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1" r:id="rId5"/>
    <p:sldId id="257" r:id="rId6"/>
    <p:sldId id="267" r:id="rId7"/>
    <p:sldId id="259" r:id="rId8"/>
    <p:sldId id="264" r:id="rId9"/>
    <p:sldId id="260"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oogle.com/search?rlz=1C1UEAD_enIN1034IN1034&amp;sxsrf=AJOqlzUoGArcZu98iLf92KM0q6ZAFKT5bg:1678192467255&amp;q=how+to+pronounce+computational+linguistics&amp;stick=H4sIAAAAAAAAAOMIfcTozS3w8sc9YSmnSWtOXmO04eINKMrPK81LzkwsyczPE1LlYglJLcoVkpWS5pJMzs8tKC0BSyTmKORk5qWXZhaXZCYXW7EoMaXm8Sxi1crIL1coyVcoABqSDzQlVQGnHgBosohCfQAAAA&amp;pron_lang=en&amp;pron_country=gb&amp;sa=X&amp;ved=2ahUKEwiakICP6sn9AhW-A7cAHYppCY4Q3eEDegQIDxA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ifferencebetween.com/difference-between-suffix-and-vs-prefix/"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1473" y="1257417"/>
            <a:ext cx="6951518" cy="2029480"/>
          </a:xfrm>
        </p:spPr>
        <p:txBody>
          <a:bodyPr/>
          <a:lstStyle/>
          <a:p>
            <a:pPr algn="ctr"/>
            <a:r>
              <a:rPr lang="en-US" sz="4800" dirty="0">
                <a:latin typeface="Algerian" panose="04020705040A02060702" pitchFamily="82" charset="0"/>
              </a:rPr>
              <a:t/>
            </a:r>
            <a:br>
              <a:rPr lang="en-US" sz="4800" dirty="0">
                <a:latin typeface="Algerian" panose="04020705040A02060702" pitchFamily="82" charset="0"/>
              </a:rPr>
            </a:br>
            <a:r>
              <a:rPr lang="en-US" sz="4800" dirty="0">
                <a:latin typeface="Algerian" panose="04020705040A02060702" pitchFamily="82" charset="0"/>
              </a:rPr>
              <a:t/>
            </a:r>
            <a:br>
              <a:rPr lang="en-US" sz="4800" dirty="0">
                <a:latin typeface="Algerian" panose="04020705040A02060702" pitchFamily="82" charset="0"/>
              </a:rPr>
            </a:br>
            <a:r>
              <a:rPr lang="en-US" sz="4800" dirty="0">
                <a:latin typeface="Algerian" panose="04020705040A02060702" pitchFamily="82" charset="0"/>
              </a:rPr>
              <a:t/>
            </a:r>
            <a:br>
              <a:rPr lang="en-US" sz="4800" dirty="0">
                <a:latin typeface="Algerian" panose="04020705040A02060702" pitchFamily="82" charset="0"/>
              </a:rPr>
            </a:br>
            <a:r>
              <a:rPr lang="en-US" sz="4800" dirty="0">
                <a:latin typeface="Algerian" panose="04020705040A02060702" pitchFamily="82" charset="0"/>
              </a:rPr>
              <a:t/>
            </a:r>
            <a:br>
              <a:rPr lang="en-US" sz="4800" dirty="0">
                <a:latin typeface="Algerian" panose="04020705040A02060702" pitchFamily="82" charset="0"/>
              </a:rPr>
            </a:br>
            <a:r>
              <a:rPr lang="en-US" sz="4800" dirty="0">
                <a:latin typeface="Algerian" panose="04020705040A02060702" pitchFamily="82" charset="0"/>
              </a:rPr>
              <a:t>morphological analysis  </a:t>
            </a:r>
          </a:p>
        </p:txBody>
      </p:sp>
      <p:sp>
        <p:nvSpPr>
          <p:cNvPr id="3" name="Subtitle 2"/>
          <p:cNvSpPr>
            <a:spLocks noGrp="1"/>
          </p:cNvSpPr>
          <p:nvPr>
            <p:ph type="subTitle" idx="1"/>
          </p:nvPr>
        </p:nvSpPr>
        <p:spPr>
          <a:xfrm>
            <a:off x="1154955" y="2888673"/>
            <a:ext cx="8825658" cy="2750127"/>
          </a:xfrm>
        </p:spPr>
        <p:txBody>
          <a:bodyPr>
            <a:normAutofit/>
          </a:bodyPr>
          <a:lstStyle/>
          <a:p>
            <a:pPr algn="ctr"/>
            <a:endParaRPr lang="en-US" sz="2000" dirty="0">
              <a:solidFill>
                <a:schemeClr val="bg1"/>
              </a:solidFill>
              <a:latin typeface="Algerian" panose="04020705040A02060702" pitchFamily="82" charset="0"/>
            </a:endParaRPr>
          </a:p>
          <a:p>
            <a:pPr algn="ctr"/>
            <a:endParaRPr lang="en-US" sz="2000" dirty="0">
              <a:solidFill>
                <a:schemeClr val="bg1"/>
              </a:solidFill>
              <a:latin typeface="Algerian" panose="04020705040A02060702" pitchFamily="82" charset="0"/>
            </a:endParaRPr>
          </a:p>
          <a:p>
            <a:pPr algn="ctr"/>
            <a:r>
              <a:rPr lang="en-US" sz="2000" dirty="0">
                <a:solidFill>
                  <a:schemeClr val="bg1"/>
                </a:solidFill>
                <a:latin typeface="Algerian" panose="04020705040A02060702" pitchFamily="82" charset="0"/>
              </a:rPr>
              <a:t>Nikita </a:t>
            </a:r>
            <a:r>
              <a:rPr lang="en-US" sz="2000" dirty="0" err="1">
                <a:solidFill>
                  <a:schemeClr val="bg1"/>
                </a:solidFill>
                <a:latin typeface="Algerian" panose="04020705040A02060702" pitchFamily="82" charset="0"/>
              </a:rPr>
              <a:t>Dilip</a:t>
            </a:r>
            <a:r>
              <a:rPr lang="en-US" sz="2000" dirty="0">
                <a:solidFill>
                  <a:schemeClr val="bg1"/>
                </a:solidFill>
                <a:latin typeface="Algerian" panose="04020705040A02060702" pitchFamily="82" charset="0"/>
              </a:rPr>
              <a:t> </a:t>
            </a:r>
            <a:r>
              <a:rPr lang="en-US" sz="2000" dirty="0" err="1">
                <a:solidFill>
                  <a:schemeClr val="bg1"/>
                </a:solidFill>
                <a:latin typeface="Algerian" panose="04020705040A02060702" pitchFamily="82" charset="0"/>
              </a:rPr>
              <a:t>Girase</a:t>
            </a:r>
            <a:endParaRPr lang="en-US" sz="2000" dirty="0">
              <a:solidFill>
                <a:schemeClr val="bg1"/>
              </a:solidFill>
              <a:latin typeface="Algerian" panose="04020705040A02060702" pitchFamily="82" charset="0"/>
            </a:endParaRPr>
          </a:p>
          <a:p>
            <a:pPr algn="ctr"/>
            <a:r>
              <a:rPr lang="en-US" sz="2000" dirty="0">
                <a:solidFill>
                  <a:schemeClr val="bg1"/>
                </a:solidFill>
                <a:latin typeface="Algerian" panose="04020705040A02060702" pitchFamily="82" charset="0"/>
              </a:rPr>
              <a:t>Roll No : 63</a:t>
            </a:r>
          </a:p>
        </p:txBody>
      </p:sp>
      <p:sp>
        <p:nvSpPr>
          <p:cNvPr id="4" name="TextBox 3"/>
          <p:cNvSpPr txBox="1"/>
          <p:nvPr/>
        </p:nvSpPr>
        <p:spPr>
          <a:xfrm>
            <a:off x="2675659" y="734197"/>
            <a:ext cx="6463145" cy="523220"/>
          </a:xfrm>
          <a:prstGeom prst="rect">
            <a:avLst/>
          </a:prstGeom>
          <a:noFill/>
        </p:spPr>
        <p:txBody>
          <a:bodyPr wrap="square" rtlCol="0">
            <a:spAutoFit/>
          </a:bodyPr>
          <a:lstStyle/>
          <a:p>
            <a:pPr algn="ctr"/>
            <a:r>
              <a:rPr lang="en-US" sz="2800" dirty="0">
                <a:solidFill>
                  <a:schemeClr val="bg1"/>
                </a:solidFill>
                <a:latin typeface="Bernard MT Condensed" panose="02050806060905020404" pitchFamily="18" charset="0"/>
              </a:rPr>
              <a:t>Computational linguistics </a:t>
            </a:r>
          </a:p>
        </p:txBody>
      </p:sp>
      <p:sp>
        <p:nvSpPr>
          <p:cNvPr id="8" name="AutoShape 4" descr="data:image/svg+xml;base64,PHN2ZyB4bWxucz0iaHR0cDovL3d3dy53My5vcmcvMjAwMC9zdmciIHhtbG5zOnhsaW5rPSJodHRwOi8vd3d3LnczLm9yZy8xOTk5L3hsaW5rIiB3aWR0aD0iMzIiIGhlaWdodD0iMzIiIHZpZXdCb3g9IjAgMCAzMiAzMiI+CiAgPGRlZnM+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CiAgICA8cGF0aCBzdHJva2U9IiM0Mjg1RjQiIHN0cm9rZS1saW5lY2FwPSJzcXVhcmUiIGQ9Ik0yNSwxMyBDMjMsMTUuMzMzMzMzMyAyMCwxNi41IDE2LDE2LjUgQzEyLDE2LjUgOSwxNS4zMzMzMzMzIDcsMTMgTDEzLDEwLjUgTDE5LDEwLjUgTDI1LDEzIFoiIG1hc2s9InVybCgjc21hbGwtdmlzZW1lLXYzLWIpIi8+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Cjwvc3ZnPgo=">
            <a:hlinkClick r:id="rId2"/>
            <a:extLst>
              <a:ext uri="{FF2B5EF4-FFF2-40B4-BE49-F238E27FC236}">
                <a16:creationId xmlns="" xmlns:a16="http://schemas.microsoft.com/office/drawing/2014/main" id="{D7CEC868-338D-4535-85D5-F7FCB8540705}"/>
              </a:ext>
            </a:extLst>
          </p:cNvPr>
          <p:cNvSpPr>
            <a:spLocks noChangeAspect="1" noChangeArrowheads="1"/>
          </p:cNvSpPr>
          <p:nvPr/>
        </p:nvSpPr>
        <p:spPr bwMode="auto">
          <a:xfrm>
            <a:off x="155575" y="266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3910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Inflectional morphology</a:t>
            </a:r>
          </a:p>
        </p:txBody>
      </p:sp>
      <p:sp>
        <p:nvSpPr>
          <p:cNvPr id="4" name="TextBox 3"/>
          <p:cNvSpPr txBox="1"/>
          <p:nvPr/>
        </p:nvSpPr>
        <p:spPr>
          <a:xfrm>
            <a:off x="1073704" y="2524991"/>
            <a:ext cx="884266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Inflectional morphology is the study of the processes that distinguish the forms of words in certain grammatical categories. This includes processes such as affixation and vowel change, which create inflectional morphemes.</a:t>
            </a:r>
          </a:p>
          <a:p>
            <a:pPr marL="285750" indent="-285750">
              <a:buFont typeface="Arial" panose="020B0604020202020204" pitchFamily="34" charset="0"/>
              <a:buChar char="•"/>
            </a:pPr>
            <a:endParaRPr lang="en-US" dirty="0" smtClean="0">
              <a:latin typeface="+mj-lt"/>
            </a:endParaRPr>
          </a:p>
          <a:p>
            <a:pPr marL="285750" indent="-285750">
              <a:buFont typeface="Arial" panose="020B0604020202020204" pitchFamily="34" charset="0"/>
              <a:buChar char="•"/>
            </a:pPr>
            <a:r>
              <a:rPr lang="en-US" dirty="0">
                <a:latin typeface="+mj-lt"/>
              </a:rPr>
              <a:t>An inflectional morpheme is a </a:t>
            </a:r>
            <a:r>
              <a:rPr lang="en-US" dirty="0">
                <a:latin typeface="+mj-lt"/>
                <a:hlinkClick r:id="rId2"/>
              </a:rPr>
              <a:t>suffix</a:t>
            </a:r>
            <a:r>
              <a:rPr lang="en-US" dirty="0">
                <a:latin typeface="+mj-lt"/>
              </a:rPr>
              <a:t> that’s added to a word to assign a particular grammatical property to that word, such as its number, mood, tense, or possession</a:t>
            </a:r>
            <a:r>
              <a:rPr lang="en-US" dirty="0" smtClean="0">
                <a:latin typeface="+mj-lt"/>
              </a:rPr>
              <a:t>.</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smtClean="0">
                <a:latin typeface="+mj-lt"/>
              </a:rPr>
              <a:t> </a:t>
            </a:r>
            <a:r>
              <a:rPr lang="en-US" dirty="0">
                <a:latin typeface="+mj-lt"/>
              </a:rPr>
              <a:t>However, an inflectional morphology can never change the grammatical category of a word.</a:t>
            </a:r>
            <a:br>
              <a:rPr lang="en-US" dirty="0">
                <a:latin typeface="+mj-lt"/>
              </a:rPr>
            </a:br>
            <a:endParaRPr lang="en-US" dirty="0" smtClean="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smtClean="0">
                <a:latin typeface="+mj-lt"/>
              </a:rPr>
              <a:t>Example : cat </a:t>
            </a:r>
            <a:r>
              <a:rPr lang="en-US" dirty="0" smtClean="0">
                <a:latin typeface="+mj-lt"/>
                <a:sym typeface="Wingdings" panose="05000000000000000000" pitchFamily="2" charset="2"/>
              </a:rPr>
              <a:t> cats ,law -&gt; lawyer</a:t>
            </a:r>
            <a:endParaRPr lang="en-US" dirty="0">
              <a:latin typeface="+mj-lt"/>
            </a:endParaRPr>
          </a:p>
        </p:txBody>
      </p:sp>
    </p:spTree>
    <p:extLst>
      <p:ext uri="{BB962C8B-B14F-4D97-AF65-F5344CB8AC3E}">
        <p14:creationId xmlns:p14="http://schemas.microsoft.com/office/powerpoint/2010/main" val="122578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Derivational morphology</a:t>
            </a:r>
          </a:p>
        </p:txBody>
      </p:sp>
      <p:sp>
        <p:nvSpPr>
          <p:cNvPr id="3" name="Content Placeholder 2"/>
          <p:cNvSpPr>
            <a:spLocks noGrp="1"/>
          </p:cNvSpPr>
          <p:nvPr>
            <p:ph idx="1"/>
          </p:nvPr>
        </p:nvSpPr>
        <p:spPr/>
        <p:txBody>
          <a:bodyPr/>
          <a:lstStyle/>
          <a:p>
            <a:r>
              <a:rPr lang="en-US" dirty="0"/>
              <a:t>Derivational morphology is the study of the formation of new words that differ either in syntactic category or in meaning from their bases</a:t>
            </a:r>
            <a:r>
              <a:rPr lang="en-US" dirty="0" smtClean="0"/>
              <a:t>.</a:t>
            </a:r>
          </a:p>
          <a:p>
            <a:r>
              <a:rPr lang="en-US" dirty="0" smtClean="0"/>
              <a:t> </a:t>
            </a:r>
            <a:r>
              <a:rPr lang="en-US" dirty="0"/>
              <a:t>Thus, a derivational morpheme is an affix we add to a word in order to create a new word or a new form of a word. </a:t>
            </a:r>
            <a:endParaRPr lang="en-US" dirty="0" smtClean="0"/>
          </a:p>
          <a:p>
            <a:endParaRPr lang="en-US" dirty="0"/>
          </a:p>
          <a:p>
            <a:r>
              <a:rPr lang="en-US" dirty="0" smtClean="0"/>
              <a:t>Example : danger-&gt; </a:t>
            </a:r>
            <a:r>
              <a:rPr lang="en-US" dirty="0" err="1" smtClean="0"/>
              <a:t>danger+ous</a:t>
            </a:r>
            <a:endParaRPr lang="en-US" dirty="0" smtClean="0"/>
          </a:p>
        </p:txBody>
      </p:sp>
    </p:spTree>
    <p:extLst>
      <p:ext uri="{BB962C8B-B14F-4D97-AF65-F5344CB8AC3E}">
        <p14:creationId xmlns:p14="http://schemas.microsoft.com/office/powerpoint/2010/main" val="287024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255" y="1288473"/>
            <a:ext cx="11461172" cy="5355312"/>
          </a:xfrm>
          <a:prstGeom prst="rect">
            <a:avLst/>
          </a:prstGeom>
          <a:noFill/>
        </p:spPr>
        <p:txBody>
          <a:bodyPr wrap="square" rtlCol="0">
            <a:spAutoFit/>
          </a:bodyPr>
          <a:lstStyle/>
          <a:p>
            <a:pPr marL="342900" indent="-342900" algn="just">
              <a:buFont typeface="+mj-lt"/>
              <a:buAutoNum type="arabicPeriod"/>
            </a:pPr>
            <a:r>
              <a:rPr lang="en-US" dirty="0">
                <a:latin typeface="Arial Narrow" panose="020B0606020202030204" pitchFamily="34" charset="0"/>
              </a:rPr>
              <a:t>Complexity: Morphological analysis can be quite complex, especially when analyzing languages with complex morphology. This complexity can make it difficult to learn and apply in practical situations.</a:t>
            </a:r>
          </a:p>
          <a:p>
            <a:pPr marL="342900" indent="-342900" algn="just">
              <a:buFont typeface="+mj-lt"/>
              <a:buAutoNum type="arabicPeriod"/>
            </a:pPr>
            <a:endParaRPr lang="en-US" dirty="0">
              <a:latin typeface="Arial Narrow" panose="020B0606020202030204" pitchFamily="34" charset="0"/>
            </a:endParaRPr>
          </a:p>
          <a:p>
            <a:pPr marL="342900" indent="-342900" algn="just">
              <a:buFont typeface="+mj-lt"/>
              <a:buAutoNum type="arabicPeriod"/>
            </a:pPr>
            <a:r>
              <a:rPr lang="en-US" dirty="0">
                <a:latin typeface="Arial Narrow" panose="020B0606020202030204" pitchFamily="34" charset="0"/>
              </a:rPr>
              <a:t>Time-consuming: Morphological analysis can be time-consuming, especially when analyzing large bodies of text. This can make it impractical in situations where time is a constraint.</a:t>
            </a:r>
          </a:p>
          <a:p>
            <a:pPr marL="342900" indent="-342900" algn="just">
              <a:buFont typeface="+mj-lt"/>
              <a:buAutoNum type="arabicPeriod"/>
            </a:pPr>
            <a:endParaRPr lang="en-US" dirty="0">
              <a:latin typeface="Arial Narrow" panose="020B0606020202030204" pitchFamily="34" charset="0"/>
            </a:endParaRPr>
          </a:p>
          <a:p>
            <a:pPr marL="342900" indent="-342900" algn="just">
              <a:buFont typeface="+mj-lt"/>
              <a:buAutoNum type="arabicPeriod"/>
            </a:pPr>
            <a:r>
              <a:rPr lang="en-US" dirty="0">
                <a:latin typeface="Arial Narrow" panose="020B0606020202030204" pitchFamily="34" charset="0"/>
              </a:rPr>
              <a:t>Limited scope: Morphological analysis focuses on the structure and meaning of individual morphemes, which can be limiting in understanding the overall meaning and context of a word</a:t>
            </a:r>
            <a:r>
              <a:rPr lang="en-US" dirty="0" smtClean="0">
                <a:latin typeface="Arial Narrow" panose="020B0606020202030204" pitchFamily="34" charset="0"/>
              </a:rPr>
              <a:t>.</a:t>
            </a:r>
          </a:p>
          <a:p>
            <a:pPr marL="342900" indent="-342900" algn="just">
              <a:buFont typeface="+mj-lt"/>
              <a:buAutoNum type="arabicPeriod"/>
            </a:pPr>
            <a:endParaRPr lang="en-US" dirty="0">
              <a:latin typeface="Arial Narrow" panose="020B0606020202030204" pitchFamily="34" charset="0"/>
            </a:endParaRPr>
          </a:p>
          <a:p>
            <a:pPr marL="342900" indent="-342900" algn="just">
              <a:buFont typeface="+mj-lt"/>
              <a:buAutoNum type="arabicPeriod"/>
            </a:pPr>
            <a:r>
              <a:rPr lang="en-US" dirty="0">
                <a:latin typeface="Arial Narrow" panose="020B0606020202030204" pitchFamily="34" charset="0"/>
              </a:rPr>
              <a:t>Requires expertise: Morphological analysis requires expertise and knowledge of the language being analyzed. Without this expertise, it can be challenging to apply morphological analysis effectively.</a:t>
            </a:r>
          </a:p>
          <a:p>
            <a:pPr marL="342900" indent="-342900" algn="just">
              <a:buFont typeface="+mj-lt"/>
              <a:buAutoNum type="arabicPeriod"/>
            </a:pPr>
            <a:endParaRPr lang="en-US" dirty="0">
              <a:latin typeface="Arial Narrow" panose="020B0606020202030204" pitchFamily="34" charset="0"/>
            </a:endParaRPr>
          </a:p>
          <a:p>
            <a:pPr marL="342900" indent="-342900" algn="just">
              <a:buFont typeface="+mj-lt"/>
              <a:buAutoNum type="arabicPeriod"/>
            </a:pPr>
            <a:r>
              <a:rPr lang="en-US" dirty="0">
                <a:latin typeface="Arial Narrow" panose="020B0606020202030204" pitchFamily="34" charset="0"/>
              </a:rPr>
              <a:t>Limited application: </a:t>
            </a:r>
            <a:r>
              <a:rPr lang="en-US" dirty="0" smtClean="0">
                <a:latin typeface="Arial Narrow" panose="020B0606020202030204" pitchFamily="34" charset="0"/>
              </a:rPr>
              <a:t>Morphological </a:t>
            </a:r>
            <a:r>
              <a:rPr lang="en-US" dirty="0">
                <a:latin typeface="Arial Narrow" panose="020B0606020202030204" pitchFamily="34" charset="0"/>
              </a:rPr>
              <a:t>analysis is most effective when analyzing inflectional languages, such as Latin or Russian. It may not be as effective when analyzing languages with simpler morphology, such as English.</a:t>
            </a:r>
          </a:p>
          <a:p>
            <a:pPr marL="342900" indent="-342900" algn="just">
              <a:buFont typeface="+mj-lt"/>
              <a:buAutoNum type="arabicPeriod"/>
            </a:pPr>
            <a:endParaRPr lang="en-US" dirty="0">
              <a:latin typeface="Arial Narrow" panose="020B0606020202030204" pitchFamily="34" charset="0"/>
            </a:endParaRPr>
          </a:p>
          <a:p>
            <a:pPr marL="342900" indent="-342900" algn="just">
              <a:buFont typeface="+mj-lt"/>
              <a:buAutoNum type="arabicPeriod"/>
            </a:pPr>
            <a:r>
              <a:rPr lang="en-US" dirty="0">
                <a:latin typeface="Arial Narrow" panose="020B0606020202030204" pitchFamily="34" charset="0"/>
              </a:rPr>
              <a:t>Ambiguity: Morphological analysis can be ambiguous in cases where a word can have multiple meanings or can be inflected in different ways, leading to potential misinterpretation.</a:t>
            </a:r>
          </a:p>
          <a:p>
            <a:pPr marL="342900" indent="-342900" algn="just">
              <a:buFont typeface="+mj-lt"/>
              <a:buAutoNum type="arabicPeriod"/>
            </a:pPr>
            <a:endParaRPr lang="en-IN" dirty="0">
              <a:latin typeface="Arial Narrow" panose="020B0606020202030204" pitchFamily="34" charset="0"/>
            </a:endParaRPr>
          </a:p>
          <a:p>
            <a:pPr marL="342900" indent="-342900" algn="just">
              <a:buFont typeface="+mj-lt"/>
              <a:buAutoNum type="arabicPeriod"/>
            </a:pPr>
            <a:endParaRPr lang="en-IN" dirty="0">
              <a:latin typeface="Arial Narrow" panose="020B0606020202030204" pitchFamily="34" charset="0"/>
            </a:endParaRPr>
          </a:p>
        </p:txBody>
      </p:sp>
      <p:sp>
        <p:nvSpPr>
          <p:cNvPr id="4" name="TextBox 3"/>
          <p:cNvSpPr txBox="1"/>
          <p:nvPr/>
        </p:nvSpPr>
        <p:spPr>
          <a:xfrm>
            <a:off x="436418" y="374073"/>
            <a:ext cx="8655627"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smtClean="0"/>
              <a:t>Disadvantages :</a:t>
            </a:r>
            <a:endParaRPr lang="en-IN" b="1" dirty="0"/>
          </a:p>
        </p:txBody>
      </p:sp>
    </p:spTree>
    <p:extLst>
      <p:ext uri="{BB962C8B-B14F-4D97-AF65-F5344CB8AC3E}">
        <p14:creationId xmlns:p14="http://schemas.microsoft.com/office/powerpoint/2010/main" val="287241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NLP</a:t>
            </a:r>
            <a:endParaRPr lang="en-US" dirty="0"/>
          </a:p>
        </p:txBody>
      </p:sp>
      <p:pic>
        <p:nvPicPr>
          <p:cNvPr id="1026" name="Picture 2" descr="https://www.ntt-review.jp/archive_html/201605/images/fa2_fig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8141" y="3347892"/>
            <a:ext cx="6633801" cy="29489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33945" y="2524991"/>
            <a:ext cx="8146473" cy="369332"/>
          </a:xfrm>
          <a:prstGeom prst="rect">
            <a:avLst/>
          </a:prstGeom>
          <a:noFill/>
        </p:spPr>
        <p:txBody>
          <a:bodyPr wrap="square" rtlCol="0">
            <a:spAutoFit/>
          </a:bodyPr>
          <a:lstStyle/>
          <a:p>
            <a:r>
              <a:rPr lang="en-US" dirty="0" smtClean="0"/>
              <a:t>The computers and human being deals with each other using NLP.</a:t>
            </a:r>
            <a:endParaRPr lang="en-US" dirty="0"/>
          </a:p>
        </p:txBody>
      </p:sp>
    </p:spTree>
    <p:extLst>
      <p:ext uri="{BB962C8B-B14F-4D97-AF65-F5344CB8AC3E}">
        <p14:creationId xmlns:p14="http://schemas.microsoft.com/office/powerpoint/2010/main" val="32695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4 Natural Language Processing Techniques Evolving the NLP Indu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29" y="532389"/>
            <a:ext cx="9715500" cy="573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2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7B5979-20C6-41F0-8E3E-60ABD39B317C}"/>
              </a:ext>
            </a:extLst>
          </p:cNvPr>
          <p:cNvSpPr>
            <a:spLocks noGrp="1"/>
          </p:cNvSpPr>
          <p:nvPr>
            <p:ph type="title"/>
          </p:nvPr>
        </p:nvSpPr>
        <p:spPr/>
        <p:txBody>
          <a:bodyPr/>
          <a:lstStyle/>
          <a:p>
            <a:pPr marL="571500" indent="-571500">
              <a:buFont typeface="Wingdings" panose="05000000000000000000" pitchFamily="2" charset="2"/>
              <a:buChar char="q"/>
            </a:pPr>
            <a:r>
              <a:rPr lang="en-IN" sz="4000" dirty="0" smtClean="0">
                <a:latin typeface="Algerian" panose="04020705040A02060702" pitchFamily="82" charset="0"/>
              </a:rPr>
              <a:t>Steps IN NLP</a:t>
            </a:r>
            <a:endParaRPr lang="en-IN" sz="4000" dirty="0">
              <a:latin typeface="Algerian" panose="04020705040A02060702" pitchFamily="82" charset="0"/>
            </a:endParaRPr>
          </a:p>
        </p:txBody>
      </p:sp>
      <p:pic>
        <p:nvPicPr>
          <p:cNvPr id="2050" name="Picture 2" descr="https://miro.medium.com/v2/resize:fit:575/1*X2CWj43bG2lN3dpwfYu6uw.jpeg">
            <a:extLst>
              <a:ext uri="{FF2B5EF4-FFF2-40B4-BE49-F238E27FC236}">
                <a16:creationId xmlns="" xmlns:a16="http://schemas.microsoft.com/office/drawing/2014/main" id="{9929CB58-B74F-4DE0-B9A6-98D5171B34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6195" y="2780442"/>
            <a:ext cx="5189837" cy="321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0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Morphological analysis</a:t>
            </a:r>
            <a:endParaRPr lang="en-US" dirty="0">
              <a:latin typeface="Algerian" panose="04020705040A02060702" pitchFamily="82" charset="0"/>
            </a:endParaRPr>
          </a:p>
        </p:txBody>
      </p:sp>
      <p:sp>
        <p:nvSpPr>
          <p:cNvPr id="3" name="Content Placeholder 2"/>
          <p:cNvSpPr>
            <a:spLocks noGrp="1"/>
          </p:cNvSpPr>
          <p:nvPr>
            <p:ph idx="1"/>
          </p:nvPr>
        </p:nvSpPr>
        <p:spPr>
          <a:xfrm>
            <a:off x="1154954" y="2603500"/>
            <a:ext cx="10243873" cy="4254500"/>
          </a:xfrm>
        </p:spPr>
        <p:txBody>
          <a:bodyPr/>
          <a:lstStyle/>
          <a:p>
            <a:pPr algn="just">
              <a:buFont typeface="Wingdings" panose="05000000000000000000" pitchFamily="2" charset="2"/>
              <a:buChar char="ü"/>
            </a:pPr>
            <a:endParaRPr lang="en-US" b="1" dirty="0">
              <a:latin typeface="Arial Narrow" panose="020B0606020202030204" pitchFamily="34" charset="0"/>
            </a:endParaRPr>
          </a:p>
          <a:p>
            <a:pPr algn="just">
              <a:buFont typeface="Wingdings" panose="05000000000000000000" pitchFamily="2" charset="2"/>
              <a:buChar char="ü"/>
            </a:pPr>
            <a:r>
              <a:rPr lang="en-US" b="1" dirty="0">
                <a:latin typeface="Arial Narrow" panose="020B0606020202030204" pitchFamily="34" charset="0"/>
              </a:rPr>
              <a:t>Morphological analysis is a field of linguistics that studies the structure of words.</a:t>
            </a:r>
          </a:p>
          <a:p>
            <a:pPr algn="just">
              <a:buFont typeface="Wingdings" panose="05000000000000000000" pitchFamily="2" charset="2"/>
              <a:buChar char="ü"/>
            </a:pPr>
            <a:endParaRPr lang="en-US" b="1" dirty="0">
              <a:latin typeface="Arial Narrow" panose="020B0606020202030204" pitchFamily="34" charset="0"/>
            </a:endParaRPr>
          </a:p>
          <a:p>
            <a:pPr algn="just">
              <a:buFont typeface="Wingdings" panose="05000000000000000000" pitchFamily="2" charset="2"/>
              <a:buChar char="ü"/>
            </a:pPr>
            <a:r>
              <a:rPr lang="en-US" b="1" dirty="0">
                <a:latin typeface="Arial Narrow" panose="020B0606020202030204" pitchFamily="34" charset="0"/>
              </a:rPr>
              <a:t> It identifies how a word is produced through the use of morphemes.</a:t>
            </a:r>
          </a:p>
          <a:p>
            <a:pPr marL="0" indent="0" algn="just">
              <a:buNone/>
            </a:pPr>
            <a:r>
              <a:rPr lang="en-US" b="1" dirty="0">
                <a:latin typeface="Arial Narrow" panose="020B0606020202030204" pitchFamily="34" charset="0"/>
              </a:rPr>
              <a:t> </a:t>
            </a:r>
          </a:p>
          <a:p>
            <a:pPr algn="just">
              <a:buFont typeface="Wingdings" panose="05000000000000000000" pitchFamily="2" charset="2"/>
              <a:buChar char="ü"/>
            </a:pPr>
            <a:r>
              <a:rPr lang="en-US" b="1" dirty="0">
                <a:latin typeface="Arial Narrow" panose="020B0606020202030204" pitchFamily="34" charset="0"/>
              </a:rPr>
              <a:t>A morpheme is a basic unit of the English language. </a:t>
            </a:r>
          </a:p>
          <a:p>
            <a:pPr algn="just">
              <a:buFont typeface="Wingdings" panose="05000000000000000000" pitchFamily="2" charset="2"/>
              <a:buChar char="ü"/>
            </a:pPr>
            <a:endParaRPr lang="en-US" b="1" dirty="0">
              <a:latin typeface="Arial Narrow" panose="020B0606020202030204" pitchFamily="34" charset="0"/>
            </a:endParaRPr>
          </a:p>
          <a:p>
            <a:pPr algn="just">
              <a:buFont typeface="Wingdings" panose="05000000000000000000" pitchFamily="2" charset="2"/>
              <a:buChar char="ü"/>
            </a:pPr>
            <a:r>
              <a:rPr lang="en-US" b="1" dirty="0">
                <a:latin typeface="Arial Narrow" panose="020B0606020202030204" pitchFamily="34" charset="0"/>
              </a:rPr>
              <a:t>The morpheme is the smallest element of a word that has grammatical function and meaning.</a:t>
            </a:r>
          </a:p>
        </p:txBody>
      </p:sp>
    </p:spTree>
    <p:extLst>
      <p:ext uri="{BB962C8B-B14F-4D97-AF65-F5344CB8AC3E}">
        <p14:creationId xmlns:p14="http://schemas.microsoft.com/office/powerpoint/2010/main" val="422525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318" y="1091045"/>
            <a:ext cx="9746673"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Morphological analysis is important in NLP because it allows for more accurate text processing and analysis. For example, it can be used to identify the tense of a verb or the plurality of a noun, which is essential for accurate language understanding</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 are various techniques used for morphological analysis in NLP.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common technique is stemming, which involves removing the suffixes from a word to reduce it to its root form. Another technique is lemmatization, which involves reducing a word to its base or dictionary form, or lemma</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Morphological analysis is a crucial aspect of many NLP tasks, such as information retrieval, text classification, and machine translation. It helps NLP models to understand the nuances of language and accurately process text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7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Examples</a:t>
            </a:r>
          </a:p>
        </p:txBody>
      </p:sp>
      <p:sp>
        <p:nvSpPr>
          <p:cNvPr id="4" name="TextBox 3">
            <a:extLst>
              <a:ext uri="{FF2B5EF4-FFF2-40B4-BE49-F238E27FC236}">
                <a16:creationId xmlns="" xmlns:a16="http://schemas.microsoft.com/office/drawing/2014/main" id="{B59EC0A0-3739-4D2E-A2FE-885B06D88D26}"/>
              </a:ext>
            </a:extLst>
          </p:cNvPr>
          <p:cNvSpPr txBox="1"/>
          <p:nvPr/>
        </p:nvSpPr>
        <p:spPr>
          <a:xfrm>
            <a:off x="1952367" y="3059668"/>
            <a:ext cx="6450227" cy="2308324"/>
          </a:xfrm>
          <a:prstGeom prst="rect">
            <a:avLst/>
          </a:prstGeom>
          <a:noFill/>
        </p:spPr>
        <p:txBody>
          <a:bodyPr wrap="square" rtlCol="0">
            <a:spAutoFit/>
          </a:bodyPr>
          <a:lstStyle/>
          <a:p>
            <a:pPr marL="342900" indent="-342900">
              <a:buAutoNum type="arabicParenR"/>
            </a:pPr>
            <a:r>
              <a:rPr lang="en-IN" dirty="0">
                <a:latin typeface="Arial Black" panose="020B0A04020102020204" pitchFamily="34" charset="0"/>
              </a:rPr>
              <a:t>Board ,pen</a:t>
            </a:r>
          </a:p>
          <a:p>
            <a:pPr marL="342900" indent="-342900">
              <a:buAutoNum type="arabicParenR"/>
            </a:pPr>
            <a:endParaRPr lang="en-IN" dirty="0">
              <a:latin typeface="Arial Black" panose="020B0A04020102020204" pitchFamily="34" charset="0"/>
            </a:endParaRPr>
          </a:p>
          <a:p>
            <a:pPr marL="342900" indent="-342900">
              <a:buAutoNum type="arabicParenR"/>
            </a:pPr>
            <a:endParaRPr lang="en-IN" dirty="0">
              <a:latin typeface="Arial Black" panose="020B0A04020102020204" pitchFamily="34" charset="0"/>
            </a:endParaRPr>
          </a:p>
          <a:p>
            <a:pPr marL="342900" indent="-342900">
              <a:buAutoNum type="arabicParenR"/>
            </a:pPr>
            <a:r>
              <a:rPr lang="en-IN" dirty="0">
                <a:latin typeface="Arial Black" panose="020B0A04020102020204" pitchFamily="34" charset="0"/>
              </a:rPr>
              <a:t>Showcase ,cocktail</a:t>
            </a:r>
          </a:p>
          <a:p>
            <a:pPr marL="342900" indent="-342900">
              <a:buAutoNum type="arabicParenR"/>
            </a:pPr>
            <a:endParaRPr lang="en-IN" dirty="0">
              <a:latin typeface="Arial Black" panose="020B0A04020102020204" pitchFamily="34" charset="0"/>
            </a:endParaRPr>
          </a:p>
          <a:p>
            <a:pPr marL="342900" indent="-342900">
              <a:buAutoNum type="arabicParenR"/>
            </a:pPr>
            <a:endParaRPr lang="en-IN" dirty="0">
              <a:latin typeface="Arial Black" panose="020B0A04020102020204" pitchFamily="34" charset="0"/>
            </a:endParaRPr>
          </a:p>
          <a:p>
            <a:pPr marL="342900" indent="-342900">
              <a:buAutoNum type="arabicParenR"/>
            </a:pPr>
            <a:r>
              <a:rPr lang="en-IN" dirty="0" err="1">
                <a:latin typeface="Arial Black" panose="020B0A04020102020204" pitchFamily="34" charset="0"/>
              </a:rPr>
              <a:t>ing</a:t>
            </a:r>
            <a:endParaRPr lang="en-IN" dirty="0">
              <a:latin typeface="Arial Black" panose="020B0A04020102020204" pitchFamily="34" charset="0"/>
            </a:endParaRPr>
          </a:p>
          <a:p>
            <a:pPr marL="342900" indent="-342900">
              <a:buAutoNum type="arabicParenR"/>
            </a:pPr>
            <a:endParaRPr lang="en-IN" dirty="0">
              <a:latin typeface="Arial Black" panose="020B0A04020102020204" pitchFamily="34" charset="0"/>
            </a:endParaRPr>
          </a:p>
        </p:txBody>
      </p:sp>
    </p:spTree>
    <p:extLst>
      <p:ext uri="{BB962C8B-B14F-4D97-AF65-F5344CB8AC3E}">
        <p14:creationId xmlns:p14="http://schemas.microsoft.com/office/powerpoint/2010/main" val="389786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Morphemes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Smallest meaning bearing units constituting a word.</a:t>
            </a:r>
          </a:p>
          <a:p>
            <a:r>
              <a:rPr lang="en-US" dirty="0" smtClean="0"/>
              <a:t>Morphemes </a:t>
            </a:r>
          </a:p>
          <a:p>
            <a:r>
              <a:rPr lang="en-US" dirty="0" smtClean="0"/>
              <a:t>1)stem </a:t>
            </a:r>
            <a:r>
              <a:rPr lang="en-US" dirty="0" smtClean="0">
                <a:sym typeface="Wingdings" panose="05000000000000000000" pitchFamily="2" charset="2"/>
              </a:rPr>
              <a:t> tree, go ,fat</a:t>
            </a:r>
          </a:p>
          <a:p>
            <a:r>
              <a:rPr lang="en-US" dirty="0" smtClean="0">
                <a:sym typeface="Wingdings" panose="05000000000000000000" pitchFamily="2" charset="2"/>
              </a:rPr>
              <a:t>2)Affixes  a)Pre --&gt; (</a:t>
            </a:r>
            <a:r>
              <a:rPr lang="en-US" b="1" dirty="0" smtClean="0">
                <a:sym typeface="Wingdings" panose="05000000000000000000" pitchFamily="2" charset="2"/>
              </a:rPr>
              <a:t>post</a:t>
            </a:r>
            <a:r>
              <a:rPr lang="en-US" dirty="0" smtClean="0">
                <a:sym typeface="Wingdings" panose="05000000000000000000" pitchFamily="2" charset="2"/>
              </a:rPr>
              <a:t>pone)</a:t>
            </a:r>
          </a:p>
          <a:p>
            <a:pPr lvl="3"/>
            <a:r>
              <a:rPr lang="en-US" sz="1800" dirty="0" smtClean="0">
                <a:sym typeface="Wingdings" panose="05000000000000000000" pitchFamily="2" charset="2"/>
              </a:rPr>
              <a:t>b)</a:t>
            </a:r>
            <a:r>
              <a:rPr lang="en-US" sz="1800" dirty="0" err="1" smtClean="0">
                <a:sym typeface="Wingdings" panose="05000000000000000000" pitchFamily="2" charset="2"/>
              </a:rPr>
              <a:t>Suf</a:t>
            </a:r>
            <a:r>
              <a:rPr lang="en-US" sz="1800" dirty="0">
                <a:sym typeface="Wingdings" panose="05000000000000000000" pitchFamily="2" charset="2"/>
              </a:rPr>
              <a:t> </a:t>
            </a:r>
            <a:r>
              <a:rPr lang="en-US" sz="1800" dirty="0" smtClean="0">
                <a:sym typeface="Wingdings" panose="05000000000000000000" pitchFamily="2" charset="2"/>
              </a:rPr>
              <a:t>--&gt; bas</a:t>
            </a:r>
            <a:r>
              <a:rPr lang="en-US" sz="1800" b="1" dirty="0" smtClean="0">
                <a:sym typeface="Wingdings" panose="05000000000000000000" pitchFamily="2" charset="2"/>
              </a:rPr>
              <a:t>ed</a:t>
            </a:r>
            <a:endParaRPr lang="en-US" sz="1800" b="1" dirty="0">
              <a:sym typeface="Wingdings" panose="05000000000000000000" pitchFamily="2" charset="2"/>
            </a:endParaRPr>
          </a:p>
          <a:p>
            <a:pPr lvl="3"/>
            <a:endParaRPr lang="en-US" sz="1800" dirty="0" smtClean="0">
              <a:sym typeface="Wingdings" panose="05000000000000000000" pitchFamily="2" charset="2"/>
            </a:endParaRPr>
          </a:p>
          <a:p>
            <a:pPr marL="1371600" lvl="3" indent="0">
              <a:buNone/>
            </a:pPr>
            <a:r>
              <a:rPr lang="en-US" sz="1800" dirty="0" smtClean="0">
                <a:sym typeface="Wingdings" panose="05000000000000000000" pitchFamily="2" charset="2"/>
              </a:rPr>
              <a:t>Example: un-</a:t>
            </a:r>
            <a:r>
              <a:rPr lang="en-US" sz="1800" b="1" dirty="0" smtClean="0">
                <a:sym typeface="Wingdings" panose="05000000000000000000" pitchFamily="2" charset="2"/>
              </a:rPr>
              <a:t>happy</a:t>
            </a:r>
            <a:r>
              <a:rPr lang="en-US" sz="1800" dirty="0" smtClean="0">
                <a:sym typeface="Wingdings" panose="05000000000000000000" pitchFamily="2" charset="2"/>
              </a:rPr>
              <a:t>-ness  </a:t>
            </a:r>
          </a:p>
        </p:txBody>
      </p:sp>
      <p:pic>
        <p:nvPicPr>
          <p:cNvPr id="1026" name="Picture 2" descr="SEM1A5 - Part 2 - Morphologic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637" y="3492500"/>
            <a:ext cx="3380485" cy="217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2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q"/>
            </a:pPr>
            <a:r>
              <a:rPr lang="en-IN" b="1" dirty="0">
                <a:latin typeface="Algerian" panose="04020705040A02060702" pitchFamily="82" charset="0"/>
              </a:rPr>
              <a:t>Types of Morphology:</a:t>
            </a:r>
            <a:br>
              <a:rPr lang="en-IN" b="1" dirty="0">
                <a:latin typeface="Algerian" panose="04020705040A02060702" pitchFamily="82" charset="0"/>
              </a:rPr>
            </a:br>
            <a:endParaRPr lang="en-US" dirty="0">
              <a:latin typeface="Algerian" panose="04020705040A02060702" pitchFamily="82" charset="0"/>
            </a:endParaRPr>
          </a:p>
        </p:txBody>
      </p:sp>
      <p:sp>
        <p:nvSpPr>
          <p:cNvPr id="8" name="TextBox 7">
            <a:extLst>
              <a:ext uri="{FF2B5EF4-FFF2-40B4-BE49-F238E27FC236}">
                <a16:creationId xmlns="" xmlns:a16="http://schemas.microsoft.com/office/drawing/2014/main" id="{62E45606-12A0-4B10-AED5-D6612CCF2740}"/>
              </a:ext>
            </a:extLst>
          </p:cNvPr>
          <p:cNvSpPr txBox="1"/>
          <p:nvPr/>
        </p:nvSpPr>
        <p:spPr>
          <a:xfrm>
            <a:off x="1606379" y="3370765"/>
            <a:ext cx="7179276" cy="1200329"/>
          </a:xfrm>
          <a:prstGeom prst="rect">
            <a:avLst/>
          </a:prstGeom>
          <a:noFill/>
        </p:spPr>
        <p:txBody>
          <a:bodyPr wrap="square" rtlCol="0">
            <a:spAutoFit/>
          </a:bodyPr>
          <a:lstStyle/>
          <a:p>
            <a:r>
              <a:rPr lang="en-IN" b="1" i="1" dirty="0"/>
              <a:t>1.Inflectional Morphology</a:t>
            </a:r>
          </a:p>
          <a:p>
            <a:endParaRPr lang="en-IN" b="1" i="1" dirty="0"/>
          </a:p>
          <a:p>
            <a:endParaRPr lang="en-IN" b="1" i="1" dirty="0"/>
          </a:p>
          <a:p>
            <a:r>
              <a:rPr lang="en-IN" b="1" i="1" dirty="0"/>
              <a:t>2.Derivational Morphology:</a:t>
            </a:r>
            <a:endParaRPr lang="en-IN" b="1" dirty="0"/>
          </a:p>
        </p:txBody>
      </p:sp>
      <p:pic>
        <p:nvPicPr>
          <p:cNvPr id="4098" name="Picture 2" descr="Natural Language Processing | Next Disruptive Technology Under AI - 1 |  Xoriant">
            <a:extLst>
              <a:ext uri="{FF2B5EF4-FFF2-40B4-BE49-F238E27FC236}">
                <a16:creationId xmlns="" xmlns:a16="http://schemas.microsoft.com/office/drawing/2014/main" id="{9F464C69-EFAF-4803-A3E4-37761DFB1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380" y="2681417"/>
            <a:ext cx="5973507" cy="345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095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492</TotalTime>
  <Words>471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Black</vt:lpstr>
      <vt:lpstr>Arial Narrow</vt:lpstr>
      <vt:lpstr>Bernard MT Condensed</vt:lpstr>
      <vt:lpstr>Century Gothic</vt:lpstr>
      <vt:lpstr>Times New Roman</vt:lpstr>
      <vt:lpstr>Wingdings</vt:lpstr>
      <vt:lpstr>Wingdings 3</vt:lpstr>
      <vt:lpstr>Ion Boardroom</vt:lpstr>
      <vt:lpstr>    morphological analysis  </vt:lpstr>
      <vt:lpstr>Introduction to NLP</vt:lpstr>
      <vt:lpstr>PowerPoint Presentation</vt:lpstr>
      <vt:lpstr>Steps IN NLP</vt:lpstr>
      <vt:lpstr>Morphological analysis</vt:lpstr>
      <vt:lpstr>PowerPoint Presentation</vt:lpstr>
      <vt:lpstr>Examples</vt:lpstr>
      <vt:lpstr>Morphemes</vt:lpstr>
      <vt:lpstr>Types of Morphology: </vt:lpstr>
      <vt:lpstr>Inflectional morphology</vt:lpstr>
      <vt:lpstr>Derivational morphology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RCPIT</dc:creator>
  <cp:lastModifiedBy>student</cp:lastModifiedBy>
  <cp:revision>25</cp:revision>
  <dcterms:created xsi:type="dcterms:W3CDTF">2023-03-01T06:38:43Z</dcterms:created>
  <dcterms:modified xsi:type="dcterms:W3CDTF">2023-04-20T08:59:43Z</dcterms:modified>
</cp:coreProperties>
</file>