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1473" y="1818409"/>
            <a:ext cx="6951518" cy="1070264"/>
          </a:xfrm>
        </p:spPr>
        <p:txBody>
          <a:bodyPr/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Thresholding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888673"/>
            <a:ext cx="8825658" cy="2750127"/>
          </a:xfrm>
        </p:spPr>
        <p:txBody>
          <a:bodyPr>
            <a:norm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Nikita </a:t>
            </a:r>
            <a:r>
              <a:rPr lang="en-US" sz="2000" dirty="0" err="1">
                <a:solidFill>
                  <a:schemeClr val="bg1"/>
                </a:solidFill>
                <a:latin typeface="Algerian" panose="04020705040A02060702" pitchFamily="82" charset="0"/>
              </a:rPr>
              <a:t>Dilip</a:t>
            </a: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lgerian" panose="04020705040A02060702" pitchFamily="82" charset="0"/>
              </a:rPr>
              <a:t>Girase</a:t>
            </a:r>
            <a:endParaRPr lang="en-US" sz="2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Roll No : 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0854" y="800100"/>
            <a:ext cx="6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Image Processing and Computer Vision </a:t>
            </a:r>
          </a:p>
        </p:txBody>
      </p:sp>
    </p:spTree>
    <p:extLst>
      <p:ext uri="{BB962C8B-B14F-4D97-AF65-F5344CB8AC3E}">
        <p14:creationId xmlns:p14="http://schemas.microsoft.com/office/powerpoint/2010/main" val="413910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5979-20C6-41F0-8E3E-60ABD39B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dirty="0">
                <a:latin typeface="Algerian" panose="04020705040A02060702" pitchFamily="82" charset="0"/>
              </a:rPr>
              <a:t>Image Segmentation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73E5-866B-4D32-BA3C-F21A8E4E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51" y="2063578"/>
            <a:ext cx="8825659" cy="321481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Image segmentation involves converting an image into a collection of regions of pixels that are represented by a mask or a labeled image. </a:t>
            </a:r>
          </a:p>
          <a:p>
            <a:r>
              <a:rPr lang="en-US" dirty="0"/>
              <a:t>By dividing an image into segments, you can process only the important segments of the image instead of processing the entire image.</a:t>
            </a:r>
          </a:p>
          <a:p>
            <a:endParaRPr lang="en-IN" dirty="0"/>
          </a:p>
        </p:txBody>
      </p:sp>
      <p:pic>
        <p:nvPicPr>
          <p:cNvPr id="1026" name="Picture 2" descr="Image Segmentation | Types Of Image Segmentation">
            <a:extLst>
              <a:ext uri="{FF2B5EF4-FFF2-40B4-BE49-F238E27FC236}">
                <a16:creationId xmlns:a16="http://schemas.microsoft.com/office/drawing/2014/main" id="{2756839D-90D5-4882-9966-8E3B3062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49" y="4003589"/>
            <a:ext cx="5715000" cy="21997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0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Thresholding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43873" cy="42545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lgerian" panose="04020705040A02060702" pitchFamily="82" charset="0"/>
              </a:rPr>
              <a:t>Thresholding  </a:t>
            </a:r>
            <a:r>
              <a:rPr lang="en-US" dirty="0"/>
              <a:t>plays a very  important role in segmentation this make a difference between the object and background of image.</a:t>
            </a:r>
          </a:p>
          <a:p>
            <a:endParaRPr lang="en-US" dirty="0"/>
          </a:p>
          <a:p>
            <a:r>
              <a:rPr lang="en-US" dirty="0"/>
              <a:t>Image thresholding is a simple, yet </a:t>
            </a:r>
          </a:p>
          <a:p>
            <a:r>
              <a:rPr lang="en-US" dirty="0"/>
              <a:t>effective, way of partitioning an image</a:t>
            </a:r>
          </a:p>
          <a:p>
            <a:r>
              <a:rPr lang="en-US" dirty="0"/>
              <a:t> into a foreground and background. </a:t>
            </a:r>
          </a:p>
          <a:p>
            <a:endParaRPr lang="en-US" dirty="0"/>
          </a:p>
          <a:p>
            <a:r>
              <a:rPr lang="en-US" dirty="0"/>
              <a:t>Both having different intensity, so we </a:t>
            </a:r>
          </a:p>
          <a:p>
            <a:pPr marL="0" indent="0">
              <a:buNone/>
            </a:pPr>
            <a:r>
              <a:rPr lang="en-US" dirty="0"/>
              <a:t>Can differentiate  </a:t>
            </a:r>
          </a:p>
        </p:txBody>
      </p:sp>
      <p:pic>
        <p:nvPicPr>
          <p:cNvPr id="1028" name="Picture 4" descr="Image Processing – Thresholding | My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35" y="3587316"/>
            <a:ext cx="4901623" cy="292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5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43328" y="2556164"/>
            <a:ext cx="3791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Thresholding can be define as:</a:t>
            </a:r>
          </a:p>
          <a:p>
            <a:endParaRPr lang="en-US" dirty="0"/>
          </a:p>
          <a:p>
            <a:r>
              <a:rPr lang="en-US" dirty="0"/>
              <a:t>	1)Single level Thresholding</a:t>
            </a:r>
          </a:p>
          <a:p>
            <a:endParaRPr lang="en-US" dirty="0"/>
          </a:p>
          <a:p>
            <a:r>
              <a:rPr lang="en-US" dirty="0"/>
              <a:t>	2)Multi level Thresholding</a:t>
            </a:r>
          </a:p>
          <a:p>
            <a:endParaRPr lang="en-US" dirty="0"/>
          </a:p>
        </p:txBody>
      </p:sp>
      <p:pic>
        <p:nvPicPr>
          <p:cNvPr id="5" name="Picture 2" descr="Global Thresholding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67" y="2991571"/>
            <a:ext cx="34766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6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latin typeface="Algerian" panose="04020705040A02060702" pitchFamily="82" charset="0"/>
              </a:rPr>
              <a:t>Single level Thresholding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5F77E-A97F-4CD4-862D-D74A911ECCD5}"/>
              </a:ext>
            </a:extLst>
          </p:cNvPr>
          <p:cNvSpPr txBox="1"/>
          <p:nvPr/>
        </p:nvSpPr>
        <p:spPr>
          <a:xfrm>
            <a:off x="1248032" y="2434282"/>
            <a:ext cx="993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Suppose that a image f(</a:t>
            </a:r>
            <a:r>
              <a:rPr lang="en-IN" dirty="0" err="1"/>
              <a:t>x,y</a:t>
            </a:r>
            <a:r>
              <a:rPr lang="en-IN" dirty="0"/>
              <a:t>),has light object on a dark background. If we draw histogram of this type of image ,it will have two dominant modes of grey levels. </a:t>
            </a:r>
          </a:p>
        </p:txBody>
      </p:sp>
      <p:pic>
        <p:nvPicPr>
          <p:cNvPr id="5" name="Picture 2" descr="Global Thresholding - an overview | ScienceDirect Topics">
            <a:extLst>
              <a:ext uri="{FF2B5EF4-FFF2-40B4-BE49-F238E27FC236}">
                <a16:creationId xmlns:a16="http://schemas.microsoft.com/office/drawing/2014/main" id="{0D8459E1-5A24-4D6D-AE7B-F4E82C1C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371919" cy="28705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69246-D60E-4481-A661-F8336AA59614}"/>
              </a:ext>
            </a:extLst>
          </p:cNvPr>
          <p:cNvSpPr txBox="1"/>
          <p:nvPr/>
        </p:nvSpPr>
        <p:spPr>
          <a:xfrm>
            <a:off x="321276" y="3336324"/>
            <a:ext cx="51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One group near to 0 : dark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C56AB-D679-408C-ABF7-E08397608476}"/>
              </a:ext>
            </a:extLst>
          </p:cNvPr>
          <p:cNvSpPr txBox="1"/>
          <p:nvPr/>
        </p:nvSpPr>
        <p:spPr>
          <a:xfrm>
            <a:off x="321276" y="3961367"/>
            <a:ext cx="44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One group maximum : light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3854A-E1AF-4705-B965-17CFA922CF42}"/>
              </a:ext>
            </a:extLst>
          </p:cNvPr>
          <p:cNvSpPr txBox="1"/>
          <p:nvPr/>
        </p:nvSpPr>
        <p:spPr>
          <a:xfrm>
            <a:off x="469557" y="4732638"/>
            <a:ext cx="4831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at any point (</a:t>
            </a:r>
            <a:r>
              <a:rPr lang="en-IN" dirty="0" err="1"/>
              <a:t>x,y</a:t>
            </a:r>
            <a:r>
              <a:rPr lang="en-IN" dirty="0"/>
              <a:t>), if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f(</a:t>
            </a:r>
            <a:r>
              <a:rPr lang="en-IN" dirty="0" err="1"/>
              <a:t>x,y</a:t>
            </a:r>
            <a:r>
              <a:rPr lang="en-IN" dirty="0"/>
              <a:t>) &gt; T , it called object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f(</a:t>
            </a:r>
            <a:r>
              <a:rPr lang="en-IN" dirty="0" err="1"/>
              <a:t>x,y</a:t>
            </a:r>
            <a:r>
              <a:rPr lang="en-IN" dirty="0"/>
              <a:t>) &lt; T , it called background </a:t>
            </a:r>
          </a:p>
        </p:txBody>
      </p:sp>
    </p:spTree>
    <p:extLst>
      <p:ext uri="{BB962C8B-B14F-4D97-AF65-F5344CB8AC3E}">
        <p14:creationId xmlns:p14="http://schemas.microsoft.com/office/powerpoint/2010/main" val="30860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5633-A32D-47E9-B3A6-69170BD8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latin typeface="Algerian" panose="04020705040A02060702" pitchFamily="82" charset="0"/>
              </a:rPr>
              <a:t>Multi level Thresholding</a:t>
            </a:r>
            <a:endParaRPr lang="en-IN" dirty="0"/>
          </a:p>
        </p:txBody>
      </p:sp>
      <p:pic>
        <p:nvPicPr>
          <p:cNvPr id="4" name="Picture 2" descr="PDF] Medical Image Segmentation by Multilevel Thresholding Based on  Histogram Difference | Semantic Scholar">
            <a:extLst>
              <a:ext uri="{FF2B5EF4-FFF2-40B4-BE49-F238E27FC236}">
                <a16:creationId xmlns:a16="http://schemas.microsoft.com/office/drawing/2014/main" id="{F0B5162B-7402-4233-BC15-858E3C071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b="25380"/>
          <a:stretch/>
        </p:blipFill>
        <p:spPr bwMode="auto">
          <a:xfrm>
            <a:off x="8348563" y="3630316"/>
            <a:ext cx="3135608" cy="25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7688-9C3F-434F-B645-E3F5C94452A1}"/>
              </a:ext>
            </a:extLst>
          </p:cNvPr>
          <p:cNvSpPr txBox="1"/>
          <p:nvPr/>
        </p:nvSpPr>
        <p:spPr>
          <a:xfrm>
            <a:off x="1154954" y="2554127"/>
            <a:ext cx="6110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Now, let us consider that 3 dominant modes  of the image histogram for two types of light object and dark background.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This is called multilevel thresholding because we have used more than one threshold for separation  of an image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6213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AAA2-C547-481B-A298-AFDA8F7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latin typeface="Algerian" panose="04020705040A02060702" pitchFamily="82" charset="0"/>
              </a:rPr>
              <a:t>Types of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ACE1-02C8-4B68-9B9D-65037793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lphaLcParenR"/>
            </a:pPr>
            <a:endParaRPr lang="en-IN" dirty="0"/>
          </a:p>
          <a:p>
            <a:pPr>
              <a:buFont typeface="+mj-lt"/>
              <a:buAutoNum type="alphaLcParenR"/>
            </a:pPr>
            <a:r>
              <a:rPr lang="en-IN" dirty="0"/>
              <a:t>Global thresholding: if thresholding (Th) depend upon only the grey level of image.</a:t>
            </a:r>
          </a:p>
          <a:p>
            <a:pPr>
              <a:buFont typeface="+mj-lt"/>
              <a:buAutoNum type="alphaLcParenR"/>
            </a:pPr>
            <a:endParaRPr lang="en-IN" dirty="0"/>
          </a:p>
          <a:p>
            <a:pPr>
              <a:buFont typeface="+mj-lt"/>
              <a:buAutoNum type="alphaLcParenR"/>
            </a:pPr>
            <a:r>
              <a:rPr lang="en-IN" dirty="0"/>
              <a:t>Local Thresholding: if thresholding (Th) depend upon only the grey level of image and some local properties also.</a:t>
            </a:r>
          </a:p>
          <a:p>
            <a:pPr>
              <a:buFont typeface="+mj-lt"/>
              <a:buAutoNum type="alphaLcParenR"/>
            </a:pPr>
            <a:endParaRPr lang="en-IN" dirty="0"/>
          </a:p>
          <a:p>
            <a:pPr>
              <a:buFont typeface="+mj-lt"/>
              <a:buAutoNum type="alphaLcParenR"/>
            </a:pPr>
            <a:r>
              <a:rPr lang="en-IN" dirty="0"/>
              <a:t>Adaptive Thresholding: When thresholding depends upon grey level, local properties and spatial co-ordinates of pixels. This is also called Dynamic thresholding</a:t>
            </a:r>
          </a:p>
        </p:txBody>
      </p:sp>
    </p:spTree>
    <p:extLst>
      <p:ext uri="{BB962C8B-B14F-4D97-AF65-F5344CB8AC3E}">
        <p14:creationId xmlns:p14="http://schemas.microsoft.com/office/powerpoint/2010/main" val="142979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298</TotalTime>
  <Words>340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Bernard MT Condensed</vt:lpstr>
      <vt:lpstr>Century Gothic</vt:lpstr>
      <vt:lpstr>Wingdings</vt:lpstr>
      <vt:lpstr>Wingdings 3</vt:lpstr>
      <vt:lpstr>Ion Boardroom</vt:lpstr>
      <vt:lpstr>Thresholding </vt:lpstr>
      <vt:lpstr>Image Segmentation </vt:lpstr>
      <vt:lpstr>Thresholding </vt:lpstr>
      <vt:lpstr>PowerPoint Presentation</vt:lpstr>
      <vt:lpstr>Single level Thresholding</vt:lpstr>
      <vt:lpstr>Multi level Thresholding</vt:lpstr>
      <vt:lpstr>Types of Thresholding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RCPIT</dc:creator>
  <cp:lastModifiedBy>Nikita</cp:lastModifiedBy>
  <cp:revision>12</cp:revision>
  <dcterms:created xsi:type="dcterms:W3CDTF">2023-03-01T06:38:43Z</dcterms:created>
  <dcterms:modified xsi:type="dcterms:W3CDTF">2023-03-04T02:58:32Z</dcterms:modified>
</cp:coreProperties>
</file>