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4"/>
  </p:notesMasterIdLst>
  <p:handoutMasterIdLst>
    <p:handoutMasterId r:id="rId75"/>
  </p:handoutMasterIdLst>
  <p:sldIdLst>
    <p:sldId id="257" r:id="rId5"/>
    <p:sldId id="418" r:id="rId6"/>
    <p:sldId id="422" r:id="rId7"/>
    <p:sldId id="263" r:id="rId8"/>
    <p:sldId id="287" r:id="rId9"/>
    <p:sldId id="452" r:id="rId10"/>
    <p:sldId id="413" r:id="rId11"/>
    <p:sldId id="501" r:id="rId12"/>
    <p:sldId id="502" r:id="rId13"/>
    <p:sldId id="503" r:id="rId14"/>
    <p:sldId id="504" r:id="rId15"/>
    <p:sldId id="505" r:id="rId16"/>
    <p:sldId id="506" r:id="rId17"/>
    <p:sldId id="507" r:id="rId18"/>
    <p:sldId id="508" r:id="rId19"/>
    <p:sldId id="509" r:id="rId20"/>
    <p:sldId id="511" r:id="rId21"/>
    <p:sldId id="519" r:id="rId22"/>
    <p:sldId id="512" r:id="rId23"/>
    <p:sldId id="520" r:id="rId24"/>
    <p:sldId id="513" r:id="rId25"/>
    <p:sldId id="514" r:id="rId26"/>
    <p:sldId id="515" r:id="rId27"/>
    <p:sldId id="516" r:id="rId28"/>
    <p:sldId id="521" r:id="rId29"/>
    <p:sldId id="522" r:id="rId30"/>
    <p:sldId id="518" r:id="rId31"/>
    <p:sldId id="523" r:id="rId32"/>
    <p:sldId id="524" r:id="rId33"/>
    <p:sldId id="528" r:id="rId34"/>
    <p:sldId id="525" r:id="rId35"/>
    <p:sldId id="526" r:id="rId36"/>
    <p:sldId id="527" r:id="rId37"/>
    <p:sldId id="529" r:id="rId38"/>
    <p:sldId id="530" r:id="rId39"/>
    <p:sldId id="531" r:id="rId40"/>
    <p:sldId id="532" r:id="rId41"/>
    <p:sldId id="533" r:id="rId42"/>
    <p:sldId id="534" r:id="rId43"/>
    <p:sldId id="540" r:id="rId44"/>
    <p:sldId id="535" r:id="rId45"/>
    <p:sldId id="536" r:id="rId46"/>
    <p:sldId id="537" r:id="rId47"/>
    <p:sldId id="538" r:id="rId48"/>
    <p:sldId id="539" r:id="rId49"/>
    <p:sldId id="541" r:id="rId50"/>
    <p:sldId id="542" r:id="rId51"/>
    <p:sldId id="543" r:id="rId52"/>
    <p:sldId id="544" r:id="rId53"/>
    <p:sldId id="546" r:id="rId54"/>
    <p:sldId id="545" r:id="rId55"/>
    <p:sldId id="556" r:id="rId56"/>
    <p:sldId id="498" r:id="rId57"/>
    <p:sldId id="547" r:id="rId58"/>
    <p:sldId id="548" r:id="rId59"/>
    <p:sldId id="558" r:id="rId60"/>
    <p:sldId id="549" r:id="rId61"/>
    <p:sldId id="550" r:id="rId62"/>
    <p:sldId id="551" r:id="rId63"/>
    <p:sldId id="559" r:id="rId64"/>
    <p:sldId id="552" r:id="rId65"/>
    <p:sldId id="553" r:id="rId66"/>
    <p:sldId id="560" r:id="rId67"/>
    <p:sldId id="554" r:id="rId68"/>
    <p:sldId id="555" r:id="rId69"/>
    <p:sldId id="500" r:id="rId70"/>
    <p:sldId id="411" r:id="rId71"/>
    <p:sldId id="557" r:id="rId72"/>
    <p:sldId id="450"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uPY+mBIqdEQEUdOA9nMUzg==" hashData="3kFuRcSLig5e+8ytLe/U7Zzzsjw="/>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9516"/>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89354" autoAdjust="0"/>
  </p:normalViewPr>
  <p:slideViewPr>
    <p:cSldViewPr>
      <p:cViewPr>
        <p:scale>
          <a:sx n="70" d="100"/>
          <a:sy n="70" d="100"/>
        </p:scale>
        <p:origin x="-1380" y="6"/>
      </p:cViewPr>
      <p:guideLst>
        <p:guide orient="horz" pos="2160"/>
        <p:guide pos="2880"/>
      </p:guideLst>
    </p:cSldViewPr>
  </p:slideViewPr>
  <p:outlineViewPr>
    <p:cViewPr>
      <p:scale>
        <a:sx n="33" d="100"/>
        <a:sy n="33" d="100"/>
      </p:scale>
      <p:origin x="0" y="1806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3/20/2013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59</a:t>
            </a:fld>
            <a:endParaRPr lang="en-US" dirty="0"/>
          </a:p>
        </p:txBody>
      </p:sp>
    </p:spTree>
    <p:extLst>
      <p:ext uri="{BB962C8B-B14F-4D97-AF65-F5344CB8AC3E}">
        <p14:creationId xmlns:p14="http://schemas.microsoft.com/office/powerpoint/2010/main" val="2356787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60</a:t>
            </a:fld>
            <a:endParaRPr lang="en-US" dirty="0"/>
          </a:p>
        </p:txBody>
      </p:sp>
    </p:spTree>
    <p:extLst>
      <p:ext uri="{BB962C8B-B14F-4D97-AF65-F5344CB8AC3E}">
        <p14:creationId xmlns:p14="http://schemas.microsoft.com/office/powerpoint/2010/main" val="2356787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61</a:t>
            </a:fld>
            <a:endParaRPr lang="en-US" dirty="0"/>
          </a:p>
        </p:txBody>
      </p:sp>
    </p:spTree>
    <p:extLst>
      <p:ext uri="{BB962C8B-B14F-4D97-AF65-F5344CB8AC3E}">
        <p14:creationId xmlns:p14="http://schemas.microsoft.com/office/powerpoint/2010/main" val="178298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b="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62</a:t>
            </a:fld>
            <a:endParaRPr lang="en-US" dirty="0"/>
          </a:p>
        </p:txBody>
      </p:sp>
    </p:spTree>
    <p:extLst>
      <p:ext uri="{BB962C8B-B14F-4D97-AF65-F5344CB8AC3E}">
        <p14:creationId xmlns:p14="http://schemas.microsoft.com/office/powerpoint/2010/main" val="144737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b="0"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63</a:t>
            </a:fld>
            <a:endParaRPr lang="en-US" dirty="0"/>
          </a:p>
        </p:txBody>
      </p:sp>
    </p:spTree>
    <p:extLst>
      <p:ext uri="{BB962C8B-B14F-4D97-AF65-F5344CB8AC3E}">
        <p14:creationId xmlns:p14="http://schemas.microsoft.com/office/powerpoint/2010/main" val="144737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64</a:t>
            </a:fld>
            <a:endParaRPr lang="en-US" dirty="0"/>
          </a:p>
        </p:txBody>
      </p:sp>
    </p:spTree>
    <p:extLst>
      <p:ext uri="{BB962C8B-B14F-4D97-AF65-F5344CB8AC3E}">
        <p14:creationId xmlns:p14="http://schemas.microsoft.com/office/powerpoint/2010/main" val="306171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65</a:t>
            </a:fld>
            <a:endParaRPr lang="en-US" dirty="0"/>
          </a:p>
        </p:txBody>
      </p:sp>
    </p:spTree>
    <p:extLst>
      <p:ext uri="{BB962C8B-B14F-4D97-AF65-F5344CB8AC3E}">
        <p14:creationId xmlns:p14="http://schemas.microsoft.com/office/powerpoint/2010/main" val="306171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150022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53</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55</a:t>
            </a:fld>
            <a:endParaRPr lang="en-US" dirty="0"/>
          </a:p>
        </p:txBody>
      </p:sp>
    </p:spTree>
    <p:extLst>
      <p:ext uri="{BB962C8B-B14F-4D97-AF65-F5344CB8AC3E}">
        <p14:creationId xmlns:p14="http://schemas.microsoft.com/office/powerpoint/2010/main" val="344339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56</a:t>
            </a:fld>
            <a:endParaRPr lang="en-US" dirty="0"/>
          </a:p>
        </p:txBody>
      </p:sp>
    </p:spTree>
    <p:extLst>
      <p:ext uri="{BB962C8B-B14F-4D97-AF65-F5344CB8AC3E}">
        <p14:creationId xmlns:p14="http://schemas.microsoft.com/office/powerpoint/2010/main" val="344339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57</a:t>
            </a:fld>
            <a:endParaRPr lang="en-US" dirty="0"/>
          </a:p>
        </p:txBody>
      </p:sp>
    </p:spTree>
    <p:extLst>
      <p:ext uri="{BB962C8B-B14F-4D97-AF65-F5344CB8AC3E}">
        <p14:creationId xmlns:p14="http://schemas.microsoft.com/office/powerpoint/2010/main" val="317255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58</a:t>
            </a:fld>
            <a:endParaRPr lang="en-US" dirty="0"/>
          </a:p>
        </p:txBody>
      </p:sp>
    </p:spTree>
    <p:extLst>
      <p:ext uri="{BB962C8B-B14F-4D97-AF65-F5344CB8AC3E}">
        <p14:creationId xmlns:p14="http://schemas.microsoft.com/office/powerpoint/2010/main" val="317255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mailto:mgerard@classicmodelcars.com"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Cambria" pitchFamily="18" charset="0"/>
              </a:rPr>
              <a:t>DDL, DML, DQL, DCL, TCL</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946650"/>
          </a:xfrm>
        </p:spPr>
        <p:txBody>
          <a:bodyPr/>
          <a:lstStyle/>
          <a:p>
            <a:pPr marL="0" indent="0">
              <a:buNone/>
            </a:pP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solidFill>
                  <a:schemeClr val="bg1"/>
                </a:solidFill>
              </a:rPr>
              <a:t>SELECT Statement</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10</a:t>
            </a:fld>
            <a:endParaRPr lang="en-US" dirty="0"/>
          </a:p>
        </p:txBody>
      </p:sp>
      <p:sp>
        <p:nvSpPr>
          <p:cNvPr id="10" name="Content Placeholder 2"/>
          <p:cNvSpPr txBox="1">
            <a:spLocks/>
          </p:cNvSpPr>
          <p:nvPr/>
        </p:nvSpPr>
        <p:spPr bwMode="auto">
          <a:xfrm>
            <a:off x="228600" y="1371600"/>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b="1" dirty="0" smtClean="0"/>
              <a:t>Query: </a:t>
            </a:r>
          </a:p>
          <a:p>
            <a:pPr marL="0" indent="0">
              <a:buNone/>
            </a:pPr>
            <a:r>
              <a:rPr lang="en-US" sz="1800" b="1" dirty="0"/>
              <a:t>	</a:t>
            </a:r>
            <a:r>
              <a:rPr lang="en-US" sz="1800" b="1" dirty="0">
                <a:solidFill>
                  <a:srgbClr val="558ED5"/>
                </a:solidFill>
              </a:rPr>
              <a:t>SELECT</a:t>
            </a:r>
            <a:r>
              <a:rPr lang="en-US" sz="1800" b="1" dirty="0"/>
              <a:t> </a:t>
            </a:r>
            <a:r>
              <a:rPr lang="en-US" sz="1800" b="1" dirty="0" err="1">
                <a:solidFill>
                  <a:srgbClr val="BC8F00"/>
                </a:solidFill>
              </a:rPr>
              <a:t>contactLastName</a:t>
            </a:r>
            <a:r>
              <a:rPr lang="en-US" sz="1800" b="1" dirty="0">
                <a:solidFill>
                  <a:srgbClr val="BC8F00"/>
                </a:solidFill>
              </a:rPr>
              <a:t>, </a:t>
            </a:r>
            <a:r>
              <a:rPr lang="en-US" sz="1800" b="1" dirty="0" err="1">
                <a:solidFill>
                  <a:srgbClr val="BC8F00"/>
                </a:solidFill>
              </a:rPr>
              <a:t>contactFirstName</a:t>
            </a:r>
            <a:r>
              <a:rPr lang="en-US" sz="1800" b="1" dirty="0">
                <a:solidFill>
                  <a:srgbClr val="BC8F00"/>
                </a:solidFill>
              </a:rPr>
              <a:t>, phone</a:t>
            </a:r>
          </a:p>
          <a:p>
            <a:pPr marL="0" indent="0">
              <a:buNone/>
            </a:pPr>
            <a:r>
              <a:rPr lang="en-US" sz="1800" b="1" dirty="0" smtClean="0"/>
              <a:t>	</a:t>
            </a:r>
            <a:r>
              <a:rPr lang="en-US" sz="1800" b="1" dirty="0">
                <a:solidFill>
                  <a:srgbClr val="558ED5"/>
                </a:solidFill>
              </a:rPr>
              <a:t>FROM</a:t>
            </a:r>
            <a:r>
              <a:rPr lang="en-US" sz="1800" b="1" dirty="0" smtClean="0"/>
              <a:t> </a:t>
            </a:r>
            <a:r>
              <a:rPr lang="en-US" sz="1800" b="1" dirty="0">
                <a:solidFill>
                  <a:srgbClr val="BC8F00"/>
                </a:solidFill>
              </a:rPr>
              <a:t>Customers</a:t>
            </a:r>
            <a:r>
              <a:rPr lang="en-US" sz="1800" b="1" dirty="0" smtClean="0">
                <a:solidFill>
                  <a:srgbClr val="BC8F00"/>
                </a:solidFill>
              </a:rPr>
              <a:t>;</a:t>
            </a:r>
          </a:p>
          <a:p>
            <a:pPr marL="0" indent="0">
              <a:buNone/>
            </a:pPr>
            <a:r>
              <a:rPr lang="en-US" sz="1800" b="1" dirty="0" smtClean="0"/>
              <a:t>Explanation: </a:t>
            </a:r>
          </a:p>
          <a:p>
            <a:pPr marL="0" indent="0">
              <a:buNone/>
            </a:pPr>
            <a:r>
              <a:rPr lang="en-US" sz="1800" dirty="0" smtClean="0"/>
              <a:t>The </a:t>
            </a:r>
            <a:r>
              <a:rPr lang="en-US" sz="1800" dirty="0"/>
              <a:t>above query will display </a:t>
            </a:r>
            <a:r>
              <a:rPr lang="en-US" sz="1800" dirty="0" smtClean="0"/>
              <a:t>last name, first name &amp; contact number of all customer from Customers table. </a:t>
            </a:r>
          </a:p>
          <a:p>
            <a:pPr marL="0" indent="0">
              <a:buNone/>
            </a:pPr>
            <a:r>
              <a:rPr lang="en-US" sz="1800" dirty="0" smtClean="0"/>
              <a:t>When you select specific columns form a table(relation) it is termed as PROJECTION operation in relational algebra.</a:t>
            </a:r>
          </a:p>
          <a:p>
            <a:pPr marL="0" indent="0">
              <a:buNone/>
            </a:pPr>
            <a:r>
              <a:rPr lang="en-US" sz="1600" dirty="0" smtClean="0"/>
              <a:t> </a:t>
            </a:r>
          </a:p>
          <a:p>
            <a:pPr algn="just">
              <a:buNone/>
            </a:pPr>
            <a:r>
              <a:rPr lang="en-US" sz="1800" b="1" dirty="0"/>
              <a:t>NOTE:</a:t>
            </a:r>
          </a:p>
          <a:p>
            <a:pPr algn="just">
              <a:buNone/>
            </a:pPr>
            <a:r>
              <a:rPr lang="en-US" sz="1600" dirty="0"/>
              <a:t>From now onwards in any query, we will be using following color conventions:</a:t>
            </a:r>
            <a:r>
              <a:rPr lang="en-US" sz="1600" dirty="0">
                <a:solidFill>
                  <a:srgbClr val="00B0F0"/>
                </a:solidFill>
              </a:rPr>
              <a:t> </a:t>
            </a:r>
          </a:p>
          <a:p>
            <a:pPr algn="just">
              <a:buNone/>
            </a:pPr>
            <a:r>
              <a:rPr lang="en-IN" sz="1800" b="1" dirty="0">
                <a:solidFill>
                  <a:schemeClr val="tx2">
                    <a:lumMod val="60000"/>
                    <a:lumOff val="40000"/>
                  </a:schemeClr>
                </a:solidFill>
              </a:rPr>
              <a:t>		</a:t>
            </a:r>
            <a:endParaRPr lang="en-US" sz="1800" dirty="0">
              <a:solidFill>
                <a:srgbClr val="00B0F0"/>
              </a:solidFill>
            </a:endParaRPr>
          </a:p>
          <a:p>
            <a:pPr algn="just">
              <a:buNone/>
            </a:pPr>
            <a:endParaRPr lang="en-US" sz="1800" dirty="0">
              <a:solidFill>
                <a:srgbClr val="00B0F0"/>
              </a:solidFill>
            </a:endParaRPr>
          </a:p>
          <a:p>
            <a:pPr algn="just">
              <a:buNone/>
            </a:pPr>
            <a:r>
              <a:rPr lang="en-US" sz="2400" dirty="0"/>
              <a:t> </a:t>
            </a:r>
            <a:endParaRPr lang="en-US" sz="2400" i="1" dirty="0"/>
          </a:p>
          <a:p>
            <a:pPr marL="0" indent="0">
              <a:buNone/>
            </a:pPr>
            <a:endParaRPr lang="en-US" sz="1800" dirty="0"/>
          </a:p>
        </p:txBody>
      </p:sp>
      <p:sp>
        <p:nvSpPr>
          <p:cNvPr id="6" name="Oval 5"/>
          <p:cNvSpPr/>
          <p:nvPr/>
        </p:nvSpPr>
        <p:spPr>
          <a:xfrm>
            <a:off x="1079500" y="5021618"/>
            <a:ext cx="304800" cy="304800"/>
          </a:xfrm>
          <a:prstGeom prst="ellips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lumMod val="60000"/>
                  <a:lumOff val="40000"/>
                </a:schemeClr>
              </a:solidFill>
            </a:endParaRPr>
          </a:p>
        </p:txBody>
      </p:sp>
      <p:sp>
        <p:nvSpPr>
          <p:cNvPr id="7" name="Oval 6"/>
          <p:cNvSpPr/>
          <p:nvPr/>
        </p:nvSpPr>
        <p:spPr>
          <a:xfrm>
            <a:off x="1092200" y="5428018"/>
            <a:ext cx="304800" cy="304800"/>
          </a:xfrm>
          <a:prstGeom prst="ellipse">
            <a:avLst/>
          </a:prstGeom>
          <a:solidFill>
            <a:srgbClr val="D09E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92D050"/>
              </a:solidFill>
            </a:endParaRPr>
          </a:p>
        </p:txBody>
      </p:sp>
      <p:sp>
        <p:nvSpPr>
          <p:cNvPr id="8" name="TextBox 7"/>
          <p:cNvSpPr txBox="1"/>
          <p:nvPr/>
        </p:nvSpPr>
        <p:spPr>
          <a:xfrm>
            <a:off x="1412733" y="5086304"/>
            <a:ext cx="5219762" cy="892552"/>
          </a:xfrm>
          <a:prstGeom prst="rect">
            <a:avLst/>
          </a:prstGeom>
          <a:noFill/>
        </p:spPr>
        <p:txBody>
          <a:bodyPr wrap="none" rtlCol="0">
            <a:spAutoFit/>
          </a:bodyPr>
          <a:lstStyle/>
          <a:p>
            <a:pPr>
              <a:spcBef>
                <a:spcPts val="1200"/>
              </a:spcBef>
              <a:buNone/>
            </a:pPr>
            <a:r>
              <a:rPr lang="en-IN" sz="1400" dirty="0"/>
              <a:t>To represent the keyword in ANSI SQL (should be written in CAPITAL).</a:t>
            </a:r>
          </a:p>
          <a:p>
            <a:pPr>
              <a:spcBef>
                <a:spcPts val="1200"/>
              </a:spcBef>
            </a:pPr>
            <a:r>
              <a:rPr lang="en-IN" sz="1400" dirty="0" smtClean="0"/>
              <a:t>To </a:t>
            </a:r>
            <a:r>
              <a:rPr lang="en-IN" sz="1400" dirty="0"/>
              <a:t>represent an identifier i.e. any name given by user </a:t>
            </a:r>
            <a:endParaRPr lang="en-US" sz="1400" dirty="0"/>
          </a:p>
          <a:p>
            <a:endParaRPr lang="en-US" sz="1400" dirty="0"/>
          </a:p>
        </p:txBody>
      </p:sp>
    </p:spTree>
    <p:extLst>
      <p:ext uri="{BB962C8B-B14F-4D97-AF65-F5344CB8AC3E}">
        <p14:creationId xmlns:p14="http://schemas.microsoft.com/office/powerpoint/2010/main" val="2027486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257800"/>
            <a:ext cx="8229600" cy="609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dirty="0">
                <a:solidFill>
                  <a:schemeClr val="bg1"/>
                </a:solidFill>
              </a:rPr>
              <a:t>Data Query Language </a:t>
            </a:r>
            <a:r>
              <a:rPr lang="en-US" b="1" dirty="0">
                <a:solidFill>
                  <a:schemeClr val="bg1"/>
                </a:solidFill>
              </a:rPr>
              <a:t>SELECT</a:t>
            </a:r>
            <a:r>
              <a:rPr lang="en-US" dirty="0">
                <a:solidFill>
                  <a:schemeClr val="bg1"/>
                </a:solidFill>
              </a:rPr>
              <a:t> </a:t>
            </a:r>
            <a:r>
              <a:rPr lang="en-US" dirty="0" smtClean="0">
                <a:solidFill>
                  <a:schemeClr val="bg1"/>
                </a:solidFill>
              </a:rPr>
              <a:t>* Statement  </a:t>
            </a:r>
            <a:r>
              <a:rPr lang="en-US" dirty="0" smtClean="0"/>
              <a:t>which </a:t>
            </a:r>
            <a:r>
              <a:rPr lang="en-US" dirty="0"/>
              <a:t>will help us meet TIM’s requirements</a:t>
            </a:r>
            <a:r>
              <a:rPr lang="en-US" dirty="0" smtClean="0"/>
              <a: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11</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6482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00B0F0"/>
                </a:solidFill>
              </a:rPr>
              <a:t>Retrieve All! </a:t>
            </a:r>
          </a:p>
          <a:p>
            <a:pPr algn="ctr"/>
            <a:r>
              <a:rPr lang="en-US" sz="1600" dirty="0">
                <a:solidFill>
                  <a:schemeClr val="bg2">
                    <a:lumMod val="25000"/>
                  </a:schemeClr>
                </a:solidFill>
              </a:rPr>
              <a:t>I wish </a:t>
            </a:r>
            <a:r>
              <a:rPr lang="en-US" sz="1600" dirty="0" smtClean="0">
                <a:solidFill>
                  <a:schemeClr val="bg2">
                    <a:lumMod val="25000"/>
                  </a:schemeClr>
                </a:solidFill>
              </a:rPr>
              <a:t>to get </a:t>
            </a:r>
            <a:r>
              <a:rPr lang="en-US" sz="1600" b="1" dirty="0" smtClean="0">
                <a:solidFill>
                  <a:schemeClr val="bg2">
                    <a:lumMod val="25000"/>
                  </a:schemeClr>
                </a:solidFill>
              </a:rPr>
              <a:t>all customers </a:t>
            </a:r>
            <a:r>
              <a:rPr lang="en-US" sz="1600" dirty="0" smtClean="0">
                <a:solidFill>
                  <a:schemeClr val="bg2">
                    <a:lumMod val="25000"/>
                  </a:schemeClr>
                </a:solidFill>
              </a:rPr>
              <a:t>complete data of PMS System</a:t>
            </a:r>
            <a:endParaRPr lang="en-US" sz="1600" dirty="0">
              <a:solidFill>
                <a:schemeClr val="bg2">
                  <a:lumMod val="25000"/>
                </a:schemeClr>
              </a:solidFill>
            </a:endParaRPr>
          </a:p>
          <a:p>
            <a:pPr algn="ctr"/>
            <a:r>
              <a:rPr lang="en-US" sz="1600" dirty="0" smtClean="0">
                <a:solidFill>
                  <a:schemeClr val="bg2">
                    <a:lumMod val="25000"/>
                  </a:schemeClr>
                </a:solidFill>
              </a:rPr>
              <a:t> </a:t>
            </a:r>
            <a:endParaRPr lang="en-US" sz="1600" dirty="0">
              <a:solidFill>
                <a:schemeClr val="bg2">
                  <a:lumMod val="25000"/>
                </a:schemeClr>
              </a:solidFill>
            </a:endParaRPr>
          </a:p>
        </p:txBody>
      </p:sp>
    </p:spTree>
    <p:extLst>
      <p:ext uri="{BB962C8B-B14F-4D97-AF65-F5344CB8AC3E}">
        <p14:creationId xmlns:p14="http://schemas.microsoft.com/office/powerpoint/2010/main" val="399834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946650"/>
          </a:xfrm>
        </p:spPr>
        <p:txBody>
          <a:bodyPr/>
          <a:lstStyle/>
          <a:p>
            <a:pPr marL="0" indent="0">
              <a:buNone/>
            </a:pP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solidFill>
                  <a:schemeClr val="bg1"/>
                </a:solidFill>
              </a:rPr>
              <a:t>SELECT * Statement</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12</a:t>
            </a:fld>
            <a:endParaRPr lang="en-US" dirty="0"/>
          </a:p>
        </p:txBody>
      </p:sp>
      <p:sp>
        <p:nvSpPr>
          <p:cNvPr id="10" name="Content Placeholder 2"/>
          <p:cNvSpPr txBox="1">
            <a:spLocks/>
          </p:cNvSpPr>
          <p:nvPr/>
        </p:nvSpPr>
        <p:spPr bwMode="auto">
          <a:xfrm>
            <a:off x="228600" y="1371600"/>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If you wish to select all columns from table without specifying column names you could try below query  </a:t>
            </a:r>
          </a:p>
          <a:p>
            <a:pPr marL="0" indent="0">
              <a:buNone/>
            </a:pPr>
            <a:r>
              <a:rPr lang="en-US" sz="1800" b="1" dirty="0"/>
              <a:t>Query: </a:t>
            </a:r>
          </a:p>
          <a:p>
            <a:pPr marL="0" indent="0">
              <a:buNone/>
            </a:pPr>
            <a:r>
              <a:rPr lang="en-US" sz="1800" b="1" dirty="0"/>
              <a:t>	</a:t>
            </a:r>
            <a:r>
              <a:rPr lang="en-US" sz="1800" b="1" dirty="0">
                <a:solidFill>
                  <a:srgbClr val="558ED5"/>
                </a:solidFill>
              </a:rPr>
              <a:t>SELECT</a:t>
            </a:r>
            <a:r>
              <a:rPr lang="en-US" sz="1800" b="1" dirty="0"/>
              <a:t> </a:t>
            </a:r>
            <a:r>
              <a:rPr lang="en-US" sz="1800" b="1" dirty="0" smtClean="0">
                <a:solidFill>
                  <a:srgbClr val="BC8F00"/>
                </a:solidFill>
              </a:rPr>
              <a:t>*</a:t>
            </a:r>
            <a:endParaRPr lang="en-US" sz="1800" b="1" dirty="0">
              <a:solidFill>
                <a:srgbClr val="BC8F00"/>
              </a:solidFill>
            </a:endParaRPr>
          </a:p>
          <a:p>
            <a:pPr marL="0" indent="0">
              <a:buNone/>
            </a:pPr>
            <a:r>
              <a:rPr lang="en-US" sz="1800" b="1" dirty="0"/>
              <a:t>	</a:t>
            </a:r>
            <a:r>
              <a:rPr lang="en-US" sz="1800" b="1" dirty="0">
                <a:solidFill>
                  <a:srgbClr val="558ED5"/>
                </a:solidFill>
              </a:rPr>
              <a:t>FROM</a:t>
            </a:r>
            <a:r>
              <a:rPr lang="en-US" sz="1800" b="1" dirty="0"/>
              <a:t> </a:t>
            </a:r>
            <a:r>
              <a:rPr lang="en-US" sz="1800" b="1" dirty="0">
                <a:solidFill>
                  <a:srgbClr val="BC8F00"/>
                </a:solidFill>
              </a:rPr>
              <a:t>Customers;</a:t>
            </a:r>
          </a:p>
          <a:p>
            <a:pPr marL="0" indent="0">
              <a:buNone/>
            </a:pPr>
            <a:r>
              <a:rPr lang="en-US" sz="1800" dirty="0" smtClean="0"/>
              <a:t>NOTE: The above query is a bad practice never </a:t>
            </a:r>
            <a:r>
              <a:rPr lang="en-US" sz="1800" dirty="0"/>
              <a:t>use in </a:t>
            </a:r>
            <a:r>
              <a:rPr lang="en-US" sz="1800" dirty="0" smtClean="0"/>
              <a:t>a production </a:t>
            </a:r>
            <a:r>
              <a:rPr lang="en-US" sz="1800" dirty="0"/>
              <a:t>environment on tables  with huge </a:t>
            </a:r>
            <a:r>
              <a:rPr lang="en-US" sz="1800" dirty="0" smtClean="0"/>
              <a:t>rows.</a:t>
            </a:r>
          </a:p>
          <a:p>
            <a:pPr marL="0" indent="0">
              <a:buNone/>
            </a:pPr>
            <a:r>
              <a:rPr lang="en-US" sz="1800" dirty="0" smtClean="0"/>
              <a:t>Usually in projects we don’t query using  SELECT * rather  we do SELECT COUNT(*) where COUNT() is a SQL function (to be learnt in later session) that returns the number of records in table.</a:t>
            </a:r>
          </a:p>
          <a:p>
            <a:pPr marL="0" indent="0">
              <a:buNone/>
            </a:pPr>
            <a:r>
              <a:rPr lang="en-US" sz="1800" b="1" dirty="0"/>
              <a:t>Query: </a:t>
            </a:r>
          </a:p>
          <a:p>
            <a:pPr marL="0" indent="0">
              <a:buNone/>
            </a:pPr>
            <a:r>
              <a:rPr lang="en-US" sz="1800" b="1" dirty="0"/>
              <a:t>	</a:t>
            </a:r>
            <a:r>
              <a:rPr lang="en-US" sz="1800" b="1" dirty="0" smtClean="0">
                <a:solidFill>
                  <a:srgbClr val="558ED5"/>
                </a:solidFill>
              </a:rPr>
              <a:t>SELECT COUNT(</a:t>
            </a:r>
            <a:r>
              <a:rPr lang="en-US" sz="1800" b="1" dirty="0" smtClean="0">
                <a:solidFill>
                  <a:srgbClr val="BC8F00"/>
                </a:solidFill>
              </a:rPr>
              <a:t>*</a:t>
            </a:r>
            <a:r>
              <a:rPr lang="en-US" sz="1800" b="1" dirty="0" smtClean="0">
                <a:solidFill>
                  <a:schemeClr val="tx2">
                    <a:lumMod val="60000"/>
                    <a:lumOff val="40000"/>
                  </a:schemeClr>
                </a:solidFill>
              </a:rPr>
              <a:t>)</a:t>
            </a:r>
            <a:endParaRPr lang="en-US" sz="1800" b="1" dirty="0">
              <a:solidFill>
                <a:schemeClr val="tx2">
                  <a:lumMod val="60000"/>
                  <a:lumOff val="40000"/>
                </a:schemeClr>
              </a:solidFill>
            </a:endParaRPr>
          </a:p>
          <a:p>
            <a:pPr marL="0" indent="0">
              <a:buNone/>
            </a:pPr>
            <a:r>
              <a:rPr lang="en-US" sz="1800" b="1" dirty="0"/>
              <a:t>	</a:t>
            </a:r>
            <a:r>
              <a:rPr lang="en-US" sz="1800" b="1" dirty="0">
                <a:solidFill>
                  <a:srgbClr val="558ED5"/>
                </a:solidFill>
              </a:rPr>
              <a:t>FROM</a:t>
            </a:r>
            <a:r>
              <a:rPr lang="en-US" sz="1800" b="1" dirty="0"/>
              <a:t> </a:t>
            </a:r>
            <a:r>
              <a:rPr lang="en-US" sz="1800" b="1" dirty="0">
                <a:solidFill>
                  <a:srgbClr val="BC8F00"/>
                </a:solidFill>
              </a:rPr>
              <a:t>Customers</a:t>
            </a:r>
            <a:r>
              <a:rPr lang="en-US" sz="1800" b="1" dirty="0" smtClean="0">
                <a:solidFill>
                  <a:srgbClr val="BC8F00"/>
                </a:solidFill>
              </a:rPr>
              <a:t>;</a:t>
            </a:r>
          </a:p>
          <a:p>
            <a:pPr marL="0" indent="0">
              <a:buNone/>
            </a:pPr>
            <a:r>
              <a:rPr lang="en-US" sz="1800" dirty="0"/>
              <a:t>If the  table comprises of 122 rows it will return 122 as a result which </a:t>
            </a:r>
            <a:r>
              <a:rPr lang="en-US" sz="1800" dirty="0" smtClean="0"/>
              <a:t>is just a </a:t>
            </a:r>
            <a:r>
              <a:rPr lang="en-US" sz="1800" dirty="0"/>
              <a:t>scalar </a:t>
            </a:r>
            <a:r>
              <a:rPr lang="en-US" sz="1800" dirty="0" smtClean="0"/>
              <a:t>value. </a:t>
            </a:r>
            <a:endParaRPr lang="en-US" sz="1800" dirty="0"/>
          </a:p>
          <a:p>
            <a:pPr marL="0" indent="0">
              <a:buNone/>
            </a:pPr>
            <a:endParaRPr lang="en-US" sz="1800" dirty="0"/>
          </a:p>
        </p:txBody>
      </p:sp>
    </p:spTree>
    <p:extLst>
      <p:ext uri="{BB962C8B-B14F-4D97-AF65-F5344CB8AC3E}">
        <p14:creationId xmlns:p14="http://schemas.microsoft.com/office/powerpoint/2010/main" val="2620934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257800"/>
            <a:ext cx="8229600" cy="609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dirty="0">
                <a:solidFill>
                  <a:schemeClr val="bg1"/>
                </a:solidFill>
              </a:rPr>
              <a:t>Data Query Language </a:t>
            </a:r>
            <a:r>
              <a:rPr lang="en-US" b="1" dirty="0">
                <a:solidFill>
                  <a:schemeClr val="bg1"/>
                </a:solidFill>
              </a:rPr>
              <a:t>SELECT</a:t>
            </a:r>
            <a:r>
              <a:rPr lang="en-US" dirty="0">
                <a:solidFill>
                  <a:schemeClr val="bg1"/>
                </a:solidFill>
              </a:rPr>
              <a:t> </a:t>
            </a:r>
            <a:r>
              <a:rPr lang="en-US" dirty="0" smtClean="0">
                <a:solidFill>
                  <a:schemeClr val="bg1"/>
                </a:solidFill>
              </a:rPr>
              <a:t>Statement’s </a:t>
            </a:r>
            <a:r>
              <a:rPr lang="en-US" b="1" dirty="0" smtClean="0">
                <a:solidFill>
                  <a:schemeClr val="bg1"/>
                </a:solidFill>
              </a:rPr>
              <a:t>WHERE</a:t>
            </a:r>
            <a:r>
              <a:rPr lang="en-US" dirty="0" smtClean="0">
                <a:solidFill>
                  <a:schemeClr val="bg1"/>
                </a:solidFill>
              </a:rPr>
              <a:t> clause  </a:t>
            </a:r>
            <a:r>
              <a:rPr lang="en-US" dirty="0" smtClean="0"/>
              <a:t>which </a:t>
            </a:r>
            <a:r>
              <a:rPr lang="en-US" dirty="0"/>
              <a:t>will help us meet TIM’s requirements</a:t>
            </a:r>
            <a:r>
              <a:rPr lang="en-US" dirty="0" smtClean="0"/>
              <a: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13</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ounded Rectangular Callout 9"/>
          <p:cNvSpPr/>
          <p:nvPr/>
        </p:nvSpPr>
        <p:spPr>
          <a:xfrm>
            <a:off x="4800600" y="19050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dirty="0">
                <a:solidFill>
                  <a:srgbClr val="00B0F0"/>
                </a:solidFill>
              </a:rPr>
              <a:t>Retrieve </a:t>
            </a:r>
            <a:r>
              <a:rPr lang="en-US" sz="2800" dirty="0" smtClean="0">
                <a:solidFill>
                  <a:srgbClr val="00B0F0"/>
                </a:solidFill>
              </a:rPr>
              <a:t>Specific!</a:t>
            </a:r>
          </a:p>
          <a:p>
            <a:pPr lvl="0" algn="ctr"/>
            <a:r>
              <a:rPr lang="en-US" sz="2800" dirty="0" smtClean="0">
                <a:solidFill>
                  <a:srgbClr val="00B0F0"/>
                </a:solidFill>
              </a:rPr>
              <a:t> </a:t>
            </a:r>
            <a:r>
              <a:rPr lang="en-US" sz="1600" dirty="0" smtClean="0">
                <a:solidFill>
                  <a:schemeClr val="bg2">
                    <a:lumMod val="25000"/>
                  </a:schemeClr>
                </a:solidFill>
              </a:rPr>
              <a:t>I </a:t>
            </a:r>
            <a:r>
              <a:rPr lang="en-US" sz="1600" dirty="0">
                <a:solidFill>
                  <a:schemeClr val="bg2">
                    <a:lumMod val="25000"/>
                  </a:schemeClr>
                </a:solidFill>
              </a:rPr>
              <a:t>wish to get </a:t>
            </a:r>
            <a:r>
              <a:rPr lang="en-US" sz="1600" b="1" dirty="0" smtClean="0">
                <a:solidFill>
                  <a:schemeClr val="bg2">
                    <a:lumMod val="25000"/>
                  </a:schemeClr>
                </a:solidFill>
              </a:rPr>
              <a:t>Last Name, First Name</a:t>
            </a:r>
            <a:r>
              <a:rPr lang="en-US" sz="1600" b="1" dirty="0">
                <a:solidFill>
                  <a:schemeClr val="bg2">
                    <a:lumMod val="25000"/>
                  </a:schemeClr>
                </a:solidFill>
              </a:rPr>
              <a:t>, phone </a:t>
            </a:r>
            <a:r>
              <a:rPr lang="en-US" sz="1600" b="1" dirty="0" smtClean="0">
                <a:solidFill>
                  <a:schemeClr val="bg2">
                    <a:lumMod val="25000"/>
                  </a:schemeClr>
                </a:solidFill>
              </a:rPr>
              <a:t> </a:t>
            </a:r>
            <a:r>
              <a:rPr lang="en-US" sz="1600" dirty="0" smtClean="0">
                <a:solidFill>
                  <a:schemeClr val="bg2">
                    <a:lumMod val="25000"/>
                  </a:schemeClr>
                </a:solidFill>
              </a:rPr>
              <a:t>of all </a:t>
            </a:r>
            <a:r>
              <a:rPr lang="en-US" sz="1600" b="1" dirty="0" smtClean="0">
                <a:solidFill>
                  <a:schemeClr val="bg2">
                    <a:lumMod val="25000"/>
                  </a:schemeClr>
                </a:solidFill>
              </a:rPr>
              <a:t>customers</a:t>
            </a:r>
            <a:r>
              <a:rPr lang="en-US" sz="1600" dirty="0" smtClean="0">
                <a:solidFill>
                  <a:schemeClr val="bg2">
                    <a:lumMod val="25000"/>
                  </a:schemeClr>
                </a:solidFill>
              </a:rPr>
              <a:t> belonging </a:t>
            </a:r>
            <a:r>
              <a:rPr lang="en-US" sz="1600" dirty="0">
                <a:solidFill>
                  <a:schemeClr val="bg2">
                    <a:lumMod val="25000"/>
                  </a:schemeClr>
                </a:solidFill>
              </a:rPr>
              <a:t>to  country </a:t>
            </a:r>
            <a:r>
              <a:rPr lang="en-US" sz="1600" b="1" dirty="0">
                <a:solidFill>
                  <a:schemeClr val="bg2">
                    <a:lumMod val="25000"/>
                  </a:schemeClr>
                </a:solidFill>
              </a:rPr>
              <a:t>Germany</a:t>
            </a:r>
            <a:r>
              <a:rPr lang="en-US" sz="1600" dirty="0">
                <a:solidFill>
                  <a:schemeClr val="bg2">
                    <a:lumMod val="25000"/>
                  </a:schemeClr>
                </a:solidFill>
              </a:rPr>
              <a:t> of </a:t>
            </a:r>
            <a:r>
              <a:rPr lang="en-US" sz="1600" dirty="0" smtClean="0">
                <a:solidFill>
                  <a:schemeClr val="bg2">
                    <a:lumMod val="25000"/>
                  </a:schemeClr>
                </a:solidFill>
              </a:rPr>
              <a:t> PMS System</a:t>
            </a:r>
            <a:endParaRPr lang="en-US" sz="1600" dirty="0">
              <a:solidFill>
                <a:schemeClr val="bg2">
                  <a:lumMod val="25000"/>
                </a:schemeClr>
              </a:solidFill>
            </a:endParaRPr>
          </a:p>
          <a:p>
            <a:pPr algn="ctr"/>
            <a:r>
              <a:rPr lang="en-US" sz="1600" dirty="0" smtClean="0">
                <a:solidFill>
                  <a:schemeClr val="bg2">
                    <a:lumMod val="25000"/>
                  </a:schemeClr>
                </a:solidFill>
              </a:rPr>
              <a:t> </a:t>
            </a:r>
            <a:endParaRPr lang="en-US" sz="1600" dirty="0">
              <a:solidFill>
                <a:schemeClr val="bg2">
                  <a:lumMod val="25000"/>
                </a:schemeClr>
              </a:solidFill>
            </a:endParaRPr>
          </a:p>
        </p:txBody>
      </p:sp>
    </p:spTree>
    <p:extLst>
      <p:ext uri="{BB962C8B-B14F-4D97-AF65-F5344CB8AC3E}">
        <p14:creationId xmlns:p14="http://schemas.microsoft.com/office/powerpoint/2010/main" val="191246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946650"/>
          </a:xfrm>
        </p:spPr>
        <p:txBody>
          <a:bodyPr/>
          <a:lstStyle/>
          <a:p>
            <a:pPr marL="0" indent="0">
              <a:buNone/>
            </a:pP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solidFill>
                  <a:schemeClr val="bg1"/>
                </a:solidFill>
              </a:rPr>
              <a:t>SELECT Statement</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14</a:t>
            </a:fld>
            <a:endParaRPr lang="en-US" dirty="0"/>
          </a:p>
        </p:txBody>
      </p:sp>
      <p:sp>
        <p:nvSpPr>
          <p:cNvPr id="10" name="Content Placeholder 2"/>
          <p:cNvSpPr txBox="1">
            <a:spLocks/>
          </p:cNvSpPr>
          <p:nvPr/>
        </p:nvSpPr>
        <p:spPr bwMode="auto">
          <a:xfrm>
            <a:off x="228600" y="1371600"/>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b="1" dirty="0" smtClean="0"/>
              <a:t>Query: </a:t>
            </a:r>
          </a:p>
          <a:p>
            <a:pPr marL="0" indent="0">
              <a:buNone/>
            </a:pPr>
            <a:r>
              <a:rPr lang="en-US" sz="1800" b="1" dirty="0"/>
              <a:t>	</a:t>
            </a:r>
            <a:r>
              <a:rPr lang="en-US" sz="1800" b="1" dirty="0">
                <a:solidFill>
                  <a:srgbClr val="558ED5"/>
                </a:solidFill>
              </a:rPr>
              <a:t>SELECT</a:t>
            </a:r>
            <a:r>
              <a:rPr lang="en-US" sz="1800" b="1" dirty="0"/>
              <a:t> </a:t>
            </a:r>
            <a:r>
              <a:rPr lang="en-US" sz="1800" b="1" dirty="0" err="1">
                <a:solidFill>
                  <a:srgbClr val="BC8F00"/>
                </a:solidFill>
              </a:rPr>
              <a:t>contactLastName</a:t>
            </a:r>
            <a:r>
              <a:rPr lang="en-US" sz="1800" b="1" dirty="0">
                <a:solidFill>
                  <a:srgbClr val="BC8F00"/>
                </a:solidFill>
              </a:rPr>
              <a:t>, </a:t>
            </a:r>
            <a:r>
              <a:rPr lang="en-US" sz="1800" b="1" dirty="0" err="1">
                <a:solidFill>
                  <a:srgbClr val="BC8F00"/>
                </a:solidFill>
              </a:rPr>
              <a:t>contactFirstName</a:t>
            </a:r>
            <a:r>
              <a:rPr lang="en-US" sz="1800" b="1" dirty="0">
                <a:solidFill>
                  <a:srgbClr val="BC8F00"/>
                </a:solidFill>
              </a:rPr>
              <a:t>, phone</a:t>
            </a:r>
          </a:p>
          <a:p>
            <a:pPr marL="0" indent="0">
              <a:buNone/>
            </a:pPr>
            <a:r>
              <a:rPr lang="en-US" sz="1800" b="1" dirty="0" smtClean="0"/>
              <a:t>	</a:t>
            </a:r>
            <a:r>
              <a:rPr lang="en-US" sz="1800" b="1" dirty="0">
                <a:solidFill>
                  <a:srgbClr val="558ED5"/>
                </a:solidFill>
              </a:rPr>
              <a:t>FROM</a:t>
            </a:r>
            <a:r>
              <a:rPr lang="en-US" sz="1800" b="1" dirty="0" smtClean="0"/>
              <a:t> </a:t>
            </a:r>
            <a:r>
              <a:rPr lang="en-US" sz="1800" b="1" dirty="0" smtClean="0">
                <a:solidFill>
                  <a:srgbClr val="BC8F00"/>
                </a:solidFill>
              </a:rPr>
              <a:t>Customers</a:t>
            </a:r>
            <a:endParaRPr lang="en-US" sz="1800" b="1" dirty="0">
              <a:solidFill>
                <a:srgbClr val="BC8F00"/>
              </a:solidFill>
            </a:endParaRPr>
          </a:p>
          <a:p>
            <a:pPr marL="0" indent="0">
              <a:buNone/>
            </a:pPr>
            <a:r>
              <a:rPr lang="en-US" sz="1800" b="1" dirty="0">
                <a:solidFill>
                  <a:srgbClr val="BC8F00"/>
                </a:solidFill>
              </a:rPr>
              <a:t>	</a:t>
            </a:r>
            <a:r>
              <a:rPr lang="en-US" sz="1800" b="1" dirty="0">
                <a:solidFill>
                  <a:srgbClr val="558ED5"/>
                </a:solidFill>
              </a:rPr>
              <a:t>WHERE</a:t>
            </a:r>
            <a:r>
              <a:rPr lang="en-US" sz="1800" b="1" dirty="0">
                <a:solidFill>
                  <a:srgbClr val="BC8F00"/>
                </a:solidFill>
              </a:rPr>
              <a:t> country="Germany";</a:t>
            </a:r>
            <a:endParaRPr lang="en-US" sz="1800" b="1" dirty="0" smtClean="0">
              <a:solidFill>
                <a:srgbClr val="BC8F00"/>
              </a:solidFill>
            </a:endParaRPr>
          </a:p>
          <a:p>
            <a:pPr marL="0" indent="0">
              <a:buNone/>
            </a:pPr>
            <a:r>
              <a:rPr lang="en-US" sz="1800" b="1" dirty="0" smtClean="0"/>
              <a:t>Explanation: </a:t>
            </a:r>
          </a:p>
          <a:p>
            <a:pPr marL="0" indent="0">
              <a:buNone/>
            </a:pPr>
            <a:r>
              <a:rPr lang="en-US" sz="1800" dirty="0" smtClean="0"/>
              <a:t>The </a:t>
            </a:r>
            <a:r>
              <a:rPr lang="en-US" sz="1800" dirty="0"/>
              <a:t>above query will display </a:t>
            </a:r>
            <a:r>
              <a:rPr lang="en-US" sz="1800" dirty="0" smtClean="0"/>
              <a:t>last name, first name &amp; contact number of all customer from Customers table who belongs to Germany. </a:t>
            </a:r>
          </a:p>
          <a:p>
            <a:pPr marL="0" indent="0">
              <a:buNone/>
            </a:pPr>
            <a:r>
              <a:rPr lang="en-US" sz="1800" dirty="0" smtClean="0"/>
              <a:t>When you select specific rows form a table(relation) it is termed as RESTRICTION operation in relational algebra.</a:t>
            </a:r>
          </a:p>
          <a:p>
            <a:pPr marL="0" indent="0">
              <a:buNone/>
            </a:pPr>
            <a:r>
              <a:rPr lang="en-US" sz="1800" dirty="0" smtClean="0"/>
              <a:t> </a:t>
            </a:r>
            <a:endParaRPr lang="en-US" sz="1800" dirty="0"/>
          </a:p>
        </p:txBody>
      </p:sp>
    </p:spTree>
    <p:extLst>
      <p:ext uri="{BB962C8B-B14F-4D97-AF65-F5344CB8AC3E}">
        <p14:creationId xmlns:p14="http://schemas.microsoft.com/office/powerpoint/2010/main" val="63755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 Syntax</a:t>
            </a:r>
            <a:endParaRPr lang="en-IN"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US" sz="1800" dirty="0" smtClean="0"/>
              <a:t>Retrieving the data using SELECT statement is common task which is done on daily basis billions of times the complete syntax of SELECT is given as follows:</a:t>
            </a:r>
            <a:endParaRPr lang="en-IN" sz="1800" dirty="0" smtClean="0"/>
          </a:p>
          <a:p>
            <a:pPr marL="0" indent="0">
              <a:buNone/>
            </a:pPr>
            <a:r>
              <a:rPr lang="en-US" sz="1800" b="1" dirty="0" smtClean="0"/>
              <a:t>SELECT</a:t>
            </a:r>
          </a:p>
          <a:p>
            <a:pPr marL="0" indent="0">
              <a:buNone/>
            </a:pPr>
            <a:r>
              <a:rPr lang="en-US" sz="1800" b="1" dirty="0" smtClean="0"/>
              <a:t>ANSI Syntax </a:t>
            </a:r>
            <a:r>
              <a:rPr lang="en-US" sz="1800" b="1" dirty="0"/>
              <a:t>:</a:t>
            </a:r>
          </a:p>
          <a:p>
            <a:pPr marL="0" indent="0">
              <a:buNone/>
            </a:pPr>
            <a:endParaRPr lang="en-US" sz="1800" b="1" dirty="0" smtClean="0"/>
          </a:p>
          <a:p>
            <a:pPr marL="0" indent="0">
              <a:buNone/>
            </a:pPr>
            <a:endParaRPr lang="en-US" sz="1800" b="1" dirty="0"/>
          </a:p>
          <a:p>
            <a:pPr marL="114300" indent="0">
              <a:buNone/>
            </a:pPr>
            <a:endParaRPr lang="en-US" sz="1800" b="1" dirty="0" smtClean="0"/>
          </a:p>
          <a:p>
            <a:pPr marL="914400" lvl="2" indent="0">
              <a:buNone/>
            </a:pPr>
            <a:endParaRPr lang="en-US" sz="1600" dirty="0" smtClean="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15</a:t>
            </a:fld>
            <a:endParaRPr lang="en-GB" dirty="0"/>
          </a:p>
        </p:txBody>
      </p:sp>
      <p:sp>
        <p:nvSpPr>
          <p:cNvPr id="6" name="Rectangle 5"/>
          <p:cNvSpPr/>
          <p:nvPr/>
        </p:nvSpPr>
        <p:spPr>
          <a:xfrm>
            <a:off x="609600" y="2971800"/>
            <a:ext cx="7162800" cy="2514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smtClean="0"/>
          </a:p>
          <a:p>
            <a:r>
              <a:rPr lang="en-US" sz="1400" dirty="0"/>
              <a:t>SELECT</a:t>
            </a:r>
          </a:p>
          <a:p>
            <a:r>
              <a:rPr lang="en-US" sz="1400" dirty="0"/>
              <a:t>[ ALL| DISTINCT] &lt;COLUMN name&gt;[[ AS] &lt;alias&gt;]</a:t>
            </a:r>
          </a:p>
          <a:p>
            <a:r>
              <a:rPr lang="en-US" sz="1400" dirty="0"/>
              <a:t>[,[ ALL| DISTINCT] &lt;COLUMN name&gt;[[ AS] &lt;alias&gt;]] *</a:t>
            </a:r>
          </a:p>
          <a:p>
            <a:r>
              <a:rPr lang="en-US" sz="1400" dirty="0"/>
              <a:t>FROM </a:t>
            </a:r>
          </a:p>
          <a:p>
            <a:r>
              <a:rPr lang="en-US" sz="1400" dirty="0"/>
              <a:t>&lt;table&gt;[[ AS] &lt;alias&gt;|[[ FULL| LEFT| RIGHT] OUTER| INNER] JOIN &lt;table&gt; ON &lt;expression&gt;]</a:t>
            </a:r>
          </a:p>
          <a:p>
            <a:r>
              <a:rPr lang="en-US" sz="1400" dirty="0"/>
              <a:t>[, &lt;table&gt;[[ AS] &lt;alias&gt;|[[ FULL| LEFT| RIGHT] OUTER| INNER] JOIN &lt;table&gt; ON &lt;expression&gt;]] *</a:t>
            </a:r>
          </a:p>
          <a:p>
            <a:r>
              <a:rPr lang="en-US" sz="1400" dirty="0"/>
              <a:t>[WHERE &lt;predicate&gt;[{ AND| OR} &lt;predicate&gt;]*]</a:t>
            </a:r>
          </a:p>
          <a:p>
            <a:r>
              <a:rPr lang="en-US" sz="1400" dirty="0"/>
              <a:t>[GROUP BY &lt;COLUMN name&gt;[, &lt;COLUMN name&gt;]*</a:t>
            </a:r>
          </a:p>
          <a:p>
            <a:r>
              <a:rPr lang="en-US" sz="1400" dirty="0"/>
              <a:t>[HAVING &lt;predicate&gt;[{ AND| OR} &lt;predicate&gt;]]*]]</a:t>
            </a:r>
          </a:p>
          <a:p>
            <a:r>
              <a:rPr lang="en-US" sz="1400" dirty="0"/>
              <a:t>[ORDER BY &lt;COLUMN name&gt;[ ASC| DESC][, &lt;COLUMN name&gt;[ ASC| DESC]]*]</a:t>
            </a:r>
          </a:p>
          <a:p>
            <a:r>
              <a:rPr lang="en-US" sz="1400" dirty="0"/>
              <a:t>[FETCH FIRST &lt;count&gt; ROWS ONLY]	</a:t>
            </a:r>
            <a:endParaRPr lang="en-US" sz="1400" dirty="0" smtClean="0"/>
          </a:p>
          <a:p>
            <a:endParaRPr lang="en-US" sz="1400" dirty="0"/>
          </a:p>
        </p:txBody>
      </p:sp>
    </p:spTree>
    <p:extLst>
      <p:ext uri="{BB962C8B-B14F-4D97-AF65-F5344CB8AC3E}">
        <p14:creationId xmlns:p14="http://schemas.microsoft.com/office/powerpoint/2010/main" val="74610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Query Language</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1800" b="1" dirty="0" smtClean="0"/>
              <a:t>SELECT Cont..</a:t>
            </a:r>
          </a:p>
          <a:p>
            <a:pPr marL="0" indent="0">
              <a:buNone/>
            </a:pPr>
            <a:r>
              <a:rPr lang="en-US" sz="1800" dirty="0"/>
              <a:t>The SELECT statement has many optional clauses:</a:t>
            </a:r>
          </a:p>
          <a:p>
            <a:pPr lvl="1"/>
            <a:r>
              <a:rPr lang="en-US" sz="1600" b="1" dirty="0" smtClean="0"/>
              <a:t>SELECT</a:t>
            </a:r>
            <a:r>
              <a:rPr lang="en-US" sz="1600" dirty="0" smtClean="0"/>
              <a:t> clause specifies columns to retrieve.</a:t>
            </a:r>
          </a:p>
          <a:p>
            <a:pPr lvl="1"/>
            <a:r>
              <a:rPr lang="en-US" sz="1600" b="1" dirty="0" smtClean="0"/>
              <a:t>FROM</a:t>
            </a:r>
            <a:r>
              <a:rPr lang="en-US" sz="1600" dirty="0" smtClean="0"/>
              <a:t> clause defines the table(s) that are used for the query. It can also join tables.</a:t>
            </a:r>
          </a:p>
          <a:p>
            <a:pPr lvl="1"/>
            <a:r>
              <a:rPr lang="en-US" sz="1600" b="1" dirty="0" smtClean="0"/>
              <a:t>WHERE</a:t>
            </a:r>
            <a:r>
              <a:rPr lang="en-US" sz="1600" dirty="0" smtClean="0"/>
              <a:t> clause influence </a:t>
            </a:r>
            <a:r>
              <a:rPr lang="en-US" sz="1600" dirty="0"/>
              <a:t>the rows the query </a:t>
            </a:r>
            <a:r>
              <a:rPr lang="en-US" sz="1600" dirty="0" smtClean="0"/>
              <a:t>returns. It </a:t>
            </a:r>
            <a:r>
              <a:rPr lang="en-US" sz="1600" dirty="0"/>
              <a:t>filters the rows applying predicates on </a:t>
            </a:r>
            <a:r>
              <a:rPr lang="en-US" sz="1600" dirty="0" smtClean="0"/>
              <a:t>it. A </a:t>
            </a:r>
            <a:r>
              <a:rPr lang="en-US" sz="1600" dirty="0"/>
              <a:t>predicate specifies conditions that can be true or false. </a:t>
            </a:r>
            <a:endParaRPr lang="en-US" sz="1600" dirty="0" smtClean="0"/>
          </a:p>
          <a:p>
            <a:pPr lvl="1"/>
            <a:r>
              <a:rPr lang="en-US" sz="1600" b="1" dirty="0" smtClean="0"/>
              <a:t>GROUP </a:t>
            </a:r>
            <a:r>
              <a:rPr lang="en-US" sz="1600" b="1" dirty="0"/>
              <a:t>BY </a:t>
            </a:r>
            <a:r>
              <a:rPr lang="en-US" sz="1600" dirty="0"/>
              <a:t>clause </a:t>
            </a:r>
            <a:r>
              <a:rPr lang="en-US" sz="1600" dirty="0" smtClean="0"/>
              <a:t>groups </a:t>
            </a:r>
            <a:r>
              <a:rPr lang="en-US" sz="1600" dirty="0"/>
              <a:t>rows sharing a property so that an aggregate function can be applied to each group.</a:t>
            </a:r>
          </a:p>
          <a:p>
            <a:pPr lvl="1"/>
            <a:r>
              <a:rPr lang="en-US" sz="1600" b="1" dirty="0"/>
              <a:t>HAVING</a:t>
            </a:r>
            <a:r>
              <a:rPr lang="en-US" sz="1600" dirty="0"/>
              <a:t> clause </a:t>
            </a:r>
            <a:r>
              <a:rPr lang="en-US" sz="1600" dirty="0" smtClean="0"/>
              <a:t>selects </a:t>
            </a:r>
            <a:r>
              <a:rPr lang="en-US" sz="1600" dirty="0"/>
              <a:t>among the groups defined by the GROUP BY clause.</a:t>
            </a:r>
          </a:p>
          <a:p>
            <a:pPr lvl="1"/>
            <a:r>
              <a:rPr lang="en-US" sz="1600" b="1" dirty="0"/>
              <a:t>ORDER BY </a:t>
            </a:r>
            <a:r>
              <a:rPr lang="en-US" sz="1600" dirty="0"/>
              <a:t>clause </a:t>
            </a:r>
            <a:r>
              <a:rPr lang="en-US" sz="1600" dirty="0" smtClean="0"/>
              <a:t>specifies </a:t>
            </a:r>
            <a:r>
              <a:rPr lang="en-US" sz="1600" dirty="0"/>
              <a:t>an order in which to return the rows.</a:t>
            </a:r>
            <a:endParaRPr lang="en-US" sz="1600" dirty="0" smtClean="0"/>
          </a:p>
          <a:p>
            <a:pPr marL="0" indent="0">
              <a:buNone/>
            </a:pPr>
            <a:endParaRPr lang="en-US" sz="1800" b="1" dirty="0" smtClean="0"/>
          </a:p>
          <a:p>
            <a:pPr marL="0" indent="0">
              <a:buNone/>
            </a:pPr>
            <a:r>
              <a:rPr lang="en-US" sz="1600" dirty="0" smtClean="0"/>
              <a:t>NOTE: GROUP BY, HAVING &amp; ORDER BY Clause will be discussed in upcoming sessions</a:t>
            </a:r>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16</a:t>
            </a:fld>
            <a:endParaRPr lang="en-GB" dirty="0"/>
          </a:p>
        </p:txBody>
      </p:sp>
    </p:spTree>
    <p:extLst>
      <p:ext uri="{BB962C8B-B14F-4D97-AF65-F5344CB8AC3E}">
        <p14:creationId xmlns:p14="http://schemas.microsoft.com/office/powerpoint/2010/main" val="2944947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17</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6482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00B0F0"/>
                </a:solidFill>
              </a:rPr>
              <a:t>Add Data! </a:t>
            </a:r>
            <a:endParaRPr lang="en-US" sz="3600" dirty="0">
              <a:solidFill>
                <a:srgbClr val="00B0F0"/>
              </a:solidFill>
            </a:endParaRPr>
          </a:p>
          <a:p>
            <a:pPr algn="ctr"/>
            <a:r>
              <a:rPr lang="en-US" sz="1600" dirty="0">
                <a:solidFill>
                  <a:schemeClr val="bg2">
                    <a:lumMod val="25000"/>
                  </a:schemeClr>
                </a:solidFill>
              </a:rPr>
              <a:t>I wish to perform record insertion </a:t>
            </a:r>
            <a:r>
              <a:rPr lang="en-US" sz="1600" dirty="0" smtClean="0">
                <a:solidFill>
                  <a:schemeClr val="bg2">
                    <a:lumMod val="25000"/>
                  </a:schemeClr>
                </a:solidFill>
              </a:rPr>
              <a:t>in </a:t>
            </a:r>
            <a:r>
              <a:rPr lang="en-US" sz="1600" b="1" dirty="0" smtClean="0">
                <a:solidFill>
                  <a:schemeClr val="accent3">
                    <a:lumMod val="75000"/>
                  </a:schemeClr>
                </a:solidFill>
              </a:rPr>
              <a:t>Employee </a:t>
            </a:r>
            <a:r>
              <a:rPr lang="en-US" sz="1600" dirty="0" smtClean="0">
                <a:solidFill>
                  <a:schemeClr val="bg2">
                    <a:lumMod val="25000"/>
                  </a:schemeClr>
                </a:solidFill>
              </a:rPr>
              <a:t>table of PMS system</a:t>
            </a:r>
            <a:r>
              <a:rPr lang="en-US" sz="1600" dirty="0" smtClean="0">
                <a:solidFill>
                  <a:srgbClr val="EEECE1">
                    <a:lumMod val="25000"/>
                  </a:srgbClr>
                </a:solidFill>
              </a:rPr>
              <a:t> </a:t>
            </a:r>
            <a:endParaRPr lang="en-US" sz="1600" dirty="0">
              <a:solidFill>
                <a:srgbClr val="EEECE1">
                  <a:lumMod val="25000"/>
                </a:srgbClr>
              </a:solidFill>
            </a:endParaRPr>
          </a:p>
        </p:txBody>
      </p:sp>
      <p:sp>
        <p:nvSpPr>
          <p:cNvPr id="10" name="Rectangle 9"/>
          <p:cNvSpPr/>
          <p:nvPr/>
        </p:nvSpPr>
        <p:spPr>
          <a:xfrm>
            <a:off x="332095" y="5206621"/>
            <a:ext cx="8229600" cy="609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dirty="0">
                <a:solidFill>
                  <a:schemeClr val="bg1"/>
                </a:solidFill>
              </a:rPr>
              <a:t>Data Manipulation </a:t>
            </a:r>
            <a:r>
              <a:rPr lang="en-US" dirty="0" smtClean="0">
                <a:solidFill>
                  <a:schemeClr val="bg1"/>
                </a:solidFill>
              </a:rPr>
              <a:t>Language </a:t>
            </a:r>
            <a:r>
              <a:rPr lang="en-US" b="1" dirty="0" smtClean="0">
                <a:solidFill>
                  <a:schemeClr val="bg1"/>
                </a:solidFill>
              </a:rPr>
              <a:t>INSERT </a:t>
            </a:r>
            <a:r>
              <a:rPr lang="en-US" dirty="0" smtClean="0">
                <a:solidFill>
                  <a:schemeClr val="bg1"/>
                </a:solidFill>
              </a:rPr>
              <a:t>Statement  </a:t>
            </a:r>
            <a:r>
              <a:rPr lang="en-US" dirty="0" smtClean="0"/>
              <a:t>which </a:t>
            </a:r>
            <a:r>
              <a:rPr lang="en-US" dirty="0"/>
              <a:t>will help us meet TIM’s requirements</a:t>
            </a:r>
            <a:r>
              <a:rPr lang="en-US" dirty="0" smtClean="0"/>
              <a:t>..</a:t>
            </a:r>
            <a:endParaRPr lang="en-US" dirty="0"/>
          </a:p>
        </p:txBody>
      </p:sp>
    </p:spTree>
    <p:extLst>
      <p:ext uri="{BB962C8B-B14F-4D97-AF65-F5344CB8AC3E}">
        <p14:creationId xmlns:p14="http://schemas.microsoft.com/office/powerpoint/2010/main" val="209566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946650"/>
          </a:xfrm>
        </p:spPr>
        <p:txBody>
          <a:bodyPr/>
          <a:lstStyle/>
          <a:p>
            <a:pPr marL="0" indent="0">
              <a:buNone/>
            </a:pP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solidFill>
                  <a:schemeClr val="bg1"/>
                </a:solidFill>
              </a:rPr>
              <a:t>INSERT Statement</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18</a:t>
            </a:fld>
            <a:endParaRPr lang="en-US" dirty="0"/>
          </a:p>
        </p:txBody>
      </p:sp>
      <p:sp>
        <p:nvSpPr>
          <p:cNvPr id="10" name="Content Placeholder 2"/>
          <p:cNvSpPr txBox="1">
            <a:spLocks/>
          </p:cNvSpPr>
          <p:nvPr/>
        </p:nvSpPr>
        <p:spPr bwMode="auto">
          <a:xfrm>
            <a:off x="228600" y="1301750"/>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INSERT</a:t>
            </a:r>
          </a:p>
          <a:p>
            <a:r>
              <a:rPr lang="en-US" sz="1800" dirty="0"/>
              <a:t>INSERT inserts new rows into an existing table. </a:t>
            </a:r>
          </a:p>
          <a:p>
            <a:r>
              <a:rPr lang="en-US" sz="1800" dirty="0"/>
              <a:t>The INSERT ... VALUES and INSERT ... SET forms of the statement insert rows based on explicitly specified values. </a:t>
            </a:r>
          </a:p>
          <a:p>
            <a:r>
              <a:rPr lang="en-US" sz="1800" dirty="0"/>
              <a:t>The INSERT ... SELECT form inserts rows selected from another table or tables.</a:t>
            </a:r>
          </a:p>
          <a:p>
            <a:pPr marL="0" indent="0">
              <a:buFont typeface="Arial" charset="0"/>
              <a:buNone/>
            </a:pPr>
            <a:r>
              <a:rPr lang="en-US" sz="1800" b="1" dirty="0" smtClean="0"/>
              <a:t>Query: </a:t>
            </a:r>
          </a:p>
          <a:p>
            <a:pPr marL="0" indent="0">
              <a:buNone/>
            </a:pPr>
            <a:r>
              <a:rPr lang="en-US" sz="1800" b="1" dirty="0"/>
              <a:t>	</a:t>
            </a:r>
            <a:r>
              <a:rPr lang="en-US" sz="1800" b="1" dirty="0" smtClean="0">
                <a:solidFill>
                  <a:srgbClr val="558ED5"/>
                </a:solidFill>
              </a:rPr>
              <a:t>INSERT</a:t>
            </a:r>
            <a:r>
              <a:rPr lang="en-US" sz="1800" b="1" dirty="0" smtClean="0">
                <a:solidFill>
                  <a:srgbClr val="BC8F00"/>
                </a:solidFill>
              </a:rPr>
              <a:t> </a:t>
            </a:r>
            <a:r>
              <a:rPr lang="en-US" sz="1800" b="1" dirty="0" smtClean="0">
                <a:solidFill>
                  <a:srgbClr val="558ED5"/>
                </a:solidFill>
              </a:rPr>
              <a:t>INTO</a:t>
            </a:r>
            <a:r>
              <a:rPr lang="en-US" sz="1800" b="1" dirty="0" smtClean="0">
                <a:solidFill>
                  <a:srgbClr val="BC8F00"/>
                </a:solidFill>
              </a:rPr>
              <a:t> </a:t>
            </a:r>
            <a:r>
              <a:rPr lang="en-US" sz="1800" b="1" dirty="0">
                <a:solidFill>
                  <a:srgbClr val="BC8F00"/>
                </a:solidFill>
              </a:rPr>
              <a:t>EMPLOYEES</a:t>
            </a:r>
            <a:r>
              <a:rPr lang="en-US" sz="1800" b="1" dirty="0" smtClean="0">
                <a:solidFill>
                  <a:srgbClr val="558ED5"/>
                </a:solidFill>
              </a:rPr>
              <a:t>  VALUES </a:t>
            </a:r>
          </a:p>
          <a:p>
            <a:pPr marL="0" indent="0">
              <a:buNone/>
            </a:pPr>
            <a:r>
              <a:rPr lang="en-US" sz="1800" b="1" dirty="0" smtClean="0">
                <a:solidFill>
                  <a:srgbClr val="558ED5"/>
                </a:solidFill>
              </a:rPr>
              <a:t>                 (</a:t>
            </a:r>
            <a:r>
              <a:rPr lang="en-US" sz="1800" b="1" dirty="0" smtClean="0">
                <a:solidFill>
                  <a:srgbClr val="BC8F00"/>
                </a:solidFill>
              </a:rPr>
              <a:t>1703,"Jones","Smith","x19200",</a:t>
            </a:r>
          </a:p>
          <a:p>
            <a:pPr marL="0" indent="0">
              <a:buNone/>
            </a:pPr>
            <a:r>
              <a:rPr lang="en-US" sz="1800" b="1" dirty="0" smtClean="0">
                <a:solidFill>
                  <a:srgbClr val="BC8F00"/>
                </a:solidFill>
              </a:rPr>
              <a:t>	"sjones@classicmodelcars.com",4,1101,"Sales Rep"</a:t>
            </a:r>
            <a:r>
              <a:rPr lang="en-US" sz="1800" b="1" dirty="0" smtClean="0">
                <a:solidFill>
                  <a:schemeClr val="tx2">
                    <a:lumMod val="60000"/>
                    <a:lumOff val="40000"/>
                  </a:schemeClr>
                </a:solidFill>
              </a:rPr>
              <a:t>);</a:t>
            </a:r>
          </a:p>
          <a:p>
            <a:pPr marL="0" indent="0">
              <a:buNone/>
            </a:pPr>
            <a:endParaRPr lang="en-US" sz="1800" b="1" dirty="0" smtClean="0">
              <a:solidFill>
                <a:schemeClr val="tx2">
                  <a:lumMod val="60000"/>
                  <a:lumOff val="40000"/>
                </a:schemeClr>
              </a:solidFill>
            </a:endParaRPr>
          </a:p>
          <a:p>
            <a:pPr marL="0" indent="0">
              <a:buNone/>
            </a:pPr>
            <a:r>
              <a:rPr lang="en-US" sz="1800" b="1" dirty="0" smtClean="0"/>
              <a:t>Explanation: </a:t>
            </a:r>
          </a:p>
          <a:p>
            <a:pPr marL="0" indent="0">
              <a:buNone/>
            </a:pPr>
            <a:r>
              <a:rPr lang="en-US" sz="1800" dirty="0" smtClean="0"/>
              <a:t>The </a:t>
            </a:r>
            <a:r>
              <a:rPr lang="en-US" sz="1800" dirty="0"/>
              <a:t>above query will </a:t>
            </a:r>
            <a:r>
              <a:rPr lang="en-US" sz="1800" dirty="0" smtClean="0"/>
              <a:t>add new employee named Smith Jones with id as 1703 with designation as Sales Representative who reports to employee 1101 having email id &amp; </a:t>
            </a:r>
            <a:r>
              <a:rPr lang="en-US" sz="1800" dirty="0"/>
              <a:t>extension as </a:t>
            </a:r>
            <a:r>
              <a:rPr lang="en-US" sz="1800" dirty="0" smtClean="0">
                <a:hlinkClick r:id="rId2"/>
              </a:rPr>
              <a:t>sjones@classicmodelcars.com</a:t>
            </a:r>
            <a:r>
              <a:rPr lang="en-US" sz="1800" dirty="0" smtClean="0"/>
              <a:t>  &amp; x19200.</a:t>
            </a:r>
          </a:p>
          <a:p>
            <a:pPr marL="0" indent="0">
              <a:buNone/>
            </a:pPr>
            <a:endParaRPr lang="en-US" sz="1800" dirty="0" smtClean="0"/>
          </a:p>
          <a:p>
            <a:pPr marL="0" indent="0">
              <a:buNone/>
            </a:pPr>
            <a:endParaRPr lang="en-US" sz="1800" dirty="0" smtClean="0"/>
          </a:p>
          <a:p>
            <a:pPr marL="0" indent="0">
              <a:buNone/>
            </a:pPr>
            <a:r>
              <a:rPr lang="en-US" sz="1800" dirty="0" smtClean="0"/>
              <a:t> </a:t>
            </a:r>
            <a:endParaRPr lang="en-US" sz="1800" dirty="0"/>
          </a:p>
        </p:txBody>
      </p:sp>
    </p:spTree>
    <p:extLst>
      <p:ext uri="{BB962C8B-B14F-4D97-AF65-F5344CB8AC3E}">
        <p14:creationId xmlns:p14="http://schemas.microsoft.com/office/powerpoint/2010/main" val="3552215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Statement</a:t>
            </a:r>
            <a:endParaRPr lang="en-IN" dirty="0"/>
          </a:p>
        </p:txBody>
      </p:sp>
      <p:sp>
        <p:nvSpPr>
          <p:cNvPr id="3" name="Content Placeholder 2"/>
          <p:cNvSpPr>
            <a:spLocks noGrp="1"/>
          </p:cNvSpPr>
          <p:nvPr>
            <p:ph idx="1"/>
          </p:nvPr>
        </p:nvSpPr>
        <p:spPr>
          <a:xfrm>
            <a:off x="228600" y="990600"/>
            <a:ext cx="8686800" cy="4946650"/>
          </a:xfrm>
        </p:spPr>
        <p:txBody>
          <a:bodyPr/>
          <a:lstStyle/>
          <a:p>
            <a:endParaRPr lang="en-US" sz="1800" dirty="0"/>
          </a:p>
          <a:p>
            <a:pPr marL="0" indent="0">
              <a:buNone/>
            </a:pPr>
            <a:r>
              <a:rPr lang="en-US" sz="1800" b="1" dirty="0" smtClean="0"/>
              <a:t>Syntax :</a:t>
            </a:r>
          </a:p>
          <a:p>
            <a:pPr marL="0" indent="0">
              <a:buNone/>
            </a:pPr>
            <a:endParaRPr lang="en-US" sz="1800" b="1" dirty="0"/>
          </a:p>
          <a:p>
            <a:pPr marL="0" indent="0">
              <a:buNone/>
            </a:pPr>
            <a:r>
              <a:rPr lang="en-US" sz="1800" b="1" dirty="0" smtClean="0"/>
              <a:t> </a:t>
            </a:r>
            <a:endParaRPr lang="en-US" sz="1600" dirty="0">
              <a:ea typeface="Calibri"/>
              <a:cs typeface="Mangal"/>
            </a:endParaRPr>
          </a:p>
          <a:p>
            <a:endParaRPr lang="en-US" sz="1800" dirty="0"/>
          </a:p>
          <a:p>
            <a:pPr marL="0" indent="0">
              <a:buNone/>
            </a:pPr>
            <a:endParaRPr lang="en-IN" sz="1800" dirty="0" smtClean="0"/>
          </a:p>
          <a:p>
            <a:pPr marL="0" indent="0">
              <a:buNone/>
            </a:pPr>
            <a:endParaRPr lang="en-IN" sz="1800" dirty="0" smtClean="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19</a:t>
            </a:fld>
            <a:endParaRPr lang="en-GB" dirty="0"/>
          </a:p>
        </p:txBody>
      </p:sp>
      <p:sp>
        <p:nvSpPr>
          <p:cNvPr id="5" name="Rectangle 4"/>
          <p:cNvSpPr/>
          <p:nvPr/>
        </p:nvSpPr>
        <p:spPr>
          <a:xfrm>
            <a:off x="583809" y="1752600"/>
            <a:ext cx="6858000" cy="4572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fontAlgn="base">
              <a:spcBef>
                <a:spcPct val="20000"/>
              </a:spcBef>
              <a:spcAft>
                <a:spcPct val="0"/>
              </a:spcAft>
            </a:pPr>
            <a:r>
              <a:rPr lang="en-IN" sz="1400" dirty="0"/>
              <a:t>INSERT [INTO] </a:t>
            </a:r>
            <a:r>
              <a:rPr lang="en-IN" sz="1400" i="1" dirty="0"/>
              <a:t>tbl_name</a:t>
            </a:r>
            <a:r>
              <a:rPr lang="en-IN" sz="1400" dirty="0"/>
              <a:t> [(</a:t>
            </a:r>
            <a:r>
              <a:rPr lang="en-IN" sz="1400" i="1" dirty="0"/>
              <a:t>col_name</a:t>
            </a:r>
            <a:r>
              <a:rPr lang="en-IN" sz="1400" dirty="0"/>
              <a:t>,...)] VALUES ({</a:t>
            </a:r>
            <a:r>
              <a:rPr lang="en-IN" sz="1400" i="1" dirty="0"/>
              <a:t>expr</a:t>
            </a:r>
            <a:r>
              <a:rPr lang="en-IN" sz="1400" dirty="0"/>
              <a:t> | DEFAULT</a:t>
            </a:r>
            <a:r>
              <a:rPr lang="en-IN" sz="1400" dirty="0" smtClean="0"/>
              <a:t>},...)</a:t>
            </a:r>
            <a:endParaRPr lang="en-IN" sz="1400" dirty="0"/>
          </a:p>
        </p:txBody>
      </p:sp>
    </p:spTree>
    <p:extLst>
      <p:ext uri="{BB962C8B-B14F-4D97-AF65-F5344CB8AC3E}">
        <p14:creationId xmlns:p14="http://schemas.microsoft.com/office/powerpoint/2010/main" val="28989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20</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6482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dirty="0" smtClean="0">
                <a:solidFill>
                  <a:srgbClr val="00B0F0"/>
                </a:solidFill>
              </a:rPr>
              <a:t>Add Bulk Data! </a:t>
            </a:r>
            <a:endParaRPr lang="en-US" sz="3200" dirty="0">
              <a:solidFill>
                <a:srgbClr val="00B0F0"/>
              </a:solidFill>
            </a:endParaRPr>
          </a:p>
          <a:p>
            <a:pPr algn="ctr"/>
            <a:r>
              <a:rPr lang="en-US" sz="1600" dirty="0">
                <a:solidFill>
                  <a:schemeClr val="bg2">
                    <a:lumMod val="25000"/>
                  </a:schemeClr>
                </a:solidFill>
              </a:rPr>
              <a:t>I wish to </a:t>
            </a:r>
            <a:r>
              <a:rPr lang="en-US" sz="1600" dirty="0" smtClean="0">
                <a:solidFill>
                  <a:schemeClr val="bg2">
                    <a:lumMod val="25000"/>
                  </a:schemeClr>
                </a:solidFill>
              </a:rPr>
              <a:t>perform bulk record insertion in </a:t>
            </a:r>
            <a:r>
              <a:rPr lang="en-US" sz="1600" b="1" dirty="0" smtClean="0">
                <a:solidFill>
                  <a:schemeClr val="accent3">
                    <a:lumMod val="75000"/>
                  </a:schemeClr>
                </a:solidFill>
              </a:rPr>
              <a:t>Employee </a:t>
            </a:r>
            <a:r>
              <a:rPr lang="en-US" sz="1600" dirty="0" smtClean="0">
                <a:solidFill>
                  <a:schemeClr val="bg2">
                    <a:lumMod val="25000"/>
                  </a:schemeClr>
                </a:solidFill>
              </a:rPr>
              <a:t>table of PMS system</a:t>
            </a:r>
            <a:r>
              <a:rPr lang="en-US" sz="1600" dirty="0" smtClean="0">
                <a:solidFill>
                  <a:srgbClr val="EEECE1">
                    <a:lumMod val="25000"/>
                  </a:srgbClr>
                </a:solidFill>
              </a:rPr>
              <a:t> </a:t>
            </a:r>
            <a:endParaRPr lang="en-US" sz="1600" dirty="0">
              <a:solidFill>
                <a:srgbClr val="EEECE1">
                  <a:lumMod val="25000"/>
                </a:srgbClr>
              </a:solidFill>
            </a:endParaRPr>
          </a:p>
        </p:txBody>
      </p:sp>
      <p:sp>
        <p:nvSpPr>
          <p:cNvPr id="10" name="Rectangle 9"/>
          <p:cNvSpPr/>
          <p:nvPr/>
        </p:nvSpPr>
        <p:spPr>
          <a:xfrm>
            <a:off x="332095" y="5206621"/>
            <a:ext cx="8229600" cy="609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dirty="0">
                <a:solidFill>
                  <a:schemeClr val="bg1"/>
                </a:solidFill>
              </a:rPr>
              <a:t>Data Manipulation </a:t>
            </a:r>
            <a:r>
              <a:rPr lang="en-US" dirty="0" smtClean="0">
                <a:solidFill>
                  <a:schemeClr val="bg1"/>
                </a:solidFill>
              </a:rPr>
              <a:t>Language </a:t>
            </a:r>
            <a:r>
              <a:rPr lang="en-US" b="1" dirty="0" smtClean="0">
                <a:solidFill>
                  <a:schemeClr val="bg1"/>
                </a:solidFill>
              </a:rPr>
              <a:t>INSERT </a:t>
            </a:r>
            <a:r>
              <a:rPr lang="en-US" dirty="0" smtClean="0">
                <a:solidFill>
                  <a:schemeClr val="bg1"/>
                </a:solidFill>
              </a:rPr>
              <a:t>Statement  </a:t>
            </a:r>
            <a:r>
              <a:rPr lang="en-US" dirty="0" smtClean="0"/>
              <a:t>which </a:t>
            </a:r>
            <a:r>
              <a:rPr lang="en-US" dirty="0"/>
              <a:t>will help us meet TIM’s requirements</a:t>
            </a:r>
            <a:r>
              <a:rPr lang="en-US" dirty="0" smtClean="0"/>
              <a:t>.</a:t>
            </a:r>
            <a:endParaRPr lang="en-US" dirty="0"/>
          </a:p>
        </p:txBody>
      </p:sp>
    </p:spTree>
    <p:extLst>
      <p:ext uri="{BB962C8B-B14F-4D97-AF65-F5344CB8AC3E}">
        <p14:creationId xmlns:p14="http://schemas.microsoft.com/office/powerpoint/2010/main" val="268038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Row Inserts </a:t>
            </a:r>
          </a:p>
        </p:txBody>
      </p:sp>
      <p:sp>
        <p:nvSpPr>
          <p:cNvPr id="3" name="Content Placeholder 2"/>
          <p:cNvSpPr>
            <a:spLocks noGrp="1"/>
          </p:cNvSpPr>
          <p:nvPr>
            <p:ph idx="1"/>
          </p:nvPr>
        </p:nvSpPr>
        <p:spPr>
          <a:xfrm>
            <a:off x="228600" y="1295400"/>
            <a:ext cx="8686800" cy="4946650"/>
          </a:xfrm>
        </p:spPr>
        <p:txBody>
          <a:bodyPr/>
          <a:lstStyle/>
          <a:p>
            <a:pPr marL="0" indent="0">
              <a:buNone/>
            </a:pPr>
            <a:r>
              <a:rPr lang="en-US" sz="2000" b="1" dirty="0" smtClean="0"/>
              <a:t>Multi </a:t>
            </a:r>
            <a:r>
              <a:rPr lang="en-US" sz="2000" b="1" dirty="0"/>
              <a:t>Row </a:t>
            </a:r>
            <a:r>
              <a:rPr lang="en-US" sz="2000" b="1" dirty="0" smtClean="0"/>
              <a:t>Inserts </a:t>
            </a:r>
            <a:endParaRPr lang="en-US" sz="2000" b="1" dirty="0"/>
          </a:p>
          <a:p>
            <a:pPr marL="0" indent="0">
              <a:buNone/>
            </a:pPr>
            <a:r>
              <a:rPr lang="en-US" sz="1800" dirty="0" smtClean="0"/>
              <a:t>You can Insert </a:t>
            </a:r>
            <a:r>
              <a:rPr lang="en-US" sz="1800" dirty="0"/>
              <a:t>multiple rows at a time in a single SQL </a:t>
            </a:r>
            <a:r>
              <a:rPr lang="en-US" sz="1800" dirty="0" smtClean="0"/>
              <a:t>statement using below command.</a:t>
            </a:r>
            <a:endParaRPr lang="en-US" sz="1800" b="1" dirty="0" smtClean="0"/>
          </a:p>
          <a:p>
            <a:pPr marL="0" indent="0">
              <a:buNone/>
            </a:pPr>
            <a:r>
              <a:rPr lang="en-US" sz="1800" b="1" dirty="0" smtClean="0"/>
              <a:t>Query :</a:t>
            </a:r>
            <a:endParaRPr lang="en-US" sz="1800" b="1" dirty="0"/>
          </a:p>
          <a:p>
            <a:r>
              <a:rPr lang="en-US" sz="1800" dirty="0"/>
              <a:t>To insert </a:t>
            </a:r>
            <a:r>
              <a:rPr lang="en-US" sz="1800" dirty="0" smtClean="0"/>
              <a:t>multiple records </a:t>
            </a:r>
            <a:r>
              <a:rPr lang="en-US" sz="1800" dirty="0"/>
              <a:t>in </a:t>
            </a:r>
            <a:r>
              <a:rPr lang="en-US" sz="1800" dirty="0" smtClean="0"/>
              <a:t>Employee table</a:t>
            </a:r>
          </a:p>
          <a:p>
            <a:pPr marL="0" indent="0">
              <a:buNone/>
            </a:pPr>
            <a:r>
              <a:rPr lang="en-US" sz="1800" b="1" dirty="0"/>
              <a:t>	</a:t>
            </a:r>
            <a:r>
              <a:rPr lang="en-US" sz="1800" b="1" dirty="0">
                <a:solidFill>
                  <a:srgbClr val="558ED5"/>
                </a:solidFill>
              </a:rPr>
              <a:t>INSERT</a:t>
            </a:r>
            <a:r>
              <a:rPr lang="en-US" sz="1800" b="1" dirty="0">
                <a:solidFill>
                  <a:srgbClr val="BC8F00"/>
                </a:solidFill>
              </a:rPr>
              <a:t> </a:t>
            </a:r>
            <a:r>
              <a:rPr lang="en-US" sz="1800" b="1" dirty="0">
                <a:solidFill>
                  <a:srgbClr val="558ED5"/>
                </a:solidFill>
              </a:rPr>
              <a:t>INTO</a:t>
            </a:r>
            <a:r>
              <a:rPr lang="en-US" sz="1800" b="1" dirty="0">
                <a:solidFill>
                  <a:srgbClr val="BC8F00"/>
                </a:solidFill>
              </a:rPr>
              <a:t> EMPLOYEES</a:t>
            </a:r>
            <a:r>
              <a:rPr lang="en-US" sz="1800" b="1" dirty="0">
                <a:solidFill>
                  <a:srgbClr val="558ED5"/>
                </a:solidFill>
              </a:rPr>
              <a:t>  VALUES </a:t>
            </a:r>
            <a:endParaRPr lang="en-US" sz="1800" b="1" dirty="0" smtClean="0">
              <a:solidFill>
                <a:srgbClr val="558ED5"/>
              </a:solidFill>
            </a:endParaRPr>
          </a:p>
          <a:p>
            <a:pPr marL="0" indent="0">
              <a:buNone/>
            </a:pPr>
            <a:r>
              <a:rPr lang="en-US" sz="1600" b="1" dirty="0" smtClean="0">
                <a:solidFill>
                  <a:srgbClr val="558ED5"/>
                </a:solidFill>
              </a:rPr>
              <a:t>	(</a:t>
            </a:r>
            <a:r>
              <a:rPr lang="en-US" sz="1600" b="1" dirty="0" smtClean="0">
                <a:solidFill>
                  <a:srgbClr val="BC8F00"/>
                </a:solidFill>
              </a:rPr>
              <a:t>1703,"</a:t>
            </a:r>
            <a:r>
              <a:rPr lang="en-US" sz="1600" b="1" dirty="0">
                <a:solidFill>
                  <a:srgbClr val="BC8F00"/>
                </a:solidFill>
              </a:rPr>
              <a:t>Jones","Smith","x19200</a:t>
            </a:r>
            <a:r>
              <a:rPr lang="en-US" sz="1600" b="1" dirty="0" smtClean="0">
                <a:solidFill>
                  <a:srgbClr val="BC8F00"/>
                </a:solidFill>
              </a:rPr>
              <a:t>","</a:t>
            </a:r>
            <a:r>
              <a:rPr lang="en-US" sz="1600" b="1" dirty="0">
                <a:solidFill>
                  <a:srgbClr val="BC8F00"/>
                </a:solidFill>
              </a:rPr>
              <a:t>sjones@classicmodelcars.com",4,1101,"Sales Rep</a:t>
            </a:r>
            <a:r>
              <a:rPr lang="en-US" sz="1600" b="1" dirty="0" smtClean="0">
                <a:solidFill>
                  <a:srgbClr val="BC8F00"/>
                </a:solidFill>
              </a:rPr>
              <a:t>"</a:t>
            </a:r>
            <a:r>
              <a:rPr lang="en-US" sz="1600" b="1" dirty="0" smtClean="0">
                <a:solidFill>
                  <a:schemeClr val="tx2">
                    <a:lumMod val="60000"/>
                    <a:lumOff val="40000"/>
                  </a:schemeClr>
                </a:solidFill>
              </a:rPr>
              <a:t>),</a:t>
            </a:r>
            <a:endParaRPr lang="en-US" sz="1600" b="1" dirty="0">
              <a:solidFill>
                <a:schemeClr val="tx2">
                  <a:lumMod val="60000"/>
                  <a:lumOff val="40000"/>
                </a:schemeClr>
              </a:solidFill>
            </a:endParaRPr>
          </a:p>
          <a:p>
            <a:pPr marL="914400" lvl="2" indent="0">
              <a:buNone/>
            </a:pPr>
            <a:r>
              <a:rPr lang="en-US" sz="1600" b="1" dirty="0">
                <a:solidFill>
                  <a:srgbClr val="558ED5"/>
                </a:solidFill>
              </a:rPr>
              <a:t>(</a:t>
            </a:r>
            <a:r>
              <a:rPr lang="en-US" sz="1600" b="1" dirty="0" smtClean="0">
                <a:solidFill>
                  <a:srgbClr val="BC8F00"/>
                </a:solidFill>
              </a:rPr>
              <a:t>1704,“Demur",“Michel","</a:t>
            </a:r>
            <a:r>
              <a:rPr lang="en-US" sz="1600" b="1" dirty="0">
                <a:solidFill>
                  <a:srgbClr val="BC8F00"/>
                </a:solidFill>
              </a:rPr>
              <a:t>x19200</a:t>
            </a:r>
            <a:r>
              <a:rPr lang="en-US" sz="1600" b="1" dirty="0" smtClean="0">
                <a:solidFill>
                  <a:srgbClr val="BC8F00"/>
                </a:solidFill>
              </a:rPr>
              <a:t>",“michelD@classicmodelcars.com</a:t>
            </a:r>
            <a:r>
              <a:rPr lang="en-US" sz="1600" b="1" dirty="0">
                <a:solidFill>
                  <a:srgbClr val="BC8F00"/>
                </a:solidFill>
              </a:rPr>
              <a:t>",</a:t>
            </a:r>
            <a:r>
              <a:rPr lang="en-US" sz="1600" b="1" dirty="0" smtClean="0">
                <a:solidFill>
                  <a:srgbClr val="BC8F00"/>
                </a:solidFill>
              </a:rPr>
              <a:t>4,1102,"</a:t>
            </a:r>
            <a:r>
              <a:rPr lang="en-US" sz="1600" b="1" dirty="0">
                <a:solidFill>
                  <a:srgbClr val="BC8F00"/>
                </a:solidFill>
              </a:rPr>
              <a:t>Sales Rep"</a:t>
            </a:r>
            <a:r>
              <a:rPr lang="en-US" sz="1600" b="1" dirty="0">
                <a:solidFill>
                  <a:schemeClr val="tx2">
                    <a:lumMod val="60000"/>
                    <a:lumOff val="40000"/>
                  </a:schemeClr>
                </a:solidFill>
              </a:rPr>
              <a:t>);</a:t>
            </a:r>
          </a:p>
          <a:p>
            <a:pPr marL="0" indent="0">
              <a:buNone/>
            </a:pPr>
            <a:endParaRPr lang="en-US" sz="1800" b="1" dirty="0" smtClean="0"/>
          </a:p>
          <a:p>
            <a:pPr marL="0" indent="0">
              <a:buNone/>
            </a:pPr>
            <a:endParaRPr lang="en-US" sz="1800" b="1" dirty="0"/>
          </a:p>
          <a:p>
            <a:pPr marL="0" indent="0">
              <a:buNone/>
            </a:pPr>
            <a:r>
              <a:rPr lang="en-US" sz="1800" b="1" dirty="0" smtClean="0"/>
              <a:t>Syntax </a:t>
            </a:r>
            <a:r>
              <a:rPr lang="en-US" sz="1800" b="1" dirty="0"/>
              <a:t>:</a:t>
            </a:r>
          </a:p>
          <a:p>
            <a:pPr marL="0" indent="0">
              <a:buNone/>
            </a:pPr>
            <a:endParaRPr lang="en-US" sz="2000" b="1" dirty="0"/>
          </a:p>
          <a:p>
            <a:pPr marL="0" indent="0">
              <a:buNone/>
            </a:pPr>
            <a:endParaRPr lang="en-US" sz="2000" b="1" dirty="0"/>
          </a:p>
          <a:p>
            <a:endParaRPr lang="en-US" sz="1800" b="1" dirty="0"/>
          </a:p>
          <a:p>
            <a:pPr marL="800100" lvl="2" indent="0">
              <a:lnSpc>
                <a:spcPct val="115000"/>
              </a:lnSpc>
              <a:spcBef>
                <a:spcPts val="0"/>
              </a:spcBef>
              <a:spcAft>
                <a:spcPts val="0"/>
              </a:spcAft>
              <a:buNone/>
            </a:pPr>
            <a:r>
              <a:rPr lang="en-US" sz="1600" b="1" dirty="0" smtClean="0">
                <a:solidFill>
                  <a:srgbClr val="558ED5"/>
                </a:solidFill>
              </a:rPr>
              <a:t>		 </a:t>
            </a:r>
            <a:endParaRPr lang="en-US" sz="800" dirty="0">
              <a:ea typeface="Calibri"/>
              <a:cs typeface="Mangal"/>
            </a:endParaRPr>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21</a:t>
            </a:fld>
            <a:endParaRPr lang="en-GB" dirty="0"/>
          </a:p>
        </p:txBody>
      </p:sp>
      <p:sp>
        <p:nvSpPr>
          <p:cNvPr id="6" name="Rectangle 5"/>
          <p:cNvSpPr/>
          <p:nvPr/>
        </p:nvSpPr>
        <p:spPr>
          <a:xfrm>
            <a:off x="1219200" y="4648200"/>
            <a:ext cx="5029200" cy="12192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fontAlgn="base">
              <a:spcBef>
                <a:spcPct val="20000"/>
              </a:spcBef>
              <a:spcAft>
                <a:spcPct val="0"/>
              </a:spcAft>
            </a:pPr>
            <a:r>
              <a:rPr lang="en-IN" sz="1400" dirty="0"/>
              <a:t>INSERT [INTO] </a:t>
            </a:r>
            <a:r>
              <a:rPr lang="en-IN" sz="1400" i="1" dirty="0"/>
              <a:t>tbl_name</a:t>
            </a:r>
            <a:r>
              <a:rPr lang="en-IN" sz="1400" dirty="0"/>
              <a:t> [(</a:t>
            </a:r>
            <a:r>
              <a:rPr lang="en-IN" sz="1400" i="1" dirty="0"/>
              <a:t>col_name</a:t>
            </a:r>
            <a:r>
              <a:rPr lang="en-IN" sz="1400" dirty="0"/>
              <a:t>,...)] </a:t>
            </a:r>
            <a:endParaRPr lang="en-IN" sz="1400" dirty="0" smtClean="0"/>
          </a:p>
          <a:p>
            <a:pPr marL="342900" indent="-342900" algn="just" fontAlgn="base">
              <a:spcBef>
                <a:spcPct val="20000"/>
              </a:spcBef>
              <a:spcAft>
                <a:spcPct val="0"/>
              </a:spcAft>
            </a:pPr>
            <a:r>
              <a:rPr lang="en-US" sz="1400" dirty="0"/>
              <a:t>VALUES ('value-1a', ['value-1b', ...]), </a:t>
            </a:r>
            <a:endParaRPr lang="en-US" sz="1400" dirty="0" smtClean="0"/>
          </a:p>
          <a:p>
            <a:pPr marL="342900" indent="-342900" algn="just" fontAlgn="base">
              <a:spcBef>
                <a:spcPct val="20000"/>
              </a:spcBef>
              <a:spcAft>
                <a:spcPct val="0"/>
              </a:spcAft>
            </a:pPr>
            <a:r>
              <a:rPr lang="en-US" sz="1400" dirty="0"/>
              <a:t>	 </a:t>
            </a:r>
            <a:r>
              <a:rPr lang="en-US" sz="1400" dirty="0" smtClean="0"/>
              <a:t>     (</a:t>
            </a:r>
            <a:r>
              <a:rPr lang="en-US" sz="1400" dirty="0"/>
              <a:t>'value-2a', ['value-2b', </a:t>
            </a:r>
            <a:r>
              <a:rPr lang="en-US" sz="1400" dirty="0" smtClean="0"/>
              <a:t>...]),</a:t>
            </a:r>
          </a:p>
          <a:p>
            <a:pPr marL="342900" indent="-342900" algn="just" fontAlgn="base">
              <a:spcBef>
                <a:spcPct val="20000"/>
              </a:spcBef>
              <a:spcAft>
                <a:spcPct val="0"/>
              </a:spcAft>
            </a:pPr>
            <a:r>
              <a:rPr lang="en-US" sz="1400" dirty="0"/>
              <a:t>	      ('value-2a', ['value-2b', </a:t>
            </a:r>
            <a:r>
              <a:rPr lang="en-US" sz="1400" dirty="0" smtClean="0"/>
              <a:t>...])</a:t>
            </a:r>
            <a:endParaRPr lang="en-IN" sz="1400" dirty="0"/>
          </a:p>
        </p:txBody>
      </p:sp>
    </p:spTree>
    <p:extLst>
      <p:ext uri="{BB962C8B-B14F-4D97-AF65-F5344CB8AC3E}">
        <p14:creationId xmlns:p14="http://schemas.microsoft.com/office/powerpoint/2010/main" val="353901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Row Inserts </a:t>
            </a:r>
          </a:p>
        </p:txBody>
      </p:sp>
      <p:sp>
        <p:nvSpPr>
          <p:cNvPr id="3" name="Content Placeholder 2"/>
          <p:cNvSpPr>
            <a:spLocks noGrp="1"/>
          </p:cNvSpPr>
          <p:nvPr>
            <p:ph idx="1"/>
          </p:nvPr>
        </p:nvSpPr>
        <p:spPr>
          <a:xfrm>
            <a:off x="228600" y="1219200"/>
            <a:ext cx="8686800" cy="4946650"/>
          </a:xfrm>
        </p:spPr>
        <p:txBody>
          <a:bodyPr/>
          <a:lstStyle/>
          <a:p>
            <a:pPr marL="0" indent="0">
              <a:buNone/>
            </a:pPr>
            <a:r>
              <a:rPr lang="en-US" sz="2000" b="1" dirty="0" smtClean="0"/>
              <a:t>Multi </a:t>
            </a:r>
            <a:r>
              <a:rPr lang="en-US" sz="2000" b="1" dirty="0"/>
              <a:t>Row </a:t>
            </a:r>
            <a:r>
              <a:rPr lang="en-US" sz="2000" b="1" dirty="0" smtClean="0"/>
              <a:t>Inserts Cont..</a:t>
            </a:r>
            <a:endParaRPr lang="en-US" sz="2000" b="1" dirty="0"/>
          </a:p>
          <a:p>
            <a:pPr marL="0" indent="0">
              <a:buNone/>
            </a:pPr>
            <a:r>
              <a:rPr lang="en-US" sz="1800" dirty="0" smtClean="0"/>
              <a:t>You can Insert </a:t>
            </a:r>
            <a:r>
              <a:rPr lang="en-US" sz="1800" dirty="0"/>
              <a:t>multiple rows at a time </a:t>
            </a:r>
            <a:r>
              <a:rPr lang="en-US" sz="1800" dirty="0" smtClean="0"/>
              <a:t>from one table to another table provided the columns which being copied of both tables are compatible with each other.</a:t>
            </a:r>
            <a:endParaRPr lang="en-US" sz="1800" b="1" dirty="0" smtClean="0"/>
          </a:p>
          <a:p>
            <a:pPr marL="0" indent="0">
              <a:buNone/>
            </a:pPr>
            <a:r>
              <a:rPr lang="en-US" sz="1800" b="1" dirty="0" smtClean="0"/>
              <a:t>Query :</a:t>
            </a:r>
            <a:endParaRPr lang="en-US" sz="1800" b="1" dirty="0"/>
          </a:p>
          <a:p>
            <a:r>
              <a:rPr lang="en-US" sz="1800" dirty="0"/>
              <a:t>To insert </a:t>
            </a:r>
            <a:r>
              <a:rPr lang="en-US" sz="1800" dirty="0" smtClean="0"/>
              <a:t>multiple records from Employee to </a:t>
            </a:r>
            <a:r>
              <a:rPr lang="en-US" sz="1800" dirty="0" err="1" smtClean="0"/>
              <a:t>Employe_Copy</a:t>
            </a:r>
            <a:r>
              <a:rPr lang="en-US" sz="1800" dirty="0" smtClean="0"/>
              <a:t> table having same structure is as follows:</a:t>
            </a:r>
          </a:p>
          <a:p>
            <a:pPr marL="0" indent="0">
              <a:buNone/>
            </a:pPr>
            <a:r>
              <a:rPr lang="en-US" sz="1800" dirty="0"/>
              <a:t/>
            </a:r>
            <a:br>
              <a:rPr lang="en-US" sz="1800" dirty="0"/>
            </a:br>
            <a:endParaRPr lang="en-US" sz="1800" dirty="0" smtClean="0"/>
          </a:p>
          <a:p>
            <a:endParaRPr lang="en-US" sz="1800" b="1" dirty="0">
              <a:solidFill>
                <a:srgbClr val="558ED5"/>
              </a:solidFill>
            </a:endParaRPr>
          </a:p>
          <a:p>
            <a:pPr marL="0" indent="0">
              <a:buNone/>
            </a:pPr>
            <a:r>
              <a:rPr lang="en-US" sz="1600" b="1" dirty="0" smtClean="0"/>
              <a:t> Syntax </a:t>
            </a:r>
            <a:r>
              <a:rPr lang="en-US" sz="1600" b="1" dirty="0"/>
              <a:t>:</a:t>
            </a:r>
          </a:p>
          <a:p>
            <a:pPr marL="0" indent="0">
              <a:buNone/>
            </a:pPr>
            <a:r>
              <a:rPr lang="en-US" sz="1600" b="1" dirty="0" smtClean="0">
                <a:solidFill>
                  <a:srgbClr val="558ED5"/>
                </a:solidFill>
              </a:rPr>
              <a:t>		</a:t>
            </a:r>
            <a:endParaRPr lang="en-US" sz="800" dirty="0">
              <a:ea typeface="Calibri"/>
              <a:cs typeface="Mangal"/>
            </a:endParaRPr>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22</a:t>
            </a:fld>
            <a:endParaRPr lang="en-GB" dirty="0"/>
          </a:p>
        </p:txBody>
      </p:sp>
      <p:sp>
        <p:nvSpPr>
          <p:cNvPr id="6" name="Rectangle 5"/>
          <p:cNvSpPr/>
          <p:nvPr/>
        </p:nvSpPr>
        <p:spPr>
          <a:xfrm>
            <a:off x="814600" y="4686300"/>
            <a:ext cx="5029200" cy="6858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fontAlgn="base">
              <a:spcBef>
                <a:spcPct val="20000"/>
              </a:spcBef>
              <a:spcAft>
                <a:spcPct val="0"/>
              </a:spcAft>
            </a:pPr>
            <a:r>
              <a:rPr lang="en-IN" sz="1400" dirty="0"/>
              <a:t>INSERT [INTO] </a:t>
            </a:r>
            <a:r>
              <a:rPr lang="en-IN" sz="1400" i="1" dirty="0"/>
              <a:t>tbl_name</a:t>
            </a:r>
            <a:r>
              <a:rPr lang="en-IN" sz="1400" dirty="0"/>
              <a:t> [(</a:t>
            </a:r>
            <a:r>
              <a:rPr lang="en-IN" sz="1400" i="1" dirty="0"/>
              <a:t>col_name</a:t>
            </a:r>
            <a:r>
              <a:rPr lang="en-IN" sz="1400" dirty="0"/>
              <a:t>,...)] </a:t>
            </a:r>
            <a:endParaRPr lang="en-IN" sz="1400" dirty="0" smtClean="0"/>
          </a:p>
          <a:p>
            <a:pPr marL="342900" indent="-342900" algn="just" fontAlgn="base">
              <a:spcBef>
                <a:spcPct val="20000"/>
              </a:spcBef>
              <a:spcAft>
                <a:spcPct val="0"/>
              </a:spcAft>
            </a:pPr>
            <a:r>
              <a:rPr lang="en-US" sz="1400" dirty="0" smtClean="0"/>
              <a:t>&lt;SELECT Query&gt;</a:t>
            </a:r>
            <a:endParaRPr lang="en-IN" sz="1400" dirty="0"/>
          </a:p>
        </p:txBody>
      </p:sp>
      <p:sp>
        <p:nvSpPr>
          <p:cNvPr id="7" name="Content Placeholder 2"/>
          <p:cNvSpPr txBox="1">
            <a:spLocks/>
          </p:cNvSpPr>
          <p:nvPr/>
        </p:nvSpPr>
        <p:spPr bwMode="auto">
          <a:xfrm>
            <a:off x="1704927" y="3200400"/>
            <a:ext cx="4127500" cy="825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00100" lvl="2" indent="0">
              <a:lnSpc>
                <a:spcPct val="115000"/>
              </a:lnSpc>
              <a:spcBef>
                <a:spcPts val="0"/>
              </a:spcBef>
              <a:spcAft>
                <a:spcPts val="0"/>
              </a:spcAft>
              <a:buNone/>
            </a:pPr>
            <a:r>
              <a:rPr lang="en-US" sz="1600" b="1" dirty="0" smtClean="0">
                <a:solidFill>
                  <a:srgbClr val="558ED5"/>
                </a:solidFill>
              </a:rPr>
              <a:t>INSERT</a:t>
            </a:r>
            <a:r>
              <a:rPr lang="en-US" sz="800" dirty="0" smtClean="0">
                <a:ea typeface="Calibri"/>
                <a:cs typeface="Mangal"/>
              </a:rPr>
              <a:t> </a:t>
            </a:r>
            <a:r>
              <a:rPr lang="en-US" sz="1600" b="1" dirty="0" smtClean="0">
                <a:solidFill>
                  <a:srgbClr val="558ED5"/>
                </a:solidFill>
              </a:rPr>
              <a:t>INTO</a:t>
            </a:r>
            <a:r>
              <a:rPr lang="en-US" sz="800" dirty="0" smtClean="0">
                <a:ea typeface="Calibri"/>
                <a:cs typeface="Mangal"/>
              </a:rPr>
              <a:t> </a:t>
            </a:r>
            <a:r>
              <a:rPr lang="en-US" sz="1600" b="1" dirty="0" err="1" smtClean="0">
                <a:solidFill>
                  <a:srgbClr val="BC8F00"/>
                </a:solidFill>
              </a:rPr>
              <a:t>Employee_Copy</a:t>
            </a:r>
            <a:endParaRPr lang="en-US" sz="1600" b="1" dirty="0" smtClean="0">
              <a:solidFill>
                <a:srgbClr val="BC8F00"/>
              </a:solidFill>
            </a:endParaRPr>
          </a:p>
          <a:p>
            <a:pPr marL="800100" lvl="2" indent="0">
              <a:lnSpc>
                <a:spcPct val="115000"/>
              </a:lnSpc>
              <a:spcBef>
                <a:spcPts val="0"/>
              </a:spcBef>
              <a:spcAft>
                <a:spcPts val="0"/>
              </a:spcAft>
              <a:buNone/>
            </a:pPr>
            <a:r>
              <a:rPr lang="en-US" sz="1600" b="1" dirty="0">
                <a:solidFill>
                  <a:srgbClr val="558ED5"/>
                </a:solidFill>
              </a:rPr>
              <a:t>SELECT * FROM </a:t>
            </a:r>
            <a:r>
              <a:rPr lang="en-US" sz="1600" b="1" dirty="0" smtClean="0">
                <a:solidFill>
                  <a:srgbClr val="BC8F00"/>
                </a:solidFill>
              </a:rPr>
              <a:t>Employee;</a:t>
            </a:r>
          </a:p>
        </p:txBody>
      </p:sp>
    </p:spTree>
    <p:extLst>
      <p:ext uri="{BB962C8B-B14F-4D97-AF65-F5344CB8AC3E}">
        <p14:creationId xmlns:p14="http://schemas.microsoft.com/office/powerpoint/2010/main" val="89506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learn about </a:t>
            </a:r>
            <a:r>
              <a:rPr lang="en-US" dirty="0" smtClean="0">
                <a:solidFill>
                  <a:schemeClr val="bg1"/>
                </a:solidFill>
              </a:rPr>
              <a:t>Data Manipulation Language </a:t>
            </a:r>
            <a:r>
              <a:rPr lang="en-US" b="1" dirty="0" smtClean="0">
                <a:solidFill>
                  <a:schemeClr val="bg1"/>
                </a:solidFill>
              </a:rPr>
              <a:t>UPDATE </a:t>
            </a:r>
            <a:r>
              <a:rPr lang="en-US" dirty="0" smtClean="0">
                <a:solidFill>
                  <a:schemeClr val="bg1"/>
                </a:solidFill>
              </a:rPr>
              <a:t>Statement  </a:t>
            </a:r>
            <a:r>
              <a:rPr lang="en-US" dirty="0" smtClean="0"/>
              <a:t>which will help us meet TIM’s requirements.</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23</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6482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00B0F0"/>
                </a:solidFill>
              </a:rPr>
              <a:t>Oops! </a:t>
            </a:r>
          </a:p>
          <a:p>
            <a:pPr lvl="0" algn="ctr"/>
            <a:r>
              <a:rPr lang="en-US" sz="1600" dirty="0">
                <a:solidFill>
                  <a:schemeClr val="bg2">
                    <a:lumMod val="25000"/>
                  </a:schemeClr>
                </a:solidFill>
              </a:rPr>
              <a:t>In</a:t>
            </a:r>
            <a:r>
              <a:rPr lang="en-US" b="1" dirty="0" smtClean="0">
                <a:solidFill>
                  <a:schemeClr val="accent3">
                    <a:lumMod val="75000"/>
                  </a:schemeClr>
                </a:solidFill>
              </a:rPr>
              <a:t> Employee </a:t>
            </a:r>
            <a:r>
              <a:rPr lang="en-US" sz="1600" dirty="0" smtClean="0">
                <a:solidFill>
                  <a:schemeClr val="bg2">
                    <a:lumMod val="25000"/>
                  </a:schemeClr>
                </a:solidFill>
              </a:rPr>
              <a:t>Table for </a:t>
            </a:r>
            <a:r>
              <a:rPr lang="en-US" sz="1600" dirty="0">
                <a:solidFill>
                  <a:schemeClr val="bg2">
                    <a:lumMod val="25000"/>
                  </a:schemeClr>
                </a:solidFill>
              </a:rPr>
              <a:t>employee </a:t>
            </a:r>
            <a:r>
              <a:rPr lang="en-US" b="1" dirty="0" smtClean="0">
                <a:solidFill>
                  <a:schemeClr val="accent3">
                    <a:lumMod val="75000"/>
                  </a:schemeClr>
                </a:solidFill>
              </a:rPr>
              <a:t>1703 </a:t>
            </a:r>
            <a:r>
              <a:rPr lang="en-US" sz="1600" dirty="0">
                <a:solidFill>
                  <a:schemeClr val="bg2">
                    <a:lumMod val="25000"/>
                  </a:schemeClr>
                </a:solidFill>
              </a:rPr>
              <a:t>the </a:t>
            </a:r>
            <a:r>
              <a:rPr lang="en-US" b="1" dirty="0" smtClean="0">
                <a:solidFill>
                  <a:schemeClr val="accent3">
                    <a:lumMod val="75000"/>
                  </a:schemeClr>
                </a:solidFill>
              </a:rPr>
              <a:t>extension </a:t>
            </a:r>
            <a:r>
              <a:rPr lang="en-US" sz="1600" dirty="0" smtClean="0">
                <a:solidFill>
                  <a:schemeClr val="bg2">
                    <a:lumMod val="25000"/>
                  </a:schemeClr>
                </a:solidFill>
              </a:rPr>
              <a:t>has </a:t>
            </a:r>
            <a:r>
              <a:rPr lang="en-US" sz="1600" dirty="0">
                <a:solidFill>
                  <a:schemeClr val="bg2">
                    <a:lumMod val="25000"/>
                  </a:schemeClr>
                </a:solidFill>
              </a:rPr>
              <a:t>changed but it still shows </a:t>
            </a:r>
            <a:r>
              <a:rPr lang="en-US" sz="1600" dirty="0" smtClean="0">
                <a:solidFill>
                  <a:schemeClr val="bg2">
                    <a:lumMod val="25000"/>
                  </a:schemeClr>
                </a:solidFill>
              </a:rPr>
              <a:t>stale </a:t>
            </a:r>
            <a:r>
              <a:rPr lang="en-US" sz="1600" dirty="0">
                <a:solidFill>
                  <a:schemeClr val="bg2">
                    <a:lumMod val="25000"/>
                  </a:schemeClr>
                </a:solidFill>
              </a:rPr>
              <a:t>data which needs to be </a:t>
            </a:r>
            <a:r>
              <a:rPr lang="en-US" sz="1600" b="1" dirty="0">
                <a:solidFill>
                  <a:schemeClr val="bg2">
                    <a:lumMod val="25000"/>
                  </a:schemeClr>
                </a:solidFill>
              </a:rPr>
              <a:t>updated</a:t>
            </a:r>
          </a:p>
          <a:p>
            <a:pPr algn="ctr"/>
            <a:r>
              <a:rPr lang="en-US" sz="1600" dirty="0" smtClean="0">
                <a:solidFill>
                  <a:srgbClr val="EEECE1">
                    <a:lumMod val="25000"/>
                  </a:srgbClr>
                </a:solidFill>
              </a:rPr>
              <a:t> </a:t>
            </a:r>
            <a:endParaRPr lang="en-US" sz="1600" dirty="0">
              <a:solidFill>
                <a:srgbClr val="EEECE1">
                  <a:lumMod val="25000"/>
                </a:srgbClr>
              </a:solidFill>
            </a:endParaRPr>
          </a:p>
        </p:txBody>
      </p:sp>
    </p:spTree>
    <p:extLst>
      <p:ext uri="{BB962C8B-B14F-4D97-AF65-F5344CB8AC3E}">
        <p14:creationId xmlns:p14="http://schemas.microsoft.com/office/powerpoint/2010/main" val="58856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Statement</a:t>
            </a:r>
            <a:endParaRPr lang="en-IN"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smtClean="0"/>
              <a:t>UPDATE</a:t>
            </a:r>
          </a:p>
          <a:p>
            <a:r>
              <a:rPr lang="en-US" sz="1800" dirty="0" smtClean="0"/>
              <a:t>UPDATE </a:t>
            </a:r>
            <a:r>
              <a:rPr lang="en-US" sz="1800" dirty="0"/>
              <a:t>statement changes the data of one or more records in a table</a:t>
            </a:r>
            <a:r>
              <a:rPr lang="en-US" sz="1800" dirty="0" smtClean="0"/>
              <a:t>.</a:t>
            </a:r>
          </a:p>
          <a:p>
            <a:r>
              <a:rPr lang="en-US" sz="1800" dirty="0"/>
              <a:t>Either all the rows can be updated, or a subset may be chosen using a condition</a:t>
            </a:r>
            <a:r>
              <a:rPr lang="en-US" sz="1800" dirty="0" smtClean="0"/>
              <a:t>.</a:t>
            </a:r>
          </a:p>
          <a:p>
            <a:r>
              <a:rPr lang="en-US" sz="1800" dirty="0"/>
              <a:t>For the UPDATE to be successful, the user must have data manipulation privileges (UPDATE privilege) on the table or column and the updated value must not conflict with all the applicable constraints (such as primary keys, unique indexes, CHECK constraints, and NOT NULL constraints</a:t>
            </a:r>
            <a:r>
              <a:rPr lang="en-US" sz="1800" dirty="0" smtClean="0"/>
              <a:t>).</a:t>
            </a:r>
          </a:p>
          <a:p>
            <a:r>
              <a:rPr lang="en-US" sz="1800" dirty="0"/>
              <a:t>Some databases allow the non-standard use of the FROM </a:t>
            </a:r>
            <a:r>
              <a:rPr lang="en-US" sz="1800" dirty="0" smtClean="0"/>
              <a:t>clause as well</a:t>
            </a:r>
          </a:p>
          <a:p>
            <a:pPr marL="0" indent="0">
              <a:buNone/>
            </a:pPr>
            <a:r>
              <a:rPr lang="en-US" sz="1800" b="1" dirty="0" smtClean="0"/>
              <a:t>Query:</a:t>
            </a:r>
            <a:endParaRPr lang="en-US" sz="1800" b="1" dirty="0"/>
          </a:p>
          <a:p>
            <a:pPr marL="0" lvl="0" indent="0" fontAlgn="auto">
              <a:lnSpc>
                <a:spcPct val="115000"/>
              </a:lnSpc>
              <a:spcBef>
                <a:spcPts val="0"/>
              </a:spcBef>
              <a:spcAft>
                <a:spcPts val="0"/>
              </a:spcAft>
              <a:buNone/>
            </a:pPr>
            <a:r>
              <a:rPr lang="en-US" sz="1800" dirty="0" smtClean="0"/>
              <a:t>	</a:t>
            </a:r>
            <a:r>
              <a:rPr lang="en-US" sz="1600" b="1" dirty="0">
                <a:solidFill>
                  <a:srgbClr val="558ED5"/>
                </a:solidFill>
              </a:rPr>
              <a:t>UPDATE </a:t>
            </a:r>
            <a:r>
              <a:rPr lang="en-US" sz="1600" b="1" dirty="0" smtClean="0">
                <a:solidFill>
                  <a:srgbClr val="BC8F00"/>
                </a:solidFill>
              </a:rPr>
              <a:t>Employees</a:t>
            </a:r>
            <a:endParaRPr lang="en-US" sz="1100" dirty="0">
              <a:solidFill>
                <a:prstClr val="black"/>
              </a:solidFill>
              <a:ea typeface="Calibri"/>
              <a:cs typeface="Mangal"/>
            </a:endParaRPr>
          </a:p>
          <a:p>
            <a:pPr marL="0" lvl="0" indent="0" fontAlgn="auto">
              <a:lnSpc>
                <a:spcPct val="115000"/>
              </a:lnSpc>
              <a:spcBef>
                <a:spcPts val="0"/>
              </a:spcBef>
              <a:spcAft>
                <a:spcPts val="0"/>
              </a:spcAft>
              <a:buNone/>
            </a:pPr>
            <a:r>
              <a:rPr lang="en-US" sz="1600" b="1" dirty="0" smtClean="0">
                <a:solidFill>
                  <a:srgbClr val="558ED5"/>
                </a:solidFill>
              </a:rPr>
              <a:t>	SET </a:t>
            </a:r>
            <a:r>
              <a:rPr lang="en-US" sz="1600" b="1" dirty="0">
                <a:solidFill>
                  <a:srgbClr val="BC8F00"/>
                </a:solidFill>
              </a:rPr>
              <a:t>extension ='x19320' </a:t>
            </a:r>
          </a:p>
          <a:p>
            <a:pPr marL="0" lvl="0" indent="0" fontAlgn="auto">
              <a:lnSpc>
                <a:spcPct val="115000"/>
              </a:lnSpc>
              <a:spcBef>
                <a:spcPts val="0"/>
              </a:spcBef>
              <a:spcAft>
                <a:spcPts val="0"/>
              </a:spcAft>
              <a:buNone/>
            </a:pPr>
            <a:r>
              <a:rPr lang="en-US" sz="1600" b="1" dirty="0" smtClean="0">
                <a:solidFill>
                  <a:srgbClr val="558ED5"/>
                </a:solidFill>
              </a:rPr>
              <a:t>	WHERE </a:t>
            </a:r>
            <a:r>
              <a:rPr lang="en-US" sz="1600" b="1" dirty="0" err="1">
                <a:solidFill>
                  <a:srgbClr val="BC8F00"/>
                </a:solidFill>
              </a:rPr>
              <a:t>employeeNumber</a:t>
            </a:r>
            <a:r>
              <a:rPr lang="en-US" sz="1600" b="1" dirty="0">
                <a:solidFill>
                  <a:srgbClr val="BC8F00"/>
                </a:solidFill>
              </a:rPr>
              <a:t>='1703’;</a:t>
            </a:r>
          </a:p>
          <a:p>
            <a:pPr marL="0" indent="0">
              <a:buNone/>
            </a:pPr>
            <a:r>
              <a:rPr lang="en-US" sz="1800" b="1" dirty="0" smtClean="0"/>
              <a:t>Explanation: </a:t>
            </a:r>
            <a:r>
              <a:rPr lang="en-US" sz="1800" dirty="0" smtClean="0"/>
              <a:t>The extension for employee 1703 changed from x19200 to x19320</a:t>
            </a:r>
          </a:p>
          <a:p>
            <a:pPr marL="0" indent="0">
              <a:buNone/>
            </a:pPr>
            <a:r>
              <a:rPr lang="en-US" sz="1800" dirty="0" smtClean="0"/>
              <a:t> </a:t>
            </a:r>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24</a:t>
            </a:fld>
            <a:endParaRPr lang="en-GB" dirty="0"/>
          </a:p>
        </p:txBody>
      </p:sp>
    </p:spTree>
    <p:extLst>
      <p:ext uri="{BB962C8B-B14F-4D97-AF65-F5344CB8AC3E}">
        <p14:creationId xmlns:p14="http://schemas.microsoft.com/office/powerpoint/2010/main" val="2363855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Statement</a:t>
            </a:r>
            <a:endParaRPr lang="en-IN"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US" sz="1800" b="1" dirty="0" smtClean="0"/>
              <a:t>Syntax </a:t>
            </a:r>
            <a:r>
              <a:rPr lang="en-US" sz="1800" b="1" dirty="0"/>
              <a:t>:</a:t>
            </a:r>
          </a:p>
          <a:p>
            <a:endParaRPr lang="en-US" sz="1800" dirty="0" smtClean="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25</a:t>
            </a:fld>
            <a:endParaRPr lang="en-GB" dirty="0"/>
          </a:p>
        </p:txBody>
      </p:sp>
      <p:sp>
        <p:nvSpPr>
          <p:cNvPr id="5" name="Rectangle 4"/>
          <p:cNvSpPr/>
          <p:nvPr/>
        </p:nvSpPr>
        <p:spPr>
          <a:xfrm>
            <a:off x="914400" y="1905000"/>
            <a:ext cx="3733800" cy="1371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smtClean="0"/>
          </a:p>
          <a:p>
            <a:r>
              <a:rPr lang="en-US" sz="1400" dirty="0"/>
              <a:t>UPDATE  table_reference</a:t>
            </a:r>
          </a:p>
          <a:p>
            <a:r>
              <a:rPr lang="en-US" sz="1400" dirty="0"/>
              <a:t>SET </a:t>
            </a:r>
          </a:p>
          <a:p>
            <a:r>
              <a:rPr lang="en-US" sz="1400" dirty="0"/>
              <a:t>	col_name1={expr1|DEFAULT} </a:t>
            </a:r>
          </a:p>
          <a:p>
            <a:r>
              <a:rPr lang="en-US" sz="1400" dirty="0"/>
              <a:t>	[,col_name2={expr2|DEFAULT}] ...</a:t>
            </a:r>
          </a:p>
          <a:p>
            <a:r>
              <a:rPr lang="en-US" sz="1400" dirty="0"/>
              <a:t>[WHERE where_condition]</a:t>
            </a:r>
          </a:p>
          <a:p>
            <a:pPr marL="342900" indent="-342900" algn="just" fontAlgn="base">
              <a:spcBef>
                <a:spcPct val="20000"/>
              </a:spcBef>
              <a:spcAft>
                <a:spcPct val="0"/>
              </a:spcAft>
              <a:buNone/>
            </a:pPr>
            <a:endParaRPr lang="en-IN" sz="1400" dirty="0"/>
          </a:p>
        </p:txBody>
      </p:sp>
    </p:spTree>
    <p:extLst>
      <p:ext uri="{BB962C8B-B14F-4D97-AF65-F5344CB8AC3E}">
        <p14:creationId xmlns:p14="http://schemas.microsoft.com/office/powerpoint/2010/main" val="36684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Lets learn about </a:t>
            </a:r>
            <a:r>
              <a:rPr lang="en-US" dirty="0" smtClean="0">
                <a:solidFill>
                  <a:schemeClr val="bg1"/>
                </a:solidFill>
              </a:rPr>
              <a:t>Data Manipulation Language </a:t>
            </a:r>
            <a:r>
              <a:rPr lang="en-US" b="1" dirty="0" smtClean="0">
                <a:solidFill>
                  <a:schemeClr val="bg1"/>
                </a:solidFill>
              </a:rPr>
              <a:t>DELETE </a:t>
            </a:r>
            <a:r>
              <a:rPr lang="en-US" dirty="0" smtClean="0">
                <a:solidFill>
                  <a:schemeClr val="bg1"/>
                </a:solidFill>
              </a:rPr>
              <a:t>Statement  </a:t>
            </a:r>
            <a:r>
              <a:rPr lang="en-US" dirty="0" smtClean="0"/>
              <a:t>which will help us meet TIM’s requirements.</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26</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6482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00B0F0"/>
                </a:solidFill>
              </a:rPr>
              <a:t>Oops! </a:t>
            </a:r>
          </a:p>
          <a:p>
            <a:pPr algn="ctr"/>
            <a:r>
              <a:rPr lang="en-US" sz="1600" dirty="0">
                <a:solidFill>
                  <a:schemeClr val="bg2">
                    <a:lumMod val="25000"/>
                  </a:schemeClr>
                </a:solidFill>
              </a:rPr>
              <a:t>In</a:t>
            </a:r>
            <a:r>
              <a:rPr lang="en-US" b="1" dirty="0" smtClean="0">
                <a:solidFill>
                  <a:schemeClr val="accent3">
                    <a:lumMod val="75000"/>
                  </a:schemeClr>
                </a:solidFill>
              </a:rPr>
              <a:t> Employee </a:t>
            </a:r>
            <a:r>
              <a:rPr lang="en-US" sz="1600" dirty="0" smtClean="0">
                <a:solidFill>
                  <a:schemeClr val="bg2">
                    <a:lumMod val="25000"/>
                  </a:schemeClr>
                </a:solidFill>
              </a:rPr>
              <a:t>Table  employee </a:t>
            </a:r>
            <a:r>
              <a:rPr lang="en-US" b="1" dirty="0" smtClean="0">
                <a:solidFill>
                  <a:schemeClr val="accent3">
                    <a:lumMod val="75000"/>
                  </a:schemeClr>
                </a:solidFill>
              </a:rPr>
              <a:t>1703 record </a:t>
            </a:r>
            <a:r>
              <a:rPr lang="en-US" b="1" dirty="0">
                <a:solidFill>
                  <a:schemeClr val="accent3">
                    <a:lumMod val="75000"/>
                  </a:schemeClr>
                </a:solidFill>
              </a:rPr>
              <a:t> </a:t>
            </a:r>
            <a:r>
              <a:rPr lang="en-US" sz="1600" dirty="0">
                <a:solidFill>
                  <a:schemeClr val="bg2">
                    <a:lumMod val="25000"/>
                  </a:schemeClr>
                </a:solidFill>
              </a:rPr>
              <a:t>is no more required &amp; need to be </a:t>
            </a:r>
            <a:r>
              <a:rPr lang="en-US" sz="1600" b="1" dirty="0">
                <a:solidFill>
                  <a:schemeClr val="bg2">
                    <a:lumMod val="25000"/>
                  </a:schemeClr>
                </a:solidFill>
              </a:rPr>
              <a:t>removed.</a:t>
            </a:r>
          </a:p>
          <a:p>
            <a:pPr lvl="0" algn="ctr"/>
            <a:r>
              <a:rPr lang="en-US" sz="1600" dirty="0" smtClean="0">
                <a:solidFill>
                  <a:schemeClr val="bg2">
                    <a:lumMod val="25000"/>
                  </a:schemeClr>
                </a:solidFill>
              </a:rPr>
              <a:t> </a:t>
            </a:r>
            <a:endParaRPr lang="en-US" sz="1600" b="1" dirty="0">
              <a:solidFill>
                <a:schemeClr val="bg2">
                  <a:lumMod val="25000"/>
                </a:schemeClr>
              </a:solidFill>
            </a:endParaRPr>
          </a:p>
          <a:p>
            <a:pPr algn="ctr"/>
            <a:r>
              <a:rPr lang="en-US" sz="1600" dirty="0" smtClean="0">
                <a:solidFill>
                  <a:srgbClr val="EEECE1">
                    <a:lumMod val="25000"/>
                  </a:srgbClr>
                </a:solidFill>
              </a:rPr>
              <a:t> </a:t>
            </a:r>
            <a:endParaRPr lang="en-US" sz="1600" dirty="0">
              <a:solidFill>
                <a:srgbClr val="EEECE1">
                  <a:lumMod val="25000"/>
                </a:srgbClr>
              </a:solidFill>
            </a:endParaRPr>
          </a:p>
        </p:txBody>
      </p:sp>
    </p:spTree>
    <p:extLst>
      <p:ext uri="{BB962C8B-B14F-4D97-AF65-F5344CB8AC3E}">
        <p14:creationId xmlns:p14="http://schemas.microsoft.com/office/powerpoint/2010/main" val="235557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Manipulation Language</a:t>
            </a:r>
            <a:endParaRPr lang="en-IN"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smtClean="0"/>
              <a:t>DELETE</a:t>
            </a:r>
          </a:p>
          <a:p>
            <a:r>
              <a:rPr lang="en-US" sz="1800" dirty="0" smtClean="0"/>
              <a:t>DELETE </a:t>
            </a:r>
            <a:r>
              <a:rPr lang="en-US" sz="1800" dirty="0"/>
              <a:t>statement removes one or more records from a </a:t>
            </a:r>
            <a:r>
              <a:rPr lang="en-US" sz="1800" dirty="0" smtClean="0"/>
              <a:t>table</a:t>
            </a:r>
            <a:r>
              <a:rPr lang="en-US" sz="1800" dirty="0"/>
              <a:t>. </a:t>
            </a:r>
            <a:endParaRPr lang="en-US" sz="1800" dirty="0" smtClean="0"/>
          </a:p>
          <a:p>
            <a:r>
              <a:rPr lang="en-US" sz="1800" dirty="0" smtClean="0"/>
              <a:t>A </a:t>
            </a:r>
            <a:r>
              <a:rPr lang="en-US" sz="1800" dirty="0"/>
              <a:t>subset may be defined for deletion using a condition, otherwise all records are </a:t>
            </a:r>
            <a:r>
              <a:rPr lang="en-US" sz="1800" dirty="0" smtClean="0"/>
              <a:t>removed.</a:t>
            </a:r>
          </a:p>
          <a:p>
            <a:r>
              <a:rPr lang="en-US" sz="1800" dirty="0"/>
              <a:t>Some DBMSs, like MySQL, allow to delete rows from multiple tables with one DELETE statement (this is sometimes called multi-table DELETE</a:t>
            </a:r>
            <a:r>
              <a:rPr lang="en-US" sz="1800" dirty="0" smtClean="0"/>
              <a:t>).</a:t>
            </a:r>
          </a:p>
          <a:p>
            <a:pPr marL="0" lvl="0" indent="0" fontAlgn="auto">
              <a:spcBef>
                <a:spcPts val="0"/>
              </a:spcBef>
              <a:spcAft>
                <a:spcPts val="0"/>
              </a:spcAft>
              <a:buNone/>
            </a:pPr>
            <a:r>
              <a:rPr lang="en-US" sz="1800" b="1" dirty="0" smtClean="0">
                <a:solidFill>
                  <a:prstClr val="black"/>
                </a:solidFill>
              </a:rPr>
              <a:t>Query:</a:t>
            </a:r>
            <a:endParaRPr lang="en-US" sz="1800" b="1" dirty="0">
              <a:solidFill>
                <a:prstClr val="black"/>
              </a:solidFill>
            </a:endParaRPr>
          </a:p>
          <a:p>
            <a:pPr marL="800100" lvl="2" indent="0" fontAlgn="auto">
              <a:lnSpc>
                <a:spcPct val="115000"/>
              </a:lnSpc>
              <a:spcBef>
                <a:spcPts val="0"/>
              </a:spcBef>
              <a:spcAft>
                <a:spcPts val="0"/>
              </a:spcAft>
              <a:buNone/>
            </a:pPr>
            <a:r>
              <a:rPr lang="en-US" sz="1600" b="1" dirty="0">
                <a:solidFill>
                  <a:srgbClr val="558ED5"/>
                </a:solidFill>
              </a:rPr>
              <a:t>DELETE </a:t>
            </a:r>
            <a:endParaRPr lang="en-US" sz="1600" dirty="0">
              <a:solidFill>
                <a:prstClr val="black"/>
              </a:solidFill>
              <a:ea typeface="Calibri"/>
              <a:cs typeface="Mangal"/>
            </a:endParaRPr>
          </a:p>
          <a:p>
            <a:pPr marL="800100" lvl="2" indent="0" fontAlgn="auto">
              <a:lnSpc>
                <a:spcPct val="115000"/>
              </a:lnSpc>
              <a:spcBef>
                <a:spcPts val="0"/>
              </a:spcBef>
              <a:spcAft>
                <a:spcPts val="0"/>
              </a:spcAft>
              <a:buNone/>
            </a:pPr>
            <a:r>
              <a:rPr lang="en-US" sz="1600" b="1" dirty="0">
                <a:solidFill>
                  <a:srgbClr val="558ED5"/>
                </a:solidFill>
              </a:rPr>
              <a:t>FROM </a:t>
            </a:r>
            <a:r>
              <a:rPr lang="en-US" sz="1600" b="1" dirty="0" smtClean="0">
                <a:solidFill>
                  <a:srgbClr val="BC8F00"/>
                </a:solidFill>
              </a:rPr>
              <a:t>Employees</a:t>
            </a:r>
            <a:endParaRPr lang="en-US" sz="1600" dirty="0">
              <a:solidFill>
                <a:prstClr val="black"/>
              </a:solidFill>
              <a:ea typeface="Calibri"/>
              <a:cs typeface="Mangal"/>
            </a:endParaRPr>
          </a:p>
          <a:p>
            <a:pPr marL="800100" lvl="2" indent="0" fontAlgn="auto">
              <a:lnSpc>
                <a:spcPct val="115000"/>
              </a:lnSpc>
              <a:spcBef>
                <a:spcPts val="0"/>
              </a:spcBef>
              <a:spcAft>
                <a:spcPts val="0"/>
              </a:spcAft>
              <a:buNone/>
            </a:pPr>
            <a:r>
              <a:rPr lang="en-US" sz="1600" b="1" dirty="0">
                <a:solidFill>
                  <a:srgbClr val="558ED5"/>
                </a:solidFill>
              </a:rPr>
              <a:t>WHERE </a:t>
            </a:r>
            <a:r>
              <a:rPr lang="en-US" sz="1600" b="1" dirty="0" err="1" smtClean="0">
                <a:solidFill>
                  <a:srgbClr val="BC8F00"/>
                </a:solidFill>
              </a:rPr>
              <a:t>employeenumber</a:t>
            </a:r>
            <a:r>
              <a:rPr lang="en-US" sz="1600" b="1" dirty="0" smtClean="0">
                <a:solidFill>
                  <a:srgbClr val="BC8F00"/>
                </a:solidFill>
              </a:rPr>
              <a:t>=1703;</a:t>
            </a:r>
            <a:endParaRPr lang="en-US" sz="1600" dirty="0">
              <a:solidFill>
                <a:prstClr val="black"/>
              </a:solidFill>
              <a:ea typeface="Calibri"/>
              <a:cs typeface="Mangal"/>
            </a:endParaRPr>
          </a:p>
          <a:p>
            <a:pPr marL="0" indent="0">
              <a:buNone/>
            </a:pPr>
            <a:r>
              <a:rPr lang="en-US" sz="1800" b="1" dirty="0" smtClean="0"/>
              <a:t>Explanation:  </a:t>
            </a:r>
            <a:r>
              <a:rPr lang="en-US" sz="1800" dirty="0" smtClean="0"/>
              <a:t>employee 1703 record removed form employee table.</a:t>
            </a:r>
          </a:p>
          <a:p>
            <a:pPr marL="0" indent="0">
              <a:buNone/>
            </a:pPr>
            <a:r>
              <a:rPr lang="en-US" sz="1800" b="1" dirty="0" smtClean="0"/>
              <a:t>Syntax :</a:t>
            </a:r>
            <a:endParaRPr lang="en-US" sz="1800" b="1" dirty="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27</a:t>
            </a:fld>
            <a:endParaRPr lang="en-GB" dirty="0"/>
          </a:p>
        </p:txBody>
      </p:sp>
      <p:sp>
        <p:nvSpPr>
          <p:cNvPr id="5" name="Rectangle 4"/>
          <p:cNvSpPr/>
          <p:nvPr/>
        </p:nvSpPr>
        <p:spPr>
          <a:xfrm>
            <a:off x="1295400" y="4876800"/>
            <a:ext cx="2209800" cy="9144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smtClean="0"/>
          </a:p>
          <a:p>
            <a:r>
              <a:rPr lang="en-US" sz="1400" dirty="0"/>
              <a:t>DELETE </a:t>
            </a:r>
          </a:p>
          <a:p>
            <a:r>
              <a:rPr lang="en-US" sz="1400" dirty="0"/>
              <a:t>FROM table_name </a:t>
            </a:r>
          </a:p>
          <a:p>
            <a:r>
              <a:rPr lang="en-US" sz="1400" dirty="0"/>
              <a:t>[WHERE condition</a:t>
            </a:r>
            <a:r>
              <a:rPr lang="en-US" sz="1400" dirty="0" smtClean="0"/>
              <a:t>];</a:t>
            </a:r>
            <a:endParaRPr lang="en-US" sz="1400" dirty="0"/>
          </a:p>
          <a:p>
            <a:pPr marL="342900" indent="-342900" algn="just" fontAlgn="base">
              <a:spcBef>
                <a:spcPct val="20000"/>
              </a:spcBef>
              <a:spcAft>
                <a:spcPct val="0"/>
              </a:spcAft>
              <a:buNone/>
            </a:pPr>
            <a:endParaRPr lang="en-IN" sz="1400" dirty="0"/>
          </a:p>
        </p:txBody>
      </p:sp>
    </p:spTree>
    <p:extLst>
      <p:ext uri="{BB962C8B-B14F-4D97-AF65-F5344CB8AC3E}">
        <p14:creationId xmlns:p14="http://schemas.microsoft.com/office/powerpoint/2010/main" val="347479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Transaction Control </a:t>
            </a:r>
            <a:r>
              <a:rPr lang="en-IN" dirty="0" smtClean="0"/>
              <a:t>Language</a:t>
            </a:r>
            <a:r>
              <a:rPr lang="en-US" dirty="0" smtClean="0"/>
              <a:t> </a:t>
            </a:r>
            <a:r>
              <a:rPr lang="en-US" b="1" dirty="0" smtClean="0">
                <a:solidFill>
                  <a:schemeClr val="bg1"/>
                </a:solidFill>
              </a:rPr>
              <a:t>COMMIT, ROLLBACK </a:t>
            </a:r>
            <a:r>
              <a:rPr lang="en-US" dirty="0" smtClean="0">
                <a:solidFill>
                  <a:schemeClr val="bg1"/>
                </a:solidFill>
              </a:rPr>
              <a:t>Statement  </a:t>
            </a:r>
            <a:r>
              <a:rPr lang="en-US" dirty="0"/>
              <a:t>which will help us meet TIM’s requirements</a:t>
            </a:r>
            <a:r>
              <a:rPr lang="en-US" dirty="0" smtClean="0"/>
              <a: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28</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931692" y="3200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5283200" y="1447800"/>
            <a:ext cx="3251200" cy="28194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a:solidFill>
                  <a:srgbClr val="00B0F0"/>
                </a:solidFill>
              </a:rPr>
              <a:t>Undo! </a:t>
            </a:r>
          </a:p>
          <a:p>
            <a:pPr algn="ctr"/>
            <a:r>
              <a:rPr lang="en-US" sz="1600" dirty="0" smtClean="0">
                <a:solidFill>
                  <a:schemeClr val="bg2">
                    <a:lumMod val="25000"/>
                  </a:schemeClr>
                </a:solidFill>
              </a:rPr>
              <a:t>While performing update/delete operation on </a:t>
            </a:r>
            <a:r>
              <a:rPr lang="en-US" sz="1600" b="1" dirty="0" smtClean="0">
                <a:solidFill>
                  <a:schemeClr val="accent3">
                    <a:lumMod val="75000"/>
                  </a:schemeClr>
                </a:solidFill>
              </a:rPr>
              <a:t>Employee </a:t>
            </a:r>
            <a:r>
              <a:rPr lang="en-US" sz="1600" dirty="0" smtClean="0">
                <a:solidFill>
                  <a:schemeClr val="bg2">
                    <a:lumMod val="25000"/>
                  </a:schemeClr>
                </a:solidFill>
              </a:rPr>
              <a:t>table, if certain mistakes happens user must  be  able to retain previous state of data which was actually got modified. </a:t>
            </a:r>
            <a:endParaRPr lang="en-US" sz="1600" dirty="0">
              <a:solidFill>
                <a:schemeClr val="bg2">
                  <a:lumMod val="25000"/>
                </a:schemeClr>
              </a:solidFill>
            </a:endParaRPr>
          </a:p>
        </p:txBody>
      </p:sp>
    </p:spTree>
    <p:extLst>
      <p:ext uri="{BB962C8B-B14F-4D97-AF65-F5344CB8AC3E}">
        <p14:creationId xmlns:p14="http://schemas.microsoft.com/office/powerpoint/2010/main" val="76849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 Control Language</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1800" dirty="0" smtClean="0"/>
              <a:t>A </a:t>
            </a:r>
            <a:r>
              <a:rPr lang="en-US" sz="1800" b="1" dirty="0"/>
              <a:t>T</a:t>
            </a:r>
            <a:r>
              <a:rPr lang="en-US" sz="1800" b="1" dirty="0" smtClean="0"/>
              <a:t>ransaction </a:t>
            </a:r>
            <a:r>
              <a:rPr lang="en-US" sz="1800" dirty="0"/>
              <a:t>is logical unit of work that comprises one or more SQL statements, usually a group of DML statements. </a:t>
            </a:r>
            <a:endParaRPr lang="en-US" sz="1800" dirty="0" smtClean="0"/>
          </a:p>
          <a:p>
            <a:pPr marL="0" indent="0">
              <a:buNone/>
            </a:pPr>
            <a:r>
              <a:rPr lang="en-US" sz="1800" dirty="0" smtClean="0"/>
              <a:t>Some times by mistake users perform certain DML operations &amp; then later realize  that he must undo changes that happen.</a:t>
            </a:r>
          </a:p>
          <a:p>
            <a:pPr marL="0" indent="0">
              <a:buNone/>
            </a:pPr>
            <a:r>
              <a:rPr lang="en-US" sz="1800" dirty="0" smtClean="0"/>
              <a:t>Even he/she wish that out of the DML operations which he/she performed, at certain point, what ever was done was fine &amp; after that point what changes happened need to be discarded.</a:t>
            </a:r>
          </a:p>
          <a:p>
            <a:pPr marL="0" indent="0">
              <a:buNone/>
            </a:pPr>
            <a:r>
              <a:rPr lang="en-US" sz="1800" dirty="0" smtClean="0"/>
              <a:t>To achieve such mechanism user need to understand following three commands:</a:t>
            </a:r>
          </a:p>
          <a:p>
            <a:pPr lvl="1">
              <a:buFont typeface="+mj-lt"/>
              <a:buAutoNum type="arabicPeriod"/>
            </a:pPr>
            <a:r>
              <a:rPr lang="en-US" sz="1800" b="1" dirty="0" smtClean="0"/>
              <a:t>COMMIT</a:t>
            </a:r>
            <a:r>
              <a:rPr lang="en-US" sz="1800" dirty="0" smtClean="0"/>
              <a:t> to complete the transaction by saving the database changes. </a:t>
            </a:r>
          </a:p>
          <a:p>
            <a:pPr lvl="1">
              <a:buFont typeface="+mj-lt"/>
              <a:buAutoNum type="arabicPeriod"/>
            </a:pPr>
            <a:r>
              <a:rPr lang="en-US" sz="1800" b="1" dirty="0" smtClean="0"/>
              <a:t>SAVEPOINT</a:t>
            </a:r>
            <a:r>
              <a:rPr lang="en-US" sz="1800" dirty="0" smtClean="0"/>
              <a:t> </a:t>
            </a:r>
            <a:r>
              <a:rPr lang="en-US" sz="1800" dirty="0"/>
              <a:t>to divide the transaction into smaller sections. It defines breakpoints for a transaction to allow partial rollbacks</a:t>
            </a:r>
            <a:r>
              <a:rPr lang="en-US" sz="1800" dirty="0" smtClean="0"/>
              <a:t>.</a:t>
            </a:r>
          </a:p>
          <a:p>
            <a:pPr lvl="1">
              <a:buFont typeface="+mj-lt"/>
              <a:buAutoNum type="arabicPeriod"/>
            </a:pPr>
            <a:r>
              <a:rPr lang="en-US" sz="1800" b="1" dirty="0"/>
              <a:t>ROLLBACK</a:t>
            </a:r>
            <a:r>
              <a:rPr lang="en-US" sz="1800" dirty="0"/>
              <a:t> to undo all changes of a transaction. </a:t>
            </a:r>
          </a:p>
          <a:p>
            <a:pPr lvl="1">
              <a:buFont typeface="+mj-lt"/>
              <a:buAutoNum type="arabicPeriod"/>
            </a:pPr>
            <a:endParaRPr lang="en-US" sz="2400" b="1" dirty="0" smtClean="0"/>
          </a:p>
          <a:p>
            <a:endParaRPr lang="en-IN" sz="1800" dirty="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29</a:t>
            </a:fld>
            <a:endParaRPr lang="en-GB" dirty="0"/>
          </a:p>
        </p:txBody>
      </p:sp>
    </p:spTree>
    <p:extLst>
      <p:ext uri="{BB962C8B-B14F-4D97-AF65-F5344CB8AC3E}">
        <p14:creationId xmlns:p14="http://schemas.microsoft.com/office/powerpoint/2010/main" val="189849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300" dirty="0" smtClean="0"/>
              <a:t>This session </a:t>
            </a:r>
            <a:r>
              <a:rPr lang="en-US" sz="2300" dirty="0"/>
              <a:t>provides knowledge and </a:t>
            </a:r>
            <a:r>
              <a:rPr lang="en-US" sz="2300" dirty="0" smtClean="0"/>
              <a:t>understanding of the various database centric operations with help of a case study using ANSI SQL syntax</a:t>
            </a:r>
          </a:p>
          <a:p>
            <a:pPr marL="0" indent="0" algn="just">
              <a:lnSpc>
                <a:spcPct val="150000"/>
              </a:lnSpc>
              <a:buNone/>
            </a:pPr>
            <a:endParaRPr lang="en-US" sz="23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 Control Language</a:t>
            </a:r>
          </a:p>
        </p:txBody>
      </p:sp>
      <p:sp>
        <p:nvSpPr>
          <p:cNvPr id="3" name="Content Placeholder 2"/>
          <p:cNvSpPr>
            <a:spLocks noGrp="1"/>
          </p:cNvSpPr>
          <p:nvPr>
            <p:ph idx="1"/>
          </p:nvPr>
        </p:nvSpPr>
        <p:spPr>
          <a:xfrm>
            <a:off x="228600" y="1371600"/>
            <a:ext cx="8686800" cy="4946650"/>
          </a:xfrm>
        </p:spPr>
        <p:txBody>
          <a:bodyPr/>
          <a:lstStyle/>
          <a:p>
            <a:pPr marL="57150" indent="0">
              <a:buNone/>
            </a:pPr>
            <a:r>
              <a:rPr lang="en-US" sz="1800" b="1" dirty="0" smtClean="0"/>
              <a:t>Query &amp; </a:t>
            </a:r>
            <a:r>
              <a:rPr lang="en-US" sz="1800" b="1" dirty="0" err="1" smtClean="0"/>
              <a:t>Explnation</a:t>
            </a:r>
            <a:r>
              <a:rPr lang="en-US" sz="1800" b="1" dirty="0" smtClean="0"/>
              <a:t>:</a:t>
            </a:r>
          </a:p>
          <a:p>
            <a:pPr marL="0" marR="0" indent="0">
              <a:lnSpc>
                <a:spcPct val="115000"/>
              </a:lnSpc>
              <a:spcBef>
                <a:spcPts val="0"/>
              </a:spcBef>
              <a:spcAft>
                <a:spcPts val="0"/>
              </a:spcAft>
              <a:buNone/>
            </a:pPr>
            <a:r>
              <a:rPr lang="en-US" sz="1800" dirty="0" smtClean="0"/>
              <a:t> Check all record of Employees Table </a:t>
            </a:r>
          </a:p>
          <a:p>
            <a:pPr marL="0" marR="0" indent="0">
              <a:lnSpc>
                <a:spcPct val="115000"/>
              </a:lnSpc>
              <a:spcBef>
                <a:spcPts val="0"/>
              </a:spcBef>
              <a:spcAft>
                <a:spcPts val="0"/>
              </a:spcAft>
              <a:buNone/>
            </a:pPr>
            <a:r>
              <a:rPr lang="en-US" sz="1800" dirty="0" smtClean="0"/>
              <a:t>	</a:t>
            </a:r>
            <a:r>
              <a:rPr lang="en-US" sz="1600" b="1" dirty="0">
                <a:solidFill>
                  <a:srgbClr val="558ED5"/>
                </a:solidFill>
              </a:rPr>
              <a:t>SELECT</a:t>
            </a:r>
            <a:r>
              <a:rPr lang="en-US" sz="1600" dirty="0" smtClean="0"/>
              <a:t> </a:t>
            </a:r>
            <a:r>
              <a:rPr lang="en-US" sz="1600" b="1" dirty="0">
                <a:solidFill>
                  <a:srgbClr val="558ED5"/>
                </a:solidFill>
              </a:rPr>
              <a:t>* FROM</a:t>
            </a:r>
            <a:r>
              <a:rPr lang="en-US" sz="1600" dirty="0"/>
              <a:t> </a:t>
            </a:r>
            <a:r>
              <a:rPr lang="en-US" sz="1600" b="1" dirty="0" smtClean="0">
                <a:solidFill>
                  <a:srgbClr val="BC8F00"/>
                </a:solidFill>
              </a:rPr>
              <a:t>Employees;	</a:t>
            </a:r>
            <a:r>
              <a:rPr lang="en-US" sz="1800" b="1" dirty="0" smtClean="0">
                <a:solidFill>
                  <a:srgbClr val="BC8F00"/>
                </a:solidFill>
              </a:rPr>
              <a:t>		</a:t>
            </a:r>
            <a:endParaRPr lang="en-US" sz="1800" b="1" dirty="0">
              <a:solidFill>
                <a:srgbClr val="BC8F00"/>
              </a:solidFill>
            </a:endParaRPr>
          </a:p>
          <a:p>
            <a:pPr marL="57150" indent="0">
              <a:buNone/>
            </a:pPr>
            <a:r>
              <a:rPr lang="en-US" sz="1800" dirty="0" smtClean="0"/>
              <a:t>Start transaction mechanism using following command</a:t>
            </a:r>
          </a:p>
          <a:p>
            <a:pPr marL="57150" indent="0">
              <a:buNone/>
            </a:pPr>
            <a:r>
              <a:rPr lang="en-US" sz="1800" dirty="0" smtClean="0"/>
              <a:t>	</a:t>
            </a:r>
            <a:r>
              <a:rPr lang="en-US" sz="1600" b="1" dirty="0">
                <a:solidFill>
                  <a:srgbClr val="558ED5"/>
                </a:solidFill>
              </a:rPr>
              <a:t>START TRANSACTION;</a:t>
            </a:r>
          </a:p>
          <a:p>
            <a:pPr marL="57150" indent="0">
              <a:buNone/>
            </a:pPr>
            <a:r>
              <a:rPr lang="en-US" sz="1800" dirty="0" smtClean="0"/>
              <a:t>Delete employee 1621 (Nishi) from Employees tables</a:t>
            </a:r>
            <a:endParaRPr lang="en-US" sz="1800" dirty="0"/>
          </a:p>
          <a:p>
            <a:pPr marL="57150" indent="0">
              <a:buNone/>
            </a:pPr>
            <a:r>
              <a:rPr lang="en-US" sz="1800" dirty="0" smtClean="0"/>
              <a:t>	</a:t>
            </a:r>
            <a:r>
              <a:rPr lang="en-US" sz="1600" b="1" dirty="0">
                <a:solidFill>
                  <a:srgbClr val="558ED5"/>
                </a:solidFill>
              </a:rPr>
              <a:t>DELETE  FROM </a:t>
            </a:r>
            <a:r>
              <a:rPr lang="en-US" sz="1600" b="1" dirty="0" smtClean="0">
                <a:solidFill>
                  <a:srgbClr val="BC8F00"/>
                </a:solidFill>
              </a:rPr>
              <a:t>Employees </a:t>
            </a:r>
            <a:r>
              <a:rPr lang="en-US" sz="1600" b="1" dirty="0" smtClean="0">
                <a:solidFill>
                  <a:srgbClr val="558ED5"/>
                </a:solidFill>
              </a:rPr>
              <a:t>WHERE</a:t>
            </a:r>
            <a:r>
              <a:rPr lang="en-US" sz="1600" dirty="0" smtClean="0"/>
              <a:t> </a:t>
            </a:r>
            <a:r>
              <a:rPr lang="en-US" sz="1600" b="1" dirty="0" err="1">
                <a:solidFill>
                  <a:srgbClr val="BC8F00"/>
                </a:solidFill>
              </a:rPr>
              <a:t>employeeNumber</a:t>
            </a:r>
            <a:r>
              <a:rPr lang="en-US" sz="1600" b="1" dirty="0">
                <a:solidFill>
                  <a:srgbClr val="BC8F00"/>
                </a:solidFill>
              </a:rPr>
              <a:t>=</a:t>
            </a:r>
            <a:r>
              <a:rPr lang="en-US" sz="1600" b="1" dirty="0" smtClean="0">
                <a:solidFill>
                  <a:srgbClr val="BC8F00"/>
                </a:solidFill>
              </a:rPr>
              <a:t>'1621’;</a:t>
            </a:r>
            <a:r>
              <a:rPr lang="en-US" sz="1600" b="1" dirty="0" smtClean="0">
                <a:solidFill>
                  <a:srgbClr val="558ED5"/>
                </a:solidFill>
              </a:rPr>
              <a:t> </a:t>
            </a:r>
            <a:r>
              <a:rPr lang="en-US" sz="1600" dirty="0" smtClean="0"/>
              <a:t>	</a:t>
            </a:r>
          </a:p>
          <a:p>
            <a:pPr marL="57150" indent="0">
              <a:buNone/>
            </a:pPr>
            <a:r>
              <a:rPr lang="en-US" sz="1800" dirty="0" smtClean="0"/>
              <a:t>User found he/she is trying to delete wrong employee &amp; fires below command</a:t>
            </a:r>
          </a:p>
          <a:p>
            <a:pPr marL="57150" indent="0">
              <a:buNone/>
            </a:pPr>
            <a:r>
              <a:rPr lang="en-US" sz="1800" dirty="0" smtClean="0"/>
              <a:t>	</a:t>
            </a:r>
            <a:r>
              <a:rPr lang="en-US" sz="1600" b="1" dirty="0">
                <a:solidFill>
                  <a:srgbClr val="558ED5"/>
                </a:solidFill>
              </a:rPr>
              <a:t>ROLLBACK;</a:t>
            </a:r>
          </a:p>
          <a:p>
            <a:pPr marL="57150" indent="0">
              <a:buNone/>
            </a:pPr>
            <a:r>
              <a:rPr lang="en-US" sz="1800" dirty="0" smtClean="0"/>
              <a:t>Check </a:t>
            </a:r>
            <a:r>
              <a:rPr lang="en-US" sz="1800" dirty="0"/>
              <a:t>all record of </a:t>
            </a:r>
            <a:r>
              <a:rPr lang="en-US" sz="1800" dirty="0" smtClean="0"/>
              <a:t>Employees Table to see whether 1621 record still exists </a:t>
            </a:r>
            <a:endParaRPr lang="en-US" sz="1800" dirty="0"/>
          </a:p>
          <a:p>
            <a:pPr marL="57150" indent="0">
              <a:buNone/>
            </a:pPr>
            <a:r>
              <a:rPr lang="en-US" sz="1800" b="1" dirty="0"/>
              <a:t>	</a:t>
            </a:r>
            <a:r>
              <a:rPr lang="en-US" sz="1600" b="1" dirty="0">
                <a:solidFill>
                  <a:srgbClr val="558ED5"/>
                </a:solidFill>
              </a:rPr>
              <a:t>SELECT * FROM </a:t>
            </a:r>
            <a:r>
              <a:rPr lang="en-US" sz="1600" b="1" dirty="0">
                <a:solidFill>
                  <a:srgbClr val="BC8F00"/>
                </a:solidFill>
              </a:rPr>
              <a:t>Employees;</a:t>
            </a:r>
          </a:p>
          <a:p>
            <a:pPr marL="57150" indent="0">
              <a:buNone/>
            </a:pPr>
            <a:r>
              <a:rPr lang="en-US" sz="1800" dirty="0" smtClean="0"/>
              <a:t>If in above code </a:t>
            </a:r>
            <a:r>
              <a:rPr lang="en-US" sz="1800" dirty="0"/>
              <a:t>first SELECT </a:t>
            </a:r>
            <a:r>
              <a:rPr lang="en-US" sz="1800" dirty="0" smtClean="0"/>
              <a:t> query returns </a:t>
            </a:r>
            <a:r>
              <a:rPr lang="en-US" sz="1800" b="1" i="1" dirty="0" smtClean="0"/>
              <a:t>n</a:t>
            </a:r>
            <a:r>
              <a:rPr lang="en-US" sz="1800" dirty="0" smtClean="0"/>
              <a:t> records, then after the </a:t>
            </a:r>
          </a:p>
          <a:p>
            <a:pPr marL="57150" indent="0">
              <a:buNone/>
            </a:pPr>
            <a:r>
              <a:rPr lang="en-US" sz="1800" dirty="0" smtClean="0"/>
              <a:t>Transaction is over last SELECT  query will still </a:t>
            </a:r>
            <a:r>
              <a:rPr lang="en-US" sz="1800" dirty="0"/>
              <a:t>returns </a:t>
            </a:r>
            <a:r>
              <a:rPr lang="en-US" sz="1800" dirty="0" smtClean="0"/>
              <a:t>same </a:t>
            </a:r>
            <a:r>
              <a:rPr lang="en-US" sz="1800" b="1" i="1" dirty="0" smtClean="0"/>
              <a:t>n</a:t>
            </a:r>
            <a:r>
              <a:rPr lang="en-US" sz="1800" dirty="0" smtClean="0"/>
              <a:t> records.</a:t>
            </a:r>
            <a:endParaRPr lang="en-US" sz="1800" dirty="0"/>
          </a:p>
          <a:p>
            <a:pPr marL="57150" indent="0">
              <a:buNone/>
            </a:pPr>
            <a:endParaRPr lang="en-US" sz="1800" dirty="0" smtClean="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30</a:t>
            </a:fld>
            <a:endParaRPr lang="en-GB" dirty="0"/>
          </a:p>
        </p:txBody>
      </p:sp>
      <p:cxnSp>
        <p:nvCxnSpPr>
          <p:cNvPr id="13" name="Straight Arrow Connector 12"/>
          <p:cNvCxnSpPr/>
          <p:nvPr/>
        </p:nvCxnSpPr>
        <p:spPr>
          <a:xfrm>
            <a:off x="7359650" y="2362199"/>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898900" y="2362199"/>
            <a:ext cx="34734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7848600" y="3101019"/>
            <a:ext cx="0" cy="1928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387850" y="5029200"/>
            <a:ext cx="3473450"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172075" y="5943601"/>
            <a:ext cx="1533525" cy="523220"/>
          </a:xfrm>
          <a:prstGeom prst="rect">
            <a:avLst/>
          </a:prstGeom>
          <a:effectLst>
            <a:glow rad="101600">
              <a:schemeClr val="accent3">
                <a:satMod val="175000"/>
                <a:alpha val="40000"/>
              </a:schemeClr>
            </a:glow>
            <a:outerShdw blurRad="40000" dist="23000" dir="5400000" rotWithShape="0">
              <a:srgbClr val="000000">
                <a:alpha val="35000"/>
              </a:srgbClr>
            </a:outerShdw>
            <a:reflection blurRad="6350" stA="50000" endA="300" endPos="55500" dist="50800" dir="5400000" sy="-100000" algn="bl" rotWithShape="0"/>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1400" dirty="0">
                <a:solidFill>
                  <a:schemeClr val="tx1">
                    <a:lumMod val="75000"/>
                    <a:lumOff val="25000"/>
                  </a:schemeClr>
                </a:solidFill>
              </a:rPr>
              <a:t>Retention of Database State </a:t>
            </a:r>
          </a:p>
        </p:txBody>
      </p:sp>
      <p:sp>
        <p:nvSpPr>
          <p:cNvPr id="11" name="TextBox 10"/>
          <p:cNvSpPr txBox="1"/>
          <p:nvPr/>
        </p:nvSpPr>
        <p:spPr>
          <a:xfrm>
            <a:off x="6858000" y="2793242"/>
            <a:ext cx="1533525" cy="307777"/>
          </a:xfrm>
          <a:prstGeom prst="rect">
            <a:avLst/>
          </a:prstGeom>
          <a:effectLst>
            <a:glow rad="101600">
              <a:schemeClr val="accent3">
                <a:satMod val="175000"/>
                <a:alpha val="40000"/>
              </a:schemeClr>
            </a:glow>
            <a:outerShdw blurRad="40000" dist="23000" dir="5400000" rotWithShape="0">
              <a:srgbClr val="000000">
                <a:alpha val="35000"/>
              </a:srgbClr>
            </a:outerShdw>
            <a:reflection blurRad="6350" stA="50000" endA="300" endPos="55500" dist="50800" dir="5400000" sy="-100000" algn="bl" rotWithShape="0"/>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1400" b="1" i="1" dirty="0" smtClean="0">
                <a:solidFill>
                  <a:schemeClr val="tx1">
                    <a:lumMod val="75000"/>
                    <a:lumOff val="25000"/>
                  </a:schemeClr>
                </a:solidFill>
              </a:rPr>
              <a:t>N</a:t>
            </a:r>
            <a:r>
              <a:rPr lang="en-US" sz="1400" dirty="0" smtClean="0">
                <a:solidFill>
                  <a:schemeClr val="tx1">
                    <a:lumMod val="75000"/>
                    <a:lumOff val="25000"/>
                  </a:schemeClr>
                </a:solidFill>
              </a:rPr>
              <a:t> records </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418309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 Control Language</a:t>
            </a:r>
          </a:p>
        </p:txBody>
      </p:sp>
      <p:sp>
        <p:nvSpPr>
          <p:cNvPr id="3" name="Content Placeholder 2"/>
          <p:cNvSpPr>
            <a:spLocks noGrp="1"/>
          </p:cNvSpPr>
          <p:nvPr>
            <p:ph idx="1"/>
          </p:nvPr>
        </p:nvSpPr>
        <p:spPr>
          <a:xfrm>
            <a:off x="228600" y="1371600"/>
            <a:ext cx="8686800" cy="4946650"/>
          </a:xfrm>
        </p:spPr>
        <p:txBody>
          <a:bodyPr/>
          <a:lstStyle/>
          <a:p>
            <a:pPr marL="57150" indent="0">
              <a:buNone/>
            </a:pPr>
            <a:r>
              <a:rPr lang="en-US" sz="1800" b="1" dirty="0" smtClean="0"/>
              <a:t>COMMIT </a:t>
            </a:r>
          </a:p>
          <a:p>
            <a:pPr indent="-285750"/>
            <a:r>
              <a:rPr lang="en-US" sz="1800" dirty="0" smtClean="0"/>
              <a:t>A </a:t>
            </a:r>
            <a:r>
              <a:rPr lang="en-US" sz="1800" dirty="0"/>
              <a:t>commit is the making of a set of tentative changes permanent. A popular usage is at the end of a transaction. </a:t>
            </a:r>
            <a:endParaRPr lang="en-US" sz="1800" dirty="0" smtClean="0"/>
          </a:p>
          <a:p>
            <a:pPr indent="-285750"/>
            <a:r>
              <a:rPr lang="en-US" sz="1800" dirty="0"/>
              <a:t>The general format is to issue a BEGIN WORK statement, one or more SQL statements, and then the COMMIT </a:t>
            </a:r>
            <a:r>
              <a:rPr lang="en-US" sz="1800" dirty="0" smtClean="0"/>
              <a:t>statement.</a:t>
            </a:r>
          </a:p>
          <a:p>
            <a:pPr marL="57150" indent="0">
              <a:buNone/>
            </a:pPr>
            <a:r>
              <a:rPr lang="en-US" sz="1800" b="1" dirty="0" smtClean="0"/>
              <a:t>		</a:t>
            </a:r>
            <a:r>
              <a:rPr lang="en-IN" sz="1800" b="1" dirty="0" smtClean="0"/>
              <a:t>Syntax </a:t>
            </a:r>
            <a:r>
              <a:rPr lang="en-US" sz="1800" b="1" dirty="0"/>
              <a:t>:</a:t>
            </a:r>
          </a:p>
          <a:p>
            <a:pPr marL="57150" indent="0">
              <a:buNone/>
            </a:pPr>
            <a:endParaRPr lang="en-US" sz="1800" b="1" dirty="0" smtClean="0"/>
          </a:p>
          <a:p>
            <a:pPr marL="57150" indent="0">
              <a:buNone/>
            </a:pPr>
            <a:r>
              <a:rPr lang="en-US" sz="1800" b="1" dirty="0" smtClean="0"/>
              <a:t>SAVEPOINT</a:t>
            </a:r>
            <a:endParaRPr lang="en-US" sz="1800" b="1" dirty="0"/>
          </a:p>
          <a:p>
            <a:pPr indent="-285750"/>
            <a:r>
              <a:rPr lang="en-US" sz="1800" dirty="0" smtClean="0"/>
              <a:t>A </a:t>
            </a:r>
            <a:r>
              <a:rPr lang="en-US" sz="1800" dirty="0"/>
              <a:t>savepoint is a way of implementing subtransactions (also known as nested transactions) within a RDBMS by indicating a point within a transaction that can be "rolled back to" without affecting any work done in the transaction before the savepoint was created. </a:t>
            </a:r>
            <a:endParaRPr lang="en-US" sz="1800" dirty="0" smtClean="0"/>
          </a:p>
          <a:p>
            <a:pPr marL="57150" indent="0">
              <a:buNone/>
            </a:pPr>
            <a:r>
              <a:rPr lang="en-US" sz="1800" b="1" dirty="0" smtClean="0"/>
              <a:t>		 </a:t>
            </a:r>
            <a:r>
              <a:rPr lang="en-IN" sz="1800" b="1" dirty="0"/>
              <a:t>Syntax </a:t>
            </a:r>
            <a:r>
              <a:rPr lang="en-US" sz="1800" b="1" dirty="0"/>
              <a:t>:</a:t>
            </a:r>
          </a:p>
          <a:p>
            <a:pPr marL="57150" indent="0">
              <a:buNone/>
            </a:pPr>
            <a:r>
              <a:rPr lang="en-US" sz="1800" dirty="0"/>
              <a:t>	 </a:t>
            </a:r>
          </a:p>
          <a:p>
            <a:pPr indent="-285750"/>
            <a:endParaRPr lang="en-US" sz="1800" dirty="0"/>
          </a:p>
          <a:p>
            <a:pPr marL="57150" indent="0">
              <a:buNone/>
            </a:pPr>
            <a:endParaRPr lang="en-US" sz="1800" dirty="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31</a:t>
            </a:fld>
            <a:endParaRPr lang="en-GB" dirty="0"/>
          </a:p>
        </p:txBody>
      </p:sp>
      <p:sp>
        <p:nvSpPr>
          <p:cNvPr id="5" name="Rectangle 4"/>
          <p:cNvSpPr/>
          <p:nvPr/>
        </p:nvSpPr>
        <p:spPr>
          <a:xfrm>
            <a:off x="3454205" y="3125337"/>
            <a:ext cx="1016391" cy="4572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 indent="0">
              <a:buNone/>
            </a:pPr>
            <a:r>
              <a:rPr lang="en-US" sz="1400" dirty="0" smtClean="0"/>
              <a:t>COMMIT;</a:t>
            </a:r>
            <a:endParaRPr lang="en-US" sz="1400" dirty="0"/>
          </a:p>
        </p:txBody>
      </p:sp>
      <p:sp>
        <p:nvSpPr>
          <p:cNvPr id="6" name="Rectangle 5"/>
          <p:cNvSpPr/>
          <p:nvPr/>
        </p:nvSpPr>
        <p:spPr>
          <a:xfrm>
            <a:off x="3454205" y="5264821"/>
            <a:ext cx="1676401" cy="4572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 indent="0">
              <a:buNone/>
            </a:pPr>
            <a:r>
              <a:rPr lang="en-US" sz="1400" dirty="0"/>
              <a:t>SAVEPOINT </a:t>
            </a:r>
            <a:r>
              <a:rPr lang="en-US" sz="1400" i="1" dirty="0"/>
              <a:t>name</a:t>
            </a:r>
            <a:r>
              <a:rPr lang="en-US" sz="1400" dirty="0"/>
              <a:t> </a:t>
            </a:r>
            <a:r>
              <a:rPr lang="en-US" sz="1400" dirty="0" smtClean="0"/>
              <a:t>;</a:t>
            </a:r>
            <a:endParaRPr lang="en-US" sz="1400" dirty="0"/>
          </a:p>
        </p:txBody>
      </p:sp>
    </p:spTree>
    <p:extLst>
      <p:ext uri="{BB962C8B-B14F-4D97-AF65-F5344CB8AC3E}">
        <p14:creationId xmlns:p14="http://schemas.microsoft.com/office/powerpoint/2010/main" val="29465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 Control Language</a:t>
            </a:r>
          </a:p>
        </p:txBody>
      </p:sp>
      <p:sp>
        <p:nvSpPr>
          <p:cNvPr id="3" name="Content Placeholder 2"/>
          <p:cNvSpPr>
            <a:spLocks noGrp="1"/>
          </p:cNvSpPr>
          <p:nvPr>
            <p:ph idx="1"/>
          </p:nvPr>
        </p:nvSpPr>
        <p:spPr>
          <a:xfrm>
            <a:off x="228600" y="1371600"/>
            <a:ext cx="8686800" cy="4946650"/>
          </a:xfrm>
        </p:spPr>
        <p:txBody>
          <a:bodyPr/>
          <a:lstStyle/>
          <a:p>
            <a:pPr marL="57150" indent="0">
              <a:buNone/>
            </a:pPr>
            <a:r>
              <a:rPr lang="en-US" sz="1800" b="1" dirty="0" smtClean="0"/>
              <a:t>SAVEPOINT Cont..:</a:t>
            </a:r>
          </a:p>
          <a:p>
            <a:pPr indent="-285750"/>
            <a:r>
              <a:rPr lang="en-US" sz="1800" dirty="0"/>
              <a:t>Multiple savepoints can exist within a single transaction. Savepoints are useful for implementing complex error recovery in database applications - if an error occurs in the midst of a multiple-statement transaction, the application may be able to recover from the error (by rolling back to a savepoint) without needing to abort the entire transaction.</a:t>
            </a:r>
          </a:p>
          <a:p>
            <a:pPr marL="57150" indent="0">
              <a:buNone/>
            </a:pPr>
            <a:endParaRPr lang="en-US" sz="1800" b="1" dirty="0" smtClean="0"/>
          </a:p>
          <a:p>
            <a:pPr marL="57150" indent="0">
              <a:buNone/>
            </a:pPr>
            <a:r>
              <a:rPr lang="en-US" sz="1800" b="1" dirty="0" smtClean="0"/>
              <a:t>ROLLBACK :</a:t>
            </a:r>
            <a:endParaRPr lang="en-US" sz="1800" b="1" dirty="0"/>
          </a:p>
          <a:p>
            <a:pPr indent="-285750"/>
            <a:r>
              <a:rPr lang="en-US" sz="1800" dirty="0" smtClean="0"/>
              <a:t>It </a:t>
            </a:r>
            <a:r>
              <a:rPr lang="en-US" sz="1800" dirty="0"/>
              <a:t>is an operation which returns the database to some previous state. Rollbacks are important for database integrity, because they mean that the database can be restored to a clean copy even after erroneous operations are performed. </a:t>
            </a:r>
          </a:p>
          <a:p>
            <a:pPr indent="-285750"/>
            <a:r>
              <a:rPr lang="en-US" sz="1800" dirty="0"/>
              <a:t>They are crucial for recovering from database server crashes; by rolling back any transaction which was active at the time of the crash, the database is restored to a consistent state</a:t>
            </a:r>
            <a:r>
              <a:rPr lang="en-US" sz="1800" dirty="0" smtClean="0"/>
              <a:t>.</a:t>
            </a:r>
          </a:p>
          <a:p>
            <a:pPr marL="57150" indent="0">
              <a:buNone/>
            </a:pPr>
            <a:r>
              <a:rPr lang="en-US" sz="1800" b="1" dirty="0" smtClean="0"/>
              <a:t>		</a:t>
            </a:r>
            <a:r>
              <a:rPr lang="en-IN" sz="1800" b="1" dirty="0" smtClean="0"/>
              <a:t>Syntax </a:t>
            </a:r>
            <a:r>
              <a:rPr lang="en-US" sz="1800" b="1" dirty="0"/>
              <a:t>:</a:t>
            </a:r>
          </a:p>
          <a:p>
            <a:pPr marL="57150" indent="0">
              <a:buNone/>
            </a:pPr>
            <a:r>
              <a:rPr lang="en-US" sz="1800" dirty="0"/>
              <a:t>	</a:t>
            </a:r>
          </a:p>
          <a:p>
            <a:pPr indent="-285750"/>
            <a:endParaRPr lang="en-US" sz="1800" b="1" dirty="0" smtClean="0"/>
          </a:p>
          <a:p>
            <a:pPr indent="-285750"/>
            <a:endParaRPr lang="en-US" sz="1800" dirty="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32</a:t>
            </a:fld>
            <a:endParaRPr lang="en-GB" dirty="0"/>
          </a:p>
        </p:txBody>
      </p:sp>
      <p:sp>
        <p:nvSpPr>
          <p:cNvPr id="5" name="Rectangle 4"/>
          <p:cNvSpPr/>
          <p:nvPr/>
        </p:nvSpPr>
        <p:spPr>
          <a:xfrm>
            <a:off x="3505200" y="5611837"/>
            <a:ext cx="1676401" cy="4572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 indent="0">
              <a:buNone/>
            </a:pPr>
            <a:r>
              <a:rPr lang="en-US" sz="1400" dirty="0"/>
              <a:t>ROLLBACK  </a:t>
            </a:r>
            <a:r>
              <a:rPr lang="en-US" sz="1400" dirty="0" smtClean="0"/>
              <a:t>;</a:t>
            </a:r>
            <a:endParaRPr lang="en-US" sz="1400" dirty="0"/>
          </a:p>
        </p:txBody>
      </p:sp>
    </p:spTree>
    <p:extLst>
      <p:ext uri="{BB962C8B-B14F-4D97-AF65-F5344CB8AC3E}">
        <p14:creationId xmlns:p14="http://schemas.microsoft.com/office/powerpoint/2010/main" val="177666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 Control Language</a:t>
            </a:r>
          </a:p>
        </p:txBody>
      </p:sp>
      <p:sp>
        <p:nvSpPr>
          <p:cNvPr id="3" name="Content Placeholder 2"/>
          <p:cNvSpPr>
            <a:spLocks noGrp="1"/>
          </p:cNvSpPr>
          <p:nvPr>
            <p:ph idx="1"/>
          </p:nvPr>
        </p:nvSpPr>
        <p:spPr>
          <a:xfrm>
            <a:off x="228600" y="1371600"/>
            <a:ext cx="8686800" cy="4946650"/>
          </a:xfrm>
        </p:spPr>
        <p:txBody>
          <a:bodyPr/>
          <a:lstStyle/>
          <a:p>
            <a:pPr marL="57150" indent="0">
              <a:buNone/>
            </a:pPr>
            <a:r>
              <a:rPr lang="en-US" sz="1800" b="1" dirty="0"/>
              <a:t>ROLLBACK </a:t>
            </a:r>
            <a:r>
              <a:rPr lang="en-US" sz="1800" b="1" dirty="0" smtClean="0"/>
              <a:t>Cont</a:t>
            </a:r>
            <a:r>
              <a:rPr lang="en-US" sz="1800" b="1" dirty="0"/>
              <a:t>..:</a:t>
            </a:r>
          </a:p>
          <a:p>
            <a:pPr indent="-285750"/>
            <a:r>
              <a:rPr lang="en-US" sz="1800" dirty="0"/>
              <a:t>The rollback feature is usually implemented with a transaction log, but can also be implemented via multiversion concurrency control.</a:t>
            </a:r>
          </a:p>
          <a:p>
            <a:pPr indent="-285750"/>
            <a:r>
              <a:rPr lang="en-US" sz="1800" dirty="0"/>
              <a:t>ROLLBACK is a command that causes all data changes since the last BEGIN WORK, or START TRANSACTION to be discarded by the RDBMS, so that the state of the data is "rolled back" to the way it was before those changes were made.</a:t>
            </a:r>
          </a:p>
          <a:p>
            <a:pPr indent="-285750"/>
            <a:r>
              <a:rPr lang="en-US" sz="1800" dirty="0"/>
              <a:t>A ROLLBACK statement will also release any existing savepoints that may be in use.</a:t>
            </a:r>
          </a:p>
          <a:p>
            <a:pPr indent="-285750"/>
            <a:r>
              <a:rPr lang="en-US" sz="1800" dirty="0"/>
              <a:t>In most SQL dialects, ROLLBACKs are connection specific. This means that if two connections are made to the same database, a ROLLBACK made in one connection will not affect any other connections. This is vital for proper concurrency</a:t>
            </a:r>
            <a:r>
              <a:rPr lang="en-US" sz="1800" dirty="0" smtClean="0"/>
              <a:t>.</a:t>
            </a:r>
          </a:p>
          <a:p>
            <a:pPr indent="-285750"/>
            <a:r>
              <a:rPr lang="en-US" sz="1800" dirty="0"/>
              <a:t>All changes made after a savepoint has been declared can be undone by issuing a ROLLBACK TO SAVEPOINT </a:t>
            </a:r>
            <a:r>
              <a:rPr lang="en-US" sz="1800" i="1" dirty="0"/>
              <a:t>name</a:t>
            </a:r>
            <a:r>
              <a:rPr lang="en-US" sz="1800" dirty="0"/>
              <a:t>command. </a:t>
            </a:r>
            <a:endParaRPr lang="en-US" sz="1800" dirty="0" smtClean="0"/>
          </a:p>
          <a:p>
            <a:pPr indent="-285750"/>
            <a:r>
              <a:rPr lang="en-US" sz="1800" dirty="0" smtClean="0"/>
              <a:t>Issuing </a:t>
            </a:r>
            <a:r>
              <a:rPr lang="en-US" sz="1800" dirty="0"/>
              <a:t>the commands ROLLBACK or COMMIT will also discard any savepoints created since the start of the main transaction.</a:t>
            </a:r>
            <a:endParaRPr lang="en-IN" sz="1800" dirty="0"/>
          </a:p>
          <a:p>
            <a:pPr marL="57150" indent="0">
              <a:buNone/>
            </a:pPr>
            <a:endParaRPr lang="en-US" sz="1800" dirty="0" smtClean="0"/>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33</a:t>
            </a:fld>
            <a:endParaRPr lang="en-GB" dirty="0"/>
          </a:p>
        </p:txBody>
      </p:sp>
    </p:spTree>
    <p:extLst>
      <p:ext uri="{BB962C8B-B14F-4D97-AF65-F5344CB8AC3E}">
        <p14:creationId xmlns:p14="http://schemas.microsoft.com/office/powerpoint/2010/main" val="3523227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Data Definition </a:t>
            </a:r>
            <a:r>
              <a:rPr lang="en-IN" dirty="0" smtClean="0"/>
              <a:t>Language </a:t>
            </a:r>
            <a:r>
              <a:rPr lang="en-IN" b="1" dirty="0" smtClean="0"/>
              <a:t>CREATE </a:t>
            </a:r>
            <a:r>
              <a:rPr lang="en-US" dirty="0" smtClean="0">
                <a:solidFill>
                  <a:schemeClr val="bg1"/>
                </a:solidFill>
              </a:rPr>
              <a:t>Statement  </a:t>
            </a:r>
            <a:r>
              <a:rPr lang="en-US" dirty="0"/>
              <a:t>which will help us meet TIM’s requirements</a:t>
            </a:r>
            <a:r>
              <a:rPr lang="en-US" dirty="0" smtClean="0"/>
              <a: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34</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931692" y="3200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5283200" y="1447800"/>
            <a:ext cx="3251200" cy="28194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00B0F0"/>
                </a:solidFill>
              </a:rPr>
              <a:t>Create! </a:t>
            </a:r>
            <a:endParaRPr lang="en-US" sz="3600" dirty="0">
              <a:solidFill>
                <a:srgbClr val="00B0F0"/>
              </a:solidFill>
            </a:endParaRPr>
          </a:p>
          <a:p>
            <a:pPr algn="ctr"/>
            <a:r>
              <a:rPr lang="en-US" sz="1600" dirty="0" smtClean="0">
                <a:solidFill>
                  <a:schemeClr val="bg2">
                    <a:lumMod val="25000"/>
                  </a:schemeClr>
                </a:solidFill>
              </a:rPr>
              <a:t>I want the database &amp; table structure to be created for PMS System</a:t>
            </a:r>
            <a:endParaRPr lang="en-US" sz="1600" dirty="0">
              <a:solidFill>
                <a:schemeClr val="bg2">
                  <a:lumMod val="25000"/>
                </a:schemeClr>
              </a:solidFill>
            </a:endParaRPr>
          </a:p>
        </p:txBody>
      </p:sp>
    </p:spTree>
    <p:extLst>
      <p:ext uri="{BB962C8B-B14F-4D97-AF65-F5344CB8AC3E}">
        <p14:creationId xmlns:p14="http://schemas.microsoft.com/office/powerpoint/2010/main" val="57878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946650"/>
          </a:xfrm>
        </p:spPr>
        <p:txBody>
          <a:bodyPr/>
          <a:lstStyle/>
          <a:p>
            <a:pPr marL="0" indent="0">
              <a:buNone/>
            </a:pPr>
            <a:r>
              <a:rPr lang="en-US" sz="1800" dirty="0" smtClean="0"/>
              <a:t>To create database is core task as it must signify the meaning of its existence.</a:t>
            </a:r>
          </a:p>
          <a:p>
            <a:pPr marL="0" indent="0">
              <a:buNone/>
            </a:pPr>
            <a:r>
              <a:rPr lang="en-US" sz="1800" dirty="0" smtClean="0"/>
              <a:t>TIM must be told about best practices which we will be following  while naming database/database objects.  </a:t>
            </a:r>
          </a:p>
          <a:p>
            <a:pPr marL="0" indent="0">
              <a:buNone/>
            </a:pPr>
            <a:endParaRPr lang="en-US" sz="20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IN" dirty="0"/>
              <a:t>Data Definition Language</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35</a:t>
            </a:fld>
            <a:endParaRPr lang="en-US" dirty="0"/>
          </a:p>
        </p:txBody>
      </p:sp>
      <p:sp>
        <p:nvSpPr>
          <p:cNvPr id="6" name="Oval Callout 5"/>
          <p:cNvSpPr/>
          <p:nvPr/>
        </p:nvSpPr>
        <p:spPr>
          <a:xfrm>
            <a:off x="6629401" y="2772664"/>
            <a:ext cx="1600200" cy="1041400"/>
          </a:xfrm>
          <a:prstGeom prst="wedgeEllipseCallout">
            <a:avLst>
              <a:gd name="adj1" fmla="val -35767"/>
              <a:gd name="adj2" fmla="val 78890"/>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B0F0"/>
                </a:solidFill>
              </a:rPr>
              <a:t>Great!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023" y="3857625"/>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762000" y="2603500"/>
            <a:ext cx="4724400" cy="338328"/>
          </a:xfrm>
          <a:prstGeom prst="rect">
            <a:avLst/>
          </a:prstGeom>
          <a:solidFill>
            <a:schemeClr val="tx1">
              <a:lumMod val="65000"/>
              <a:lumOff val="35000"/>
            </a:schemeClr>
          </a:solidFill>
        </p:spPr>
        <p:txBody>
          <a:bodyPr rot="0" vert="horz" wrap="square" lIns="91440" tIns="45720" rIns="91440" bIns="45720" anchor="ctr" anchorCtr="0" upright="1">
            <a:noAutofit/>
          </a:bodyPr>
          <a:lstStyle/>
          <a:p>
            <a:pPr>
              <a:lnSpc>
                <a:spcPct val="120000"/>
              </a:lnSpc>
            </a:pPr>
            <a:r>
              <a:rPr lang="en-US" sz="1400" b="1" dirty="0">
                <a:solidFill>
                  <a:srgbClr val="92D050"/>
                </a:solidFill>
                <a:ea typeface="Times New Roman"/>
                <a:cs typeface="Mangal"/>
              </a:rPr>
              <a:t>Use plain English e.g XDSFFBUS (bad name)</a:t>
            </a:r>
          </a:p>
        </p:txBody>
      </p:sp>
      <p:sp>
        <p:nvSpPr>
          <p:cNvPr id="13" name="Rectangle 12"/>
          <p:cNvSpPr/>
          <p:nvPr/>
        </p:nvSpPr>
        <p:spPr>
          <a:xfrm>
            <a:off x="762000" y="3012440"/>
            <a:ext cx="4724400" cy="533400"/>
          </a:xfrm>
          <a:prstGeom prst="rect">
            <a:avLst/>
          </a:prstGeom>
          <a:solidFill>
            <a:schemeClr val="tx1">
              <a:lumMod val="65000"/>
              <a:lumOff val="35000"/>
            </a:schemeClr>
          </a:solidFill>
        </p:spPr>
        <p:txBody>
          <a:bodyPr rot="0" vert="horz" wrap="square" lIns="91440" tIns="45720" rIns="91440" bIns="45720" anchor="ctr" anchorCtr="0" upright="1">
            <a:noAutofit/>
          </a:bodyPr>
          <a:lstStyle/>
          <a:p>
            <a:pPr>
              <a:lnSpc>
                <a:spcPct val="120000"/>
              </a:lnSpc>
            </a:pPr>
            <a:r>
              <a:rPr lang="en-US" sz="1400" b="1" dirty="0">
                <a:solidFill>
                  <a:srgbClr val="92D050"/>
                </a:solidFill>
                <a:ea typeface="Times New Roman"/>
                <a:cs typeface="Mangal"/>
              </a:rPr>
              <a:t>Include an indication of the object type in the name e.g. TrainingFeedbackDB</a:t>
            </a:r>
          </a:p>
        </p:txBody>
      </p:sp>
      <p:sp>
        <p:nvSpPr>
          <p:cNvPr id="14" name="Rectangle 13"/>
          <p:cNvSpPr/>
          <p:nvPr/>
        </p:nvSpPr>
        <p:spPr>
          <a:xfrm>
            <a:off x="762000" y="3619500"/>
            <a:ext cx="4724400" cy="338328"/>
          </a:xfrm>
          <a:prstGeom prst="rect">
            <a:avLst/>
          </a:prstGeom>
          <a:solidFill>
            <a:schemeClr val="tx1">
              <a:lumMod val="65000"/>
              <a:lumOff val="35000"/>
            </a:schemeClr>
          </a:solidFill>
        </p:spPr>
        <p:txBody>
          <a:bodyPr rot="0" vert="horz" wrap="square" lIns="91440" tIns="45720" rIns="91440" bIns="45720" anchor="ctr" anchorCtr="0" upright="1">
            <a:noAutofit/>
          </a:bodyPr>
          <a:lstStyle/>
          <a:p>
            <a:pPr>
              <a:lnSpc>
                <a:spcPct val="120000"/>
              </a:lnSpc>
            </a:pPr>
            <a:r>
              <a:rPr lang="en-US" sz="1400" b="1" dirty="0">
                <a:solidFill>
                  <a:srgbClr val="92D050"/>
                </a:solidFill>
                <a:ea typeface="Times New Roman"/>
                <a:cs typeface="Mangal"/>
              </a:rPr>
              <a:t>Avoid using spaces e.g Feedback System</a:t>
            </a:r>
          </a:p>
        </p:txBody>
      </p:sp>
      <p:sp>
        <p:nvSpPr>
          <p:cNvPr id="16" name="Rectangle 15"/>
          <p:cNvSpPr/>
          <p:nvPr/>
        </p:nvSpPr>
        <p:spPr>
          <a:xfrm>
            <a:off x="762000" y="4034155"/>
            <a:ext cx="4724400" cy="338328"/>
          </a:xfrm>
          <a:prstGeom prst="rect">
            <a:avLst/>
          </a:prstGeom>
          <a:solidFill>
            <a:schemeClr val="tx1">
              <a:lumMod val="65000"/>
              <a:lumOff val="35000"/>
            </a:schemeClr>
          </a:solidFill>
        </p:spPr>
        <p:txBody>
          <a:bodyPr rot="0" vert="horz" wrap="square" lIns="91440" tIns="45720" rIns="91440" bIns="45720" anchor="ctr" anchorCtr="0" upright="1">
            <a:noAutofit/>
          </a:bodyPr>
          <a:lstStyle/>
          <a:p>
            <a:pPr>
              <a:lnSpc>
                <a:spcPct val="120000"/>
              </a:lnSpc>
            </a:pPr>
            <a:r>
              <a:rPr lang="en-US" sz="1400" b="1" dirty="0">
                <a:solidFill>
                  <a:srgbClr val="92D050"/>
                </a:solidFill>
                <a:ea typeface="Times New Roman"/>
                <a:cs typeface="Mangal"/>
              </a:rPr>
              <a:t>Avoid names that will become outdated e.g Database2012</a:t>
            </a:r>
          </a:p>
        </p:txBody>
      </p:sp>
      <p:sp>
        <p:nvSpPr>
          <p:cNvPr id="17" name="Rectangle 16"/>
          <p:cNvSpPr/>
          <p:nvPr/>
        </p:nvSpPr>
        <p:spPr>
          <a:xfrm>
            <a:off x="762000" y="4447222"/>
            <a:ext cx="4724400" cy="338328"/>
          </a:xfrm>
          <a:prstGeom prst="rect">
            <a:avLst/>
          </a:prstGeom>
          <a:solidFill>
            <a:schemeClr val="tx1">
              <a:lumMod val="65000"/>
              <a:lumOff val="35000"/>
            </a:schemeClr>
          </a:solidFill>
        </p:spPr>
        <p:txBody>
          <a:bodyPr rot="0" vert="horz" wrap="square" lIns="91440" tIns="45720" rIns="91440" bIns="45720" anchor="ctr" anchorCtr="0" upright="1">
            <a:noAutofit/>
          </a:bodyPr>
          <a:lstStyle/>
          <a:p>
            <a:pPr>
              <a:lnSpc>
                <a:spcPct val="120000"/>
              </a:lnSpc>
            </a:pPr>
            <a:r>
              <a:rPr lang="en-US" sz="1400" b="1" dirty="0">
                <a:solidFill>
                  <a:srgbClr val="92D050"/>
                </a:solidFill>
                <a:ea typeface="Times New Roman"/>
                <a:cs typeface="Mangal"/>
              </a:rPr>
              <a:t>Avoid using special characters/symbols e.g. Database@FMS</a:t>
            </a:r>
          </a:p>
        </p:txBody>
      </p:sp>
      <p:sp>
        <p:nvSpPr>
          <p:cNvPr id="18" name="Rectangle 17"/>
          <p:cNvSpPr/>
          <p:nvPr/>
        </p:nvSpPr>
        <p:spPr>
          <a:xfrm>
            <a:off x="762000" y="4860607"/>
            <a:ext cx="4724400" cy="333693"/>
          </a:xfrm>
          <a:prstGeom prst="rect">
            <a:avLst/>
          </a:prstGeom>
          <a:solidFill>
            <a:schemeClr val="tx1">
              <a:lumMod val="65000"/>
              <a:lumOff val="35000"/>
            </a:schemeClr>
          </a:solidFill>
          <a:effectLst>
            <a:reflection blurRad="6350" stA="50000" endA="300" endPos="90000" dir="5400000" sy="-100000" algn="bl" rotWithShape="0"/>
          </a:effectLst>
        </p:spPr>
        <p:txBody>
          <a:bodyPr rot="0" vert="horz" wrap="square" lIns="91440" tIns="45720" rIns="91440" bIns="45720" anchor="ctr" anchorCtr="0" upright="1">
            <a:noAutofit/>
          </a:bodyPr>
          <a:lstStyle/>
          <a:p>
            <a:pPr>
              <a:lnSpc>
                <a:spcPct val="120000"/>
              </a:lnSpc>
            </a:pPr>
            <a:r>
              <a:rPr lang="en-US" sz="1400" b="1" dirty="0">
                <a:solidFill>
                  <a:srgbClr val="92D050"/>
                </a:solidFill>
                <a:ea typeface="Times New Roman"/>
                <a:cs typeface="Mangal"/>
              </a:rPr>
              <a:t>Avoid using numbers in names e.g Database007</a:t>
            </a:r>
          </a:p>
        </p:txBody>
      </p:sp>
    </p:spTree>
    <p:extLst>
      <p:ext uri="{BB962C8B-B14F-4D97-AF65-F5344CB8AC3E}">
        <p14:creationId xmlns:p14="http://schemas.microsoft.com/office/powerpoint/2010/main" val="28276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6"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Data Definition Language </a:t>
            </a:r>
            <a:r>
              <a:rPr lang="en-IN" b="1" dirty="0"/>
              <a:t>CREATE </a:t>
            </a:r>
            <a:r>
              <a:rPr lang="en-IN" b="1" dirty="0" smtClean="0"/>
              <a:t>DATABASE </a:t>
            </a:r>
            <a:r>
              <a:rPr lang="en-US" dirty="0" smtClean="0">
                <a:solidFill>
                  <a:schemeClr val="bg1"/>
                </a:solidFill>
              </a:rPr>
              <a:t>Statement  </a:t>
            </a:r>
            <a:r>
              <a:rPr lang="en-US" dirty="0"/>
              <a:t>which 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36</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872854" y="28956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114800" y="1663700"/>
            <a:ext cx="3200400" cy="20701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EEECE1">
                    <a:lumMod val="25000"/>
                  </a:srgbClr>
                </a:solidFill>
              </a:rPr>
              <a:t>I have now finalized name for </a:t>
            </a:r>
            <a:r>
              <a:rPr lang="en-US" sz="1600" dirty="0" smtClean="0">
                <a:solidFill>
                  <a:srgbClr val="EEECE1">
                    <a:lumMod val="25000"/>
                  </a:srgbClr>
                </a:solidFill>
              </a:rPr>
              <a:t>PMS database </a:t>
            </a:r>
            <a:r>
              <a:rPr lang="en-US" sz="1600" dirty="0">
                <a:solidFill>
                  <a:srgbClr val="EEECE1">
                    <a:lumMod val="25000"/>
                  </a:srgbClr>
                </a:solidFill>
              </a:rPr>
              <a:t>as </a:t>
            </a:r>
            <a:r>
              <a:rPr lang="en-US" b="1" dirty="0" err="1" smtClean="0">
                <a:solidFill>
                  <a:schemeClr val="accent3">
                    <a:lumMod val="75000"/>
                  </a:schemeClr>
                </a:solidFill>
              </a:rPr>
              <a:t>ABCTradersPMSDB</a:t>
            </a:r>
            <a:r>
              <a:rPr lang="en-US" b="1" dirty="0" smtClean="0">
                <a:solidFill>
                  <a:schemeClr val="accent3">
                    <a:lumMod val="75000"/>
                  </a:schemeClr>
                </a:solidFill>
              </a:rPr>
              <a:t>.</a:t>
            </a:r>
          </a:p>
          <a:p>
            <a:pPr algn="ctr"/>
            <a:r>
              <a:rPr lang="en-US" sz="1600" dirty="0" smtClean="0">
                <a:solidFill>
                  <a:srgbClr val="EEECE1">
                    <a:lumMod val="25000"/>
                  </a:srgbClr>
                </a:solidFill>
              </a:rPr>
              <a:t> </a:t>
            </a:r>
            <a:endParaRPr lang="en-US" sz="1600" dirty="0">
              <a:solidFill>
                <a:srgbClr val="EEECE1">
                  <a:lumMod val="25000"/>
                </a:srgbClr>
              </a:solidFill>
            </a:endParaRPr>
          </a:p>
        </p:txBody>
      </p:sp>
    </p:spTree>
    <p:extLst>
      <p:ext uri="{BB962C8B-B14F-4D97-AF65-F5344CB8AC3E}">
        <p14:creationId xmlns:p14="http://schemas.microsoft.com/office/powerpoint/2010/main" val="143310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CREATE DATABASE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
        <p:nvSpPr>
          <p:cNvPr id="7" name="Content Placeholder 1"/>
          <p:cNvSpPr>
            <a:spLocks noGrp="1"/>
          </p:cNvSpPr>
          <p:nvPr>
            <p:ph idx="1"/>
          </p:nvPr>
        </p:nvSpPr>
        <p:spPr>
          <a:xfrm>
            <a:off x="228600" y="1371600"/>
            <a:ext cx="8686800" cy="4946650"/>
          </a:xfrm>
        </p:spPr>
        <p:txBody>
          <a:bodyPr/>
          <a:lstStyle/>
          <a:p>
            <a:pPr marL="0" indent="0" algn="just">
              <a:buNone/>
            </a:pPr>
            <a:r>
              <a:rPr lang="en-IN" sz="2000" b="1" dirty="0"/>
              <a:t>CREATE </a:t>
            </a:r>
            <a:r>
              <a:rPr lang="en-IN" sz="2000" b="1" dirty="0" smtClean="0"/>
              <a:t>DATABASE</a:t>
            </a:r>
          </a:p>
          <a:p>
            <a:pPr algn="just"/>
            <a:r>
              <a:rPr lang="en-IN" sz="1800" dirty="0" smtClean="0"/>
              <a:t>This command is used to create database which is core part of any database system.</a:t>
            </a:r>
          </a:p>
          <a:p>
            <a:pPr algn="just"/>
            <a:r>
              <a:rPr lang="en-IN" sz="1800" dirty="0" smtClean="0"/>
              <a:t>Database will hold various database objects e.g.  Table, Views etc.</a:t>
            </a:r>
          </a:p>
          <a:p>
            <a:pPr marL="0" indent="0" algn="just">
              <a:buNone/>
            </a:pPr>
            <a:endParaRPr lang="en-IN" sz="1600" dirty="0"/>
          </a:p>
          <a:p>
            <a:pPr marL="0" indent="0" algn="just">
              <a:buNone/>
            </a:pPr>
            <a:r>
              <a:rPr lang="en-IN" sz="1800" b="1" dirty="0" smtClean="0"/>
              <a:t>Query :</a:t>
            </a:r>
          </a:p>
          <a:p>
            <a:pPr algn="just"/>
            <a:r>
              <a:rPr lang="en-IN" sz="1800" dirty="0" smtClean="0"/>
              <a:t>Following command is use to create database with </a:t>
            </a:r>
            <a:r>
              <a:rPr lang="en-IN" sz="1800" dirty="0"/>
              <a:t>name </a:t>
            </a:r>
            <a:r>
              <a:rPr lang="en-IN" sz="1800" dirty="0" smtClean="0"/>
              <a:t>“TrainingFeedbackDB”.</a:t>
            </a:r>
          </a:p>
          <a:p>
            <a:pPr marL="0" indent="0" algn="just">
              <a:buNone/>
            </a:pPr>
            <a:r>
              <a:rPr lang="en-IN" sz="1800" dirty="0"/>
              <a:t>	</a:t>
            </a:r>
            <a:r>
              <a:rPr lang="en-IN" sz="1600" b="1" dirty="0" smtClean="0">
                <a:solidFill>
                  <a:schemeClr val="tx2">
                    <a:lumMod val="60000"/>
                    <a:lumOff val="40000"/>
                  </a:schemeClr>
                </a:solidFill>
              </a:rPr>
              <a:t>CREATE</a:t>
            </a:r>
            <a:r>
              <a:rPr lang="en-IN" sz="1600" b="1" dirty="0" smtClean="0"/>
              <a:t> </a:t>
            </a:r>
            <a:r>
              <a:rPr lang="en-IN" sz="1600" b="1" dirty="0" smtClean="0">
                <a:solidFill>
                  <a:schemeClr val="tx2">
                    <a:lumMod val="60000"/>
                    <a:lumOff val="40000"/>
                  </a:schemeClr>
                </a:solidFill>
              </a:rPr>
              <a:t>DATABASE</a:t>
            </a:r>
            <a:r>
              <a:rPr lang="en-IN" sz="1600" b="1" dirty="0" smtClean="0"/>
              <a:t> </a:t>
            </a:r>
            <a:r>
              <a:rPr lang="en-US" sz="1600" b="1" dirty="0" err="1">
                <a:solidFill>
                  <a:srgbClr val="BC8F00"/>
                </a:solidFill>
              </a:rPr>
              <a:t>ABCTradersPMSDB</a:t>
            </a:r>
            <a:r>
              <a:rPr lang="en-IN" sz="1600" b="1" dirty="0" smtClean="0">
                <a:solidFill>
                  <a:srgbClr val="BC8F00"/>
                </a:solidFill>
              </a:rPr>
              <a:t>;</a:t>
            </a:r>
          </a:p>
          <a:p>
            <a:pPr marL="0" indent="0" algn="just">
              <a:buNone/>
            </a:pPr>
            <a:r>
              <a:rPr lang="en-IN" sz="1600" b="1" dirty="0" smtClean="0"/>
              <a:t> </a:t>
            </a:r>
            <a:r>
              <a:rPr lang="en-IN" sz="1800" b="1" dirty="0" smtClean="0"/>
              <a:t>Syntax </a:t>
            </a:r>
            <a:r>
              <a:rPr lang="en-IN" sz="1600" b="1" dirty="0"/>
              <a:t>: </a:t>
            </a:r>
            <a:r>
              <a:rPr lang="en-IN" sz="1400" dirty="0"/>
              <a:t>	</a:t>
            </a:r>
          </a:p>
          <a:p>
            <a:pPr marL="0" indent="0" algn="just">
              <a:buNone/>
            </a:pPr>
            <a:endParaRPr lang="en-IN" sz="1400" dirty="0"/>
          </a:p>
          <a:p>
            <a:pPr marL="0" indent="0" algn="just">
              <a:buNone/>
            </a:pPr>
            <a:r>
              <a:rPr lang="en-IN" sz="1600" dirty="0" smtClean="0"/>
              <a:t>				</a:t>
            </a:r>
            <a:endParaRPr lang="en-IN" sz="1800" dirty="0" smtClean="0"/>
          </a:p>
        </p:txBody>
      </p:sp>
      <p:sp>
        <p:nvSpPr>
          <p:cNvPr id="10" name="Rectangle 9"/>
          <p:cNvSpPr/>
          <p:nvPr/>
        </p:nvSpPr>
        <p:spPr>
          <a:xfrm>
            <a:off x="762000" y="4267200"/>
            <a:ext cx="7086600" cy="539262"/>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600" dirty="0" smtClean="0"/>
          </a:p>
          <a:p>
            <a:pPr algn="just"/>
            <a:r>
              <a:rPr lang="en-US" sz="1600" dirty="0" smtClean="0"/>
              <a:t>CREATE </a:t>
            </a:r>
            <a:r>
              <a:rPr lang="en-US" sz="1600" dirty="0"/>
              <a:t>{DATABASE | SCHEMA} </a:t>
            </a:r>
            <a:r>
              <a:rPr lang="en-US" sz="1600" dirty="0" smtClean="0"/>
              <a:t>db_name</a:t>
            </a:r>
          </a:p>
          <a:p>
            <a:pPr algn="just"/>
            <a:r>
              <a:rPr lang="en-US" sz="1600" dirty="0" smtClean="0"/>
              <a:t>CREATE {DATABASE | SCHEMA} [IF NOT EXISTS] </a:t>
            </a:r>
            <a:r>
              <a:rPr lang="en-US" sz="1600" i="1" dirty="0" smtClean="0"/>
              <a:t>db_name</a:t>
            </a:r>
            <a:r>
              <a:rPr lang="en-US" sz="1600" dirty="0" smtClean="0"/>
              <a:t> [</a:t>
            </a:r>
            <a:r>
              <a:rPr lang="en-US" sz="1600" i="1" dirty="0" smtClean="0"/>
              <a:t>create_specification</a:t>
            </a:r>
            <a:r>
              <a:rPr lang="en-US" sz="1600" dirty="0" smtClean="0"/>
              <a:t>] ...</a:t>
            </a:r>
          </a:p>
          <a:p>
            <a:pPr marL="400050" lvl="1" indent="0" algn="just">
              <a:buNone/>
            </a:pPr>
            <a:endParaRPr lang="en-IN" sz="1600" dirty="0"/>
          </a:p>
        </p:txBody>
      </p:sp>
    </p:spTree>
    <p:extLst>
      <p:ext uri="{BB962C8B-B14F-4D97-AF65-F5344CB8AC3E}">
        <p14:creationId xmlns:p14="http://schemas.microsoft.com/office/powerpoint/2010/main" val="154547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Data Definition Language </a:t>
            </a:r>
            <a:r>
              <a:rPr lang="en-IN" b="1" dirty="0"/>
              <a:t>CREATE </a:t>
            </a:r>
            <a:r>
              <a:rPr lang="en-IN" b="1" dirty="0" smtClean="0"/>
              <a:t>TABLE </a:t>
            </a:r>
            <a:r>
              <a:rPr lang="en-US" dirty="0" smtClean="0">
                <a:solidFill>
                  <a:schemeClr val="bg1"/>
                </a:solidFill>
              </a:rPr>
              <a:t>Statement  </a:t>
            </a:r>
            <a:r>
              <a:rPr lang="en-US" dirty="0"/>
              <a:t>which 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38</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872854" y="28956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114800" y="1828800"/>
            <a:ext cx="3048000" cy="19050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EEECE1">
                    <a:lumMod val="25000"/>
                  </a:srgbClr>
                </a:solidFill>
              </a:rPr>
              <a:t>I want to </a:t>
            </a:r>
            <a:r>
              <a:rPr lang="en-US" sz="1600" dirty="0" smtClean="0">
                <a:solidFill>
                  <a:srgbClr val="EEECE1">
                    <a:lumMod val="25000"/>
                  </a:srgbClr>
                </a:solidFill>
              </a:rPr>
              <a:t> create </a:t>
            </a:r>
            <a:r>
              <a:rPr lang="en-US" sz="1600" dirty="0">
                <a:solidFill>
                  <a:srgbClr val="EEECE1">
                    <a:lumMod val="25000"/>
                  </a:srgbClr>
                </a:solidFill>
              </a:rPr>
              <a:t>table with name as </a:t>
            </a:r>
            <a:r>
              <a:rPr lang="en-US" b="1" dirty="0" err="1" smtClean="0">
                <a:solidFill>
                  <a:schemeClr val="accent3">
                    <a:lumMod val="75000"/>
                  </a:schemeClr>
                </a:solidFill>
              </a:rPr>
              <a:t>PMSOffices</a:t>
            </a:r>
            <a:r>
              <a:rPr lang="en-US" b="1" dirty="0" smtClean="0">
                <a:solidFill>
                  <a:schemeClr val="accent3">
                    <a:lumMod val="75000"/>
                  </a:schemeClr>
                </a:solidFill>
              </a:rPr>
              <a:t>.</a:t>
            </a:r>
            <a:r>
              <a:rPr lang="en-US" sz="1600" dirty="0" smtClean="0">
                <a:solidFill>
                  <a:srgbClr val="EEECE1">
                    <a:lumMod val="25000"/>
                  </a:srgbClr>
                </a:solidFill>
              </a:rPr>
              <a:t> </a:t>
            </a:r>
            <a:endParaRPr lang="en-US" sz="1600" dirty="0">
              <a:solidFill>
                <a:srgbClr val="EEECE1">
                  <a:lumMod val="25000"/>
                </a:srgbClr>
              </a:solidFill>
            </a:endParaRPr>
          </a:p>
        </p:txBody>
      </p:sp>
    </p:spTree>
    <p:extLst>
      <p:ext uri="{BB962C8B-B14F-4D97-AF65-F5344CB8AC3E}">
        <p14:creationId xmlns:p14="http://schemas.microsoft.com/office/powerpoint/2010/main" val="293914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CREATE TABLE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39</a:t>
            </a:fld>
            <a:endParaRPr lang="en-US" dirty="0"/>
          </a:p>
        </p:txBody>
      </p:sp>
      <p:sp>
        <p:nvSpPr>
          <p:cNvPr id="7" name="Content Placeholder 1"/>
          <p:cNvSpPr>
            <a:spLocks noGrp="1"/>
          </p:cNvSpPr>
          <p:nvPr>
            <p:ph idx="1"/>
          </p:nvPr>
        </p:nvSpPr>
        <p:spPr>
          <a:xfrm>
            <a:off x="228600" y="1371600"/>
            <a:ext cx="8686800" cy="4946650"/>
          </a:xfrm>
        </p:spPr>
        <p:txBody>
          <a:bodyPr/>
          <a:lstStyle/>
          <a:p>
            <a:pPr marL="0" indent="0" algn="just">
              <a:buNone/>
            </a:pPr>
            <a:r>
              <a:rPr lang="en-IN" sz="2000" b="1" dirty="0"/>
              <a:t>CREATE TABLE </a:t>
            </a:r>
            <a:r>
              <a:rPr lang="en-IN" sz="2000" b="1" dirty="0" smtClean="0"/>
              <a:t>Cont.</a:t>
            </a:r>
            <a:endParaRPr lang="en-IN" sz="2000" b="1" dirty="0"/>
          </a:p>
          <a:p>
            <a:pPr algn="just">
              <a:buFont typeface="+mj-lt"/>
              <a:buAutoNum type="arabicPeriod"/>
            </a:pPr>
            <a:r>
              <a:rPr lang="en-US" sz="1800" dirty="0" smtClean="0"/>
              <a:t>CREATE </a:t>
            </a:r>
            <a:r>
              <a:rPr lang="en-US" sz="1800" dirty="0"/>
              <a:t>TABLE creates a table with the given name. </a:t>
            </a:r>
          </a:p>
          <a:p>
            <a:pPr algn="just">
              <a:buFont typeface="+mj-lt"/>
              <a:buAutoNum type="arabicPeriod"/>
            </a:pPr>
            <a:r>
              <a:rPr lang="en-US" sz="1800" dirty="0" smtClean="0"/>
              <a:t>You </a:t>
            </a:r>
            <a:r>
              <a:rPr lang="en-US" sz="1800" dirty="0"/>
              <a:t>must have the CREATE </a:t>
            </a:r>
            <a:r>
              <a:rPr lang="en-IN" sz="1800" dirty="0"/>
              <a:t>permission(called privilege) </a:t>
            </a:r>
            <a:r>
              <a:rPr lang="en-US" sz="1800" dirty="0" smtClean="0"/>
              <a:t>for </a:t>
            </a:r>
            <a:r>
              <a:rPr lang="en-US" sz="1800" dirty="0"/>
              <a:t>the table. </a:t>
            </a:r>
          </a:p>
          <a:p>
            <a:pPr algn="just">
              <a:buFont typeface="+mj-lt"/>
              <a:buAutoNum type="arabicPeriod"/>
            </a:pPr>
            <a:r>
              <a:rPr lang="en-US" sz="1800" dirty="0" smtClean="0"/>
              <a:t>The </a:t>
            </a:r>
            <a:r>
              <a:rPr lang="en-US" sz="1800" dirty="0"/>
              <a:t>table name can be specified as db_name.tbl_name to create the table in a specific database. This works regardless of whether there is a default database, assuming that the database exists</a:t>
            </a:r>
            <a:r>
              <a:rPr lang="en-US" sz="1800" dirty="0" smtClean="0"/>
              <a:t>. </a:t>
            </a:r>
          </a:p>
          <a:p>
            <a:pPr marL="0" indent="0" algn="just">
              <a:spcBef>
                <a:spcPts val="600"/>
              </a:spcBef>
              <a:buNone/>
            </a:pPr>
            <a:r>
              <a:rPr lang="en-IN" sz="1800" b="1" dirty="0" smtClean="0"/>
              <a:t>Query :</a:t>
            </a:r>
          </a:p>
          <a:p>
            <a:pPr marL="800100" lvl="2" indent="0" fontAlgn="auto">
              <a:spcBef>
                <a:spcPts val="0"/>
              </a:spcBef>
              <a:spcAft>
                <a:spcPts val="0"/>
              </a:spcAft>
              <a:buNone/>
            </a:pPr>
            <a:r>
              <a:rPr lang="en-US" sz="1600" b="1" dirty="0">
                <a:solidFill>
                  <a:srgbClr val="1F497D">
                    <a:lumMod val="60000"/>
                    <a:lumOff val="40000"/>
                  </a:srgbClr>
                </a:solidFill>
              </a:rPr>
              <a:t>CREATE</a:t>
            </a:r>
            <a:r>
              <a:rPr lang="en-US" sz="1600" dirty="0">
                <a:solidFill>
                  <a:prstClr val="black"/>
                </a:solidFill>
              </a:rPr>
              <a:t> </a:t>
            </a:r>
            <a:r>
              <a:rPr lang="en-US" sz="1600" b="1" dirty="0">
                <a:solidFill>
                  <a:srgbClr val="1F497D">
                    <a:lumMod val="60000"/>
                    <a:lumOff val="40000"/>
                  </a:srgbClr>
                </a:solidFill>
              </a:rPr>
              <a:t>TABLE</a:t>
            </a:r>
            <a:r>
              <a:rPr lang="en-US" sz="1600" dirty="0">
                <a:solidFill>
                  <a:prstClr val="black"/>
                </a:solidFill>
              </a:rPr>
              <a:t> </a:t>
            </a:r>
            <a:r>
              <a:rPr lang="en-US" sz="1600" b="1" dirty="0" err="1" smtClean="0">
                <a:solidFill>
                  <a:srgbClr val="BC8F00"/>
                </a:solidFill>
              </a:rPr>
              <a:t>PMSOffices</a:t>
            </a:r>
            <a:r>
              <a:rPr lang="en-US" sz="1600" b="1" dirty="0" smtClean="0">
                <a:solidFill>
                  <a:srgbClr val="BC8F00"/>
                </a:solidFill>
              </a:rPr>
              <a:t> </a:t>
            </a:r>
            <a:endParaRPr lang="en-US" sz="1600" b="1" dirty="0">
              <a:solidFill>
                <a:srgbClr val="BC8F00"/>
              </a:solidFill>
            </a:endParaRPr>
          </a:p>
          <a:p>
            <a:pPr marL="800100" lvl="2" indent="0" fontAlgn="auto">
              <a:spcBef>
                <a:spcPts val="0"/>
              </a:spcBef>
              <a:spcAft>
                <a:spcPts val="0"/>
              </a:spcAft>
              <a:buNone/>
            </a:pPr>
            <a:r>
              <a:rPr lang="en-US" sz="1600" b="1" dirty="0">
                <a:solidFill>
                  <a:srgbClr val="1F497D">
                    <a:lumMod val="60000"/>
                    <a:lumOff val="40000"/>
                  </a:srgbClr>
                </a:solidFill>
              </a:rPr>
              <a:t>(</a:t>
            </a:r>
          </a:p>
          <a:p>
            <a:pPr marL="800100" lvl="2" indent="0" fontAlgn="auto">
              <a:spcBef>
                <a:spcPts val="0"/>
              </a:spcBef>
              <a:spcAft>
                <a:spcPts val="0"/>
              </a:spcAft>
              <a:buNone/>
            </a:pPr>
            <a:r>
              <a:rPr lang="en-US" sz="1600" b="1" dirty="0" smtClean="0">
                <a:solidFill>
                  <a:srgbClr val="BC8F00"/>
                </a:solidFill>
              </a:rPr>
              <a:t>  </a:t>
            </a:r>
            <a:r>
              <a:rPr lang="en-US" sz="1600" b="1" dirty="0" err="1" smtClean="0">
                <a:solidFill>
                  <a:srgbClr val="BC8F00"/>
                </a:solidFill>
              </a:rPr>
              <a:t>officeCode</a:t>
            </a:r>
            <a:r>
              <a:rPr lang="en-US" sz="1600" b="1" dirty="0" smtClean="0">
                <a:solidFill>
                  <a:srgbClr val="1F497D">
                    <a:lumMod val="60000"/>
                    <a:lumOff val="40000"/>
                  </a:srgbClr>
                </a:solidFill>
              </a:rPr>
              <a:t> </a:t>
            </a:r>
            <a:r>
              <a:rPr lang="en-US" sz="1600" b="1" dirty="0">
                <a:solidFill>
                  <a:srgbClr val="1F497D">
                    <a:lumMod val="60000"/>
                    <a:lumOff val="40000"/>
                  </a:srgbClr>
                </a:solidFill>
              </a:rPr>
              <a:t>VARCHAR(</a:t>
            </a:r>
            <a:r>
              <a:rPr lang="en-US" sz="1600" b="1" dirty="0">
                <a:solidFill>
                  <a:srgbClr val="BC8F00"/>
                </a:solidFill>
              </a:rPr>
              <a:t>10</a:t>
            </a:r>
            <a:r>
              <a:rPr lang="en-US" sz="1600" b="1" dirty="0">
                <a:solidFill>
                  <a:srgbClr val="1F497D">
                    <a:lumMod val="60000"/>
                    <a:lumOff val="40000"/>
                  </a:srgbClr>
                </a:solidFill>
              </a:rPr>
              <a:t>) </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  </a:t>
            </a:r>
            <a:r>
              <a:rPr lang="en-US" sz="1600" b="1" dirty="0">
                <a:solidFill>
                  <a:srgbClr val="BC8F00"/>
                </a:solidFill>
              </a:rPr>
              <a:t>city</a:t>
            </a:r>
            <a:r>
              <a:rPr lang="en-US" sz="1600" b="1" dirty="0">
                <a:solidFill>
                  <a:srgbClr val="1F497D">
                    <a:lumMod val="60000"/>
                    <a:lumOff val="40000"/>
                  </a:srgbClr>
                </a:solidFill>
              </a:rPr>
              <a:t> VARCHAR(</a:t>
            </a:r>
            <a:r>
              <a:rPr lang="en-US" sz="1600" b="1" dirty="0">
                <a:solidFill>
                  <a:srgbClr val="BC8F00"/>
                </a:solidFill>
              </a:rPr>
              <a:t>50</a:t>
            </a:r>
            <a:r>
              <a:rPr lang="en-US" sz="1600" b="1" dirty="0">
                <a:solidFill>
                  <a:srgbClr val="1F497D">
                    <a:lumMod val="60000"/>
                    <a:lumOff val="40000"/>
                  </a:srgbClr>
                </a:solidFill>
              </a:rPr>
              <a:t>) </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  </a:t>
            </a:r>
            <a:r>
              <a:rPr lang="en-US" sz="1600" b="1" dirty="0">
                <a:solidFill>
                  <a:srgbClr val="BC8F00"/>
                </a:solidFill>
              </a:rPr>
              <a:t>phone</a:t>
            </a:r>
            <a:r>
              <a:rPr lang="en-US" sz="1600" b="1" dirty="0">
                <a:solidFill>
                  <a:srgbClr val="1F497D">
                    <a:lumMod val="60000"/>
                    <a:lumOff val="40000"/>
                  </a:srgbClr>
                </a:solidFill>
              </a:rPr>
              <a:t> VARCHAR</a:t>
            </a:r>
            <a:r>
              <a:rPr lang="en-US" sz="1600" b="1" dirty="0">
                <a:solidFill>
                  <a:srgbClr val="BC8F00"/>
                </a:solidFill>
              </a:rPr>
              <a:t>(50</a:t>
            </a:r>
            <a:r>
              <a:rPr lang="en-US" sz="1600" b="1" dirty="0">
                <a:solidFill>
                  <a:srgbClr val="1F497D">
                    <a:lumMod val="60000"/>
                    <a:lumOff val="40000"/>
                  </a:srgbClr>
                </a:solidFill>
              </a:rPr>
              <a:t>) </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  </a:t>
            </a:r>
            <a:r>
              <a:rPr lang="en-US" sz="1600" b="1" dirty="0">
                <a:solidFill>
                  <a:srgbClr val="BC8F00"/>
                </a:solidFill>
              </a:rPr>
              <a:t>addressLine1</a:t>
            </a:r>
            <a:r>
              <a:rPr lang="en-US" sz="1600" b="1" dirty="0">
                <a:solidFill>
                  <a:srgbClr val="1F497D">
                    <a:lumMod val="60000"/>
                    <a:lumOff val="40000"/>
                  </a:srgbClr>
                </a:solidFill>
              </a:rPr>
              <a:t> VARCHAR(</a:t>
            </a:r>
            <a:r>
              <a:rPr lang="en-US" sz="1600" b="1" dirty="0">
                <a:solidFill>
                  <a:srgbClr val="BC8F00"/>
                </a:solidFill>
              </a:rPr>
              <a:t>50</a:t>
            </a:r>
            <a:r>
              <a:rPr lang="en-US" sz="1600" b="1" dirty="0">
                <a:solidFill>
                  <a:srgbClr val="1F497D">
                    <a:lumMod val="60000"/>
                    <a:lumOff val="40000"/>
                  </a:srgbClr>
                </a:solidFill>
              </a:rPr>
              <a:t>) </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  </a:t>
            </a:r>
            <a:r>
              <a:rPr lang="en-US" sz="1600" b="1" dirty="0">
                <a:solidFill>
                  <a:srgbClr val="BC8F00"/>
                </a:solidFill>
              </a:rPr>
              <a:t>addressLine2</a:t>
            </a:r>
            <a:r>
              <a:rPr lang="en-US" sz="1600" b="1" dirty="0">
                <a:solidFill>
                  <a:srgbClr val="1F497D">
                    <a:lumMod val="60000"/>
                    <a:lumOff val="40000"/>
                  </a:srgbClr>
                </a:solidFill>
              </a:rPr>
              <a:t> VARCHAR(</a:t>
            </a:r>
            <a:r>
              <a:rPr lang="en-US" sz="1600" b="1" dirty="0">
                <a:solidFill>
                  <a:srgbClr val="BC8F00"/>
                </a:solidFill>
              </a:rPr>
              <a:t>50</a:t>
            </a:r>
            <a:r>
              <a:rPr lang="en-US" sz="1600" b="1" dirty="0">
                <a:solidFill>
                  <a:srgbClr val="1F497D">
                    <a:lumMod val="60000"/>
                    <a:lumOff val="40000"/>
                  </a:srgbClr>
                </a:solidFill>
              </a:rPr>
              <a:t>) </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  </a:t>
            </a:r>
            <a:r>
              <a:rPr lang="en-US" sz="1600" b="1" dirty="0">
                <a:solidFill>
                  <a:srgbClr val="BC8F00"/>
                </a:solidFill>
              </a:rPr>
              <a:t>state</a:t>
            </a:r>
            <a:r>
              <a:rPr lang="en-US" sz="1600" b="1" dirty="0">
                <a:solidFill>
                  <a:srgbClr val="1F497D">
                    <a:lumMod val="60000"/>
                    <a:lumOff val="40000"/>
                  </a:srgbClr>
                </a:solidFill>
              </a:rPr>
              <a:t> VARCHAR(</a:t>
            </a:r>
            <a:r>
              <a:rPr lang="en-US" sz="1600" b="1" dirty="0">
                <a:solidFill>
                  <a:srgbClr val="BC8F00"/>
                </a:solidFill>
              </a:rPr>
              <a:t>50</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  </a:t>
            </a:r>
            <a:r>
              <a:rPr lang="en-US" sz="1600" b="1" dirty="0">
                <a:solidFill>
                  <a:srgbClr val="BC8F00"/>
                </a:solidFill>
              </a:rPr>
              <a:t>country</a:t>
            </a:r>
            <a:r>
              <a:rPr lang="en-US" sz="1600" b="1" dirty="0">
                <a:solidFill>
                  <a:srgbClr val="1F497D">
                    <a:lumMod val="60000"/>
                    <a:lumOff val="40000"/>
                  </a:srgbClr>
                </a:solidFill>
              </a:rPr>
              <a:t> VARCHAR(</a:t>
            </a:r>
            <a:r>
              <a:rPr lang="en-US" sz="1600" b="1" dirty="0">
                <a:solidFill>
                  <a:srgbClr val="BC8F00"/>
                </a:solidFill>
              </a:rPr>
              <a:t>50</a:t>
            </a:r>
            <a:r>
              <a:rPr lang="en-US" sz="1600" b="1" dirty="0">
                <a:solidFill>
                  <a:srgbClr val="1F497D">
                    <a:lumMod val="60000"/>
                    <a:lumOff val="40000"/>
                  </a:srgbClr>
                </a:solidFill>
              </a:rPr>
              <a:t>) </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  </a:t>
            </a:r>
            <a:r>
              <a:rPr lang="en-US" sz="1600" b="1" dirty="0" err="1">
                <a:solidFill>
                  <a:srgbClr val="BC8F00"/>
                </a:solidFill>
              </a:rPr>
              <a:t>postalCode</a:t>
            </a:r>
            <a:r>
              <a:rPr lang="en-US" sz="1600" b="1" dirty="0">
                <a:solidFill>
                  <a:srgbClr val="1F497D">
                    <a:lumMod val="60000"/>
                    <a:lumOff val="40000"/>
                  </a:srgbClr>
                </a:solidFill>
              </a:rPr>
              <a:t> </a:t>
            </a:r>
            <a:r>
              <a:rPr lang="en-US" sz="1600" b="1" dirty="0" smtClean="0">
                <a:solidFill>
                  <a:srgbClr val="1F497D">
                    <a:lumMod val="60000"/>
                    <a:lumOff val="40000"/>
                  </a:srgbClr>
                </a:solidFill>
              </a:rPr>
              <a:t>VARCHAR(</a:t>
            </a:r>
            <a:r>
              <a:rPr lang="en-US" sz="1600" b="1" dirty="0" smtClean="0">
                <a:solidFill>
                  <a:srgbClr val="BC8F00"/>
                </a:solidFill>
              </a:rPr>
              <a:t>15</a:t>
            </a:r>
            <a:r>
              <a:rPr lang="en-US" sz="1600" b="1" dirty="0" smtClean="0">
                <a:solidFill>
                  <a:srgbClr val="1F497D">
                    <a:lumMod val="60000"/>
                    <a:lumOff val="40000"/>
                  </a:srgbClr>
                </a:solidFill>
              </a:rPr>
              <a:t>)</a:t>
            </a:r>
            <a:endParaRPr lang="en-US" sz="1600" b="1" dirty="0">
              <a:solidFill>
                <a:srgbClr val="1F497D">
                  <a:lumMod val="60000"/>
                  <a:lumOff val="40000"/>
                </a:srgbClr>
              </a:solidFill>
            </a:endParaRPr>
          </a:p>
          <a:p>
            <a:pPr marL="800100" lvl="2" indent="0" fontAlgn="auto">
              <a:spcBef>
                <a:spcPts val="0"/>
              </a:spcBef>
              <a:spcAft>
                <a:spcPts val="0"/>
              </a:spcAft>
              <a:buNone/>
            </a:pPr>
            <a:r>
              <a:rPr lang="en-US" sz="1600" b="1" dirty="0">
                <a:solidFill>
                  <a:srgbClr val="1F497D">
                    <a:lumMod val="60000"/>
                    <a:lumOff val="40000"/>
                  </a:srgbClr>
                </a:solidFill>
              </a:rPr>
              <a:t>)</a:t>
            </a:r>
          </a:p>
          <a:p>
            <a:pPr marL="0" indent="0" algn="just">
              <a:spcBef>
                <a:spcPts val="600"/>
              </a:spcBef>
              <a:buNone/>
            </a:pPr>
            <a:endParaRPr lang="en-US" sz="1600" b="1" dirty="0">
              <a:solidFill>
                <a:srgbClr val="1F497D">
                  <a:lumMod val="60000"/>
                  <a:lumOff val="40000"/>
                </a:srgbClr>
              </a:solidFill>
            </a:endParaRPr>
          </a:p>
        </p:txBody>
      </p:sp>
    </p:spTree>
    <p:extLst>
      <p:ext uri="{BB962C8B-B14F-4D97-AF65-F5344CB8AC3E}">
        <p14:creationId xmlns:p14="http://schemas.microsoft.com/office/powerpoint/2010/main" val="3631451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200" dirty="0" smtClean="0"/>
              <a:t>To understand the various SQL operations that a developer needs to know to work with DBMS as follows:</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5562600" cy="3323987"/>
          </a:xfrm>
          <a:prstGeom prst="rect">
            <a:avLst/>
          </a:prstGeom>
        </p:spPr>
        <p:txBody>
          <a:bodyPr wrap="square">
            <a:spAutoFit/>
          </a:bodyPr>
          <a:lstStyle/>
          <a:p>
            <a:pPr marL="800100" lvl="1" indent="-342900">
              <a:lnSpc>
                <a:spcPct val="150000"/>
              </a:lnSpc>
              <a:buFont typeface="Arial" pitchFamily="34" charset="0"/>
              <a:buChar char="•"/>
            </a:pPr>
            <a:r>
              <a:rPr lang="en-US" sz="2000" dirty="0"/>
              <a:t>DQL - Select Statements</a:t>
            </a:r>
          </a:p>
          <a:p>
            <a:pPr marL="800100" lvl="1" indent="-342900">
              <a:lnSpc>
                <a:spcPct val="150000"/>
              </a:lnSpc>
              <a:buFont typeface="Arial" pitchFamily="34" charset="0"/>
              <a:buChar char="•"/>
            </a:pPr>
            <a:r>
              <a:rPr lang="en-US" sz="2000" dirty="0"/>
              <a:t>DML - Insert Statement, Update &amp; Delete Statement</a:t>
            </a:r>
          </a:p>
          <a:p>
            <a:pPr marL="800100" lvl="1" indent="-342900">
              <a:lnSpc>
                <a:spcPct val="150000"/>
              </a:lnSpc>
              <a:buFont typeface="Arial" pitchFamily="34" charset="0"/>
              <a:buChar char="•"/>
            </a:pPr>
            <a:r>
              <a:rPr lang="en-US" sz="2000" dirty="0"/>
              <a:t>TCL Statements</a:t>
            </a:r>
          </a:p>
          <a:p>
            <a:pPr marL="800100" lvl="1" indent="-342900">
              <a:lnSpc>
                <a:spcPct val="150000"/>
              </a:lnSpc>
              <a:buFont typeface="Arial" pitchFamily="34" charset="0"/>
              <a:buChar char="•"/>
            </a:pPr>
            <a:r>
              <a:rPr lang="en-US" sz="2000" dirty="0"/>
              <a:t>DDL - Create Table, Alter Table, Rename, Truncate &amp; Drop table</a:t>
            </a:r>
          </a:p>
          <a:p>
            <a:pPr marL="800100" lvl="1" indent="-342900">
              <a:lnSpc>
                <a:spcPct val="150000"/>
              </a:lnSpc>
              <a:buFont typeface="Arial" pitchFamily="34" charset="0"/>
              <a:buChar char="•"/>
            </a:pPr>
            <a:r>
              <a:rPr lang="en-US" sz="2000" dirty="0"/>
              <a:t>DCL </a:t>
            </a:r>
            <a:r>
              <a:rPr lang="en-US" sz="2000" dirty="0" smtClean="0"/>
              <a:t>Statements </a:t>
            </a:r>
            <a:endParaRPr lang="en-US" sz="2000" dirty="0"/>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CREATE TABLE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sp>
        <p:nvSpPr>
          <p:cNvPr id="7" name="Content Placeholder 1"/>
          <p:cNvSpPr>
            <a:spLocks noGrp="1"/>
          </p:cNvSpPr>
          <p:nvPr>
            <p:ph idx="1"/>
          </p:nvPr>
        </p:nvSpPr>
        <p:spPr>
          <a:xfrm>
            <a:off x="228600" y="1371600"/>
            <a:ext cx="8686800" cy="4946650"/>
          </a:xfrm>
        </p:spPr>
        <p:txBody>
          <a:bodyPr/>
          <a:lstStyle/>
          <a:p>
            <a:pPr marL="0" indent="0" algn="just">
              <a:buNone/>
            </a:pPr>
            <a:r>
              <a:rPr lang="en-US" sz="2000" b="1" dirty="0" smtClean="0"/>
              <a:t> </a:t>
            </a:r>
            <a:r>
              <a:rPr lang="en-IN" sz="1800" b="1" dirty="0" smtClean="0"/>
              <a:t>Syntax </a:t>
            </a:r>
            <a:r>
              <a:rPr lang="en-IN" sz="1800" b="1" dirty="0"/>
              <a:t>:</a:t>
            </a:r>
            <a:endParaRPr lang="en-US" sz="1800" dirty="0"/>
          </a:p>
        </p:txBody>
      </p:sp>
      <p:sp>
        <p:nvSpPr>
          <p:cNvPr id="8" name="Rectangle 7"/>
          <p:cNvSpPr/>
          <p:nvPr/>
        </p:nvSpPr>
        <p:spPr>
          <a:xfrm>
            <a:off x="593678" y="1828800"/>
            <a:ext cx="4267200" cy="1371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smtClean="0"/>
          </a:p>
          <a:p>
            <a:pPr marL="342900" indent="-342900" algn="just" fontAlgn="base">
              <a:spcBef>
                <a:spcPct val="20000"/>
              </a:spcBef>
              <a:spcAft>
                <a:spcPct val="0"/>
              </a:spcAft>
              <a:buNone/>
            </a:pPr>
            <a:r>
              <a:rPr lang="en-IN" sz="1400" dirty="0" smtClean="0"/>
              <a:t>CREATE </a:t>
            </a:r>
            <a:r>
              <a:rPr lang="en-IN" sz="1400" dirty="0"/>
              <a:t>[TEMPORARY] TABLE [IF NOT EXISTS] tbl_name </a:t>
            </a:r>
          </a:p>
          <a:p>
            <a:pPr marL="342900" indent="-342900" algn="just" fontAlgn="base">
              <a:spcBef>
                <a:spcPct val="20000"/>
              </a:spcBef>
              <a:spcAft>
                <a:spcPct val="0"/>
              </a:spcAft>
              <a:buNone/>
            </a:pPr>
            <a:r>
              <a:rPr lang="en-IN" sz="1400" dirty="0" smtClean="0"/>
              <a:t>(</a:t>
            </a:r>
            <a:r>
              <a:rPr lang="en-IN" sz="1400" dirty="0"/>
              <a:t>create_definition,...) </a:t>
            </a:r>
          </a:p>
          <a:p>
            <a:pPr marL="342900" indent="-342900" algn="just" fontAlgn="base">
              <a:spcBef>
                <a:spcPct val="20000"/>
              </a:spcBef>
              <a:spcAft>
                <a:spcPct val="0"/>
              </a:spcAft>
              <a:buNone/>
            </a:pPr>
            <a:r>
              <a:rPr lang="en-IN" sz="1400" dirty="0" smtClean="0"/>
              <a:t>[</a:t>
            </a:r>
            <a:r>
              <a:rPr lang="en-IN" sz="1400" dirty="0"/>
              <a:t>table_options] </a:t>
            </a:r>
          </a:p>
          <a:p>
            <a:pPr marL="342900" indent="-342900" algn="just" fontAlgn="base">
              <a:spcBef>
                <a:spcPct val="20000"/>
              </a:spcBef>
              <a:spcAft>
                <a:spcPct val="0"/>
              </a:spcAft>
              <a:buNone/>
            </a:pPr>
            <a:r>
              <a:rPr lang="en-IN" sz="1400" dirty="0" smtClean="0"/>
              <a:t>[</a:t>
            </a:r>
            <a:r>
              <a:rPr lang="en-IN" sz="1400" dirty="0"/>
              <a:t>partition_options] </a:t>
            </a:r>
          </a:p>
          <a:p>
            <a:pPr marL="342900" indent="-342900" algn="just" fontAlgn="base">
              <a:spcBef>
                <a:spcPct val="20000"/>
              </a:spcBef>
              <a:spcAft>
                <a:spcPct val="0"/>
              </a:spcAft>
              <a:buNone/>
            </a:pPr>
            <a:r>
              <a:rPr lang="en-IN" sz="1400" dirty="0" smtClean="0"/>
              <a:t>[select_statement]</a:t>
            </a:r>
          </a:p>
          <a:p>
            <a:pPr marL="342900" indent="-342900" algn="just" fontAlgn="base">
              <a:spcBef>
                <a:spcPct val="20000"/>
              </a:spcBef>
              <a:spcAft>
                <a:spcPct val="0"/>
              </a:spcAft>
              <a:buNone/>
            </a:pPr>
            <a:endParaRPr lang="en-IN" sz="1400" dirty="0"/>
          </a:p>
        </p:txBody>
      </p:sp>
    </p:spTree>
    <p:extLst>
      <p:ext uri="{BB962C8B-B14F-4D97-AF65-F5344CB8AC3E}">
        <p14:creationId xmlns:p14="http://schemas.microsoft.com/office/powerpoint/2010/main" val="283912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Data Definition Language </a:t>
            </a:r>
            <a:r>
              <a:rPr lang="en-IN" b="1" dirty="0" smtClean="0"/>
              <a:t>ALTER TABLE </a:t>
            </a:r>
            <a:r>
              <a:rPr lang="en-US" dirty="0">
                <a:solidFill>
                  <a:schemeClr val="bg1"/>
                </a:solidFill>
              </a:rPr>
              <a:t>Statement  </a:t>
            </a:r>
            <a:r>
              <a:rPr lang="en-US" dirty="0"/>
              <a:t>which 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41</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276600" y="31242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4577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00B0F0"/>
                </a:solidFill>
              </a:rPr>
              <a:t>Oops!</a:t>
            </a:r>
          </a:p>
          <a:p>
            <a:pPr algn="ctr"/>
            <a:r>
              <a:rPr lang="en-US" sz="1600" dirty="0">
                <a:solidFill>
                  <a:srgbClr val="EEECE1">
                    <a:lumMod val="25000"/>
                  </a:srgbClr>
                </a:solidFill>
              </a:rPr>
              <a:t>I forgot </a:t>
            </a:r>
            <a:r>
              <a:rPr lang="en-US" sz="1600" dirty="0" smtClean="0">
                <a:solidFill>
                  <a:srgbClr val="EEECE1">
                    <a:lumMod val="25000"/>
                  </a:srgbClr>
                </a:solidFill>
              </a:rPr>
              <a:t>to mention column </a:t>
            </a:r>
            <a:r>
              <a:rPr lang="en-US" b="1" dirty="0">
                <a:solidFill>
                  <a:schemeClr val="accent3">
                    <a:lumMod val="75000"/>
                  </a:schemeClr>
                </a:solidFill>
              </a:rPr>
              <a:t>territory </a:t>
            </a:r>
            <a:r>
              <a:rPr lang="en-US" sz="1600" dirty="0" smtClean="0">
                <a:solidFill>
                  <a:srgbClr val="EEECE1">
                    <a:lumMod val="25000"/>
                  </a:srgbClr>
                </a:solidFill>
              </a:rPr>
              <a:t>in </a:t>
            </a:r>
            <a:r>
              <a:rPr lang="en-US" sz="1600" dirty="0">
                <a:solidFill>
                  <a:srgbClr val="EEECE1">
                    <a:lumMod val="25000"/>
                  </a:srgbClr>
                </a:solidFill>
              </a:rPr>
              <a:t>table </a:t>
            </a:r>
            <a:r>
              <a:rPr lang="en-US" b="1" dirty="0" err="1" smtClean="0">
                <a:solidFill>
                  <a:schemeClr val="accent3">
                    <a:lumMod val="75000"/>
                  </a:schemeClr>
                </a:solidFill>
              </a:rPr>
              <a:t>PMSOffices</a:t>
            </a:r>
            <a:endParaRPr lang="en-US" b="1" dirty="0">
              <a:solidFill>
                <a:schemeClr val="accent3">
                  <a:lumMod val="75000"/>
                </a:schemeClr>
              </a:solidFill>
            </a:endParaRPr>
          </a:p>
          <a:p>
            <a:pPr algn="ctr"/>
            <a:r>
              <a:rPr lang="en-US" sz="1600" dirty="0" smtClean="0">
                <a:solidFill>
                  <a:srgbClr val="EEECE1">
                    <a:lumMod val="25000"/>
                  </a:srgbClr>
                </a:solidFill>
              </a:rPr>
              <a:t>Please add it.</a:t>
            </a:r>
            <a:endParaRPr lang="en-US" sz="1600" dirty="0">
              <a:solidFill>
                <a:srgbClr val="EEECE1">
                  <a:lumMod val="25000"/>
                </a:srgbClr>
              </a:solidFill>
            </a:endParaRPr>
          </a:p>
        </p:txBody>
      </p:sp>
    </p:spTree>
    <p:extLst>
      <p:ext uri="{BB962C8B-B14F-4D97-AF65-F5344CB8AC3E}">
        <p14:creationId xmlns:p14="http://schemas.microsoft.com/office/powerpoint/2010/main" val="27056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ALTER TABLE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sp>
        <p:nvSpPr>
          <p:cNvPr id="6" name="Content Placeholder 1"/>
          <p:cNvSpPr>
            <a:spLocks noGrp="1"/>
          </p:cNvSpPr>
          <p:nvPr>
            <p:ph idx="1"/>
          </p:nvPr>
        </p:nvSpPr>
        <p:spPr>
          <a:xfrm>
            <a:off x="228600" y="1447800"/>
            <a:ext cx="8686800" cy="4946650"/>
          </a:xfr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IN" sz="2000" b="1" dirty="0" smtClean="0"/>
              <a:t>ALTER </a:t>
            </a:r>
            <a:r>
              <a:rPr lang="en-IN" sz="2000" b="1" dirty="0"/>
              <a:t>TABLE</a:t>
            </a:r>
            <a:r>
              <a:rPr lang="en-IN" sz="2000" b="1" dirty="0" smtClean="0"/>
              <a:t> </a:t>
            </a:r>
          </a:p>
          <a:p>
            <a:r>
              <a:rPr lang="en-IN" sz="1800" dirty="0" smtClean="0"/>
              <a:t>ALTER TABLE changes the structure of a table. </a:t>
            </a:r>
          </a:p>
          <a:p>
            <a:r>
              <a:rPr lang="en-IN" sz="1800" dirty="0" smtClean="0"/>
              <a:t>You can add or delete columns, create or destroy indexes, change the type of existing columns, or rename columns or the table itself.</a:t>
            </a:r>
          </a:p>
          <a:p>
            <a:pPr marL="0" indent="0">
              <a:buNone/>
            </a:pPr>
            <a:r>
              <a:rPr lang="en-US" sz="2000" b="1" dirty="0" smtClean="0"/>
              <a:t>Example :</a:t>
            </a:r>
          </a:p>
          <a:p>
            <a:r>
              <a:rPr lang="en-US" sz="1800" dirty="0" smtClean="0"/>
              <a:t>To add </a:t>
            </a:r>
            <a:r>
              <a:rPr lang="en-US" sz="1800" dirty="0"/>
              <a:t>column territory in </a:t>
            </a:r>
            <a:r>
              <a:rPr lang="en-US" sz="1800" dirty="0" smtClean="0"/>
              <a:t>table </a:t>
            </a:r>
            <a:r>
              <a:rPr lang="en-US" sz="1800" dirty="0" err="1" smtClean="0"/>
              <a:t>PMSOffices</a:t>
            </a:r>
            <a:endParaRPr lang="en-US" sz="1800" dirty="0" smtClean="0"/>
          </a:p>
          <a:p>
            <a:pPr marL="0" indent="0">
              <a:buNone/>
            </a:pPr>
            <a:r>
              <a:rPr lang="en-US" sz="1600" dirty="0" smtClean="0"/>
              <a:t>	</a:t>
            </a:r>
            <a:r>
              <a:rPr lang="en-US" sz="1600" b="1" dirty="0" smtClean="0">
                <a:solidFill>
                  <a:schemeClr val="tx2">
                    <a:lumMod val="60000"/>
                    <a:lumOff val="40000"/>
                  </a:schemeClr>
                </a:solidFill>
              </a:rPr>
              <a:t> ALTER </a:t>
            </a:r>
            <a:r>
              <a:rPr lang="en-US" sz="1600" b="1" dirty="0">
                <a:solidFill>
                  <a:schemeClr val="tx2">
                    <a:lumMod val="60000"/>
                    <a:lumOff val="40000"/>
                  </a:schemeClr>
                </a:solidFill>
              </a:rPr>
              <a:t>TABLE </a:t>
            </a:r>
            <a:r>
              <a:rPr lang="en-US" sz="1600" b="1" dirty="0" err="1" smtClean="0">
                <a:solidFill>
                  <a:srgbClr val="BC8F00"/>
                </a:solidFill>
              </a:rPr>
              <a:t>PMSOffices</a:t>
            </a:r>
            <a:r>
              <a:rPr lang="en-US" sz="1600" b="1" dirty="0" smtClean="0">
                <a:solidFill>
                  <a:srgbClr val="BC8F00"/>
                </a:solidFill>
              </a:rPr>
              <a:t> </a:t>
            </a:r>
            <a:r>
              <a:rPr lang="en-US" sz="1600" b="1" dirty="0" smtClean="0">
                <a:solidFill>
                  <a:schemeClr val="tx2">
                    <a:lumMod val="60000"/>
                    <a:lumOff val="40000"/>
                  </a:schemeClr>
                </a:solidFill>
              </a:rPr>
              <a:t>ADD </a:t>
            </a:r>
            <a:r>
              <a:rPr lang="en-US" sz="1600" b="1" dirty="0">
                <a:solidFill>
                  <a:schemeClr val="tx2">
                    <a:lumMod val="60000"/>
                    <a:lumOff val="40000"/>
                  </a:schemeClr>
                </a:solidFill>
              </a:rPr>
              <a:t>COLUMN </a:t>
            </a:r>
            <a:r>
              <a:rPr lang="en-US" sz="1600" b="1" dirty="0">
                <a:solidFill>
                  <a:srgbClr val="BC8F00"/>
                </a:solidFill>
              </a:rPr>
              <a:t>territory </a:t>
            </a:r>
            <a:r>
              <a:rPr lang="en-US" sz="1600" b="1" dirty="0" smtClean="0">
                <a:solidFill>
                  <a:schemeClr val="tx2">
                    <a:lumMod val="60000"/>
                    <a:lumOff val="40000"/>
                  </a:schemeClr>
                </a:solidFill>
              </a:rPr>
              <a:t>VARCHAR(</a:t>
            </a:r>
            <a:r>
              <a:rPr lang="en-US" sz="1600" b="1" dirty="0" smtClean="0">
                <a:solidFill>
                  <a:srgbClr val="D49516"/>
                </a:solidFill>
              </a:rPr>
              <a:t>1</a:t>
            </a:r>
            <a:r>
              <a:rPr lang="en-US" sz="1600" b="1" dirty="0" smtClean="0">
                <a:solidFill>
                  <a:srgbClr val="BC8F00"/>
                </a:solidFill>
              </a:rPr>
              <a:t>0</a:t>
            </a:r>
            <a:r>
              <a:rPr lang="en-US" sz="1600" b="1" dirty="0" smtClean="0">
                <a:solidFill>
                  <a:schemeClr val="tx2">
                    <a:lumMod val="60000"/>
                    <a:lumOff val="40000"/>
                  </a:schemeClr>
                </a:solidFill>
              </a:rPr>
              <a:t>);</a:t>
            </a:r>
          </a:p>
          <a:p>
            <a:endParaRPr lang="en-US" sz="1600" dirty="0" smtClean="0"/>
          </a:p>
          <a:p>
            <a:pPr marL="0" indent="0">
              <a:buNone/>
            </a:pPr>
            <a:r>
              <a:rPr lang="en-IN" sz="1800" b="1" dirty="0"/>
              <a:t>ANSI Syntax :</a:t>
            </a:r>
          </a:p>
          <a:p>
            <a:pPr marL="0" indent="0">
              <a:buNone/>
            </a:pPr>
            <a:endParaRPr lang="en-IN" sz="1800" dirty="0"/>
          </a:p>
        </p:txBody>
      </p:sp>
      <p:sp>
        <p:nvSpPr>
          <p:cNvPr id="9" name="Rectangle 8"/>
          <p:cNvSpPr/>
          <p:nvPr/>
        </p:nvSpPr>
        <p:spPr>
          <a:xfrm>
            <a:off x="815454" y="4572000"/>
            <a:ext cx="5791200" cy="460579"/>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fontAlgn="base">
              <a:spcBef>
                <a:spcPct val="20000"/>
              </a:spcBef>
              <a:spcAft>
                <a:spcPct val="0"/>
              </a:spcAft>
              <a:buNone/>
            </a:pPr>
            <a:r>
              <a:rPr lang="en-US" sz="1400" dirty="0" smtClean="0"/>
              <a:t>ALTER  </a:t>
            </a:r>
            <a:r>
              <a:rPr lang="en-US" sz="1400" dirty="0"/>
              <a:t>TABLE tbl_name [alter_specification [, alter_specification] ...]</a:t>
            </a:r>
            <a:endParaRPr lang="en-IN" sz="1400" dirty="0"/>
          </a:p>
        </p:txBody>
      </p:sp>
    </p:spTree>
    <p:extLst>
      <p:ext uri="{BB962C8B-B14F-4D97-AF65-F5344CB8AC3E}">
        <p14:creationId xmlns:p14="http://schemas.microsoft.com/office/powerpoint/2010/main" val="3519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Data Definition Language </a:t>
            </a:r>
            <a:r>
              <a:rPr lang="en-IN" b="1" dirty="0" smtClean="0"/>
              <a:t>RENAME </a:t>
            </a:r>
            <a:r>
              <a:rPr lang="en-US" dirty="0" smtClean="0">
                <a:solidFill>
                  <a:schemeClr val="bg1"/>
                </a:solidFill>
              </a:rPr>
              <a:t>Statement  </a:t>
            </a:r>
            <a:r>
              <a:rPr lang="en-US" dirty="0"/>
              <a:t>which 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43</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6482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a:solidFill>
                  <a:srgbClr val="00B0F0"/>
                </a:solidFill>
              </a:rPr>
              <a:t>Oops! </a:t>
            </a:r>
          </a:p>
          <a:p>
            <a:pPr lvl="0" algn="ctr"/>
            <a:r>
              <a:rPr lang="en-US" sz="1600" dirty="0" smtClean="0">
                <a:solidFill>
                  <a:srgbClr val="EEECE1">
                    <a:lumMod val="25000"/>
                  </a:srgbClr>
                </a:solidFill>
              </a:rPr>
              <a:t>Can you change </a:t>
            </a:r>
            <a:r>
              <a:rPr lang="en-US" sz="1600" b="1" dirty="0" err="1" smtClean="0">
                <a:solidFill>
                  <a:srgbClr val="EEECE1">
                    <a:lumMod val="25000"/>
                  </a:srgbClr>
                </a:solidFill>
              </a:rPr>
              <a:t>PMSOffices</a:t>
            </a:r>
            <a:r>
              <a:rPr lang="en-US" sz="1600" dirty="0" smtClean="0">
                <a:solidFill>
                  <a:srgbClr val="EEECE1">
                    <a:lumMod val="25000"/>
                  </a:srgbClr>
                </a:solidFill>
              </a:rPr>
              <a:t> table name to </a:t>
            </a:r>
            <a:r>
              <a:rPr lang="en-US" sz="1600" b="1" dirty="0" smtClean="0">
                <a:solidFill>
                  <a:srgbClr val="EEECE1">
                    <a:lumMod val="25000"/>
                  </a:srgbClr>
                </a:solidFill>
              </a:rPr>
              <a:t>Offices</a:t>
            </a:r>
            <a:r>
              <a:rPr lang="en-US" sz="1600" dirty="0" smtClean="0">
                <a:solidFill>
                  <a:srgbClr val="EEECE1">
                    <a:lumMod val="25000"/>
                  </a:srgbClr>
                </a:solidFill>
              </a:rPr>
              <a:t> ?</a:t>
            </a:r>
            <a:endParaRPr lang="en-US" dirty="0">
              <a:solidFill>
                <a:srgbClr val="EEECE1">
                  <a:lumMod val="25000"/>
                </a:srgbClr>
              </a:solidFill>
            </a:endParaRPr>
          </a:p>
        </p:txBody>
      </p:sp>
    </p:spTree>
    <p:extLst>
      <p:ext uri="{BB962C8B-B14F-4D97-AF65-F5344CB8AC3E}">
        <p14:creationId xmlns:p14="http://schemas.microsoft.com/office/powerpoint/2010/main" val="116971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RENAME TABLE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44</a:t>
            </a:fld>
            <a:endParaRPr lang="en-US" dirty="0"/>
          </a:p>
        </p:txBody>
      </p:sp>
      <p:sp>
        <p:nvSpPr>
          <p:cNvPr id="6" name="Content Placeholder 1"/>
          <p:cNvSpPr>
            <a:spLocks noGrp="1"/>
          </p:cNvSpPr>
          <p:nvPr>
            <p:ph idx="1"/>
          </p:nvPr>
        </p:nvSpPr>
        <p:spPr>
          <a:xfrm>
            <a:off x="228600" y="1371600"/>
            <a:ext cx="8686800" cy="4946650"/>
          </a:xfrm>
        </p:spPr>
        <p:txBody>
          <a:bodyPr/>
          <a:lstStyle/>
          <a:p>
            <a:pPr marL="0" indent="0">
              <a:buNone/>
            </a:pPr>
            <a:r>
              <a:rPr lang="en-IN" sz="2000" b="1" dirty="0"/>
              <a:t>RENAME </a:t>
            </a:r>
            <a:r>
              <a:rPr lang="en-IN" sz="2000" b="1" dirty="0" smtClean="0"/>
              <a:t>TABLE</a:t>
            </a:r>
          </a:p>
          <a:p>
            <a:r>
              <a:rPr lang="en-IN" sz="1800" dirty="0" smtClean="0"/>
              <a:t>This </a:t>
            </a:r>
            <a:r>
              <a:rPr lang="en-IN" sz="1800" dirty="0"/>
              <a:t>statement renames one or more tables. </a:t>
            </a:r>
          </a:p>
          <a:p>
            <a:r>
              <a:rPr lang="en-IN" sz="1800" dirty="0" smtClean="0"/>
              <a:t>The </a:t>
            </a:r>
            <a:r>
              <a:rPr lang="en-IN" sz="1800" dirty="0"/>
              <a:t>rename operation is done atomically, which means that no other session can access any of the tables while the rename is running. </a:t>
            </a:r>
            <a:endParaRPr lang="en-IN" sz="1800" dirty="0" smtClean="0"/>
          </a:p>
          <a:p>
            <a:pPr marL="0" indent="0" algn="just">
              <a:buNone/>
            </a:pPr>
            <a:r>
              <a:rPr lang="en-IN" sz="1600" dirty="0" smtClean="0"/>
              <a:t>       </a:t>
            </a:r>
            <a:endParaRPr lang="en-IN" sz="1800" dirty="0"/>
          </a:p>
          <a:p>
            <a:pPr marL="0" indent="0">
              <a:buNone/>
            </a:pPr>
            <a:r>
              <a:rPr lang="en-US" sz="1800" b="1" dirty="0" smtClean="0"/>
              <a:t>Query:</a:t>
            </a:r>
          </a:p>
          <a:p>
            <a:r>
              <a:rPr lang="en-US" sz="1800" dirty="0" smtClean="0"/>
              <a:t>Command to change table name form </a:t>
            </a:r>
            <a:r>
              <a:rPr lang="en-US" sz="1800" dirty="0"/>
              <a:t>Batchs_Info </a:t>
            </a:r>
            <a:r>
              <a:rPr lang="en-US" sz="1800" dirty="0" smtClean="0"/>
              <a:t>to Batch_Info</a:t>
            </a:r>
            <a:endParaRPr lang="en-US" sz="1800" dirty="0"/>
          </a:p>
          <a:p>
            <a:pPr marL="0" indent="0">
              <a:spcBef>
                <a:spcPts val="0"/>
              </a:spcBef>
              <a:buNone/>
            </a:pPr>
            <a:r>
              <a:rPr lang="en-US" sz="1800" dirty="0" smtClean="0"/>
              <a:t>	</a:t>
            </a:r>
            <a:r>
              <a:rPr lang="en-US" sz="1600" b="1" dirty="0">
                <a:solidFill>
                  <a:schemeClr val="tx2">
                    <a:lumMod val="60000"/>
                    <a:lumOff val="40000"/>
                  </a:schemeClr>
                </a:solidFill>
              </a:rPr>
              <a:t>RENAME</a:t>
            </a:r>
            <a:r>
              <a:rPr lang="en-US" sz="1600" dirty="0"/>
              <a:t> </a:t>
            </a:r>
            <a:r>
              <a:rPr lang="en-US" sz="1600" b="1" dirty="0">
                <a:solidFill>
                  <a:schemeClr val="tx2">
                    <a:lumMod val="60000"/>
                    <a:lumOff val="40000"/>
                  </a:schemeClr>
                </a:solidFill>
              </a:rPr>
              <a:t>TABLE</a:t>
            </a:r>
            <a:r>
              <a:rPr lang="en-US" sz="1600" dirty="0"/>
              <a:t>  </a:t>
            </a:r>
            <a:r>
              <a:rPr lang="en-US" sz="1600" b="1" dirty="0" err="1" smtClean="0">
                <a:solidFill>
                  <a:srgbClr val="BC8F00"/>
                </a:solidFill>
              </a:rPr>
              <a:t>PMSOffices</a:t>
            </a:r>
            <a:r>
              <a:rPr lang="en-US" sz="1600" b="1" dirty="0" smtClean="0">
                <a:solidFill>
                  <a:srgbClr val="BC8F00"/>
                </a:solidFill>
              </a:rPr>
              <a:t> </a:t>
            </a:r>
            <a:r>
              <a:rPr lang="en-US" sz="1600" b="1" dirty="0" smtClean="0">
                <a:solidFill>
                  <a:schemeClr val="tx2">
                    <a:lumMod val="60000"/>
                    <a:lumOff val="40000"/>
                  </a:schemeClr>
                </a:solidFill>
              </a:rPr>
              <a:t>TO </a:t>
            </a:r>
            <a:r>
              <a:rPr lang="en-US" sz="1600" dirty="0" smtClean="0"/>
              <a:t> </a:t>
            </a:r>
            <a:r>
              <a:rPr lang="en-US" sz="1600" b="1" dirty="0" smtClean="0">
                <a:solidFill>
                  <a:srgbClr val="BC8F00"/>
                </a:solidFill>
              </a:rPr>
              <a:t>Offices</a:t>
            </a:r>
            <a:r>
              <a:rPr lang="en-US" sz="1600" dirty="0" smtClean="0"/>
              <a:t>; </a:t>
            </a:r>
          </a:p>
          <a:p>
            <a:pPr marL="0" indent="0">
              <a:buNone/>
            </a:pPr>
            <a:endParaRPr lang="en-US" sz="1800" b="1" dirty="0" smtClean="0"/>
          </a:p>
          <a:p>
            <a:pPr marL="0" indent="0">
              <a:buNone/>
            </a:pPr>
            <a:r>
              <a:rPr lang="en-US" sz="1800" b="1" dirty="0" smtClean="0"/>
              <a:t>Syntax </a:t>
            </a:r>
            <a:r>
              <a:rPr lang="en-US" sz="1800" b="1" dirty="0"/>
              <a:t>:</a:t>
            </a:r>
          </a:p>
          <a:p>
            <a:pPr marL="0" indent="0">
              <a:buNone/>
            </a:pPr>
            <a:endParaRPr lang="en-IN" sz="1800" dirty="0"/>
          </a:p>
        </p:txBody>
      </p:sp>
      <p:sp>
        <p:nvSpPr>
          <p:cNvPr id="7" name="Rectangle 6"/>
          <p:cNvSpPr/>
          <p:nvPr/>
        </p:nvSpPr>
        <p:spPr>
          <a:xfrm>
            <a:off x="762000" y="4722710"/>
            <a:ext cx="5791200" cy="460579"/>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fontAlgn="base">
              <a:spcBef>
                <a:spcPct val="20000"/>
              </a:spcBef>
              <a:spcAft>
                <a:spcPct val="0"/>
              </a:spcAft>
              <a:buNone/>
            </a:pPr>
            <a:r>
              <a:rPr lang="en-IN" sz="1400" dirty="0"/>
              <a:t>RENAME TABLE </a:t>
            </a:r>
            <a:r>
              <a:rPr lang="en-IN" sz="1400" i="1" dirty="0"/>
              <a:t>tbl_name</a:t>
            </a:r>
            <a:r>
              <a:rPr lang="en-IN" sz="1400" dirty="0"/>
              <a:t> </a:t>
            </a:r>
            <a:r>
              <a:rPr lang="en-IN" sz="1400" dirty="0" smtClean="0"/>
              <a:t> TO  </a:t>
            </a:r>
            <a:r>
              <a:rPr lang="en-IN" sz="1400" i="1" dirty="0"/>
              <a:t>new_tbl_name</a:t>
            </a:r>
            <a:endParaRPr lang="en-IN" sz="1400" dirty="0"/>
          </a:p>
        </p:txBody>
      </p:sp>
    </p:spTree>
    <p:extLst>
      <p:ext uri="{BB962C8B-B14F-4D97-AF65-F5344CB8AC3E}">
        <p14:creationId xmlns:p14="http://schemas.microsoft.com/office/powerpoint/2010/main" val="141145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RENAME TABLE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45</a:t>
            </a:fld>
            <a:endParaRPr lang="en-US" dirty="0"/>
          </a:p>
        </p:txBody>
      </p:sp>
      <p:sp>
        <p:nvSpPr>
          <p:cNvPr id="6" name="Content Placeholder 1"/>
          <p:cNvSpPr>
            <a:spLocks noGrp="1"/>
          </p:cNvSpPr>
          <p:nvPr>
            <p:ph idx="1"/>
          </p:nvPr>
        </p:nvSpPr>
        <p:spPr>
          <a:xfrm>
            <a:off x="228600" y="1371600"/>
            <a:ext cx="8686800" cy="4946650"/>
          </a:xfrm>
        </p:spPr>
        <p:txBody>
          <a:bodyPr/>
          <a:lstStyle/>
          <a:p>
            <a:pPr marL="0" indent="0">
              <a:buNone/>
            </a:pPr>
            <a:r>
              <a:rPr lang="en-IN" sz="2000" b="1" dirty="0"/>
              <a:t>RENAME </a:t>
            </a:r>
            <a:r>
              <a:rPr lang="en-IN" sz="2000" b="1" dirty="0" smtClean="0"/>
              <a:t>TABLE Cont.</a:t>
            </a:r>
          </a:p>
          <a:p>
            <a:r>
              <a:rPr lang="en-US" sz="1800" dirty="0" smtClean="0"/>
              <a:t>If </a:t>
            </a:r>
            <a:r>
              <a:rPr lang="en-US" sz="1800" dirty="0"/>
              <a:t>you have an existing table old_table, you can create another table new_table that has the same structure but is empty, and then replace the existing table with the empty one as follows (assuming that backup_table does not already exist): </a:t>
            </a:r>
          </a:p>
          <a:p>
            <a:endParaRPr lang="en-US" sz="1800" dirty="0"/>
          </a:p>
          <a:p>
            <a:endParaRPr lang="en-IN" sz="1800" dirty="0"/>
          </a:p>
          <a:p>
            <a:r>
              <a:rPr lang="en-IN" sz="1800" dirty="0" smtClean="0"/>
              <a:t>If </a:t>
            </a:r>
            <a:r>
              <a:rPr lang="en-IN" sz="1800" dirty="0"/>
              <a:t>the statement renames more than one table, renaming operations are done from left to right. If you want to swap two table names, you can do so like this (assuming that tmp_table does not already exist): </a:t>
            </a:r>
            <a:endParaRPr lang="en-IN" sz="1800" dirty="0" smtClean="0"/>
          </a:p>
          <a:p>
            <a:endParaRPr lang="en-IN" sz="1800" dirty="0" smtClean="0"/>
          </a:p>
          <a:p>
            <a:pPr>
              <a:spcBef>
                <a:spcPts val="2400"/>
              </a:spcBef>
            </a:pPr>
            <a:r>
              <a:rPr lang="en-IN" sz="1800" dirty="0" smtClean="0"/>
              <a:t>As </a:t>
            </a:r>
            <a:r>
              <a:rPr lang="en-IN" sz="1800" dirty="0"/>
              <a:t>long as two databases are on the same file system, you can use RENAME TABLE to move a table from one database to another: </a:t>
            </a:r>
          </a:p>
          <a:p>
            <a:endParaRPr lang="en-IN" sz="1800" dirty="0" smtClean="0"/>
          </a:p>
          <a:p>
            <a:endParaRPr lang="en-US" sz="1800" dirty="0"/>
          </a:p>
          <a:p>
            <a:pPr marL="0" indent="0">
              <a:buNone/>
            </a:pPr>
            <a:r>
              <a:rPr lang="en-US" sz="1800" dirty="0" smtClean="0"/>
              <a:t>	</a:t>
            </a:r>
            <a:endParaRPr lang="en-IN" sz="1800" dirty="0" smtClean="0"/>
          </a:p>
          <a:p>
            <a:endParaRPr lang="en-IN" sz="1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900" y="3949700"/>
            <a:ext cx="3656346" cy="77298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5398737"/>
            <a:ext cx="5155978" cy="329375"/>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85" y="2667000"/>
            <a:ext cx="6460808" cy="557403"/>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6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left)">
                                      <p:cBhvr>
                                        <p:cTn id="7" dur="500"/>
                                        <p:tgtEl>
                                          <p:spTgt spid="2051"/>
                                        </p:tgtEl>
                                      </p:cBhvr>
                                    </p:animEffect>
                                  </p:childTnLst>
                                </p:cTn>
                              </p:par>
                              <p:par>
                                <p:cTn id="8" presetID="22" presetClass="entr" presetSubtype="8"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left)">
                                      <p:cBhvr>
                                        <p:cTn id="10" dur="500"/>
                                        <p:tgtEl>
                                          <p:spTgt spid="3074"/>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838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Data Definition Language </a:t>
            </a:r>
            <a:r>
              <a:rPr lang="en-IN" b="1" dirty="0" smtClean="0"/>
              <a:t>DROP/TRUNCATE </a:t>
            </a:r>
            <a:r>
              <a:rPr lang="en-US" dirty="0" smtClean="0">
                <a:solidFill>
                  <a:schemeClr val="bg1"/>
                </a:solidFill>
              </a:rPr>
              <a:t>Statement  </a:t>
            </a:r>
            <a:r>
              <a:rPr lang="en-US" dirty="0"/>
              <a:t>which will help us meet TIM’s requirements</a:t>
            </a:r>
            <a:r>
              <a:rPr lang="en-US" dirty="0" smtClean="0"/>
              <a: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46</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3528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4958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a:solidFill>
                  <a:srgbClr val="00B0F0"/>
                </a:solidFill>
              </a:rPr>
              <a:t>Clean! </a:t>
            </a:r>
          </a:p>
          <a:p>
            <a:pPr lvl="0" algn="ctr"/>
            <a:r>
              <a:rPr lang="en-US" sz="1600" dirty="0" smtClean="0">
                <a:solidFill>
                  <a:srgbClr val="EEECE1">
                    <a:lumMod val="25000"/>
                  </a:srgbClr>
                </a:solidFill>
              </a:rPr>
              <a:t>I want </a:t>
            </a:r>
            <a:r>
              <a:rPr lang="en-US" sz="1600" dirty="0">
                <a:solidFill>
                  <a:srgbClr val="EEECE1">
                    <a:lumMod val="25000"/>
                  </a:srgbClr>
                </a:solidFill>
              </a:rPr>
              <a:t>to remove </a:t>
            </a:r>
            <a:r>
              <a:rPr lang="en-US" b="1" dirty="0" err="1" smtClean="0">
                <a:solidFill>
                  <a:schemeClr val="accent3">
                    <a:lumMod val="75000"/>
                  </a:schemeClr>
                </a:solidFill>
              </a:rPr>
              <a:t>PMSOffices</a:t>
            </a:r>
            <a:r>
              <a:rPr lang="en-US" b="1" dirty="0" smtClean="0">
                <a:solidFill>
                  <a:schemeClr val="accent3">
                    <a:lumMod val="75000"/>
                  </a:schemeClr>
                </a:solidFill>
              </a:rPr>
              <a:t> </a:t>
            </a:r>
            <a:r>
              <a:rPr lang="en-US" sz="1600" dirty="0" smtClean="0">
                <a:solidFill>
                  <a:srgbClr val="EEECE1">
                    <a:lumMod val="25000"/>
                  </a:srgbClr>
                </a:solidFill>
              </a:rPr>
              <a:t>table </a:t>
            </a:r>
            <a:r>
              <a:rPr lang="en-US" sz="1600" dirty="0">
                <a:solidFill>
                  <a:srgbClr val="EEECE1">
                    <a:lumMod val="25000"/>
                  </a:srgbClr>
                </a:solidFill>
              </a:rPr>
              <a:t>completely </a:t>
            </a:r>
            <a:r>
              <a:rPr lang="en-US" sz="1600" dirty="0" smtClean="0">
                <a:solidFill>
                  <a:srgbClr val="EEECE1">
                    <a:lumMod val="25000"/>
                  </a:srgbClr>
                </a:solidFill>
              </a:rPr>
              <a:t>from database.</a:t>
            </a:r>
            <a:endParaRPr lang="en-US" sz="1600" dirty="0">
              <a:solidFill>
                <a:srgbClr val="EEECE1">
                  <a:lumMod val="25000"/>
                </a:srgbClr>
              </a:solidFill>
            </a:endParaRPr>
          </a:p>
        </p:txBody>
      </p:sp>
    </p:spTree>
    <p:extLst>
      <p:ext uri="{BB962C8B-B14F-4D97-AF65-F5344CB8AC3E}">
        <p14:creationId xmlns:p14="http://schemas.microsoft.com/office/powerpoint/2010/main" val="39572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DROP TABLE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47</a:t>
            </a:fld>
            <a:endParaRPr lang="en-US" dirty="0"/>
          </a:p>
        </p:txBody>
      </p:sp>
      <p:sp>
        <p:nvSpPr>
          <p:cNvPr id="6" name="Content Placeholder 1"/>
          <p:cNvSpPr>
            <a:spLocks noGrp="1"/>
          </p:cNvSpPr>
          <p:nvPr>
            <p:ph idx="1"/>
          </p:nvPr>
        </p:nvSpPr>
        <p:spPr>
          <a:xfrm>
            <a:off x="228600" y="1371600"/>
            <a:ext cx="8686800" cy="4946650"/>
          </a:xfrm>
        </p:spPr>
        <p:txBody>
          <a:bodyPr/>
          <a:lstStyle/>
          <a:p>
            <a:pPr marL="0" indent="0">
              <a:buNone/>
            </a:pPr>
            <a:r>
              <a:rPr lang="en-IN" sz="2000" b="1" dirty="0" smtClean="0"/>
              <a:t>DROP TABLE </a:t>
            </a:r>
          </a:p>
          <a:p>
            <a:r>
              <a:rPr lang="en-IN" sz="1800" dirty="0" smtClean="0"/>
              <a:t>DROP </a:t>
            </a:r>
            <a:r>
              <a:rPr lang="en-IN" sz="1800" dirty="0"/>
              <a:t>TABLE removes one or more tables. </a:t>
            </a:r>
          </a:p>
          <a:p>
            <a:r>
              <a:rPr lang="en-IN" sz="1800" dirty="0" smtClean="0"/>
              <a:t>You </a:t>
            </a:r>
            <a:r>
              <a:rPr lang="en-IN" sz="1800" dirty="0"/>
              <a:t>must have the DROP privilege for each </a:t>
            </a:r>
            <a:r>
              <a:rPr lang="en-IN" sz="1800" dirty="0" smtClean="0"/>
              <a:t>table.</a:t>
            </a:r>
          </a:p>
          <a:p>
            <a:r>
              <a:rPr lang="en-US" sz="1800" dirty="0" smtClean="0"/>
              <a:t>All </a:t>
            </a:r>
            <a:r>
              <a:rPr lang="en-US" sz="1800" dirty="0"/>
              <a:t>table data and the table definition are removed when the table is dropped</a:t>
            </a:r>
            <a:r>
              <a:rPr lang="en-US" sz="1800" dirty="0" smtClean="0"/>
              <a:t>.</a:t>
            </a:r>
          </a:p>
          <a:p>
            <a:pPr marL="400050" lvl="1" indent="0">
              <a:buNone/>
            </a:pPr>
            <a:endParaRPr lang="en-IN" sz="1800" dirty="0"/>
          </a:p>
          <a:p>
            <a:pPr marL="0" indent="0">
              <a:buNone/>
            </a:pPr>
            <a:r>
              <a:rPr lang="en-IN" sz="1800" b="1" dirty="0" smtClean="0"/>
              <a:t>Query:</a:t>
            </a:r>
          </a:p>
          <a:p>
            <a:pPr marL="0" indent="0">
              <a:buNone/>
            </a:pPr>
            <a:r>
              <a:rPr lang="en-IN" sz="1800" dirty="0"/>
              <a:t>	</a:t>
            </a:r>
            <a:r>
              <a:rPr lang="en-IN" sz="1600" b="1" dirty="0">
                <a:solidFill>
                  <a:schemeClr val="tx2">
                    <a:lumMod val="60000"/>
                    <a:lumOff val="40000"/>
                  </a:schemeClr>
                </a:solidFill>
              </a:rPr>
              <a:t>DROP</a:t>
            </a:r>
            <a:r>
              <a:rPr lang="en-IN" sz="1600" dirty="0" smtClean="0"/>
              <a:t> </a:t>
            </a:r>
            <a:r>
              <a:rPr lang="en-IN" sz="1600" b="1" dirty="0">
                <a:solidFill>
                  <a:schemeClr val="tx2">
                    <a:lumMod val="60000"/>
                    <a:lumOff val="40000"/>
                  </a:schemeClr>
                </a:solidFill>
              </a:rPr>
              <a:t>TABLE</a:t>
            </a:r>
            <a:r>
              <a:rPr lang="en-IN" sz="1600" dirty="0" smtClean="0"/>
              <a:t> </a:t>
            </a:r>
            <a:r>
              <a:rPr lang="en-US" sz="1600" b="1" dirty="0" err="1" smtClean="0">
                <a:solidFill>
                  <a:srgbClr val="BC8F00"/>
                </a:solidFill>
              </a:rPr>
              <a:t>PMSOffices</a:t>
            </a:r>
            <a:r>
              <a:rPr lang="en-IN" sz="1600" b="1" dirty="0" smtClean="0"/>
              <a:t>;</a:t>
            </a:r>
            <a:endParaRPr lang="en-IN" sz="1600" b="1" dirty="0"/>
          </a:p>
          <a:p>
            <a:pPr marL="0" indent="0">
              <a:buNone/>
            </a:pPr>
            <a:endParaRPr lang="en-US" sz="1800" dirty="0" smtClean="0"/>
          </a:p>
          <a:p>
            <a:pPr marL="0" indent="0">
              <a:buNone/>
            </a:pPr>
            <a:r>
              <a:rPr lang="en-US" sz="1800" b="1" dirty="0" smtClean="0"/>
              <a:t>Syntax</a:t>
            </a:r>
            <a:r>
              <a:rPr lang="en-US" sz="1800" b="1" dirty="0"/>
              <a:t>:</a:t>
            </a:r>
            <a:endParaRPr lang="en-IN" sz="1800" b="1" dirty="0"/>
          </a:p>
          <a:p>
            <a:pPr marL="0" indent="0">
              <a:buNone/>
            </a:pPr>
            <a:r>
              <a:rPr lang="en-IN" sz="2000" dirty="0"/>
              <a:t>	</a:t>
            </a:r>
          </a:p>
          <a:p>
            <a:pPr marL="0" indent="0">
              <a:buNone/>
            </a:pPr>
            <a:r>
              <a:rPr lang="en-US" sz="1800" dirty="0" smtClean="0"/>
              <a:t>	</a:t>
            </a:r>
            <a:endParaRPr lang="en-IN" sz="1800" dirty="0" smtClean="0"/>
          </a:p>
          <a:p>
            <a:endParaRPr lang="en-IN" sz="1800" dirty="0"/>
          </a:p>
        </p:txBody>
      </p:sp>
      <p:sp>
        <p:nvSpPr>
          <p:cNvPr id="5" name="Rectangle 4"/>
          <p:cNvSpPr/>
          <p:nvPr/>
        </p:nvSpPr>
        <p:spPr>
          <a:xfrm>
            <a:off x="990600" y="4539603"/>
            <a:ext cx="5791200" cy="460579"/>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fontAlgn="base">
              <a:spcBef>
                <a:spcPct val="20000"/>
              </a:spcBef>
              <a:spcAft>
                <a:spcPct val="0"/>
              </a:spcAft>
              <a:buNone/>
            </a:pPr>
            <a:r>
              <a:rPr lang="en-IN" sz="1400" dirty="0"/>
              <a:t>DROP TABLE </a:t>
            </a:r>
            <a:r>
              <a:rPr lang="en-IN" sz="1400" i="1" dirty="0"/>
              <a:t>tbl_name</a:t>
            </a:r>
            <a:r>
              <a:rPr lang="en-IN" sz="1400" dirty="0"/>
              <a:t>  [RESTRICT | CASCADE]</a:t>
            </a:r>
          </a:p>
        </p:txBody>
      </p:sp>
    </p:spTree>
    <p:extLst>
      <p:ext uri="{BB962C8B-B14F-4D97-AF65-F5344CB8AC3E}">
        <p14:creationId xmlns:p14="http://schemas.microsoft.com/office/powerpoint/2010/main" val="9281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TRUNCATE TABLE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48</a:t>
            </a:fld>
            <a:endParaRPr lang="en-US" dirty="0"/>
          </a:p>
        </p:txBody>
      </p:sp>
      <p:sp>
        <p:nvSpPr>
          <p:cNvPr id="6" name="Content Placeholder 1"/>
          <p:cNvSpPr>
            <a:spLocks noGrp="1"/>
          </p:cNvSpPr>
          <p:nvPr>
            <p:ph idx="1"/>
          </p:nvPr>
        </p:nvSpPr>
        <p:spPr>
          <a:xfrm>
            <a:off x="228600" y="1371600"/>
            <a:ext cx="8686800" cy="4946650"/>
          </a:xfrm>
        </p:spPr>
        <p:txBody>
          <a:bodyPr/>
          <a:lstStyle/>
          <a:p>
            <a:pPr marL="0" indent="0">
              <a:buNone/>
            </a:pPr>
            <a:r>
              <a:rPr lang="en-IN" sz="2000" b="1" dirty="0"/>
              <a:t>TRUNCATE </a:t>
            </a:r>
            <a:r>
              <a:rPr lang="en-IN" sz="2000" b="1" dirty="0" smtClean="0"/>
              <a:t>TABLE</a:t>
            </a:r>
          </a:p>
          <a:p>
            <a:pPr>
              <a:spcBef>
                <a:spcPts val="600"/>
              </a:spcBef>
            </a:pPr>
            <a:r>
              <a:rPr lang="en-US" sz="1800" dirty="0" smtClean="0"/>
              <a:t>TRUNCATE </a:t>
            </a:r>
            <a:r>
              <a:rPr lang="en-US" sz="1800" dirty="0"/>
              <a:t>TABLE empties a table completely. </a:t>
            </a:r>
          </a:p>
          <a:p>
            <a:r>
              <a:rPr lang="en-US" sz="1800" dirty="0" smtClean="0"/>
              <a:t>It </a:t>
            </a:r>
            <a:r>
              <a:rPr lang="en-US" sz="1800" dirty="0"/>
              <a:t>requires the DROP privilege. </a:t>
            </a:r>
          </a:p>
          <a:p>
            <a:r>
              <a:rPr lang="en-US" sz="1800" dirty="0" smtClean="0"/>
              <a:t>Logically</a:t>
            </a:r>
            <a:r>
              <a:rPr lang="en-US" sz="1800" dirty="0"/>
              <a:t>, TRUNCATE TABLE is similar to a DELETE statement that deletes all rows, or a sequence of DROP TABLE and CREATE TABLE </a:t>
            </a:r>
            <a:r>
              <a:rPr lang="en-US" sz="1800" dirty="0" smtClean="0"/>
              <a:t>statements .</a:t>
            </a:r>
          </a:p>
          <a:p>
            <a:r>
              <a:rPr lang="en-US" sz="1800" dirty="0" smtClean="0"/>
              <a:t>As </a:t>
            </a:r>
            <a:r>
              <a:rPr lang="en-US" sz="1800" dirty="0"/>
              <a:t>such, TRUCATE is faster and doesn't use as much undo space as a DELETE</a:t>
            </a:r>
            <a:r>
              <a:rPr lang="en-US" sz="1800" dirty="0" smtClean="0"/>
              <a:t>.</a:t>
            </a:r>
          </a:p>
          <a:p>
            <a:pPr marL="0" indent="0">
              <a:buNone/>
            </a:pPr>
            <a:endParaRPr lang="en-IN" sz="1800" b="1" dirty="0" smtClean="0"/>
          </a:p>
          <a:p>
            <a:pPr marL="0" indent="0">
              <a:buNone/>
            </a:pPr>
            <a:r>
              <a:rPr lang="en-IN" sz="1800" b="1" dirty="0" smtClean="0"/>
              <a:t>Query:</a:t>
            </a:r>
            <a:endParaRPr lang="en-IN" sz="1800" b="1" dirty="0"/>
          </a:p>
          <a:p>
            <a:pPr marL="0" indent="0">
              <a:buNone/>
            </a:pPr>
            <a:r>
              <a:rPr lang="en-IN" sz="1600" dirty="0"/>
              <a:t>	</a:t>
            </a:r>
            <a:r>
              <a:rPr lang="en-IN" sz="1600" b="1" dirty="0">
                <a:solidFill>
                  <a:schemeClr val="tx2">
                    <a:lumMod val="60000"/>
                    <a:lumOff val="40000"/>
                  </a:schemeClr>
                </a:solidFill>
              </a:rPr>
              <a:t>TRUNCATE</a:t>
            </a:r>
            <a:r>
              <a:rPr lang="en-IN" sz="1600" dirty="0" smtClean="0"/>
              <a:t> </a:t>
            </a:r>
            <a:r>
              <a:rPr lang="en-IN" sz="1600" b="1" dirty="0">
                <a:solidFill>
                  <a:schemeClr val="tx2">
                    <a:lumMod val="60000"/>
                    <a:lumOff val="40000"/>
                  </a:schemeClr>
                </a:solidFill>
              </a:rPr>
              <a:t>TABLE</a:t>
            </a:r>
            <a:r>
              <a:rPr lang="en-IN" sz="1600" dirty="0" smtClean="0"/>
              <a:t> </a:t>
            </a:r>
            <a:r>
              <a:rPr lang="en-US" sz="1600" b="1" dirty="0" err="1" smtClean="0">
                <a:solidFill>
                  <a:srgbClr val="BC8F00"/>
                </a:solidFill>
              </a:rPr>
              <a:t>PMSOffices</a:t>
            </a:r>
            <a:r>
              <a:rPr lang="en-IN" sz="1600" dirty="0" smtClean="0"/>
              <a:t>;</a:t>
            </a:r>
            <a:endParaRPr lang="en-IN" sz="1600" dirty="0"/>
          </a:p>
          <a:p>
            <a:endParaRPr lang="en-IN" sz="1800" dirty="0" smtClean="0"/>
          </a:p>
          <a:p>
            <a:pPr marL="0" indent="0">
              <a:buNone/>
            </a:pPr>
            <a:r>
              <a:rPr lang="en-US" sz="1800" b="1" dirty="0"/>
              <a:t>Syntax </a:t>
            </a:r>
            <a:r>
              <a:rPr lang="en-IN" sz="1800" b="1" dirty="0"/>
              <a:t>:</a:t>
            </a:r>
          </a:p>
          <a:p>
            <a:pPr marL="0" indent="0">
              <a:buNone/>
            </a:pPr>
            <a:endParaRPr lang="en-US" sz="1800" dirty="0"/>
          </a:p>
          <a:p>
            <a:pPr marL="0" indent="0">
              <a:buNone/>
            </a:pPr>
            <a:r>
              <a:rPr lang="en-US" sz="1800" dirty="0" smtClean="0"/>
              <a:t>	</a:t>
            </a:r>
            <a:endParaRPr lang="en-IN" sz="1800" dirty="0" smtClean="0"/>
          </a:p>
          <a:p>
            <a:endParaRPr lang="en-IN" sz="1800" dirty="0"/>
          </a:p>
        </p:txBody>
      </p:sp>
      <p:sp>
        <p:nvSpPr>
          <p:cNvPr id="5" name="Rectangle 4"/>
          <p:cNvSpPr/>
          <p:nvPr/>
        </p:nvSpPr>
        <p:spPr>
          <a:xfrm>
            <a:off x="1143000" y="5025821"/>
            <a:ext cx="3005798" cy="460579"/>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fontAlgn="base">
              <a:spcBef>
                <a:spcPct val="20000"/>
              </a:spcBef>
              <a:spcAft>
                <a:spcPct val="0"/>
              </a:spcAft>
              <a:buNone/>
            </a:pPr>
            <a:r>
              <a:rPr lang="en-US" sz="1400" dirty="0"/>
              <a:t>TRUNCATE [TABLE] tbl_name</a:t>
            </a:r>
            <a:endParaRPr lang="en-IN" sz="1400" dirty="0"/>
          </a:p>
        </p:txBody>
      </p:sp>
    </p:spTree>
    <p:extLst>
      <p:ext uri="{BB962C8B-B14F-4D97-AF65-F5344CB8AC3E}">
        <p14:creationId xmlns:p14="http://schemas.microsoft.com/office/powerpoint/2010/main" val="374444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IN" dirty="0"/>
              <a:t>Data </a:t>
            </a:r>
            <a:r>
              <a:rPr lang="en-IN" dirty="0" smtClean="0"/>
              <a:t>Control Language </a:t>
            </a:r>
            <a:r>
              <a:rPr lang="en-IN" b="1" dirty="0" smtClean="0"/>
              <a:t>GRANT </a:t>
            </a:r>
            <a:r>
              <a:rPr lang="en-US" dirty="0" smtClean="0">
                <a:solidFill>
                  <a:schemeClr val="bg1"/>
                </a:solidFill>
              </a:rPr>
              <a:t>Statement  </a:t>
            </a:r>
            <a:r>
              <a:rPr lang="en-US" dirty="0"/>
              <a:t>which 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49</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4061346" y="3352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5308600" y="1752600"/>
            <a:ext cx="3048000" cy="21844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lumMod val="25000"/>
                  </a:schemeClr>
                </a:solidFill>
              </a:rPr>
              <a:t>Create user </a:t>
            </a:r>
            <a:r>
              <a:rPr lang="en-US" b="1" dirty="0">
                <a:solidFill>
                  <a:schemeClr val="bg2">
                    <a:lumMod val="25000"/>
                  </a:schemeClr>
                </a:solidFill>
              </a:rPr>
              <a:t>Jack</a:t>
            </a:r>
            <a:r>
              <a:rPr lang="en-US" dirty="0">
                <a:solidFill>
                  <a:schemeClr val="bg2">
                    <a:lumMod val="25000"/>
                  </a:schemeClr>
                </a:solidFill>
              </a:rPr>
              <a:t> </a:t>
            </a:r>
            <a:r>
              <a:rPr lang="en-US" sz="1600" dirty="0">
                <a:solidFill>
                  <a:schemeClr val="bg2">
                    <a:lumMod val="25000"/>
                  </a:schemeClr>
                </a:solidFill>
              </a:rPr>
              <a:t>with </a:t>
            </a:r>
            <a:r>
              <a:rPr lang="en-US" sz="1600" dirty="0" smtClean="0">
                <a:solidFill>
                  <a:schemeClr val="bg2">
                    <a:lumMod val="25000"/>
                  </a:schemeClr>
                </a:solidFill>
              </a:rPr>
              <a:t>password as </a:t>
            </a:r>
            <a:r>
              <a:rPr lang="en-US" b="1" dirty="0" smtClean="0">
                <a:solidFill>
                  <a:schemeClr val="bg2">
                    <a:lumMod val="25000"/>
                  </a:schemeClr>
                </a:solidFill>
              </a:rPr>
              <a:t>pass@123 </a:t>
            </a:r>
            <a:r>
              <a:rPr lang="en-US" sz="1600" dirty="0" smtClean="0">
                <a:solidFill>
                  <a:schemeClr val="bg2">
                    <a:lumMod val="25000"/>
                  </a:schemeClr>
                </a:solidFill>
              </a:rPr>
              <a:t>who must be granted </a:t>
            </a:r>
            <a:r>
              <a:rPr lang="en-US" b="1" dirty="0" smtClean="0">
                <a:solidFill>
                  <a:schemeClr val="bg2">
                    <a:lumMod val="25000"/>
                  </a:schemeClr>
                </a:solidFill>
              </a:rPr>
              <a:t>CREATE</a:t>
            </a:r>
            <a:r>
              <a:rPr lang="en-US" dirty="0" smtClean="0">
                <a:solidFill>
                  <a:schemeClr val="bg2">
                    <a:lumMod val="25000"/>
                  </a:schemeClr>
                </a:solidFill>
              </a:rPr>
              <a:t> </a:t>
            </a:r>
            <a:r>
              <a:rPr lang="en-US" sz="1600" dirty="0" smtClean="0">
                <a:solidFill>
                  <a:schemeClr val="bg2">
                    <a:lumMod val="25000"/>
                  </a:schemeClr>
                </a:solidFill>
              </a:rPr>
              <a:t>privilege so that he can create database</a:t>
            </a:r>
            <a:r>
              <a:rPr lang="en-US" sz="1600" dirty="0">
                <a:solidFill>
                  <a:schemeClr val="bg2">
                    <a:lumMod val="25000"/>
                  </a:schemeClr>
                </a:solidFill>
              </a:rPr>
              <a:t>.</a:t>
            </a:r>
          </a:p>
        </p:txBody>
      </p:sp>
      <p:sp>
        <p:nvSpPr>
          <p:cNvPr id="10" name="Rounded Rectangular Callout 9"/>
          <p:cNvSpPr/>
          <p:nvPr/>
        </p:nvSpPr>
        <p:spPr>
          <a:xfrm>
            <a:off x="228600" y="1828800"/>
            <a:ext cx="3048000" cy="2133600"/>
          </a:xfrm>
          <a:prstGeom prst="wedgeRoundRectCallout">
            <a:avLst>
              <a:gd name="adj1" fmla="val 65027"/>
              <a:gd name="adj2" fmla="val 27940"/>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00B0F0"/>
                </a:solidFill>
              </a:rPr>
              <a:t>Security! </a:t>
            </a:r>
          </a:p>
          <a:p>
            <a:pPr algn="ctr"/>
            <a:r>
              <a:rPr lang="en-US" sz="1600" dirty="0" smtClean="0">
                <a:solidFill>
                  <a:schemeClr val="bg2">
                    <a:lumMod val="25000"/>
                  </a:schemeClr>
                </a:solidFill>
              </a:rPr>
              <a:t>Restrict </a:t>
            </a:r>
            <a:r>
              <a:rPr lang="en-US" sz="1600" dirty="0">
                <a:solidFill>
                  <a:schemeClr val="bg2">
                    <a:lumMod val="25000"/>
                  </a:schemeClr>
                </a:solidFill>
              </a:rPr>
              <a:t>users from performing various DB operations, to make DB more secure</a:t>
            </a:r>
            <a:r>
              <a:rPr lang="en-US" sz="1600" dirty="0" smtClean="0">
                <a:solidFill>
                  <a:schemeClr val="bg2">
                    <a:lumMod val="25000"/>
                  </a:schemeClr>
                </a:solidFill>
              </a:rPr>
              <a:t>?</a:t>
            </a:r>
            <a:endParaRPr lang="en-US" sz="1600" dirty="0">
              <a:solidFill>
                <a:schemeClr val="bg2">
                  <a:lumMod val="25000"/>
                </a:schemeClr>
              </a:solidFill>
            </a:endParaRPr>
          </a:p>
        </p:txBody>
      </p:sp>
    </p:spTree>
    <p:extLst>
      <p:ext uri="{BB962C8B-B14F-4D97-AF65-F5344CB8AC3E}">
        <p14:creationId xmlns:p14="http://schemas.microsoft.com/office/powerpoint/2010/main" val="169441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500"/>
                                        <p:tgtEl>
                                          <p:spTgt spid="1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Control Language</a:t>
            </a:r>
          </a:p>
        </p:txBody>
      </p:sp>
      <p:sp>
        <p:nvSpPr>
          <p:cNvPr id="3" name="Content Placeholder 2"/>
          <p:cNvSpPr>
            <a:spLocks noGrp="1"/>
          </p:cNvSpPr>
          <p:nvPr>
            <p:ph idx="1"/>
          </p:nvPr>
        </p:nvSpPr>
        <p:spPr>
          <a:xfrm>
            <a:off x="228600" y="1447800"/>
            <a:ext cx="8686800" cy="4946650"/>
          </a:xfrm>
        </p:spPr>
        <p:txBody>
          <a:bodyPr/>
          <a:lstStyle/>
          <a:p>
            <a:pPr marL="0" indent="0">
              <a:buNone/>
            </a:pPr>
            <a:r>
              <a:rPr lang="en-US" sz="2000" b="1" dirty="0" smtClean="0"/>
              <a:t>Query:</a:t>
            </a:r>
          </a:p>
          <a:p>
            <a:pPr marL="0" indent="0">
              <a:buNone/>
            </a:pPr>
            <a:r>
              <a:rPr lang="en-US" sz="1800" dirty="0" smtClean="0"/>
              <a:t>Creating User jack with Password as pass@123</a:t>
            </a:r>
          </a:p>
          <a:p>
            <a:pPr marL="800100" lvl="2" indent="0">
              <a:lnSpc>
                <a:spcPct val="115000"/>
              </a:lnSpc>
              <a:spcBef>
                <a:spcPts val="0"/>
              </a:spcBef>
              <a:spcAft>
                <a:spcPts val="0"/>
              </a:spcAft>
              <a:buNone/>
            </a:pPr>
            <a:r>
              <a:rPr lang="en-US" sz="1600" b="1" dirty="0">
                <a:solidFill>
                  <a:srgbClr val="558ED5"/>
                </a:solidFill>
              </a:rPr>
              <a:t>CREATE</a:t>
            </a:r>
            <a:r>
              <a:rPr lang="en-US" sz="1600" b="1" dirty="0">
                <a:solidFill>
                  <a:srgbClr val="000000"/>
                </a:solidFill>
              </a:rPr>
              <a:t> </a:t>
            </a:r>
            <a:r>
              <a:rPr lang="en-US" sz="1600" b="1" dirty="0">
                <a:solidFill>
                  <a:srgbClr val="558ED5"/>
                </a:solidFill>
              </a:rPr>
              <a:t>USER</a:t>
            </a:r>
            <a:r>
              <a:rPr lang="en-US" sz="1600" b="1" dirty="0">
                <a:solidFill>
                  <a:srgbClr val="000000"/>
                </a:solidFill>
              </a:rPr>
              <a:t> </a:t>
            </a:r>
            <a:r>
              <a:rPr lang="en-US" sz="1600" b="1" dirty="0">
                <a:solidFill>
                  <a:srgbClr val="BC8F00"/>
                </a:solidFill>
              </a:rPr>
              <a:t>jack</a:t>
            </a:r>
            <a:r>
              <a:rPr lang="en-US" sz="1600" b="1" dirty="0">
                <a:solidFill>
                  <a:srgbClr val="000000"/>
                </a:solidFill>
              </a:rPr>
              <a:t> </a:t>
            </a:r>
            <a:r>
              <a:rPr lang="en-US" sz="1600" b="1" dirty="0">
                <a:solidFill>
                  <a:srgbClr val="558ED5"/>
                </a:solidFill>
              </a:rPr>
              <a:t>IDENTIFIED</a:t>
            </a:r>
            <a:r>
              <a:rPr lang="en-US" sz="1600" b="1" dirty="0">
                <a:solidFill>
                  <a:srgbClr val="000000"/>
                </a:solidFill>
              </a:rPr>
              <a:t> </a:t>
            </a:r>
            <a:r>
              <a:rPr lang="en-US" sz="1600" b="1" dirty="0">
                <a:solidFill>
                  <a:srgbClr val="558ED5"/>
                </a:solidFill>
              </a:rPr>
              <a:t>BY</a:t>
            </a:r>
            <a:r>
              <a:rPr lang="en-US" sz="1600" b="1" dirty="0">
                <a:solidFill>
                  <a:srgbClr val="000000"/>
                </a:solidFill>
              </a:rPr>
              <a:t> </a:t>
            </a:r>
            <a:r>
              <a:rPr lang="en-US" sz="1600" b="1" dirty="0">
                <a:solidFill>
                  <a:srgbClr val="BC8F00"/>
                </a:solidFill>
              </a:rPr>
              <a:t>'pass@123' </a:t>
            </a:r>
            <a:r>
              <a:rPr lang="en-US" sz="1600" b="1" dirty="0">
                <a:solidFill>
                  <a:srgbClr val="558ED5"/>
                </a:solidFill>
              </a:rPr>
              <a:t>;</a:t>
            </a:r>
          </a:p>
          <a:p>
            <a:pPr marL="0" indent="0">
              <a:buNone/>
            </a:pPr>
            <a:r>
              <a:rPr lang="en-US" sz="1800" dirty="0" smtClean="0"/>
              <a:t>Granting Jack CREATE permission</a:t>
            </a:r>
          </a:p>
          <a:p>
            <a:pPr marL="800100" lvl="2" indent="0">
              <a:lnSpc>
                <a:spcPct val="115000"/>
              </a:lnSpc>
              <a:spcBef>
                <a:spcPts val="0"/>
              </a:spcBef>
              <a:spcAft>
                <a:spcPts val="0"/>
              </a:spcAft>
              <a:buNone/>
            </a:pPr>
            <a:r>
              <a:rPr lang="en-US" sz="1600" b="1" dirty="0">
                <a:solidFill>
                  <a:srgbClr val="558ED5"/>
                </a:solidFill>
              </a:rPr>
              <a:t>GRANT</a:t>
            </a:r>
            <a:r>
              <a:rPr lang="en-US" sz="1600" b="1" dirty="0">
                <a:solidFill>
                  <a:srgbClr val="000000"/>
                </a:solidFill>
              </a:rPr>
              <a:t> </a:t>
            </a:r>
            <a:r>
              <a:rPr lang="en-US" sz="1600" b="1" dirty="0">
                <a:solidFill>
                  <a:srgbClr val="558ED5"/>
                </a:solidFill>
              </a:rPr>
              <a:t>CREATE</a:t>
            </a:r>
            <a:r>
              <a:rPr lang="en-US" sz="1600" b="1" dirty="0">
                <a:solidFill>
                  <a:srgbClr val="000000"/>
                </a:solidFill>
              </a:rPr>
              <a:t> </a:t>
            </a:r>
            <a:r>
              <a:rPr lang="en-US" sz="1600" b="1" dirty="0">
                <a:solidFill>
                  <a:srgbClr val="558ED5"/>
                </a:solidFill>
              </a:rPr>
              <a:t>ON *.* TO</a:t>
            </a:r>
            <a:r>
              <a:rPr lang="en-US" sz="1600" b="1" dirty="0">
                <a:solidFill>
                  <a:srgbClr val="000000"/>
                </a:solidFill>
              </a:rPr>
              <a:t> </a:t>
            </a:r>
            <a:r>
              <a:rPr lang="en-US" sz="1600" b="1" dirty="0">
                <a:solidFill>
                  <a:srgbClr val="BC8F00"/>
                </a:solidFill>
              </a:rPr>
              <a:t>'jack'</a:t>
            </a:r>
            <a:r>
              <a:rPr lang="en-US" sz="1600" b="1" dirty="0">
                <a:solidFill>
                  <a:srgbClr val="558ED5"/>
                </a:solidFill>
              </a:rPr>
              <a:t>;</a:t>
            </a:r>
            <a:endParaRPr lang="en-US" sz="1600" dirty="0">
              <a:solidFill>
                <a:prstClr val="black"/>
              </a:solidFill>
              <a:ea typeface="Calibri"/>
              <a:cs typeface="Mangal"/>
            </a:endParaRPr>
          </a:p>
          <a:p>
            <a:pPr marL="0" indent="0">
              <a:buNone/>
            </a:pPr>
            <a:r>
              <a:rPr lang="en-US" sz="1800" dirty="0" smtClean="0"/>
              <a:t>Jack after login using credentials given to him create database</a:t>
            </a:r>
          </a:p>
          <a:p>
            <a:pPr marL="800100" lvl="2" indent="0">
              <a:lnSpc>
                <a:spcPct val="115000"/>
              </a:lnSpc>
              <a:spcBef>
                <a:spcPts val="0"/>
              </a:spcBef>
              <a:spcAft>
                <a:spcPts val="0"/>
              </a:spcAft>
              <a:buNone/>
            </a:pPr>
            <a:r>
              <a:rPr lang="en-US" sz="1600" b="1" dirty="0">
                <a:solidFill>
                  <a:srgbClr val="558ED5"/>
                </a:solidFill>
              </a:rPr>
              <a:t>CREATE</a:t>
            </a:r>
            <a:r>
              <a:rPr lang="en-US" sz="1600" b="1" dirty="0">
                <a:solidFill>
                  <a:srgbClr val="000000"/>
                </a:solidFill>
              </a:rPr>
              <a:t> </a:t>
            </a:r>
            <a:r>
              <a:rPr lang="en-US" sz="1600" b="1" dirty="0">
                <a:solidFill>
                  <a:srgbClr val="558ED5"/>
                </a:solidFill>
              </a:rPr>
              <a:t>Database</a:t>
            </a:r>
            <a:r>
              <a:rPr lang="en-US" sz="1600" b="1" dirty="0">
                <a:solidFill>
                  <a:srgbClr val="000000"/>
                </a:solidFill>
              </a:rPr>
              <a:t> </a:t>
            </a:r>
            <a:r>
              <a:rPr lang="en-US" sz="1600" b="1" dirty="0" err="1">
                <a:solidFill>
                  <a:srgbClr val="BC8F00"/>
                </a:solidFill>
              </a:rPr>
              <a:t>TrainingFeedbackDBTemp</a:t>
            </a:r>
            <a:r>
              <a:rPr lang="en-US" sz="1600" b="1" dirty="0" smtClean="0">
                <a:solidFill>
                  <a:srgbClr val="558ED5"/>
                </a:solidFill>
              </a:rPr>
              <a:t>;</a:t>
            </a:r>
          </a:p>
          <a:p>
            <a:pPr marL="800100" lvl="2" indent="0">
              <a:lnSpc>
                <a:spcPct val="115000"/>
              </a:lnSpc>
              <a:spcBef>
                <a:spcPts val="0"/>
              </a:spcBef>
              <a:spcAft>
                <a:spcPts val="0"/>
              </a:spcAft>
              <a:buNone/>
            </a:pPr>
            <a:endParaRPr lang="en-US" sz="1600" b="1" dirty="0" smtClean="0">
              <a:solidFill>
                <a:srgbClr val="558ED5"/>
              </a:solidFill>
            </a:endParaRPr>
          </a:p>
          <a:p>
            <a:pPr marL="0" indent="0">
              <a:lnSpc>
                <a:spcPct val="115000"/>
              </a:lnSpc>
              <a:spcBef>
                <a:spcPts val="0"/>
              </a:spcBef>
              <a:spcAft>
                <a:spcPts val="0"/>
              </a:spcAft>
              <a:buNone/>
            </a:pPr>
            <a:r>
              <a:rPr lang="en-US" sz="1800" dirty="0" smtClean="0"/>
              <a:t>NOTE:</a:t>
            </a:r>
          </a:p>
          <a:p>
            <a:pPr marL="0" indent="0">
              <a:lnSpc>
                <a:spcPct val="115000"/>
              </a:lnSpc>
              <a:spcBef>
                <a:spcPts val="0"/>
              </a:spcBef>
              <a:spcAft>
                <a:spcPts val="0"/>
              </a:spcAft>
              <a:buNone/>
            </a:pPr>
            <a:r>
              <a:rPr lang="en-US" sz="1800" dirty="0" smtClean="0">
                <a:ea typeface="Calibri"/>
                <a:cs typeface="Mangal"/>
              </a:rPr>
              <a:t>If required in future the permission can be taken back from jack</a:t>
            </a:r>
            <a:endParaRPr lang="en-US" sz="1800" dirty="0">
              <a:ea typeface="Calibri"/>
              <a:cs typeface="Mangal"/>
            </a:endParaRPr>
          </a:p>
          <a:p>
            <a:pPr marL="0" indent="0">
              <a:buNone/>
            </a:pPr>
            <a:r>
              <a:rPr lang="en-US" sz="1800" dirty="0" smtClean="0"/>
              <a:t>Taking away CREATE permission from jack</a:t>
            </a:r>
          </a:p>
          <a:p>
            <a:pPr marL="800100" lvl="2" indent="0">
              <a:lnSpc>
                <a:spcPct val="115000"/>
              </a:lnSpc>
              <a:spcBef>
                <a:spcPts val="0"/>
              </a:spcBef>
              <a:spcAft>
                <a:spcPts val="0"/>
              </a:spcAft>
              <a:buNone/>
            </a:pPr>
            <a:r>
              <a:rPr lang="en-US" sz="1600" b="1" dirty="0" smtClean="0">
                <a:solidFill>
                  <a:srgbClr val="558ED5"/>
                </a:solidFill>
              </a:rPr>
              <a:t>REVOKE </a:t>
            </a:r>
            <a:r>
              <a:rPr lang="en-US" sz="1600" b="1" dirty="0">
                <a:solidFill>
                  <a:srgbClr val="558ED5"/>
                </a:solidFill>
              </a:rPr>
              <a:t>CREATE ON *.*</a:t>
            </a:r>
            <a:r>
              <a:rPr lang="en-US" sz="1600" b="1" dirty="0">
                <a:solidFill>
                  <a:srgbClr val="000000"/>
                </a:solidFill>
              </a:rPr>
              <a:t> </a:t>
            </a:r>
            <a:r>
              <a:rPr lang="en-US" sz="1600" b="1" dirty="0">
                <a:solidFill>
                  <a:srgbClr val="558ED5"/>
                </a:solidFill>
              </a:rPr>
              <a:t>FROM</a:t>
            </a:r>
            <a:r>
              <a:rPr lang="en-US" sz="1600" b="1" dirty="0">
                <a:solidFill>
                  <a:srgbClr val="000000"/>
                </a:solidFill>
              </a:rPr>
              <a:t> </a:t>
            </a:r>
            <a:r>
              <a:rPr lang="en-US" sz="1600" b="1" dirty="0">
                <a:solidFill>
                  <a:srgbClr val="BC8F00"/>
                </a:solidFill>
              </a:rPr>
              <a:t>'jack'</a:t>
            </a:r>
            <a:r>
              <a:rPr lang="en-US" sz="1600" b="1" dirty="0">
                <a:solidFill>
                  <a:srgbClr val="558ED5"/>
                </a:solidFill>
              </a:rPr>
              <a:t>;</a:t>
            </a:r>
            <a:endParaRPr lang="en-US" sz="1600" dirty="0">
              <a:ea typeface="Calibri"/>
              <a:cs typeface="Mangal"/>
            </a:endParaRPr>
          </a:p>
          <a:p>
            <a:pPr lvl="1"/>
            <a:endParaRPr lang="en-US" sz="2400" b="1" dirty="0" smtClean="0"/>
          </a:p>
          <a:p>
            <a:endParaRPr lang="en-IN" sz="1800" dirty="0">
              <a:solidFill>
                <a:srgbClr val="00B0F0"/>
              </a:solidFill>
            </a:endParaRPr>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50</a:t>
            </a:fld>
            <a:endParaRPr lang="en-GB" dirty="0"/>
          </a:p>
        </p:txBody>
      </p:sp>
    </p:spTree>
    <p:extLst>
      <p:ext uri="{BB962C8B-B14F-4D97-AF65-F5344CB8AC3E}">
        <p14:creationId xmlns:p14="http://schemas.microsoft.com/office/powerpoint/2010/main" val="316787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down)">
                                      <p:cBhvr>
                                        <p:cTn id="40" dur="500"/>
                                        <p:tgtEl>
                                          <p:spTgt spid="3">
                                            <p:txEl>
                                              <p:pRg st="10" end="10"/>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wipe(down)">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Control Language</a:t>
            </a:r>
          </a:p>
        </p:txBody>
      </p:sp>
      <p:sp>
        <p:nvSpPr>
          <p:cNvPr id="3" name="Content Placeholder 2"/>
          <p:cNvSpPr>
            <a:spLocks noGrp="1"/>
          </p:cNvSpPr>
          <p:nvPr>
            <p:ph idx="1"/>
          </p:nvPr>
        </p:nvSpPr>
        <p:spPr>
          <a:xfrm>
            <a:off x="228600" y="1295400"/>
            <a:ext cx="8686800" cy="4946650"/>
          </a:xfrm>
        </p:spPr>
        <p:txBody>
          <a:bodyPr/>
          <a:lstStyle/>
          <a:p>
            <a:pPr marL="0" indent="0">
              <a:buNone/>
            </a:pPr>
            <a:r>
              <a:rPr lang="en-IN" sz="1800" dirty="0" smtClean="0"/>
              <a:t>Following commands are used </a:t>
            </a:r>
            <a:r>
              <a:rPr lang="en-US" sz="1800" dirty="0" smtClean="0"/>
              <a:t>to </a:t>
            </a:r>
            <a:r>
              <a:rPr lang="en-US" sz="1800" dirty="0"/>
              <a:t>control access to data stored in a database</a:t>
            </a:r>
            <a:endParaRPr lang="en-IN" sz="1800" dirty="0" smtClean="0"/>
          </a:p>
          <a:p>
            <a:pPr lvl="1">
              <a:buFont typeface="+mj-lt"/>
              <a:buAutoNum type="arabicPeriod"/>
            </a:pPr>
            <a:r>
              <a:rPr lang="en-US" sz="1800" dirty="0"/>
              <a:t>GRANT to allow specified users to perform specified </a:t>
            </a:r>
            <a:r>
              <a:rPr lang="en-US" sz="1800" dirty="0" smtClean="0"/>
              <a:t>tasks.</a:t>
            </a:r>
            <a:endParaRPr lang="en-US" sz="1800" dirty="0" smtClean="0">
              <a:solidFill>
                <a:srgbClr val="00B0F0"/>
              </a:solidFill>
            </a:endParaRPr>
          </a:p>
          <a:p>
            <a:pPr lvl="1">
              <a:buFont typeface="+mj-lt"/>
              <a:buAutoNum type="arabicPeriod"/>
            </a:pPr>
            <a:r>
              <a:rPr lang="en-US" sz="1800" dirty="0" smtClean="0"/>
              <a:t>REVOKE to cancel previously granted or denied permissions.</a:t>
            </a:r>
            <a:r>
              <a:rPr lang="en-US" sz="1800" dirty="0">
                <a:solidFill>
                  <a:srgbClr val="00B0F0"/>
                </a:solidFill>
              </a:rPr>
              <a:t> </a:t>
            </a:r>
            <a:r>
              <a:rPr lang="en-US" sz="1800" dirty="0" smtClean="0">
                <a:solidFill>
                  <a:srgbClr val="00B0F0"/>
                </a:solidFill>
              </a:rPr>
              <a:t> </a:t>
            </a:r>
            <a:endParaRPr lang="en-US" sz="1800" dirty="0">
              <a:solidFill>
                <a:srgbClr val="00B0F0"/>
              </a:solidFill>
            </a:endParaRPr>
          </a:p>
          <a:p>
            <a:pPr marL="457200" lvl="1" indent="0">
              <a:buNone/>
            </a:pPr>
            <a:endParaRPr lang="en-US" b="1" dirty="0" smtClean="0"/>
          </a:p>
          <a:p>
            <a:pPr marL="457200" lvl="1" indent="0">
              <a:spcBef>
                <a:spcPts val="1200"/>
              </a:spcBef>
              <a:buNone/>
            </a:pPr>
            <a:endParaRPr lang="en-US" sz="2400" b="1" dirty="0" smtClean="0"/>
          </a:p>
          <a:p>
            <a:pPr marL="457200" lvl="1" indent="0">
              <a:buNone/>
            </a:pPr>
            <a:endParaRPr lang="en-US" b="1" dirty="0"/>
          </a:p>
          <a:p>
            <a:pPr marL="457200" lvl="1" indent="0">
              <a:buNone/>
            </a:pPr>
            <a:endParaRPr lang="en-US" sz="2400" b="1" dirty="0" smtClean="0"/>
          </a:p>
          <a:p>
            <a:pPr>
              <a:buFont typeface="Arial" pitchFamily="34" charset="0"/>
              <a:buChar char="•"/>
            </a:pPr>
            <a:endParaRPr lang="en-US" sz="1600" dirty="0" smtClean="0"/>
          </a:p>
          <a:p>
            <a:pPr>
              <a:buFont typeface="Arial" pitchFamily="34" charset="0"/>
              <a:buChar char="•"/>
            </a:pPr>
            <a:r>
              <a:rPr lang="en-US" sz="1600" dirty="0" smtClean="0"/>
              <a:t>To </a:t>
            </a:r>
            <a:r>
              <a:rPr lang="en-US" sz="1600" dirty="0"/>
              <a:t>use the first REVOKE syntax, you must have the GRANT OPTION privilege, and you must have the privileges that you are revoking.</a:t>
            </a:r>
          </a:p>
          <a:p>
            <a:pPr>
              <a:buFont typeface="Arial" pitchFamily="34" charset="0"/>
              <a:buChar char="•"/>
            </a:pPr>
            <a:r>
              <a:rPr lang="en-US" sz="1600" dirty="0"/>
              <a:t>REVOKE removes privileges, but does not drop table entries. To remove a user account entirely, use DROP USER or DELETE</a:t>
            </a:r>
            <a:r>
              <a:rPr lang="en-US" sz="1600" dirty="0" smtClean="0"/>
              <a:t>.</a:t>
            </a:r>
          </a:p>
          <a:p>
            <a:pPr>
              <a:buFont typeface="Arial" pitchFamily="34" charset="0"/>
              <a:buChar char="•"/>
            </a:pPr>
            <a:r>
              <a:rPr lang="en-US" sz="1600" dirty="0"/>
              <a:t>You must create user first in order to grant or revoke privileges from them.</a:t>
            </a:r>
          </a:p>
          <a:p>
            <a:pPr>
              <a:buFont typeface="Arial" pitchFamily="34" charset="0"/>
              <a:buChar char="•"/>
            </a:pPr>
            <a:endParaRPr lang="en-US" sz="1600" dirty="0"/>
          </a:p>
          <a:p>
            <a:pPr marL="457200" lvl="1" indent="0">
              <a:buNone/>
            </a:pPr>
            <a:endParaRPr lang="en-US" sz="2400" b="1" dirty="0" smtClean="0"/>
          </a:p>
          <a:p>
            <a:pPr marL="457200" lvl="1" indent="0">
              <a:buNone/>
            </a:pPr>
            <a:endParaRPr lang="en-US" sz="2400" b="1" dirty="0" smtClean="0"/>
          </a:p>
          <a:p>
            <a:endParaRPr lang="en-IN" sz="1800" dirty="0">
              <a:solidFill>
                <a:srgbClr val="00B0F0"/>
              </a:solidFill>
            </a:endParaRPr>
          </a:p>
        </p:txBody>
      </p:sp>
      <p:sp>
        <p:nvSpPr>
          <p:cNvPr id="4" name="Slide Number Placeholder 3"/>
          <p:cNvSpPr>
            <a:spLocks noGrp="1"/>
          </p:cNvSpPr>
          <p:nvPr>
            <p:ph type="sldNum" sz="quarter" idx="4294967295"/>
          </p:nvPr>
        </p:nvSpPr>
        <p:spPr>
          <a:xfrm>
            <a:off x="0" y="6473952"/>
            <a:ext cx="457200" cy="276999"/>
          </a:xfrm>
          <a:prstGeom prst="rect">
            <a:avLst/>
          </a:prstGeom>
        </p:spPr>
        <p:txBody>
          <a:bodyPr/>
          <a:lstStyle/>
          <a:p>
            <a:fld id="{A04AFBC5-2B20-4E0B-9DFE-D04369A198DB}" type="slidenum">
              <a:rPr lang="en-GB" smtClean="0"/>
              <a:pPr/>
              <a:t>51</a:t>
            </a:fld>
            <a:endParaRPr lang="en-GB" dirty="0"/>
          </a:p>
        </p:txBody>
      </p:sp>
      <p:sp>
        <p:nvSpPr>
          <p:cNvPr id="5" name="Content Placeholder 2"/>
          <p:cNvSpPr txBox="1">
            <a:spLocks/>
          </p:cNvSpPr>
          <p:nvPr/>
        </p:nvSpPr>
        <p:spPr bwMode="auto">
          <a:xfrm>
            <a:off x="609600" y="2329619"/>
            <a:ext cx="3505200" cy="17068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1800" b="1" dirty="0" smtClean="0"/>
              <a:t>GRANT</a:t>
            </a:r>
          </a:p>
          <a:p>
            <a:pPr marL="57150" indent="0">
              <a:buFont typeface="Arial" charset="0"/>
              <a:buNone/>
            </a:pPr>
            <a:r>
              <a:rPr lang="en-US" sz="1800" b="1" dirty="0" smtClean="0"/>
              <a:t>ANSI Syntax:</a:t>
            </a:r>
          </a:p>
          <a:p>
            <a:pPr marL="57150" indent="0">
              <a:buFont typeface="Arial" charset="0"/>
              <a:buNone/>
            </a:pPr>
            <a:endParaRPr lang="en-US" sz="1600" dirty="0"/>
          </a:p>
        </p:txBody>
      </p:sp>
      <p:sp>
        <p:nvSpPr>
          <p:cNvPr id="6" name="Content Placeholder 2"/>
          <p:cNvSpPr txBox="1">
            <a:spLocks/>
          </p:cNvSpPr>
          <p:nvPr/>
        </p:nvSpPr>
        <p:spPr bwMode="auto">
          <a:xfrm>
            <a:off x="4114800" y="2329619"/>
            <a:ext cx="4495800" cy="26868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1800" b="1" dirty="0" smtClean="0"/>
              <a:t>REVOKE</a:t>
            </a:r>
          </a:p>
          <a:p>
            <a:pPr marL="57150" indent="0">
              <a:buFont typeface="Arial" charset="0"/>
              <a:buNone/>
            </a:pPr>
            <a:r>
              <a:rPr lang="en-US" sz="1800" b="1" dirty="0" smtClean="0"/>
              <a:t>ANSI Syntax:</a:t>
            </a:r>
          </a:p>
          <a:p>
            <a:pPr marL="57150" indent="0">
              <a:buFont typeface="Arial" charset="0"/>
              <a:buNone/>
            </a:pPr>
            <a:endParaRPr lang="en-US" sz="1600" dirty="0" smtClean="0"/>
          </a:p>
          <a:p>
            <a:pPr marL="57150" indent="0">
              <a:buFont typeface="Arial" charset="0"/>
              <a:buNone/>
            </a:pPr>
            <a:endParaRPr lang="en-US" sz="1600" dirty="0" smtClean="0"/>
          </a:p>
        </p:txBody>
      </p:sp>
      <p:sp>
        <p:nvSpPr>
          <p:cNvPr id="7" name="Rectangle 6"/>
          <p:cNvSpPr/>
          <p:nvPr/>
        </p:nvSpPr>
        <p:spPr>
          <a:xfrm>
            <a:off x="800100" y="3097093"/>
            <a:ext cx="3124200" cy="10668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smtClean="0"/>
          </a:p>
          <a:p>
            <a:pPr marL="57150" indent="0">
              <a:buFont typeface="Arial" charset="0"/>
              <a:buNone/>
            </a:pPr>
            <a:endParaRPr lang="en-US" sz="1400" dirty="0" smtClean="0"/>
          </a:p>
          <a:p>
            <a:pPr marL="57150" indent="0">
              <a:buFont typeface="Arial" charset="0"/>
              <a:buNone/>
            </a:pPr>
            <a:endParaRPr lang="en-US" sz="1400" dirty="0"/>
          </a:p>
          <a:p>
            <a:pPr marL="57150" indent="0">
              <a:buFont typeface="Arial" charset="0"/>
              <a:buNone/>
            </a:pPr>
            <a:r>
              <a:rPr lang="en-US" sz="1400" dirty="0" smtClean="0"/>
              <a:t>GRANT </a:t>
            </a:r>
            <a:r>
              <a:rPr lang="en-US" sz="1400" dirty="0"/>
              <a:t>privilege_name </a:t>
            </a:r>
            <a:br>
              <a:rPr lang="en-US" sz="1400" dirty="0"/>
            </a:br>
            <a:r>
              <a:rPr lang="en-US" sz="1400" dirty="0"/>
              <a:t>ON object_name </a:t>
            </a:r>
            <a:br>
              <a:rPr lang="en-US" sz="1400" dirty="0"/>
            </a:br>
            <a:r>
              <a:rPr lang="en-US" sz="1400" dirty="0"/>
              <a:t>TO {user_name |PUBLIC |role_name} </a:t>
            </a:r>
            <a:br>
              <a:rPr lang="en-US" sz="1400" dirty="0"/>
            </a:br>
            <a:r>
              <a:rPr lang="en-US" sz="1400" dirty="0"/>
              <a:t>[WITH GRANT OPTION]; </a:t>
            </a:r>
            <a:endParaRPr lang="en-US" sz="1400" dirty="0" smtClean="0"/>
          </a:p>
          <a:p>
            <a:pPr marL="57150" indent="0">
              <a:buFont typeface="Arial" charset="0"/>
              <a:buNone/>
            </a:pPr>
            <a:endParaRPr lang="en-US" sz="1400" dirty="0" smtClean="0"/>
          </a:p>
          <a:p>
            <a:pPr marL="57150" indent="0">
              <a:buFont typeface="Arial" charset="0"/>
              <a:buNone/>
            </a:pPr>
            <a:endParaRPr lang="en-US" sz="1400" dirty="0" smtClean="0"/>
          </a:p>
          <a:p>
            <a:pPr marL="342900" indent="-342900" algn="just" fontAlgn="base">
              <a:spcBef>
                <a:spcPct val="20000"/>
              </a:spcBef>
              <a:spcAft>
                <a:spcPct val="0"/>
              </a:spcAft>
              <a:buNone/>
            </a:pPr>
            <a:endParaRPr lang="en-IN" sz="1400" dirty="0"/>
          </a:p>
        </p:txBody>
      </p:sp>
      <p:sp>
        <p:nvSpPr>
          <p:cNvPr id="8" name="Rectangle 7"/>
          <p:cNvSpPr/>
          <p:nvPr/>
        </p:nvSpPr>
        <p:spPr>
          <a:xfrm>
            <a:off x="4343400" y="3122114"/>
            <a:ext cx="3450102" cy="9144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smtClean="0"/>
          </a:p>
          <a:p>
            <a:pPr marL="57150" indent="0">
              <a:buFont typeface="Arial" charset="0"/>
              <a:buNone/>
            </a:pPr>
            <a:r>
              <a:rPr lang="en-US" sz="1400" dirty="0"/>
              <a:t>REVOKE privilege_name </a:t>
            </a:r>
          </a:p>
          <a:p>
            <a:pPr marL="57150" indent="0">
              <a:buFont typeface="Arial" charset="0"/>
              <a:buNone/>
            </a:pPr>
            <a:r>
              <a:rPr lang="en-US" sz="1400" dirty="0"/>
              <a:t>ON object_name </a:t>
            </a:r>
          </a:p>
          <a:p>
            <a:pPr marL="57150" indent="0">
              <a:buFont typeface="Arial" charset="0"/>
              <a:buNone/>
            </a:pPr>
            <a:r>
              <a:rPr lang="en-US" sz="1400" dirty="0"/>
              <a:t>FROM {user_name |PUBLIC |role_name} </a:t>
            </a:r>
          </a:p>
          <a:p>
            <a:pPr marL="342900" indent="-342900" algn="just" fontAlgn="base">
              <a:spcBef>
                <a:spcPct val="20000"/>
              </a:spcBef>
              <a:spcAft>
                <a:spcPct val="0"/>
              </a:spcAft>
              <a:buNone/>
            </a:pPr>
            <a:endParaRPr lang="en-IN" sz="1400" dirty="0"/>
          </a:p>
        </p:txBody>
      </p:sp>
    </p:spTree>
    <p:extLst>
      <p:ext uri="{BB962C8B-B14F-4D97-AF65-F5344CB8AC3E}">
        <p14:creationId xmlns:p14="http://schemas.microsoft.com/office/powerpoint/2010/main" val="84706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down)">
                                      <p:cBhvr>
                                        <p:cTn id="16" dur="500"/>
                                        <p:tgtEl>
                                          <p:spTgt spid="3">
                                            <p:txEl>
                                              <p:pRg st="8" end="8"/>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wipe(down)">
                                      <p:cBhvr>
                                        <p:cTn id="19" dur="500"/>
                                        <p:tgtEl>
                                          <p:spTgt spid="3">
                                            <p:txEl>
                                              <p:pRg st="9" end="9"/>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wipe(down)">
                                      <p:cBhvr>
                                        <p:cTn id="22" dur="500"/>
                                        <p:tgtEl>
                                          <p:spTgt spid="3">
                                            <p:txEl>
                                              <p:pRg st="10" end="10"/>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52</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Questions</a:t>
            </a:r>
            <a:endParaRPr lang="en-US"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Tree>
    <p:extLst>
      <p:ext uri="{BB962C8B-B14F-4D97-AF65-F5344CB8AC3E}">
        <p14:creationId xmlns:p14="http://schemas.microsoft.com/office/powerpoint/2010/main" val="18454637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828800"/>
            <a:ext cx="6248400" cy="4114800"/>
          </a:xfrm>
        </p:spPr>
        <p:txBody>
          <a:bodyPr/>
          <a:lstStyle/>
          <a:p>
            <a:pPr marL="457200" lvl="1" indent="-457200">
              <a:lnSpc>
                <a:spcPct val="150000"/>
              </a:lnSpc>
              <a:buNone/>
              <a:defRPr/>
            </a:pPr>
            <a:r>
              <a:rPr lang="en-US" sz="2100" dirty="0" smtClean="0"/>
              <a:t> </a:t>
            </a:r>
          </a:p>
          <a:p>
            <a:r>
              <a:rPr lang="en-US" sz="1800" dirty="0"/>
              <a:t>How to create database ?</a:t>
            </a:r>
          </a:p>
          <a:p>
            <a:r>
              <a:rPr lang="en-US" sz="1800" dirty="0"/>
              <a:t>How to perform DML , DQL operations?</a:t>
            </a:r>
          </a:p>
          <a:p>
            <a:r>
              <a:rPr lang="en-US" sz="1800" dirty="0"/>
              <a:t>Which commands are used to implement transaction mechanism?</a:t>
            </a:r>
          </a:p>
          <a:p>
            <a:r>
              <a:rPr lang="en-US" sz="1800" dirty="0"/>
              <a:t>Which are the clauses used in SELECT query?</a:t>
            </a:r>
          </a:p>
          <a:p>
            <a:r>
              <a:rPr lang="en-US" sz="1800" dirty="0"/>
              <a:t>How to assign privileges to user?</a:t>
            </a:r>
          </a:p>
          <a:p>
            <a:endParaRPr lang="en-US" sz="2000" dirty="0"/>
          </a:p>
          <a:p>
            <a:endParaRPr lang="en-US" dirty="0"/>
          </a:p>
          <a:p>
            <a:endParaRPr lang="en-US" dirty="0"/>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6" name="Slide Number Placeholder 5"/>
          <p:cNvSpPr>
            <a:spLocks noGrp="1"/>
          </p:cNvSpPr>
          <p:nvPr>
            <p:ph type="sldNum" sz="quarter" idx="10"/>
          </p:nvPr>
        </p:nvSpPr>
        <p:spPr/>
        <p:txBody>
          <a:bodyPr/>
          <a:lstStyle/>
          <a:p>
            <a:fld id="{47ED8886-DB3B-44F4-9A80-E6A224679F20}" type="slidenum">
              <a:rPr lang="en-US" smtClean="0"/>
              <a:pPr/>
              <a:t>53</a:t>
            </a:fld>
            <a:endParaRPr lang="en-US" dirty="0"/>
          </a:p>
        </p:txBody>
      </p:sp>
    </p:spTree>
    <p:extLst>
      <p:ext uri="{BB962C8B-B14F-4D97-AF65-F5344CB8AC3E}">
        <p14:creationId xmlns:p14="http://schemas.microsoft.com/office/powerpoint/2010/main" val="3450511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Activity</a:t>
            </a:r>
            <a:endParaRPr lang="en-US" sz="4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54</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1387198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55</a:t>
            </a:fld>
            <a:endParaRPr lang="en-US" dirty="0"/>
          </a:p>
        </p:txBody>
      </p:sp>
      <p:sp>
        <p:nvSpPr>
          <p:cNvPr id="7" name="TextBox 6"/>
          <p:cNvSpPr txBox="1"/>
          <p:nvPr/>
        </p:nvSpPr>
        <p:spPr>
          <a:xfrm>
            <a:off x="381000" y="1676400"/>
            <a:ext cx="7924800" cy="2585323"/>
          </a:xfrm>
          <a:prstGeom prst="rect">
            <a:avLst/>
          </a:prstGeom>
          <a:noFill/>
        </p:spPr>
        <p:txBody>
          <a:bodyPr wrap="square" rtlCol="0">
            <a:spAutoFit/>
          </a:bodyPr>
          <a:lstStyle/>
          <a:p>
            <a:r>
              <a:rPr lang="en-US" b="0" dirty="0" smtClean="0"/>
              <a:t>Let us develop the first table for our ABC university CMS system. Let us create the table for storing the course details.</a:t>
            </a:r>
          </a:p>
          <a:p>
            <a:r>
              <a:rPr lang="en-US" b="0" dirty="0" smtClean="0"/>
              <a:t>Let us create a table named “</a:t>
            </a:r>
            <a:r>
              <a:rPr lang="en-US" dirty="0" smtClean="0"/>
              <a:t>COURSE_INFO</a:t>
            </a:r>
            <a:r>
              <a:rPr lang="en-US" b="0" dirty="0" smtClean="0"/>
              <a:t>” with following column name, data type and data size. </a:t>
            </a:r>
          </a:p>
          <a:p>
            <a:endParaRPr lang="en-US" dirty="0"/>
          </a:p>
          <a:p>
            <a:endParaRPr lang="en-US" b="0" dirty="0" smtClean="0"/>
          </a:p>
          <a:p>
            <a:endParaRPr lang="en-US" dirty="0"/>
          </a:p>
          <a:p>
            <a:endParaRPr lang="en-US" b="0" dirty="0" smtClean="0"/>
          </a:p>
          <a:p>
            <a:endParaRPr lang="en-US" b="0" dirty="0"/>
          </a:p>
        </p:txBody>
      </p:sp>
      <p:graphicFrame>
        <p:nvGraphicFramePr>
          <p:cNvPr id="8" name="Table 7"/>
          <p:cNvGraphicFramePr>
            <a:graphicFrameLocks noGrp="1"/>
          </p:cNvGraphicFramePr>
          <p:nvPr>
            <p:extLst>
              <p:ext uri="{D42A27DB-BD31-4B8C-83A1-F6EECF244321}">
                <p14:modId xmlns:p14="http://schemas.microsoft.com/office/powerpoint/2010/main" val="2577401307"/>
              </p:ext>
            </p:extLst>
          </p:nvPr>
        </p:nvGraphicFramePr>
        <p:xfrm>
          <a:off x="533400" y="3352800"/>
          <a:ext cx="4286377" cy="1402080"/>
        </p:xfrm>
        <a:graphic>
          <a:graphicData uri="http://schemas.openxmlformats.org/drawingml/2006/table">
            <a:tbl>
              <a:tblPr firstRow="1" bandRow="1">
                <a:tableStyleId>{5C22544A-7EE6-4342-B048-85BDC9FD1C3A}</a:tableStyleId>
              </a:tblPr>
              <a:tblGrid>
                <a:gridCol w="2002155"/>
                <a:gridCol w="1196467"/>
                <a:gridCol w="1087755"/>
              </a:tblGrid>
              <a:tr h="152400">
                <a:tc>
                  <a:txBody>
                    <a:bodyPr/>
                    <a:lstStyle/>
                    <a:p>
                      <a:r>
                        <a:rPr lang="en-US" sz="1200" dirty="0" smtClean="0">
                          <a:latin typeface="Arial" pitchFamily="34" charset="0"/>
                          <a:cs typeface="Arial" pitchFamily="34" charset="0"/>
                        </a:rPr>
                        <a:t>Column</a:t>
                      </a:r>
                      <a:r>
                        <a:rPr lang="en-US" sz="1400" dirty="0" smtClean="0">
                          <a:latin typeface="Arial" pitchFamily="34" charset="0"/>
                          <a:cs typeface="Arial" pitchFamily="34" charset="0"/>
                        </a:rPr>
                        <a:t> Name</a:t>
                      </a:r>
                      <a:endParaRPr lang="en-US" sz="14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Data</a:t>
                      </a:r>
                      <a:r>
                        <a:rPr lang="en-US" sz="1400" dirty="0" smtClean="0">
                          <a:latin typeface="Arial" pitchFamily="34" charset="0"/>
                          <a:cs typeface="Arial" pitchFamily="34" charset="0"/>
                        </a:rPr>
                        <a:t> </a:t>
                      </a:r>
                      <a:r>
                        <a:rPr lang="en-US" sz="1400" baseline="0" dirty="0" smtClean="0">
                          <a:latin typeface="Arial" pitchFamily="34" charset="0"/>
                          <a:cs typeface="Arial" pitchFamily="34" charset="0"/>
                        </a:rPr>
                        <a:t>Type </a:t>
                      </a:r>
                      <a:endParaRPr lang="en-US" sz="14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Data</a:t>
                      </a:r>
                      <a:r>
                        <a:rPr lang="en-US" sz="1400" dirty="0" smtClean="0">
                          <a:latin typeface="Arial" pitchFamily="34" charset="0"/>
                          <a:cs typeface="Arial" pitchFamily="34" charset="0"/>
                        </a:rPr>
                        <a:t> Size</a:t>
                      </a:r>
                      <a:endParaRPr lang="en-US" sz="1400" dirty="0">
                        <a:latin typeface="Arial" pitchFamily="34" charset="0"/>
                        <a:cs typeface="Arial" pitchFamily="34" charset="0"/>
                      </a:endParaRPr>
                    </a:p>
                  </a:txBody>
                  <a:tcPr/>
                </a:tc>
              </a:tr>
              <a:tr h="262254">
                <a:tc>
                  <a:txBody>
                    <a:bodyPr/>
                    <a:lstStyle/>
                    <a:p>
                      <a:r>
                        <a:rPr lang="en-US" sz="1200" dirty="0" smtClean="0">
                          <a:latin typeface="Arial" pitchFamily="34" charset="0"/>
                          <a:cs typeface="Arial" pitchFamily="34" charset="0"/>
                        </a:rPr>
                        <a:t>COURSE_Code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int</a:t>
                      </a:r>
                      <a:endParaRPr lang="en-US" sz="1200" dirty="0">
                        <a:latin typeface="Arial" pitchFamily="34" charset="0"/>
                        <a:cs typeface="Arial" pitchFamily="34" charset="0"/>
                      </a:endParaRPr>
                    </a:p>
                  </a:txBody>
                  <a:tcPr/>
                </a:tc>
                <a:tc>
                  <a:txBody>
                    <a:bodyPr/>
                    <a:lstStyle/>
                    <a:p>
                      <a:endParaRPr lang="en-US" sz="1200" dirty="0">
                        <a:latin typeface="Arial" pitchFamily="34" charset="0"/>
                        <a:cs typeface="Arial" pitchFamily="34" charset="0"/>
                      </a:endParaRPr>
                    </a:p>
                  </a:txBody>
                  <a:tcPr/>
                </a:tc>
              </a:tr>
              <a:tr h="273255">
                <a:tc>
                  <a:txBody>
                    <a:bodyPr/>
                    <a:lstStyle/>
                    <a:p>
                      <a:r>
                        <a:rPr lang="en-US" sz="1200" dirty="0" smtClean="0">
                          <a:latin typeface="Arial" pitchFamily="34" charset="0"/>
                          <a:cs typeface="Arial" pitchFamily="34" charset="0"/>
                        </a:rPr>
                        <a:t>COURSE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varchar</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20</a:t>
                      </a:r>
                      <a:endParaRPr lang="en-US" sz="1200" dirty="0">
                        <a:latin typeface="Arial" pitchFamily="34" charset="0"/>
                        <a:cs typeface="Arial" pitchFamily="34" charset="0"/>
                      </a:endParaRPr>
                    </a:p>
                  </a:txBody>
                  <a:tcPr/>
                </a:tc>
              </a:tr>
              <a:tr h="273255">
                <a:tc>
                  <a:txBody>
                    <a:bodyPr/>
                    <a:lstStyle/>
                    <a:p>
                      <a:r>
                        <a:rPr lang="en-US" sz="1200" dirty="0" smtClean="0">
                          <a:latin typeface="Arial" pitchFamily="34" charset="0"/>
                          <a:cs typeface="Arial" pitchFamily="34" charset="0"/>
                        </a:rPr>
                        <a:t>COURSE_DESCRIPTION</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varchar</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20</a:t>
                      </a:r>
                      <a:endParaRPr lang="en-US" sz="1200" dirty="0">
                        <a:latin typeface="Arial" pitchFamily="34" charset="0"/>
                        <a:cs typeface="Arial" pitchFamily="34" charset="0"/>
                      </a:endParaRPr>
                    </a:p>
                  </a:txBody>
                  <a:tcPr/>
                </a:tc>
              </a:tr>
              <a:tr h="273255">
                <a:tc>
                  <a:txBody>
                    <a:bodyPr/>
                    <a:lstStyle/>
                    <a:p>
                      <a:r>
                        <a:rPr lang="en-US" sz="1200" dirty="0" smtClean="0">
                          <a:latin typeface="Arial" pitchFamily="34" charset="0"/>
                          <a:cs typeface="Arial" pitchFamily="34" charset="0"/>
                        </a:rPr>
                        <a:t>COURSE_START_DATE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Date</a:t>
                      </a:r>
                      <a:endParaRPr lang="en-US" sz="1200" dirty="0">
                        <a:latin typeface="Arial" pitchFamily="34" charset="0"/>
                        <a:cs typeface="Arial" pitchFamily="34" charset="0"/>
                      </a:endParaRPr>
                    </a:p>
                  </a:txBody>
                  <a:tcPr/>
                </a:tc>
                <a:tc>
                  <a:txBody>
                    <a:bodyPr/>
                    <a:lstStyle/>
                    <a:p>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2269574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56</a:t>
            </a:fld>
            <a:endParaRPr lang="en-US" dirty="0"/>
          </a:p>
        </p:txBody>
      </p:sp>
      <p:sp>
        <p:nvSpPr>
          <p:cNvPr id="5" name="TextBox 4"/>
          <p:cNvSpPr txBox="1"/>
          <p:nvPr/>
        </p:nvSpPr>
        <p:spPr>
          <a:xfrm>
            <a:off x="457200" y="1447800"/>
            <a:ext cx="3886200" cy="2320635"/>
          </a:xfrm>
          <a:prstGeom prst="rect">
            <a:avLst/>
          </a:prstGeom>
          <a:noFill/>
        </p:spPr>
        <p:txBody>
          <a:bodyPr wrap="square" rtlCol="0">
            <a:spAutoFit/>
          </a:bodyPr>
          <a:lstStyle/>
          <a:p>
            <a:pPr>
              <a:lnSpc>
                <a:spcPct val="115000"/>
              </a:lnSpc>
            </a:pPr>
            <a:r>
              <a:rPr lang="en-US" sz="1600" b="1" dirty="0">
                <a:solidFill>
                  <a:srgbClr val="000000"/>
                </a:solidFill>
              </a:rPr>
              <a:t>Solution:</a:t>
            </a:r>
            <a:endParaRPr lang="en-US" sz="1100" dirty="0">
              <a:ea typeface="Calibri"/>
              <a:cs typeface="Mangal"/>
            </a:endParaRPr>
          </a:p>
          <a:p>
            <a:pPr>
              <a:lnSpc>
                <a:spcPct val="115000"/>
              </a:lnSpc>
            </a:pPr>
            <a:r>
              <a:rPr lang="en-US" sz="1600" b="1" dirty="0">
                <a:solidFill>
                  <a:srgbClr val="558ED5"/>
                </a:solidFill>
              </a:rPr>
              <a:t>CREATE</a:t>
            </a:r>
            <a:r>
              <a:rPr lang="en-US" sz="1600" b="1" dirty="0">
                <a:solidFill>
                  <a:srgbClr val="000000"/>
                </a:solidFill>
              </a:rPr>
              <a:t> </a:t>
            </a:r>
            <a:r>
              <a:rPr lang="en-US" sz="1600" b="1" dirty="0">
                <a:solidFill>
                  <a:srgbClr val="558ED5"/>
                </a:solidFill>
              </a:rPr>
              <a:t>TABLE</a:t>
            </a:r>
            <a:r>
              <a:rPr lang="en-US" sz="1600" b="1" dirty="0">
                <a:solidFill>
                  <a:srgbClr val="000000"/>
                </a:solidFill>
              </a:rPr>
              <a:t> </a:t>
            </a:r>
            <a:r>
              <a:rPr lang="en-US" sz="1600" b="1" dirty="0" smtClean="0">
                <a:solidFill>
                  <a:srgbClr val="BC8F00"/>
                </a:solidFill>
              </a:rPr>
              <a:t>Course_Info</a:t>
            </a:r>
            <a:r>
              <a:rPr lang="en-US" sz="1600" b="1" dirty="0" smtClean="0">
                <a:solidFill>
                  <a:srgbClr val="558ED5"/>
                </a:solidFill>
              </a:rPr>
              <a:t>(</a:t>
            </a:r>
            <a:endParaRPr lang="en-US" sz="1100" dirty="0">
              <a:ea typeface="Calibri"/>
              <a:cs typeface="Mangal"/>
            </a:endParaRPr>
          </a:p>
          <a:p>
            <a:pPr>
              <a:lnSpc>
                <a:spcPct val="115000"/>
              </a:lnSpc>
            </a:pPr>
            <a:r>
              <a:rPr lang="en-US" sz="1600" b="1" dirty="0" smtClean="0">
                <a:solidFill>
                  <a:srgbClr val="BC8F00"/>
                </a:solidFill>
              </a:rPr>
              <a:t>Course_Code </a:t>
            </a:r>
            <a:r>
              <a:rPr lang="en-US" sz="1600" b="1" dirty="0">
                <a:solidFill>
                  <a:srgbClr val="558ED5"/>
                </a:solidFill>
              </a:rPr>
              <a:t>INT</a:t>
            </a:r>
            <a:r>
              <a:rPr lang="en-US" sz="1600" b="1" dirty="0" smtClean="0">
                <a:solidFill>
                  <a:srgbClr val="BC8F00"/>
                </a:solidFill>
              </a:rPr>
              <a:t> </a:t>
            </a:r>
            <a:r>
              <a:rPr lang="en-US" sz="1600" b="1" dirty="0" smtClean="0">
                <a:solidFill>
                  <a:srgbClr val="558ED5"/>
                </a:solidFill>
              </a:rPr>
              <a:t>,</a:t>
            </a:r>
            <a:endParaRPr lang="en-US" sz="1100" dirty="0">
              <a:ea typeface="Calibri"/>
              <a:cs typeface="Mangal"/>
            </a:endParaRPr>
          </a:p>
          <a:p>
            <a:pPr>
              <a:lnSpc>
                <a:spcPct val="115000"/>
              </a:lnSpc>
            </a:pPr>
            <a:r>
              <a:rPr lang="en-US" sz="1600" b="1" dirty="0" smtClean="0">
                <a:solidFill>
                  <a:srgbClr val="BC8F00"/>
                </a:solidFill>
              </a:rPr>
              <a:t>Course </a:t>
            </a:r>
            <a:r>
              <a:rPr lang="en-US" sz="1600" b="1" dirty="0" smtClean="0">
                <a:solidFill>
                  <a:srgbClr val="558ED5"/>
                </a:solidFill>
              </a:rPr>
              <a:t>VARCHAR(20</a:t>
            </a:r>
            <a:r>
              <a:rPr lang="en-US" sz="1600" b="1" dirty="0">
                <a:solidFill>
                  <a:srgbClr val="558ED5"/>
                </a:solidFill>
              </a:rPr>
              <a:t>),</a:t>
            </a:r>
            <a:endParaRPr lang="en-US" sz="1100" dirty="0">
              <a:ea typeface="Calibri"/>
              <a:cs typeface="Mangal"/>
            </a:endParaRPr>
          </a:p>
          <a:p>
            <a:pPr>
              <a:lnSpc>
                <a:spcPct val="115000"/>
              </a:lnSpc>
            </a:pPr>
            <a:r>
              <a:rPr lang="en-US" sz="1600" b="1" dirty="0" smtClean="0">
                <a:solidFill>
                  <a:srgbClr val="BC8F00"/>
                </a:solidFill>
              </a:rPr>
              <a:t>Course_Description</a:t>
            </a:r>
            <a:r>
              <a:rPr lang="en-US" sz="1600" b="1" dirty="0" smtClean="0">
                <a:solidFill>
                  <a:srgbClr val="000000"/>
                </a:solidFill>
              </a:rPr>
              <a:t>  </a:t>
            </a:r>
            <a:r>
              <a:rPr lang="en-US" sz="1600" b="1" dirty="0">
                <a:solidFill>
                  <a:srgbClr val="558ED5"/>
                </a:solidFill>
              </a:rPr>
              <a:t>VARCHAR </a:t>
            </a:r>
            <a:r>
              <a:rPr lang="en-US" sz="1600" b="1" dirty="0" smtClean="0">
                <a:solidFill>
                  <a:srgbClr val="558ED5"/>
                </a:solidFill>
              </a:rPr>
              <a:t>(</a:t>
            </a:r>
            <a:r>
              <a:rPr lang="en-US" sz="1600" b="1" dirty="0">
                <a:solidFill>
                  <a:srgbClr val="558ED5"/>
                </a:solidFill>
              </a:rPr>
              <a:t>20),</a:t>
            </a:r>
            <a:endParaRPr lang="en-US" sz="1100" dirty="0">
              <a:ea typeface="Calibri"/>
              <a:cs typeface="Mangal"/>
            </a:endParaRPr>
          </a:p>
          <a:p>
            <a:pPr>
              <a:lnSpc>
                <a:spcPct val="115000"/>
              </a:lnSpc>
            </a:pPr>
            <a:r>
              <a:rPr lang="en-US" sz="1600" b="1" dirty="0">
                <a:solidFill>
                  <a:srgbClr val="BC8F00"/>
                </a:solidFill>
              </a:rPr>
              <a:t>Course_Start_Date</a:t>
            </a:r>
            <a:r>
              <a:rPr lang="en-US" sz="1600" b="1" dirty="0" smtClean="0">
                <a:solidFill>
                  <a:srgbClr val="000000"/>
                </a:solidFill>
              </a:rPr>
              <a:t>  </a:t>
            </a:r>
            <a:r>
              <a:rPr lang="en-US" sz="1600" b="1" dirty="0" smtClean="0">
                <a:solidFill>
                  <a:srgbClr val="558ED5"/>
                </a:solidFill>
              </a:rPr>
              <a:t>DATE</a:t>
            </a:r>
            <a:endParaRPr lang="en-US" sz="1100" dirty="0">
              <a:ea typeface="Calibri"/>
              <a:cs typeface="Mangal"/>
            </a:endParaRPr>
          </a:p>
          <a:p>
            <a:pPr>
              <a:lnSpc>
                <a:spcPct val="115000"/>
              </a:lnSpc>
            </a:pPr>
            <a:r>
              <a:rPr lang="en-US" sz="1600" b="1" dirty="0">
                <a:solidFill>
                  <a:srgbClr val="558ED5"/>
                </a:solidFill>
              </a:rPr>
              <a:t>);</a:t>
            </a:r>
          </a:p>
          <a:p>
            <a:endParaRPr lang="en-US" sz="1600" dirty="0"/>
          </a:p>
        </p:txBody>
      </p:sp>
    </p:spTree>
    <p:extLst>
      <p:ext uri="{BB962C8B-B14F-4D97-AF65-F5344CB8AC3E}">
        <p14:creationId xmlns:p14="http://schemas.microsoft.com/office/powerpoint/2010/main" val="425856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57</a:t>
            </a:fld>
            <a:endParaRPr lang="en-US" dirty="0"/>
          </a:p>
        </p:txBody>
      </p:sp>
      <p:sp>
        <p:nvSpPr>
          <p:cNvPr id="5" name="Rectangle 4"/>
          <p:cNvSpPr/>
          <p:nvPr/>
        </p:nvSpPr>
        <p:spPr>
          <a:xfrm>
            <a:off x="228600" y="1066800"/>
            <a:ext cx="8382000" cy="4539704"/>
          </a:xfrm>
          <a:prstGeom prst="rect">
            <a:avLst/>
          </a:prstGeom>
        </p:spPr>
        <p:txBody>
          <a:bodyPr wrap="square">
            <a:spAutoFit/>
          </a:bodyPr>
          <a:lstStyle/>
          <a:p>
            <a:endParaRPr lang="en-US" b="0" dirty="0" smtClean="0"/>
          </a:p>
          <a:p>
            <a:r>
              <a:rPr lang="en-US" b="0" dirty="0" smtClean="0"/>
              <a:t>ABC university has come up with new requirements which requires a change in the COURSE_INFO table we created.</a:t>
            </a:r>
          </a:p>
          <a:p>
            <a:pPr>
              <a:spcBef>
                <a:spcPts val="1200"/>
              </a:spcBef>
            </a:pPr>
            <a:r>
              <a:rPr lang="en-US" b="1" dirty="0" smtClean="0"/>
              <a:t>Requirement</a:t>
            </a:r>
            <a:r>
              <a:rPr lang="en-US" dirty="0" smtClean="0"/>
              <a:t> # 1: </a:t>
            </a:r>
            <a:r>
              <a:rPr lang="en-US" b="0" dirty="0" smtClean="0"/>
              <a:t> The course code can be alpha numeric. Change the course code data type from int to varchar</a:t>
            </a:r>
          </a:p>
          <a:p>
            <a:pPr>
              <a:spcBef>
                <a:spcPts val="1200"/>
              </a:spcBef>
            </a:pPr>
            <a:r>
              <a:rPr lang="en-US" b="1" dirty="0" smtClean="0"/>
              <a:t>Requirement</a:t>
            </a:r>
            <a:r>
              <a:rPr lang="en-US" dirty="0" smtClean="0"/>
              <a:t> # 2:  </a:t>
            </a:r>
            <a:r>
              <a:rPr lang="en-US" b="0" dirty="0" smtClean="0"/>
              <a:t>Course description can have 200 characters. Change the course description data size from 20 to 200.</a:t>
            </a:r>
          </a:p>
          <a:p>
            <a:pPr>
              <a:spcBef>
                <a:spcPts val="1200"/>
              </a:spcBef>
            </a:pPr>
            <a:r>
              <a:rPr lang="en-US" b="1" dirty="0" smtClean="0"/>
              <a:t>Requirement</a:t>
            </a:r>
            <a:r>
              <a:rPr lang="en-US" dirty="0" smtClean="0"/>
              <a:t> # 3: </a:t>
            </a:r>
            <a:r>
              <a:rPr lang="en-US" b="0" dirty="0" smtClean="0"/>
              <a:t>Course detail should capture three additional details</a:t>
            </a:r>
          </a:p>
          <a:p>
            <a:pPr marL="508000" indent="174625">
              <a:spcBef>
                <a:spcPts val="600"/>
              </a:spcBef>
              <a:buFont typeface="Arial" pitchFamily="34" charset="0"/>
              <a:buChar char="•"/>
            </a:pPr>
            <a:r>
              <a:rPr lang="en-US" b="0" dirty="0" smtClean="0"/>
              <a:t> </a:t>
            </a:r>
            <a:r>
              <a:rPr lang="en-US" dirty="0" smtClean="0"/>
              <a:t>Course_Duration </a:t>
            </a:r>
            <a:r>
              <a:rPr lang="en-US" b="0" dirty="0" smtClean="0"/>
              <a:t>– int</a:t>
            </a:r>
          </a:p>
          <a:p>
            <a:pPr marL="508000" indent="174625">
              <a:spcBef>
                <a:spcPts val="600"/>
              </a:spcBef>
              <a:buFont typeface="Arial" pitchFamily="34" charset="0"/>
              <a:buChar char="•"/>
            </a:pPr>
            <a:r>
              <a:rPr lang="en-US" b="0" dirty="0" smtClean="0"/>
              <a:t> </a:t>
            </a:r>
            <a:r>
              <a:rPr lang="en-US" dirty="0" smtClean="0"/>
              <a:t>Number_of_Participants</a:t>
            </a:r>
            <a:r>
              <a:rPr lang="en-US" b="0" dirty="0" smtClean="0"/>
              <a:t> – int</a:t>
            </a:r>
          </a:p>
          <a:p>
            <a:pPr marL="508000" indent="174625">
              <a:spcBef>
                <a:spcPts val="600"/>
              </a:spcBef>
              <a:buFont typeface="Arial" pitchFamily="34" charset="0"/>
              <a:buChar char="•"/>
            </a:pPr>
            <a:r>
              <a:rPr lang="en-US" b="0" dirty="0" smtClean="0"/>
              <a:t> </a:t>
            </a:r>
            <a:r>
              <a:rPr lang="en-US" dirty="0" smtClean="0"/>
              <a:t>Course_Type-</a:t>
            </a:r>
            <a:r>
              <a:rPr lang="en-US" b="0" dirty="0" smtClean="0"/>
              <a:t>  Character(3)</a:t>
            </a:r>
            <a:endParaRPr lang="en-US" dirty="0"/>
          </a:p>
          <a:p>
            <a:pPr>
              <a:spcBef>
                <a:spcPts val="1200"/>
              </a:spcBef>
            </a:pPr>
            <a:r>
              <a:rPr lang="en-US" b="1" dirty="0"/>
              <a:t>Requirement # 4: </a:t>
            </a:r>
            <a:r>
              <a:rPr lang="en-US" dirty="0"/>
              <a:t>Rename </a:t>
            </a:r>
            <a:r>
              <a:rPr lang="en-US" dirty="0" smtClean="0"/>
              <a:t>COURSE </a:t>
            </a:r>
            <a:r>
              <a:rPr lang="en-US" dirty="0"/>
              <a:t>column as </a:t>
            </a:r>
            <a:r>
              <a:rPr lang="en-US" dirty="0" smtClean="0"/>
              <a:t>COURSE_NAME.</a:t>
            </a:r>
            <a:endParaRPr lang="en-US" dirty="0"/>
          </a:p>
          <a:p>
            <a:endParaRPr lang="en-US" b="0" dirty="0"/>
          </a:p>
        </p:txBody>
      </p:sp>
    </p:spTree>
    <p:extLst>
      <p:ext uri="{BB962C8B-B14F-4D97-AF65-F5344CB8AC3E}">
        <p14:creationId xmlns:p14="http://schemas.microsoft.com/office/powerpoint/2010/main" val="21631699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58</a:t>
            </a:fld>
            <a:endParaRPr lang="en-US" dirty="0"/>
          </a:p>
        </p:txBody>
      </p:sp>
      <p:sp>
        <p:nvSpPr>
          <p:cNvPr id="5" name="Rectangle 4"/>
          <p:cNvSpPr/>
          <p:nvPr/>
        </p:nvSpPr>
        <p:spPr>
          <a:xfrm>
            <a:off x="228600" y="1524000"/>
            <a:ext cx="8382000" cy="4533292"/>
          </a:xfrm>
          <a:prstGeom prst="rect">
            <a:avLst/>
          </a:prstGeom>
        </p:spPr>
        <p:txBody>
          <a:bodyPr wrap="square">
            <a:spAutoFit/>
          </a:bodyPr>
          <a:lstStyle/>
          <a:p>
            <a:pPr>
              <a:lnSpc>
                <a:spcPct val="115000"/>
              </a:lnSpc>
            </a:pPr>
            <a:r>
              <a:rPr lang="en-US" b="1" dirty="0" smtClean="0">
                <a:solidFill>
                  <a:srgbClr val="000000"/>
                </a:solidFill>
              </a:rPr>
              <a:t>Solution </a:t>
            </a:r>
            <a:r>
              <a:rPr lang="en-US" b="1" dirty="0">
                <a:solidFill>
                  <a:srgbClr val="000000"/>
                </a:solidFill>
              </a:rPr>
              <a:t>For Requirement #1:</a:t>
            </a:r>
            <a:endParaRPr lang="en-US" sz="1200" dirty="0">
              <a:ea typeface="Calibri"/>
              <a:cs typeface="Mangal"/>
            </a:endParaRPr>
          </a:p>
          <a:p>
            <a:pPr>
              <a:lnSpc>
                <a:spcPct val="115000"/>
              </a:lnSpc>
            </a:pPr>
            <a:r>
              <a:rPr lang="en-US" b="1" dirty="0" smtClean="0">
                <a:solidFill>
                  <a:srgbClr val="558ED5"/>
                </a:solidFill>
              </a:rPr>
              <a:t>	ALTER</a:t>
            </a:r>
            <a:r>
              <a:rPr lang="en-US" b="1" dirty="0" smtClean="0">
                <a:solidFill>
                  <a:srgbClr val="000000"/>
                </a:solidFill>
              </a:rPr>
              <a:t> </a:t>
            </a:r>
            <a:r>
              <a:rPr lang="en-US" b="1" dirty="0">
                <a:solidFill>
                  <a:srgbClr val="558ED5"/>
                </a:solidFill>
              </a:rPr>
              <a:t>TABLE</a:t>
            </a:r>
            <a:r>
              <a:rPr lang="en-US" b="1" dirty="0">
                <a:solidFill>
                  <a:srgbClr val="000000"/>
                </a:solidFill>
              </a:rPr>
              <a:t> </a:t>
            </a:r>
            <a:r>
              <a:rPr lang="en-US" b="1" dirty="0" smtClean="0">
                <a:solidFill>
                  <a:srgbClr val="BC8F00"/>
                </a:solidFill>
              </a:rPr>
              <a:t>Course_Info</a:t>
            </a:r>
            <a:r>
              <a:rPr lang="en-US" b="1" dirty="0" smtClean="0">
                <a:solidFill>
                  <a:srgbClr val="000000"/>
                </a:solidFill>
              </a:rPr>
              <a:t> </a:t>
            </a:r>
            <a:endParaRPr lang="en-US" sz="1200" dirty="0">
              <a:ea typeface="Calibri"/>
              <a:cs typeface="Mangal"/>
            </a:endParaRPr>
          </a:p>
          <a:p>
            <a:pPr>
              <a:lnSpc>
                <a:spcPct val="115000"/>
              </a:lnSpc>
            </a:pPr>
            <a:r>
              <a:rPr lang="en-US" b="1" dirty="0" smtClean="0">
                <a:solidFill>
                  <a:srgbClr val="558ED5"/>
                </a:solidFill>
              </a:rPr>
              <a:t>	MODIFY</a:t>
            </a:r>
            <a:r>
              <a:rPr lang="en-US" b="1" dirty="0" smtClean="0">
                <a:solidFill>
                  <a:srgbClr val="000000"/>
                </a:solidFill>
              </a:rPr>
              <a:t> </a:t>
            </a:r>
            <a:r>
              <a:rPr lang="en-US" b="1" dirty="0" smtClean="0">
                <a:solidFill>
                  <a:srgbClr val="BC8F00"/>
                </a:solidFill>
              </a:rPr>
              <a:t>Course_Code</a:t>
            </a:r>
            <a:r>
              <a:rPr lang="en-US" b="1" dirty="0" smtClean="0">
                <a:solidFill>
                  <a:srgbClr val="000000"/>
                </a:solidFill>
              </a:rPr>
              <a:t> </a:t>
            </a:r>
            <a:r>
              <a:rPr lang="en-US" b="1" dirty="0">
                <a:solidFill>
                  <a:srgbClr val="558ED5"/>
                </a:solidFill>
              </a:rPr>
              <a:t>varchar(50);</a:t>
            </a:r>
            <a:endParaRPr lang="en-US" sz="1200" dirty="0">
              <a:ea typeface="Calibri"/>
              <a:cs typeface="Mangal"/>
            </a:endParaRPr>
          </a:p>
          <a:p>
            <a:pPr>
              <a:lnSpc>
                <a:spcPct val="115000"/>
              </a:lnSpc>
            </a:pPr>
            <a:r>
              <a:rPr lang="en-US" b="1" dirty="0">
                <a:solidFill>
                  <a:srgbClr val="000000"/>
                </a:solidFill>
              </a:rPr>
              <a:t>Solution For Requirement #2:</a:t>
            </a:r>
            <a:endParaRPr lang="en-US" sz="1200" dirty="0">
              <a:ea typeface="Calibri"/>
              <a:cs typeface="Mangal"/>
            </a:endParaRPr>
          </a:p>
          <a:p>
            <a:pPr>
              <a:lnSpc>
                <a:spcPct val="115000"/>
              </a:lnSpc>
            </a:pPr>
            <a:r>
              <a:rPr lang="en-US" b="1" dirty="0" smtClean="0">
                <a:solidFill>
                  <a:srgbClr val="558ED5"/>
                </a:solidFill>
              </a:rPr>
              <a:t>	ALTER</a:t>
            </a:r>
            <a:r>
              <a:rPr lang="en-US" b="1" dirty="0" smtClean="0">
                <a:solidFill>
                  <a:srgbClr val="000000"/>
                </a:solidFill>
              </a:rPr>
              <a:t> </a:t>
            </a:r>
            <a:r>
              <a:rPr lang="en-US" b="1" dirty="0">
                <a:solidFill>
                  <a:srgbClr val="558ED5"/>
                </a:solidFill>
              </a:rPr>
              <a:t>TABLE</a:t>
            </a:r>
            <a:r>
              <a:rPr lang="en-US" b="1" dirty="0">
                <a:solidFill>
                  <a:srgbClr val="000000"/>
                </a:solidFill>
              </a:rPr>
              <a:t> </a:t>
            </a:r>
            <a:r>
              <a:rPr lang="en-US" b="1" dirty="0">
                <a:solidFill>
                  <a:srgbClr val="BC8F00"/>
                </a:solidFill>
              </a:rPr>
              <a:t>Course_Info</a:t>
            </a:r>
            <a:r>
              <a:rPr lang="en-US" b="1" dirty="0">
                <a:solidFill>
                  <a:srgbClr val="000000"/>
                </a:solidFill>
              </a:rPr>
              <a:t> </a:t>
            </a:r>
            <a:endParaRPr lang="en-US" sz="1200" dirty="0">
              <a:ea typeface="Calibri"/>
              <a:cs typeface="Mangal"/>
            </a:endParaRPr>
          </a:p>
          <a:p>
            <a:pPr>
              <a:lnSpc>
                <a:spcPct val="115000"/>
              </a:lnSpc>
            </a:pPr>
            <a:r>
              <a:rPr lang="en-US" b="1" dirty="0" smtClean="0">
                <a:solidFill>
                  <a:srgbClr val="558ED5"/>
                </a:solidFill>
              </a:rPr>
              <a:t>	MODIFY</a:t>
            </a:r>
            <a:r>
              <a:rPr lang="en-US" b="1" dirty="0" smtClean="0">
                <a:solidFill>
                  <a:srgbClr val="000000"/>
                </a:solidFill>
              </a:rPr>
              <a:t> </a:t>
            </a:r>
            <a:r>
              <a:rPr lang="en-US" b="1" dirty="0" smtClean="0">
                <a:solidFill>
                  <a:srgbClr val="BC8F00"/>
                </a:solidFill>
              </a:rPr>
              <a:t>Course_Description</a:t>
            </a:r>
            <a:r>
              <a:rPr lang="en-US" b="1" dirty="0" smtClean="0">
                <a:solidFill>
                  <a:srgbClr val="000000"/>
                </a:solidFill>
              </a:rPr>
              <a:t> </a:t>
            </a:r>
            <a:r>
              <a:rPr lang="en-US" b="1" dirty="0">
                <a:solidFill>
                  <a:srgbClr val="558ED5"/>
                </a:solidFill>
              </a:rPr>
              <a:t>varchar(200);</a:t>
            </a:r>
            <a:endParaRPr lang="en-US" sz="1200" dirty="0">
              <a:ea typeface="Calibri"/>
              <a:cs typeface="Mangal"/>
            </a:endParaRPr>
          </a:p>
          <a:p>
            <a:pPr>
              <a:lnSpc>
                <a:spcPct val="115000"/>
              </a:lnSpc>
            </a:pPr>
            <a:r>
              <a:rPr lang="en-US" b="1" dirty="0">
                <a:solidFill>
                  <a:srgbClr val="000000"/>
                </a:solidFill>
              </a:rPr>
              <a:t>Solution For Requirement #3:</a:t>
            </a:r>
            <a:endParaRPr lang="en-US" sz="1200" dirty="0">
              <a:ea typeface="Calibri"/>
              <a:cs typeface="Mangal"/>
            </a:endParaRPr>
          </a:p>
          <a:p>
            <a:pPr>
              <a:lnSpc>
                <a:spcPct val="115000"/>
              </a:lnSpc>
            </a:pPr>
            <a:r>
              <a:rPr lang="en-US" b="1" dirty="0" smtClean="0">
                <a:solidFill>
                  <a:srgbClr val="558ED5"/>
                </a:solidFill>
              </a:rPr>
              <a:t>	ALTER</a:t>
            </a:r>
            <a:r>
              <a:rPr lang="en-US" b="1" dirty="0" smtClean="0">
                <a:solidFill>
                  <a:srgbClr val="000000"/>
                </a:solidFill>
              </a:rPr>
              <a:t> </a:t>
            </a:r>
            <a:r>
              <a:rPr lang="en-US" b="1" dirty="0">
                <a:solidFill>
                  <a:srgbClr val="558ED5"/>
                </a:solidFill>
              </a:rPr>
              <a:t>TABLE</a:t>
            </a:r>
            <a:r>
              <a:rPr lang="en-US" b="1" dirty="0">
                <a:solidFill>
                  <a:srgbClr val="000000"/>
                </a:solidFill>
              </a:rPr>
              <a:t> </a:t>
            </a:r>
            <a:r>
              <a:rPr lang="en-US" b="1" dirty="0">
                <a:solidFill>
                  <a:srgbClr val="BC8F00"/>
                </a:solidFill>
              </a:rPr>
              <a:t>Course_Info</a:t>
            </a:r>
            <a:r>
              <a:rPr lang="en-US" b="1" dirty="0">
                <a:solidFill>
                  <a:srgbClr val="000000"/>
                </a:solidFill>
              </a:rPr>
              <a:t> </a:t>
            </a:r>
            <a:endParaRPr lang="en-US" sz="1200" dirty="0">
              <a:ea typeface="Calibri"/>
              <a:cs typeface="Mangal"/>
            </a:endParaRPr>
          </a:p>
          <a:p>
            <a:pPr>
              <a:lnSpc>
                <a:spcPct val="115000"/>
              </a:lnSpc>
            </a:pPr>
            <a:r>
              <a:rPr lang="en-US" b="1" dirty="0" smtClean="0">
                <a:solidFill>
                  <a:srgbClr val="558ED5"/>
                </a:solidFill>
              </a:rPr>
              <a:t>	ADD</a:t>
            </a:r>
            <a:r>
              <a:rPr lang="en-US" b="1" dirty="0" smtClean="0">
                <a:solidFill>
                  <a:srgbClr val="000000"/>
                </a:solidFill>
              </a:rPr>
              <a:t> </a:t>
            </a:r>
            <a:r>
              <a:rPr lang="en-US" b="1" dirty="0" smtClean="0">
                <a:solidFill>
                  <a:srgbClr val="BC8F00"/>
                </a:solidFill>
              </a:rPr>
              <a:t>Course_Duration</a:t>
            </a:r>
            <a:r>
              <a:rPr lang="en-US" b="1" dirty="0" smtClean="0">
                <a:solidFill>
                  <a:srgbClr val="000000"/>
                </a:solidFill>
              </a:rPr>
              <a:t> </a:t>
            </a:r>
            <a:r>
              <a:rPr lang="en-US" b="1" dirty="0">
                <a:solidFill>
                  <a:srgbClr val="558ED5"/>
                </a:solidFill>
              </a:rPr>
              <a:t>varchar(20),</a:t>
            </a:r>
            <a:endParaRPr lang="en-US" sz="1200" dirty="0">
              <a:ea typeface="Calibri"/>
              <a:cs typeface="Mangal"/>
            </a:endParaRPr>
          </a:p>
          <a:p>
            <a:pPr>
              <a:lnSpc>
                <a:spcPct val="115000"/>
              </a:lnSpc>
            </a:pPr>
            <a:r>
              <a:rPr lang="en-US" b="1" dirty="0" smtClean="0">
                <a:solidFill>
                  <a:srgbClr val="558ED5"/>
                </a:solidFill>
              </a:rPr>
              <a:t>	ADD</a:t>
            </a:r>
            <a:r>
              <a:rPr lang="en-US" b="1" dirty="0" smtClean="0">
                <a:solidFill>
                  <a:srgbClr val="000000"/>
                </a:solidFill>
              </a:rPr>
              <a:t> </a:t>
            </a:r>
            <a:r>
              <a:rPr lang="en-US" b="1" dirty="0">
                <a:solidFill>
                  <a:srgbClr val="558ED5"/>
                </a:solidFill>
              </a:rPr>
              <a:t>COLUMN</a:t>
            </a:r>
            <a:r>
              <a:rPr lang="en-US" b="1" dirty="0">
                <a:solidFill>
                  <a:srgbClr val="000000"/>
                </a:solidFill>
              </a:rPr>
              <a:t> </a:t>
            </a:r>
            <a:r>
              <a:rPr lang="en-US" b="1" dirty="0" smtClean="0">
                <a:solidFill>
                  <a:srgbClr val="BC8F00"/>
                </a:solidFill>
              </a:rPr>
              <a:t>Number_of_Participants</a:t>
            </a:r>
            <a:r>
              <a:rPr lang="en-US" b="1" dirty="0" smtClean="0">
                <a:solidFill>
                  <a:srgbClr val="000000"/>
                </a:solidFill>
              </a:rPr>
              <a:t> </a:t>
            </a:r>
            <a:r>
              <a:rPr lang="en-US" b="1" dirty="0">
                <a:solidFill>
                  <a:srgbClr val="558ED5"/>
                </a:solidFill>
              </a:rPr>
              <a:t>varchar(30),</a:t>
            </a:r>
            <a:endParaRPr lang="en-US" sz="1200" dirty="0">
              <a:ea typeface="Calibri"/>
              <a:cs typeface="Mangal"/>
            </a:endParaRPr>
          </a:p>
          <a:p>
            <a:pPr>
              <a:lnSpc>
                <a:spcPct val="115000"/>
              </a:lnSpc>
            </a:pPr>
            <a:r>
              <a:rPr lang="en-US" b="1" dirty="0" smtClean="0">
                <a:solidFill>
                  <a:srgbClr val="558ED5"/>
                </a:solidFill>
              </a:rPr>
              <a:t>	ADD</a:t>
            </a:r>
            <a:r>
              <a:rPr lang="en-US" b="1" dirty="0" smtClean="0">
                <a:solidFill>
                  <a:srgbClr val="000000"/>
                </a:solidFill>
              </a:rPr>
              <a:t> </a:t>
            </a:r>
            <a:r>
              <a:rPr lang="en-US" b="1" dirty="0">
                <a:solidFill>
                  <a:srgbClr val="558ED5"/>
                </a:solidFill>
              </a:rPr>
              <a:t>COLUMN</a:t>
            </a:r>
            <a:r>
              <a:rPr lang="en-US" b="1" dirty="0">
                <a:solidFill>
                  <a:srgbClr val="000000"/>
                </a:solidFill>
              </a:rPr>
              <a:t> </a:t>
            </a:r>
            <a:r>
              <a:rPr lang="en-US" b="1" dirty="0">
                <a:solidFill>
                  <a:srgbClr val="BC8F00"/>
                </a:solidFill>
              </a:rPr>
              <a:t>Course_Ty</a:t>
            </a:r>
            <a:r>
              <a:rPr lang="en-US" b="1" dirty="0" smtClean="0">
                <a:solidFill>
                  <a:srgbClr val="BC8F00"/>
                </a:solidFill>
              </a:rPr>
              <a:t>pe</a:t>
            </a:r>
            <a:r>
              <a:rPr lang="en-US" b="1" dirty="0" smtClean="0">
                <a:solidFill>
                  <a:srgbClr val="000000"/>
                </a:solidFill>
              </a:rPr>
              <a:t> </a:t>
            </a:r>
            <a:r>
              <a:rPr lang="en-US" b="1" dirty="0">
                <a:solidFill>
                  <a:srgbClr val="558ED5"/>
                </a:solidFill>
              </a:rPr>
              <a:t>varchar(30);</a:t>
            </a:r>
            <a:endParaRPr lang="en-US" sz="1200" dirty="0">
              <a:ea typeface="Calibri"/>
              <a:cs typeface="Mangal"/>
            </a:endParaRPr>
          </a:p>
          <a:p>
            <a:pPr>
              <a:lnSpc>
                <a:spcPct val="115000"/>
              </a:lnSpc>
            </a:pPr>
            <a:r>
              <a:rPr lang="en-US" b="1" dirty="0">
                <a:solidFill>
                  <a:srgbClr val="000000"/>
                </a:solidFill>
              </a:rPr>
              <a:t>Solution For Requirement #4:</a:t>
            </a:r>
            <a:endParaRPr lang="en-US" sz="1200" dirty="0">
              <a:ea typeface="Calibri"/>
              <a:cs typeface="Mangal"/>
            </a:endParaRPr>
          </a:p>
          <a:p>
            <a:pPr>
              <a:lnSpc>
                <a:spcPct val="115000"/>
              </a:lnSpc>
            </a:pPr>
            <a:r>
              <a:rPr lang="en-US" b="1" dirty="0" smtClean="0">
                <a:solidFill>
                  <a:srgbClr val="558ED5"/>
                </a:solidFill>
              </a:rPr>
              <a:t>	ALTER</a:t>
            </a:r>
            <a:r>
              <a:rPr lang="en-US" b="1" dirty="0" smtClean="0">
                <a:solidFill>
                  <a:srgbClr val="000000"/>
                </a:solidFill>
              </a:rPr>
              <a:t> </a:t>
            </a:r>
            <a:r>
              <a:rPr lang="en-US" b="1" dirty="0">
                <a:solidFill>
                  <a:srgbClr val="558ED5"/>
                </a:solidFill>
              </a:rPr>
              <a:t>TABLE</a:t>
            </a:r>
            <a:r>
              <a:rPr lang="en-US" b="1" dirty="0">
                <a:solidFill>
                  <a:srgbClr val="000000"/>
                </a:solidFill>
              </a:rPr>
              <a:t> </a:t>
            </a:r>
            <a:r>
              <a:rPr lang="en-US" b="1" dirty="0">
                <a:solidFill>
                  <a:srgbClr val="BC8F00"/>
                </a:solidFill>
              </a:rPr>
              <a:t>Course_Info</a:t>
            </a:r>
            <a:r>
              <a:rPr lang="en-US" b="1" dirty="0">
                <a:solidFill>
                  <a:srgbClr val="000000"/>
                </a:solidFill>
              </a:rPr>
              <a:t> </a:t>
            </a:r>
            <a:endParaRPr lang="en-US" sz="1200" dirty="0">
              <a:ea typeface="Calibri"/>
              <a:cs typeface="Mangal"/>
            </a:endParaRPr>
          </a:p>
          <a:p>
            <a:pPr>
              <a:lnSpc>
                <a:spcPct val="115000"/>
              </a:lnSpc>
            </a:pPr>
            <a:r>
              <a:rPr lang="en-US" b="1" dirty="0" smtClean="0">
                <a:solidFill>
                  <a:srgbClr val="558ED5"/>
                </a:solidFill>
              </a:rPr>
              <a:t>	CHANGE</a:t>
            </a:r>
            <a:r>
              <a:rPr lang="en-US" b="1" dirty="0" smtClean="0">
                <a:solidFill>
                  <a:srgbClr val="000000"/>
                </a:solidFill>
              </a:rPr>
              <a:t> </a:t>
            </a:r>
            <a:r>
              <a:rPr lang="en-US" b="1" dirty="0" smtClean="0">
                <a:solidFill>
                  <a:srgbClr val="BC8F00"/>
                </a:solidFill>
              </a:rPr>
              <a:t>Course</a:t>
            </a:r>
            <a:r>
              <a:rPr lang="en-US" b="1" dirty="0" smtClean="0">
                <a:solidFill>
                  <a:srgbClr val="000000"/>
                </a:solidFill>
              </a:rPr>
              <a:t> </a:t>
            </a:r>
            <a:r>
              <a:rPr lang="en-US" b="1" dirty="0" smtClean="0">
                <a:solidFill>
                  <a:srgbClr val="BC8F00"/>
                </a:solidFill>
              </a:rPr>
              <a:t>Course_Name</a:t>
            </a:r>
            <a:r>
              <a:rPr lang="en-US" b="1" dirty="0" smtClean="0">
                <a:solidFill>
                  <a:srgbClr val="000000"/>
                </a:solidFill>
              </a:rPr>
              <a:t> </a:t>
            </a:r>
            <a:r>
              <a:rPr lang="en-US" b="1" dirty="0">
                <a:solidFill>
                  <a:srgbClr val="558ED5"/>
                </a:solidFill>
              </a:rPr>
              <a:t>varchar (20);</a:t>
            </a:r>
            <a:endParaRPr lang="en-US" sz="1200" dirty="0">
              <a:ea typeface="Calibri"/>
              <a:cs typeface="Mangal"/>
            </a:endParaRPr>
          </a:p>
        </p:txBody>
      </p:sp>
    </p:spTree>
    <p:extLst>
      <p:ext uri="{BB962C8B-B14F-4D97-AF65-F5344CB8AC3E}">
        <p14:creationId xmlns:p14="http://schemas.microsoft.com/office/powerpoint/2010/main" val="420086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left)">
                                      <p:cBhvr>
                                        <p:cTn id="28" dur="500"/>
                                        <p:tgtEl>
                                          <p:spTgt spid="5">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wipe(left)">
                                      <p:cBhvr>
                                        <p:cTn id="34" dur="500"/>
                                        <p:tgtEl>
                                          <p:spTgt spid="5">
                                            <p:txEl>
                                              <p:pRg st="9" end="9"/>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wipe(left)">
                                      <p:cBhvr>
                                        <p:cTn id="37" dur="500"/>
                                        <p:tgtEl>
                                          <p:spTgt spid="5">
                                            <p:txEl>
                                              <p:pRg st="10" end="10"/>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wipe(left)">
                                      <p:cBhvr>
                                        <p:cTn id="40" dur="500"/>
                                        <p:tgtEl>
                                          <p:spTgt spid="5">
                                            <p:txEl>
                                              <p:pRg st="11" end="11"/>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wipe(left)">
                                      <p:cBhvr>
                                        <p:cTn id="43" dur="500"/>
                                        <p:tgtEl>
                                          <p:spTgt spid="5">
                                            <p:txEl>
                                              <p:pRg st="12" end="12"/>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5">
                                            <p:txEl>
                                              <p:pRg st="13" end="13"/>
                                            </p:txEl>
                                          </p:spTgt>
                                        </p:tgtEl>
                                        <p:attrNameLst>
                                          <p:attrName>style.visibility</p:attrName>
                                        </p:attrNameLst>
                                      </p:cBhvr>
                                      <p:to>
                                        <p:strVal val="visible"/>
                                      </p:to>
                                    </p:set>
                                    <p:animEffect transition="in" filter="wipe(left)">
                                      <p:cBhvr>
                                        <p:cTn id="46"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59</a:t>
            </a:fld>
            <a:endParaRPr lang="en-US" dirty="0"/>
          </a:p>
        </p:txBody>
      </p:sp>
      <p:sp>
        <p:nvSpPr>
          <p:cNvPr id="5" name="Rectangle 4"/>
          <p:cNvSpPr/>
          <p:nvPr/>
        </p:nvSpPr>
        <p:spPr>
          <a:xfrm>
            <a:off x="152400" y="1295400"/>
            <a:ext cx="8839200" cy="3323987"/>
          </a:xfrm>
          <a:prstGeom prst="rect">
            <a:avLst/>
          </a:prstGeom>
        </p:spPr>
        <p:txBody>
          <a:bodyPr wrap="square">
            <a:spAutoFit/>
          </a:bodyPr>
          <a:lstStyle/>
          <a:p>
            <a:endParaRPr lang="en-US" b="1" dirty="0" smtClean="0"/>
          </a:p>
          <a:p>
            <a:r>
              <a:rPr lang="en-US" b="1" dirty="0" smtClean="0"/>
              <a:t>Requirement # 5: </a:t>
            </a:r>
            <a:r>
              <a:rPr lang="en-US" b="0" dirty="0" smtClean="0"/>
              <a:t>ABC University architects have defined a standard to precede all the tables in the database with string “CMS_”.  Rename the table from COURSE_INFO to CMS_COURSE_INFO.</a:t>
            </a:r>
          </a:p>
          <a:p>
            <a:pPr>
              <a:spcBef>
                <a:spcPts val="1200"/>
              </a:spcBef>
            </a:pPr>
            <a:r>
              <a:rPr lang="en-US" b="1" dirty="0" smtClean="0"/>
              <a:t>Requirement # 6: </a:t>
            </a:r>
            <a:r>
              <a:rPr lang="en-US" b="0" dirty="0" smtClean="0"/>
              <a:t>ABC University decides to break the CMS_COURSE_INFO table into multiple small tables. Delete all the records in the table and  drop the table from the database.</a:t>
            </a:r>
          </a:p>
          <a:p>
            <a:endParaRPr lang="en-US" b="1" dirty="0" smtClean="0">
              <a:solidFill>
                <a:schemeClr val="tx2">
                  <a:lumMod val="60000"/>
                  <a:lumOff val="40000"/>
                </a:schemeClr>
              </a:solidFill>
            </a:endParaRPr>
          </a:p>
          <a:p>
            <a:pPr>
              <a:spcBef>
                <a:spcPts val="1200"/>
              </a:spcBef>
            </a:pPr>
            <a:endParaRPr lang="en-US" dirty="0"/>
          </a:p>
          <a:p>
            <a:pPr>
              <a:spcBef>
                <a:spcPts val="1200"/>
              </a:spcBef>
            </a:pPr>
            <a:endParaRPr lang="en-US" b="0" dirty="0"/>
          </a:p>
        </p:txBody>
      </p:sp>
    </p:spTree>
    <p:extLst>
      <p:ext uri="{BB962C8B-B14F-4D97-AF65-F5344CB8AC3E}">
        <p14:creationId xmlns:p14="http://schemas.microsoft.com/office/powerpoint/2010/main" val="83510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228600" y="1301750"/>
            <a:ext cx="8686800" cy="4946650"/>
          </a:xfrm>
        </p:spPr>
        <p:txBody>
          <a:bodyPr/>
          <a:lstStyle/>
          <a:p>
            <a:pPr marL="0" indent="0">
              <a:buNone/>
            </a:pPr>
            <a:r>
              <a:rPr lang="en-US" sz="2000" dirty="0" smtClean="0"/>
              <a:t>There are many entities involved in </a:t>
            </a:r>
            <a:r>
              <a:rPr lang="en-US" sz="2000" b="1" dirty="0" smtClean="0"/>
              <a:t>Product Management System. </a:t>
            </a:r>
          </a:p>
          <a:p>
            <a:pPr marL="0" indent="0">
              <a:buNone/>
            </a:pPr>
            <a:r>
              <a:rPr lang="en-US" sz="2000" b="1" dirty="0" smtClean="0"/>
              <a:t>PMS</a:t>
            </a:r>
            <a:r>
              <a:rPr lang="en-US" sz="2000" dirty="0" smtClean="0"/>
              <a:t> as given below which we will be dealing with throughout this course</a:t>
            </a:r>
          </a:p>
          <a:p>
            <a:pPr marL="0" indent="0">
              <a:buNone/>
            </a:pPr>
            <a:endParaRPr lang="en-US" sz="2000" dirty="0" smtClean="0"/>
          </a:p>
          <a:p>
            <a:pPr marL="0" indent="0">
              <a:buNone/>
            </a:pPr>
            <a:endParaRPr lang="en-US" sz="20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60</a:t>
            </a:fld>
            <a:endParaRPr lang="en-US" dirty="0"/>
          </a:p>
        </p:txBody>
      </p:sp>
      <p:sp>
        <p:nvSpPr>
          <p:cNvPr id="3" name="TextBox 2"/>
          <p:cNvSpPr txBox="1"/>
          <p:nvPr/>
        </p:nvSpPr>
        <p:spPr>
          <a:xfrm>
            <a:off x="304800" y="1600200"/>
            <a:ext cx="6858000" cy="1643527"/>
          </a:xfrm>
          <a:prstGeom prst="rect">
            <a:avLst/>
          </a:prstGeom>
          <a:noFill/>
        </p:spPr>
        <p:txBody>
          <a:bodyPr wrap="square" rtlCol="0">
            <a:spAutoFit/>
          </a:bodyPr>
          <a:lstStyle/>
          <a:p>
            <a:pPr>
              <a:lnSpc>
                <a:spcPct val="115000"/>
              </a:lnSpc>
            </a:pPr>
            <a:r>
              <a:rPr lang="en-US" b="1" dirty="0">
                <a:solidFill>
                  <a:srgbClr val="000000"/>
                </a:solidFill>
              </a:rPr>
              <a:t>Solution For Requirement </a:t>
            </a:r>
            <a:r>
              <a:rPr lang="en-US" b="1" dirty="0" smtClean="0">
                <a:solidFill>
                  <a:srgbClr val="000000"/>
                </a:solidFill>
              </a:rPr>
              <a:t>#5:</a:t>
            </a:r>
            <a:endParaRPr lang="en-US" sz="1200" dirty="0">
              <a:ea typeface="Calibri"/>
              <a:cs typeface="Mangal"/>
            </a:endParaRPr>
          </a:p>
          <a:p>
            <a:pPr>
              <a:lnSpc>
                <a:spcPct val="115000"/>
              </a:lnSpc>
            </a:pPr>
            <a:r>
              <a:rPr lang="en-US" b="1" dirty="0" smtClean="0">
                <a:solidFill>
                  <a:srgbClr val="558ED5"/>
                </a:solidFill>
              </a:rPr>
              <a:t>	RENAME</a:t>
            </a:r>
            <a:r>
              <a:rPr lang="en-US" b="1" dirty="0" smtClean="0">
                <a:solidFill>
                  <a:srgbClr val="000000"/>
                </a:solidFill>
              </a:rPr>
              <a:t> </a:t>
            </a:r>
            <a:r>
              <a:rPr lang="en-US" b="1" dirty="0">
                <a:solidFill>
                  <a:srgbClr val="558ED5"/>
                </a:solidFill>
              </a:rPr>
              <a:t>TABLE</a:t>
            </a:r>
            <a:r>
              <a:rPr lang="en-US" b="1" dirty="0">
                <a:solidFill>
                  <a:srgbClr val="000000"/>
                </a:solidFill>
              </a:rPr>
              <a:t> </a:t>
            </a:r>
            <a:r>
              <a:rPr lang="en-US" b="1" dirty="0" smtClean="0">
                <a:solidFill>
                  <a:srgbClr val="BC8F00"/>
                </a:solidFill>
              </a:rPr>
              <a:t>Course_Info</a:t>
            </a:r>
            <a:r>
              <a:rPr lang="en-US" b="1" dirty="0" smtClean="0">
                <a:solidFill>
                  <a:srgbClr val="000000"/>
                </a:solidFill>
              </a:rPr>
              <a:t> </a:t>
            </a:r>
            <a:r>
              <a:rPr lang="en-US" b="1" dirty="0">
                <a:solidFill>
                  <a:srgbClr val="558ED5"/>
                </a:solidFill>
              </a:rPr>
              <a:t>TO  </a:t>
            </a:r>
            <a:r>
              <a:rPr lang="en-US" b="1" dirty="0" smtClean="0">
                <a:solidFill>
                  <a:srgbClr val="BC8F00"/>
                </a:solidFill>
              </a:rPr>
              <a:t>CMS_Course_Info</a:t>
            </a:r>
            <a:r>
              <a:rPr lang="en-US" b="1" dirty="0">
                <a:solidFill>
                  <a:srgbClr val="BC8F00"/>
                </a:solidFill>
              </a:rPr>
              <a:t>;</a:t>
            </a:r>
            <a:endParaRPr lang="en-US" sz="1200" dirty="0">
              <a:ea typeface="Calibri"/>
              <a:cs typeface="Mangal"/>
            </a:endParaRPr>
          </a:p>
          <a:p>
            <a:pPr>
              <a:lnSpc>
                <a:spcPct val="115000"/>
              </a:lnSpc>
            </a:pPr>
            <a:r>
              <a:rPr lang="en-US" b="1" dirty="0">
                <a:solidFill>
                  <a:srgbClr val="000000"/>
                </a:solidFill>
              </a:rPr>
              <a:t>Solution For Requirement </a:t>
            </a:r>
            <a:r>
              <a:rPr lang="en-US" b="1" dirty="0" smtClean="0">
                <a:solidFill>
                  <a:srgbClr val="000000"/>
                </a:solidFill>
              </a:rPr>
              <a:t>#6:</a:t>
            </a:r>
            <a:endParaRPr lang="en-US" sz="1200" dirty="0">
              <a:ea typeface="Calibri"/>
              <a:cs typeface="Mangal"/>
            </a:endParaRPr>
          </a:p>
          <a:p>
            <a:pPr>
              <a:lnSpc>
                <a:spcPct val="115000"/>
              </a:lnSpc>
            </a:pPr>
            <a:r>
              <a:rPr lang="en-US" b="1" dirty="0" smtClean="0">
                <a:solidFill>
                  <a:srgbClr val="558ED5"/>
                </a:solidFill>
              </a:rPr>
              <a:t>	DROP</a:t>
            </a:r>
            <a:r>
              <a:rPr lang="en-US" b="1" dirty="0" smtClean="0">
                <a:solidFill>
                  <a:srgbClr val="000000"/>
                </a:solidFill>
              </a:rPr>
              <a:t> </a:t>
            </a:r>
            <a:r>
              <a:rPr lang="en-US" b="1" dirty="0">
                <a:solidFill>
                  <a:srgbClr val="558ED5"/>
                </a:solidFill>
              </a:rPr>
              <a:t>TABLE</a:t>
            </a:r>
            <a:r>
              <a:rPr lang="en-US" b="1" dirty="0">
                <a:solidFill>
                  <a:srgbClr val="000000"/>
                </a:solidFill>
              </a:rPr>
              <a:t> </a:t>
            </a:r>
            <a:r>
              <a:rPr lang="en-US" b="1" dirty="0" smtClean="0">
                <a:solidFill>
                  <a:srgbClr val="BC8F00"/>
                </a:solidFill>
              </a:rPr>
              <a:t>CMS_Course_Info</a:t>
            </a:r>
            <a:r>
              <a:rPr lang="en-US" b="1" dirty="0">
                <a:solidFill>
                  <a:srgbClr val="BC8F00"/>
                </a:solidFill>
              </a:rPr>
              <a:t>;</a:t>
            </a:r>
            <a:endParaRPr lang="en-US" sz="1200" dirty="0">
              <a:ea typeface="Calibri"/>
              <a:cs typeface="Mangal"/>
            </a:endParaRPr>
          </a:p>
          <a:p>
            <a:endParaRPr lang="en-US" dirty="0"/>
          </a:p>
        </p:txBody>
      </p:sp>
    </p:spTree>
    <p:extLst>
      <p:ext uri="{BB962C8B-B14F-4D97-AF65-F5344CB8AC3E}">
        <p14:creationId xmlns:p14="http://schemas.microsoft.com/office/powerpoint/2010/main" val="201324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Lend a Hand</a:t>
            </a:r>
            <a:endParaRPr lang="en-US" sz="4000" dirty="0"/>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61</a:t>
            </a:fld>
            <a:endParaRPr lang="en-US" dirty="0"/>
          </a:p>
        </p:txBody>
      </p:sp>
      <p:sp>
        <p:nvSpPr>
          <p:cNvPr id="7" name="TextBox 6"/>
          <p:cNvSpPr txBox="1"/>
          <p:nvPr/>
        </p:nvSpPr>
        <p:spPr>
          <a:xfrm>
            <a:off x="228600" y="1390471"/>
            <a:ext cx="9067800" cy="1200329"/>
          </a:xfrm>
          <a:prstGeom prst="rect">
            <a:avLst/>
          </a:prstGeom>
          <a:noFill/>
        </p:spPr>
        <p:txBody>
          <a:bodyPr wrap="square" rtlCol="0">
            <a:spAutoFit/>
          </a:bodyPr>
          <a:lstStyle/>
          <a:p>
            <a:endParaRPr lang="en-US" b="0" dirty="0" smtClean="0"/>
          </a:p>
          <a:p>
            <a:r>
              <a:rPr lang="en-US" b="0" dirty="0" smtClean="0"/>
              <a:t>Let us insert the following four records into the “</a:t>
            </a:r>
            <a:r>
              <a:rPr lang="en-US" dirty="0" smtClean="0"/>
              <a:t>COURSE_INFO</a:t>
            </a:r>
            <a:r>
              <a:rPr lang="en-US" b="0" dirty="0" smtClean="0"/>
              <a:t>”  table which  we had already created .</a:t>
            </a:r>
          </a:p>
          <a:p>
            <a:r>
              <a:rPr lang="en-US" dirty="0" smtClean="0"/>
              <a:t>NOTE: </a:t>
            </a:r>
            <a:r>
              <a:rPr lang="en-US" b="0" dirty="0" smtClean="0"/>
              <a:t>If table is not there please recreate the table.</a:t>
            </a:r>
          </a:p>
        </p:txBody>
      </p:sp>
      <p:graphicFrame>
        <p:nvGraphicFramePr>
          <p:cNvPr id="8" name="Table 7"/>
          <p:cNvGraphicFramePr>
            <a:graphicFrameLocks noGrp="1"/>
          </p:cNvGraphicFramePr>
          <p:nvPr>
            <p:extLst>
              <p:ext uri="{D42A27DB-BD31-4B8C-83A1-F6EECF244321}">
                <p14:modId xmlns:p14="http://schemas.microsoft.com/office/powerpoint/2010/main" val="2510227850"/>
              </p:ext>
            </p:extLst>
          </p:nvPr>
        </p:nvGraphicFramePr>
        <p:xfrm>
          <a:off x="1051653" y="2667001"/>
          <a:ext cx="7101747" cy="1752599"/>
        </p:xfrm>
        <a:graphic>
          <a:graphicData uri="http://schemas.openxmlformats.org/drawingml/2006/table">
            <a:tbl>
              <a:tblPr firstRow="1" bandRow="1">
                <a:tableStyleId>{5C22544A-7EE6-4342-B048-85BDC9FD1C3A}</a:tableStyleId>
              </a:tblPr>
              <a:tblGrid>
                <a:gridCol w="1400493"/>
                <a:gridCol w="1500505"/>
                <a:gridCol w="2002155"/>
                <a:gridCol w="2198594"/>
              </a:tblGrid>
              <a:tr h="304799">
                <a:tc>
                  <a:txBody>
                    <a:bodyPr/>
                    <a:lstStyle/>
                    <a:p>
                      <a:r>
                        <a:rPr lang="en-US" sz="1200" dirty="0" smtClean="0">
                          <a:latin typeface="Arial" pitchFamily="34" charset="0"/>
                          <a:cs typeface="Arial" pitchFamily="34" charset="0"/>
                        </a:rPr>
                        <a:t>COURSE_CODE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COURSE_NAME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COURSE_DESCRIPTION</a:t>
                      </a:r>
                      <a:endParaRPr lang="en-US" sz="12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COURSE_START_DATE</a:t>
                      </a:r>
                    </a:p>
                    <a:p>
                      <a:endParaRPr lang="en-US" sz="1200" dirty="0">
                        <a:latin typeface="Arial" pitchFamily="34" charset="0"/>
                        <a:cs typeface="Arial" pitchFamily="34" charset="0"/>
                      </a:endParaRPr>
                    </a:p>
                  </a:txBody>
                  <a:tcPr/>
                </a:tc>
              </a:tr>
              <a:tr h="306675">
                <a:tc>
                  <a:txBody>
                    <a:bodyPr/>
                    <a:lstStyle/>
                    <a:p>
                      <a:r>
                        <a:rPr lang="en-US" sz="1200" dirty="0" smtClean="0">
                          <a:latin typeface="Arial" pitchFamily="34" charset="0"/>
                          <a:cs typeface="Arial" pitchFamily="34" charset="0"/>
                        </a:rPr>
                        <a:t>343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Java</a:t>
                      </a:r>
                      <a:r>
                        <a:rPr lang="en-US" sz="1200" baseline="0" dirty="0" smtClean="0">
                          <a:latin typeface="Arial" pitchFamily="34" charset="0"/>
                          <a:cs typeface="Arial" pitchFamily="34" charset="0"/>
                        </a:rPr>
                        <a:t> Programming</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a:t>
                      </a:r>
                      <a:r>
                        <a:rPr lang="en-US" sz="1200" baseline="0" dirty="0" smtClean="0">
                          <a:latin typeface="Arial" pitchFamily="34" charset="0"/>
                          <a:cs typeface="Arial" pitchFamily="34" charset="0"/>
                        </a:rPr>
                        <a:t> of Java</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12 /12/2012</a:t>
                      </a:r>
                      <a:endParaRPr lang="en-US" sz="1200" dirty="0">
                        <a:latin typeface="Arial" pitchFamily="34" charset="0"/>
                        <a:cs typeface="Arial" pitchFamily="34" charset="0"/>
                      </a:endParaRPr>
                    </a:p>
                  </a:txBody>
                  <a:tcPr/>
                </a:tc>
              </a:tr>
              <a:tr h="293216">
                <a:tc>
                  <a:txBody>
                    <a:bodyPr/>
                    <a:lstStyle/>
                    <a:p>
                      <a:r>
                        <a:rPr lang="en-US" sz="1200" dirty="0" smtClean="0">
                          <a:latin typeface="Arial" pitchFamily="34" charset="0"/>
                          <a:cs typeface="Arial" pitchFamily="34" charset="0"/>
                        </a:rPr>
                        <a:t>167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 Programming</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 of C</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11/11/2012</a:t>
                      </a:r>
                      <a:endParaRPr lang="en-US" sz="1200" dirty="0">
                        <a:latin typeface="Arial" pitchFamily="34" charset="0"/>
                        <a:cs typeface="Arial" pitchFamily="34" charset="0"/>
                      </a:endParaRPr>
                    </a:p>
                  </a:txBody>
                  <a:tcPr/>
                </a:tc>
              </a:tr>
              <a:tr h="348493">
                <a:tc>
                  <a:txBody>
                    <a:bodyPr/>
                    <a:lstStyle/>
                    <a:p>
                      <a:r>
                        <a:rPr lang="en-US" sz="1200" dirty="0" smtClean="0">
                          <a:latin typeface="Arial" pitchFamily="34" charset="0"/>
                          <a:cs typeface="Arial" pitchFamily="34" charset="0"/>
                        </a:rPr>
                        <a:t>347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RDBMS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 Of RDBMS</a:t>
                      </a:r>
                      <a:endParaRPr lang="en-US" sz="1200" dirty="0">
                        <a:latin typeface="Arial" pitchFamily="34" charset="0"/>
                        <a:cs typeface="Arial" pitchFamily="34" charset="0"/>
                      </a:endParaRPr>
                    </a:p>
                  </a:txBody>
                  <a:tcPr/>
                </a:tc>
                <a:tc>
                  <a:txBody>
                    <a:bodyPr/>
                    <a:lstStyle/>
                    <a:p>
                      <a:endParaRPr lang="en-US" sz="1200" dirty="0">
                        <a:latin typeface="Arial" pitchFamily="34" charset="0"/>
                        <a:cs typeface="Arial" pitchFamily="34" charset="0"/>
                      </a:endParaRPr>
                    </a:p>
                  </a:txBody>
                  <a:tcPr/>
                </a:tc>
              </a:tr>
              <a:tr h="347015">
                <a:tc>
                  <a:txBody>
                    <a:bodyPr/>
                    <a:lstStyle/>
                    <a:p>
                      <a:r>
                        <a:rPr lang="en-US" sz="1200" dirty="0" smtClean="0">
                          <a:latin typeface="Arial" pitchFamily="34" charset="0"/>
                          <a:cs typeface="Arial" pitchFamily="34" charset="0"/>
                        </a:rPr>
                        <a:t>106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Oracle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Oracle SQL</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11/03/2011</a:t>
                      </a:r>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810201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143000"/>
          </a:xfrm>
        </p:spPr>
        <p:txBody>
          <a:bodyPr/>
          <a:lstStyle/>
          <a:p>
            <a:r>
              <a:rPr lang="en-US" sz="4000" dirty="0" smtClean="0"/>
              <a:t>Lend a Hand</a:t>
            </a:r>
            <a:endParaRPr lang="en-US" sz="4000" dirty="0"/>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62</a:t>
            </a:fld>
            <a:endParaRPr lang="en-US" dirty="0"/>
          </a:p>
        </p:txBody>
      </p:sp>
      <p:sp>
        <p:nvSpPr>
          <p:cNvPr id="7" name="TextBox 6"/>
          <p:cNvSpPr txBox="1"/>
          <p:nvPr/>
        </p:nvSpPr>
        <p:spPr>
          <a:xfrm>
            <a:off x="228600" y="1676400"/>
            <a:ext cx="9144000" cy="2862322"/>
          </a:xfrm>
          <a:prstGeom prst="rect">
            <a:avLst/>
          </a:prstGeom>
          <a:noFill/>
        </p:spPr>
        <p:txBody>
          <a:bodyPr wrap="square" rtlCol="0">
            <a:spAutoFit/>
          </a:bodyPr>
          <a:lstStyle/>
          <a:p>
            <a:r>
              <a:rPr lang="en-US" b="1" dirty="0"/>
              <a:t>Requirement # </a:t>
            </a:r>
            <a:r>
              <a:rPr lang="en-US" b="1" dirty="0" smtClean="0"/>
              <a:t>7:</a:t>
            </a:r>
            <a:r>
              <a:rPr lang="en-US" dirty="0" smtClean="0"/>
              <a:t> </a:t>
            </a:r>
            <a:r>
              <a:rPr lang="en-US" b="0" dirty="0" smtClean="0"/>
              <a:t>Change the Course name as “</a:t>
            </a:r>
            <a:r>
              <a:rPr lang="en-US" dirty="0" smtClean="0">
                <a:solidFill>
                  <a:srgbClr val="00B050"/>
                </a:solidFill>
              </a:rPr>
              <a:t>Oracle</a:t>
            </a:r>
            <a:r>
              <a:rPr lang="en-US" b="0" dirty="0" smtClean="0"/>
              <a:t>” to “</a:t>
            </a:r>
            <a:r>
              <a:rPr lang="en-US" dirty="0">
                <a:solidFill>
                  <a:srgbClr val="00B050"/>
                </a:solidFill>
              </a:rPr>
              <a:t>MYSQL</a:t>
            </a:r>
            <a:r>
              <a:rPr lang="en-US" b="0" dirty="0" smtClean="0"/>
              <a:t>” and Description as “</a:t>
            </a:r>
            <a:r>
              <a:rPr lang="en-US" b="0" dirty="0" smtClean="0">
                <a:solidFill>
                  <a:srgbClr val="00B050"/>
                </a:solidFill>
              </a:rPr>
              <a:t>MySQL</a:t>
            </a:r>
            <a:r>
              <a:rPr lang="en-US" b="0" dirty="0" smtClean="0"/>
              <a:t>” for the course with code </a:t>
            </a:r>
            <a:r>
              <a:rPr lang="en-US" dirty="0" smtClean="0"/>
              <a:t>106</a:t>
            </a:r>
            <a:r>
              <a:rPr lang="en-US" b="0" dirty="0" smtClean="0"/>
              <a:t>.</a:t>
            </a:r>
          </a:p>
          <a:p>
            <a:r>
              <a:rPr lang="en-US" b="1" dirty="0"/>
              <a:t>Requirement # </a:t>
            </a:r>
            <a:r>
              <a:rPr lang="en-US" b="1" dirty="0" smtClean="0"/>
              <a:t>8:</a:t>
            </a:r>
            <a:r>
              <a:rPr lang="en-US" dirty="0" smtClean="0"/>
              <a:t> </a:t>
            </a:r>
            <a:r>
              <a:rPr lang="en-US" b="0" dirty="0" smtClean="0"/>
              <a:t> Remove the course RDBMS from the table.</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42454228"/>
              </p:ext>
            </p:extLst>
          </p:nvPr>
        </p:nvGraphicFramePr>
        <p:xfrm>
          <a:off x="914400" y="2590800"/>
          <a:ext cx="6847777" cy="1600200"/>
        </p:xfrm>
        <a:graphic>
          <a:graphicData uri="http://schemas.openxmlformats.org/drawingml/2006/table">
            <a:tbl>
              <a:tblPr firstRow="1" bandRow="1">
                <a:tableStyleId>{5C22544A-7EE6-4342-B048-85BDC9FD1C3A}</a:tableStyleId>
              </a:tblPr>
              <a:tblGrid>
                <a:gridCol w="1400493"/>
                <a:gridCol w="1500505"/>
                <a:gridCol w="2002155"/>
                <a:gridCol w="1944624"/>
              </a:tblGrid>
              <a:tr h="304800">
                <a:tc>
                  <a:txBody>
                    <a:bodyPr/>
                    <a:lstStyle/>
                    <a:p>
                      <a:r>
                        <a:rPr lang="en-US" sz="1200" dirty="0" smtClean="0">
                          <a:latin typeface="Arial" pitchFamily="34" charset="0"/>
                          <a:cs typeface="Arial" pitchFamily="34" charset="0"/>
                        </a:rPr>
                        <a:t>COURSE_CODE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COURSE_NAME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COURSE_DESCRIPTION</a:t>
                      </a:r>
                      <a:endParaRPr lang="en-US" sz="12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COURSE_START_DATE</a:t>
                      </a:r>
                      <a:endParaRPr lang="en-US" sz="1200" dirty="0">
                        <a:latin typeface="Arial" pitchFamily="34" charset="0"/>
                        <a:cs typeface="Arial" pitchFamily="34" charset="0"/>
                      </a:endParaRPr>
                    </a:p>
                  </a:txBody>
                  <a:tcPr/>
                </a:tc>
              </a:tr>
              <a:tr h="318791">
                <a:tc>
                  <a:txBody>
                    <a:bodyPr/>
                    <a:lstStyle/>
                    <a:p>
                      <a:r>
                        <a:rPr lang="en-US" sz="1200" dirty="0" smtClean="0">
                          <a:latin typeface="Arial" pitchFamily="34" charset="0"/>
                          <a:cs typeface="Arial" pitchFamily="34" charset="0"/>
                        </a:rPr>
                        <a:t>343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Java</a:t>
                      </a:r>
                      <a:r>
                        <a:rPr lang="en-US" sz="1200" baseline="0" dirty="0" smtClean="0">
                          <a:latin typeface="Arial" pitchFamily="34" charset="0"/>
                          <a:cs typeface="Arial" pitchFamily="34" charset="0"/>
                        </a:rPr>
                        <a:t> Programming</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a:t>
                      </a:r>
                      <a:r>
                        <a:rPr lang="en-US" sz="1200" baseline="0" dirty="0" smtClean="0">
                          <a:latin typeface="Arial" pitchFamily="34" charset="0"/>
                          <a:cs typeface="Arial" pitchFamily="34" charset="0"/>
                        </a:rPr>
                        <a:t> of Java</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12 /12/2012</a:t>
                      </a:r>
                      <a:endParaRPr lang="en-US" sz="1200" dirty="0">
                        <a:latin typeface="Arial" pitchFamily="34" charset="0"/>
                        <a:cs typeface="Arial" pitchFamily="34" charset="0"/>
                      </a:endParaRPr>
                    </a:p>
                  </a:txBody>
                  <a:tcPr/>
                </a:tc>
              </a:tr>
              <a:tr h="289810">
                <a:tc>
                  <a:txBody>
                    <a:bodyPr/>
                    <a:lstStyle/>
                    <a:p>
                      <a:r>
                        <a:rPr lang="en-US" sz="1200" dirty="0" smtClean="0">
                          <a:latin typeface="Arial" pitchFamily="34" charset="0"/>
                          <a:cs typeface="Arial" pitchFamily="34" charset="0"/>
                        </a:rPr>
                        <a:t>167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 Programming</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 of C</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11/11/2012</a:t>
                      </a:r>
                      <a:endParaRPr lang="en-US" sz="1200" dirty="0">
                        <a:latin typeface="Arial" pitchFamily="34" charset="0"/>
                        <a:cs typeface="Arial" pitchFamily="34" charset="0"/>
                      </a:endParaRPr>
                    </a:p>
                  </a:txBody>
                  <a:tcPr/>
                </a:tc>
              </a:tr>
              <a:tr h="362262">
                <a:tc>
                  <a:txBody>
                    <a:bodyPr/>
                    <a:lstStyle/>
                    <a:p>
                      <a:r>
                        <a:rPr lang="en-US" sz="1200" dirty="0" smtClean="0">
                          <a:latin typeface="Arial" pitchFamily="34" charset="0"/>
                          <a:cs typeface="Arial" pitchFamily="34" charset="0"/>
                        </a:rPr>
                        <a:t>347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RDBMS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 Of RDBMS</a:t>
                      </a:r>
                      <a:endParaRPr lang="en-US" sz="1200" dirty="0">
                        <a:latin typeface="Arial" pitchFamily="34" charset="0"/>
                        <a:cs typeface="Arial" pitchFamily="34" charset="0"/>
                      </a:endParaRPr>
                    </a:p>
                  </a:txBody>
                  <a:tcPr/>
                </a:tc>
                <a:tc>
                  <a:txBody>
                    <a:bodyPr/>
                    <a:lstStyle/>
                    <a:p>
                      <a:endParaRPr lang="en-US" sz="1200" dirty="0">
                        <a:latin typeface="Arial" pitchFamily="34" charset="0"/>
                        <a:cs typeface="Arial" pitchFamily="34" charset="0"/>
                      </a:endParaRPr>
                    </a:p>
                  </a:txBody>
                  <a:tcPr/>
                </a:tc>
              </a:tr>
              <a:tr h="324537">
                <a:tc>
                  <a:txBody>
                    <a:bodyPr/>
                    <a:lstStyle/>
                    <a:p>
                      <a:r>
                        <a:rPr lang="en-US" sz="1200" dirty="0" smtClean="0">
                          <a:latin typeface="Arial" pitchFamily="34" charset="0"/>
                          <a:cs typeface="Arial" pitchFamily="34" charset="0"/>
                        </a:rPr>
                        <a:t>106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Oracle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Oracle SQL</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11/03/2011</a:t>
                      </a:r>
                      <a:endParaRPr lang="en-US" sz="12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8127978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143000"/>
          </a:xfrm>
        </p:spPr>
        <p:txBody>
          <a:bodyPr/>
          <a:lstStyle/>
          <a:p>
            <a:r>
              <a:rPr lang="en-US" sz="4000" dirty="0" smtClean="0"/>
              <a:t>Lend a Hand</a:t>
            </a:r>
            <a:endParaRPr lang="en-US" sz="4000" dirty="0"/>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63</a:t>
            </a:fld>
            <a:endParaRPr lang="en-US" dirty="0"/>
          </a:p>
        </p:txBody>
      </p:sp>
      <p:sp>
        <p:nvSpPr>
          <p:cNvPr id="5" name="TextBox 4"/>
          <p:cNvSpPr txBox="1"/>
          <p:nvPr/>
        </p:nvSpPr>
        <p:spPr>
          <a:xfrm>
            <a:off x="457200" y="1371600"/>
            <a:ext cx="5519011" cy="2599173"/>
          </a:xfrm>
          <a:prstGeom prst="rect">
            <a:avLst/>
          </a:prstGeom>
          <a:noFill/>
        </p:spPr>
        <p:txBody>
          <a:bodyPr wrap="none" rtlCol="0">
            <a:spAutoFit/>
          </a:bodyPr>
          <a:lstStyle/>
          <a:p>
            <a:pPr>
              <a:lnSpc>
                <a:spcPct val="115000"/>
              </a:lnSpc>
            </a:pPr>
            <a:r>
              <a:rPr lang="en-US" b="1" dirty="0">
                <a:solidFill>
                  <a:srgbClr val="000000"/>
                </a:solidFill>
              </a:rPr>
              <a:t>Solution For Requirement </a:t>
            </a:r>
            <a:r>
              <a:rPr lang="en-US" b="1" dirty="0" smtClean="0">
                <a:solidFill>
                  <a:srgbClr val="000000"/>
                </a:solidFill>
              </a:rPr>
              <a:t>#</a:t>
            </a:r>
            <a:r>
              <a:rPr lang="en-US" b="1" dirty="0">
                <a:solidFill>
                  <a:srgbClr val="000000"/>
                </a:solidFill>
              </a:rPr>
              <a:t>7</a:t>
            </a:r>
            <a:r>
              <a:rPr lang="en-US" b="1" dirty="0" smtClean="0">
                <a:solidFill>
                  <a:srgbClr val="000000"/>
                </a:solidFill>
              </a:rPr>
              <a:t>:</a:t>
            </a:r>
            <a:endParaRPr lang="en-US" sz="1200" dirty="0">
              <a:ea typeface="Calibri"/>
              <a:cs typeface="Mangal"/>
            </a:endParaRPr>
          </a:p>
          <a:p>
            <a:pPr>
              <a:lnSpc>
                <a:spcPct val="115000"/>
              </a:lnSpc>
            </a:pPr>
            <a:r>
              <a:rPr lang="en-US" b="1" dirty="0">
                <a:solidFill>
                  <a:srgbClr val="558ED5"/>
                </a:solidFill>
              </a:rPr>
              <a:t>UPDATE</a:t>
            </a:r>
            <a:r>
              <a:rPr lang="en-US" b="1" dirty="0">
                <a:solidFill>
                  <a:srgbClr val="000000"/>
                </a:solidFill>
              </a:rPr>
              <a:t> </a:t>
            </a:r>
            <a:r>
              <a:rPr lang="en-US" b="1" dirty="0">
                <a:solidFill>
                  <a:srgbClr val="BC8F00"/>
                </a:solidFill>
              </a:rPr>
              <a:t>CMS_Course_Info</a:t>
            </a:r>
            <a:r>
              <a:rPr lang="en-US" b="1" dirty="0">
                <a:solidFill>
                  <a:srgbClr val="000000"/>
                </a:solidFill>
              </a:rPr>
              <a:t> </a:t>
            </a:r>
            <a:r>
              <a:rPr lang="en-US" b="1" dirty="0">
                <a:solidFill>
                  <a:srgbClr val="558ED5"/>
                </a:solidFill>
              </a:rPr>
              <a:t>SET</a:t>
            </a:r>
            <a:r>
              <a:rPr lang="en-US" b="1" dirty="0">
                <a:solidFill>
                  <a:srgbClr val="000000"/>
                </a:solidFill>
              </a:rPr>
              <a:t> </a:t>
            </a:r>
            <a:r>
              <a:rPr lang="en-US" b="1" dirty="0">
                <a:solidFill>
                  <a:srgbClr val="BC8F00"/>
                </a:solidFill>
              </a:rPr>
              <a:t>Course_Name</a:t>
            </a:r>
            <a:r>
              <a:rPr lang="en-US" b="1" dirty="0">
                <a:solidFill>
                  <a:srgbClr val="000000"/>
                </a:solidFill>
              </a:rPr>
              <a:t> </a:t>
            </a:r>
            <a:r>
              <a:rPr lang="en-US" b="1" dirty="0">
                <a:solidFill>
                  <a:srgbClr val="558ED5"/>
                </a:solidFill>
              </a:rPr>
              <a:t>= </a:t>
            </a:r>
            <a:r>
              <a:rPr lang="en-US" b="1" dirty="0">
                <a:solidFill>
                  <a:srgbClr val="BC8F00"/>
                </a:solidFill>
              </a:rPr>
              <a:t>’MYSQL’,</a:t>
            </a:r>
            <a:endParaRPr lang="en-US" sz="1200" dirty="0">
              <a:ea typeface="Calibri"/>
              <a:cs typeface="Mangal"/>
            </a:endParaRPr>
          </a:p>
          <a:p>
            <a:pPr>
              <a:lnSpc>
                <a:spcPct val="115000"/>
              </a:lnSpc>
            </a:pPr>
            <a:r>
              <a:rPr lang="en-US" b="1" dirty="0">
                <a:solidFill>
                  <a:srgbClr val="BC8F00"/>
                </a:solidFill>
              </a:rPr>
              <a:t>Course_Description</a:t>
            </a:r>
            <a:r>
              <a:rPr lang="en-US" b="1" dirty="0">
                <a:solidFill>
                  <a:srgbClr val="000000"/>
                </a:solidFill>
              </a:rPr>
              <a:t> </a:t>
            </a:r>
            <a:r>
              <a:rPr lang="en-US" b="1" dirty="0">
                <a:solidFill>
                  <a:srgbClr val="558ED5"/>
                </a:solidFill>
              </a:rPr>
              <a:t>=</a:t>
            </a:r>
            <a:r>
              <a:rPr lang="en-US" b="1" dirty="0">
                <a:solidFill>
                  <a:srgbClr val="000000"/>
                </a:solidFill>
              </a:rPr>
              <a:t> </a:t>
            </a:r>
            <a:r>
              <a:rPr lang="en-US" b="1" dirty="0">
                <a:solidFill>
                  <a:srgbClr val="BC8F00"/>
                </a:solidFill>
              </a:rPr>
              <a:t>’My SQL’</a:t>
            </a:r>
            <a:endParaRPr lang="en-US" sz="1200" dirty="0">
              <a:ea typeface="Calibri"/>
              <a:cs typeface="Mangal"/>
            </a:endParaRPr>
          </a:p>
          <a:p>
            <a:pPr>
              <a:lnSpc>
                <a:spcPct val="115000"/>
              </a:lnSpc>
            </a:pPr>
            <a:r>
              <a:rPr lang="en-US" b="1" dirty="0">
                <a:solidFill>
                  <a:srgbClr val="558ED5"/>
                </a:solidFill>
              </a:rPr>
              <a:t>WHERE</a:t>
            </a:r>
            <a:r>
              <a:rPr lang="en-US" b="1" dirty="0">
                <a:solidFill>
                  <a:srgbClr val="000000"/>
                </a:solidFill>
              </a:rPr>
              <a:t> </a:t>
            </a:r>
            <a:r>
              <a:rPr lang="en-US" b="1" dirty="0">
                <a:solidFill>
                  <a:srgbClr val="BC8F00"/>
                </a:solidFill>
              </a:rPr>
              <a:t>Course_Code</a:t>
            </a:r>
            <a:r>
              <a:rPr lang="en-US" b="1" dirty="0">
                <a:solidFill>
                  <a:srgbClr val="558ED5"/>
                </a:solidFill>
              </a:rPr>
              <a:t>=</a:t>
            </a:r>
            <a:r>
              <a:rPr lang="en-US" b="1" dirty="0">
                <a:solidFill>
                  <a:srgbClr val="BC8F00"/>
                </a:solidFill>
              </a:rPr>
              <a:t>106</a:t>
            </a:r>
            <a:endParaRPr lang="en-US" sz="1200" dirty="0">
              <a:ea typeface="Calibri"/>
              <a:cs typeface="Mangal"/>
            </a:endParaRPr>
          </a:p>
          <a:p>
            <a:pPr>
              <a:lnSpc>
                <a:spcPct val="115000"/>
              </a:lnSpc>
            </a:pPr>
            <a:r>
              <a:rPr lang="en-US" b="1" dirty="0">
                <a:solidFill>
                  <a:srgbClr val="000000"/>
                </a:solidFill>
              </a:rPr>
              <a:t>Solution For Requirement </a:t>
            </a:r>
            <a:r>
              <a:rPr lang="en-US" b="1" dirty="0" smtClean="0">
                <a:solidFill>
                  <a:srgbClr val="000000"/>
                </a:solidFill>
              </a:rPr>
              <a:t>#8:  </a:t>
            </a:r>
            <a:endParaRPr lang="en-US" sz="1200" dirty="0">
              <a:ea typeface="Calibri"/>
              <a:cs typeface="Mangal"/>
            </a:endParaRPr>
          </a:p>
          <a:p>
            <a:pPr>
              <a:lnSpc>
                <a:spcPct val="115000"/>
              </a:lnSpc>
            </a:pPr>
            <a:r>
              <a:rPr lang="en-US" b="1" dirty="0">
                <a:solidFill>
                  <a:srgbClr val="558ED5"/>
                </a:solidFill>
              </a:rPr>
              <a:t>DELETE</a:t>
            </a:r>
            <a:r>
              <a:rPr lang="en-US" b="1" dirty="0">
                <a:solidFill>
                  <a:srgbClr val="000000"/>
                </a:solidFill>
              </a:rPr>
              <a:t> </a:t>
            </a:r>
            <a:r>
              <a:rPr lang="en-US" b="1" dirty="0">
                <a:solidFill>
                  <a:srgbClr val="558ED5"/>
                </a:solidFill>
              </a:rPr>
              <a:t>FROM</a:t>
            </a:r>
            <a:r>
              <a:rPr lang="en-US" b="1" dirty="0">
                <a:solidFill>
                  <a:srgbClr val="000000"/>
                </a:solidFill>
              </a:rPr>
              <a:t> </a:t>
            </a:r>
            <a:r>
              <a:rPr lang="en-US" b="1" dirty="0">
                <a:solidFill>
                  <a:srgbClr val="BC8F00"/>
                </a:solidFill>
              </a:rPr>
              <a:t>CMS_course_info</a:t>
            </a:r>
            <a:r>
              <a:rPr lang="en-US" b="1" dirty="0">
                <a:solidFill>
                  <a:srgbClr val="000000"/>
                </a:solidFill>
              </a:rPr>
              <a:t> </a:t>
            </a:r>
            <a:endParaRPr lang="en-US" sz="1200" dirty="0">
              <a:ea typeface="Calibri"/>
              <a:cs typeface="Mangal"/>
            </a:endParaRPr>
          </a:p>
          <a:p>
            <a:pPr>
              <a:lnSpc>
                <a:spcPct val="115000"/>
              </a:lnSpc>
            </a:pPr>
            <a:r>
              <a:rPr lang="en-US" b="1" dirty="0">
                <a:solidFill>
                  <a:srgbClr val="558ED5"/>
                </a:solidFill>
              </a:rPr>
              <a:t>WHERE</a:t>
            </a:r>
            <a:r>
              <a:rPr lang="en-US" b="1" dirty="0">
                <a:solidFill>
                  <a:srgbClr val="000000"/>
                </a:solidFill>
              </a:rPr>
              <a:t> </a:t>
            </a:r>
            <a:r>
              <a:rPr lang="en-US" b="1" dirty="0">
                <a:solidFill>
                  <a:srgbClr val="BC8F00"/>
                </a:solidFill>
              </a:rPr>
              <a:t>Course_Name</a:t>
            </a:r>
            <a:r>
              <a:rPr lang="en-US" b="1" dirty="0">
                <a:solidFill>
                  <a:srgbClr val="000000"/>
                </a:solidFill>
              </a:rPr>
              <a:t> </a:t>
            </a:r>
            <a:r>
              <a:rPr lang="en-US" b="1" dirty="0">
                <a:solidFill>
                  <a:srgbClr val="558ED5"/>
                </a:solidFill>
              </a:rPr>
              <a:t>=</a:t>
            </a:r>
            <a:r>
              <a:rPr lang="en-US" b="1" dirty="0">
                <a:solidFill>
                  <a:srgbClr val="000000"/>
                </a:solidFill>
              </a:rPr>
              <a:t> </a:t>
            </a:r>
            <a:r>
              <a:rPr lang="en-US" b="1" dirty="0">
                <a:solidFill>
                  <a:srgbClr val="BC8F00"/>
                </a:solidFill>
              </a:rPr>
              <a:t>'RDBMS'</a:t>
            </a:r>
            <a:endParaRPr lang="en-US" sz="1200" dirty="0">
              <a:ea typeface="Calibri"/>
              <a:cs typeface="Mangal"/>
            </a:endParaRPr>
          </a:p>
          <a:p>
            <a:endParaRPr lang="en-US" dirty="0"/>
          </a:p>
        </p:txBody>
      </p:sp>
    </p:spTree>
    <p:extLst>
      <p:ext uri="{BB962C8B-B14F-4D97-AF65-F5344CB8AC3E}">
        <p14:creationId xmlns:p14="http://schemas.microsoft.com/office/powerpoint/2010/main" val="35245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143000"/>
          </a:xfrm>
        </p:spPr>
        <p:txBody>
          <a:bodyPr/>
          <a:lstStyle/>
          <a:p>
            <a:r>
              <a:rPr lang="en-US" sz="4000" dirty="0" smtClean="0"/>
              <a:t>Lend a Hand</a:t>
            </a:r>
            <a:endParaRPr lang="en-US" sz="4000" dirty="0"/>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64</a:t>
            </a:fld>
            <a:endParaRPr lang="en-US" dirty="0"/>
          </a:p>
        </p:txBody>
      </p:sp>
      <p:sp>
        <p:nvSpPr>
          <p:cNvPr id="7" name="TextBox 6"/>
          <p:cNvSpPr txBox="1"/>
          <p:nvPr/>
        </p:nvSpPr>
        <p:spPr>
          <a:xfrm>
            <a:off x="228600" y="1752600"/>
            <a:ext cx="9067800" cy="8309967"/>
          </a:xfrm>
          <a:prstGeom prst="rect">
            <a:avLst/>
          </a:prstGeom>
          <a:noFill/>
        </p:spPr>
        <p:txBody>
          <a:bodyPr wrap="square" rtlCol="0">
            <a:spAutoFit/>
          </a:bodyPr>
          <a:lstStyle/>
          <a:p>
            <a:r>
              <a:rPr lang="en-US" b="0" dirty="0" smtClean="0"/>
              <a:t>Lets practice using select queries,</a:t>
            </a:r>
          </a:p>
          <a:p>
            <a:r>
              <a:rPr lang="en-US" b="1" dirty="0"/>
              <a:t>Requirement # </a:t>
            </a:r>
            <a:r>
              <a:rPr lang="en-US" b="1" dirty="0" smtClean="0"/>
              <a:t>9:  </a:t>
            </a:r>
            <a:r>
              <a:rPr lang="en-US" b="0" dirty="0" smtClean="0"/>
              <a:t>Insert few more records in the </a:t>
            </a:r>
            <a:r>
              <a:rPr lang="en-US" i="1" dirty="0" smtClean="0"/>
              <a:t>course_info </a:t>
            </a:r>
            <a:r>
              <a:rPr lang="en-US" b="0" dirty="0" smtClean="0"/>
              <a:t>table. The green ones are newly inserted data. Check whether all rows can be inserted scucessfully.</a:t>
            </a:r>
          </a:p>
          <a:p>
            <a:endParaRPr lang="en-US" dirty="0"/>
          </a:p>
          <a:p>
            <a:endParaRPr lang="en-US" b="0" dirty="0" smtClean="0"/>
          </a:p>
          <a:p>
            <a:endParaRPr lang="en-US" dirty="0"/>
          </a:p>
          <a:p>
            <a:endParaRPr lang="en-US" b="0" dirty="0" smtClean="0"/>
          </a:p>
          <a:p>
            <a:endParaRPr lang="en-US" dirty="0"/>
          </a:p>
          <a:p>
            <a:endParaRPr lang="en-US" b="0" dirty="0" smtClean="0"/>
          </a:p>
          <a:p>
            <a:endParaRPr lang="en-US" dirty="0"/>
          </a:p>
          <a:p>
            <a:endParaRPr lang="en-US" b="0" dirty="0" smtClean="0"/>
          </a:p>
          <a:p>
            <a:endParaRPr lang="en-US" dirty="0"/>
          </a:p>
          <a:p>
            <a:pPr>
              <a:spcBef>
                <a:spcPts val="600"/>
              </a:spcBef>
              <a:spcAft>
                <a:spcPts val="600"/>
              </a:spcAft>
            </a:pPr>
            <a:r>
              <a:rPr lang="en-US" b="1" dirty="0"/>
              <a:t>Requirement # </a:t>
            </a:r>
            <a:r>
              <a:rPr lang="en-US" b="1" dirty="0" smtClean="0"/>
              <a:t>10:</a:t>
            </a:r>
            <a:r>
              <a:rPr lang="en-US" dirty="0" smtClean="0"/>
              <a:t> </a:t>
            </a:r>
            <a:r>
              <a:rPr lang="en-US" dirty="0"/>
              <a:t>Retrieve courses whose name is “Core Java”</a:t>
            </a:r>
          </a:p>
          <a:p>
            <a:pPr>
              <a:spcBef>
                <a:spcPts val="600"/>
              </a:spcBef>
              <a:spcAft>
                <a:spcPts val="600"/>
              </a:spcAft>
            </a:pPr>
            <a:r>
              <a:rPr lang="en-US" b="1" dirty="0"/>
              <a:t>Requirement # </a:t>
            </a:r>
            <a:r>
              <a:rPr lang="en-US" b="1" dirty="0" smtClean="0"/>
              <a:t>11:</a:t>
            </a:r>
            <a:r>
              <a:rPr lang="en-US" dirty="0" smtClean="0"/>
              <a:t> </a:t>
            </a:r>
            <a:r>
              <a:rPr lang="en-US" dirty="0"/>
              <a:t>Retrieve courses whose name is “Core Java” and code is 343.</a:t>
            </a:r>
          </a:p>
          <a:p>
            <a:pPr>
              <a:spcBef>
                <a:spcPts val="600"/>
              </a:spcBef>
              <a:spcAft>
                <a:spcPts val="600"/>
              </a:spcAft>
            </a:pPr>
            <a:r>
              <a:rPr lang="en-US" b="1" dirty="0"/>
              <a:t>Requirement # </a:t>
            </a:r>
            <a:r>
              <a:rPr lang="en-US" b="1" dirty="0" smtClean="0"/>
              <a:t>12:</a:t>
            </a:r>
            <a:r>
              <a:rPr lang="en-US" dirty="0" smtClean="0"/>
              <a:t> </a:t>
            </a:r>
            <a:r>
              <a:rPr lang="en-US" dirty="0"/>
              <a:t>Retrieve the unique course names of the courses.</a:t>
            </a:r>
          </a:p>
          <a:p>
            <a:endParaRPr lang="en-US" b="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b="0" dirty="0"/>
          </a:p>
        </p:txBody>
      </p:sp>
      <p:graphicFrame>
        <p:nvGraphicFramePr>
          <p:cNvPr id="8" name="Table 7"/>
          <p:cNvGraphicFramePr>
            <a:graphicFrameLocks noGrp="1"/>
          </p:cNvGraphicFramePr>
          <p:nvPr>
            <p:extLst>
              <p:ext uri="{D42A27DB-BD31-4B8C-83A1-F6EECF244321}">
                <p14:modId xmlns:p14="http://schemas.microsoft.com/office/powerpoint/2010/main" val="1992510997"/>
              </p:ext>
            </p:extLst>
          </p:nvPr>
        </p:nvGraphicFramePr>
        <p:xfrm>
          <a:off x="685800" y="2819400"/>
          <a:ext cx="6847777" cy="2211549"/>
        </p:xfrm>
        <a:graphic>
          <a:graphicData uri="http://schemas.openxmlformats.org/drawingml/2006/table">
            <a:tbl>
              <a:tblPr firstRow="1" bandRow="1">
                <a:tableStyleId>{5C22544A-7EE6-4342-B048-85BDC9FD1C3A}</a:tableStyleId>
              </a:tblPr>
              <a:tblGrid>
                <a:gridCol w="1400493"/>
                <a:gridCol w="1500505"/>
                <a:gridCol w="2002155"/>
                <a:gridCol w="1944624"/>
              </a:tblGrid>
              <a:tr h="304800">
                <a:tc>
                  <a:txBody>
                    <a:bodyPr/>
                    <a:lstStyle/>
                    <a:p>
                      <a:r>
                        <a:rPr lang="en-US" sz="1200" dirty="0" smtClean="0">
                          <a:latin typeface="Arial" pitchFamily="34" charset="0"/>
                          <a:cs typeface="Arial" pitchFamily="34" charset="0"/>
                        </a:rPr>
                        <a:t>COURSE_CODE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COURSE_NAME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COURSE_DESCRIPTION</a:t>
                      </a:r>
                      <a:endParaRPr lang="en-US" sz="12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COURSE_START_DATE</a:t>
                      </a:r>
                      <a:endParaRPr lang="en-US" sz="1200" dirty="0">
                        <a:latin typeface="Arial" pitchFamily="34" charset="0"/>
                        <a:cs typeface="Arial" pitchFamily="34" charset="0"/>
                      </a:endParaRPr>
                    </a:p>
                  </a:txBody>
                  <a:tcPr/>
                </a:tc>
              </a:tr>
              <a:tr h="318791">
                <a:tc>
                  <a:txBody>
                    <a:bodyPr/>
                    <a:lstStyle/>
                    <a:p>
                      <a:r>
                        <a:rPr lang="en-US" sz="1200" dirty="0" smtClean="0">
                          <a:latin typeface="Arial" pitchFamily="34" charset="0"/>
                          <a:cs typeface="Arial" pitchFamily="34" charset="0"/>
                        </a:rPr>
                        <a:t>343</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Java</a:t>
                      </a:r>
                      <a:r>
                        <a:rPr lang="en-US" sz="1200" baseline="0" dirty="0" smtClean="0">
                          <a:latin typeface="Arial" pitchFamily="34" charset="0"/>
                          <a:cs typeface="Arial" pitchFamily="34" charset="0"/>
                        </a:rPr>
                        <a:t> Programming</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a:t>
                      </a:r>
                      <a:r>
                        <a:rPr lang="en-US" sz="1200" baseline="0" dirty="0" smtClean="0">
                          <a:latin typeface="Arial" pitchFamily="34" charset="0"/>
                          <a:cs typeface="Arial" pitchFamily="34" charset="0"/>
                        </a:rPr>
                        <a:t> of Java</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12 /12/2012</a:t>
                      </a:r>
                      <a:endParaRPr lang="en-US" sz="1200" dirty="0">
                        <a:latin typeface="Arial" pitchFamily="34" charset="0"/>
                        <a:cs typeface="Arial" pitchFamily="34" charset="0"/>
                      </a:endParaRPr>
                    </a:p>
                  </a:txBody>
                  <a:tcPr/>
                </a:tc>
              </a:tr>
              <a:tr h="289810">
                <a:tc>
                  <a:txBody>
                    <a:bodyPr/>
                    <a:lstStyle/>
                    <a:p>
                      <a:r>
                        <a:rPr lang="en-US" sz="1200" dirty="0" smtClean="0">
                          <a:latin typeface="Arial" pitchFamily="34" charset="0"/>
                          <a:cs typeface="Arial" pitchFamily="34" charset="0"/>
                        </a:rPr>
                        <a:t>167</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 Programming</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Basics of C</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11/11/2012</a:t>
                      </a:r>
                      <a:endParaRPr lang="en-US" sz="1200" dirty="0">
                        <a:latin typeface="Arial" pitchFamily="34" charset="0"/>
                        <a:cs typeface="Arial" pitchFamily="34" charset="0"/>
                      </a:endParaRPr>
                    </a:p>
                  </a:txBody>
                  <a:tcPr/>
                </a:tc>
              </a:tr>
              <a:tr h="324537">
                <a:tc>
                  <a:txBody>
                    <a:bodyPr/>
                    <a:lstStyle/>
                    <a:p>
                      <a:r>
                        <a:rPr lang="en-US" sz="1200" dirty="0" smtClean="0">
                          <a:latin typeface="Arial" pitchFamily="34" charset="0"/>
                          <a:cs typeface="Arial" pitchFamily="34" charset="0"/>
                        </a:rPr>
                        <a:t>106</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MYSQL </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My SQL</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11/03/2011</a:t>
                      </a:r>
                      <a:endParaRPr lang="en-US" sz="1200" dirty="0">
                        <a:latin typeface="Arial" pitchFamily="34" charset="0"/>
                        <a:cs typeface="Arial" pitchFamily="34" charset="0"/>
                      </a:endParaRPr>
                    </a:p>
                  </a:txBody>
                  <a:tcPr/>
                </a:tc>
              </a:tr>
              <a:tr h="324537">
                <a:tc>
                  <a:txBody>
                    <a:bodyPr/>
                    <a:lstStyle/>
                    <a:p>
                      <a:r>
                        <a:rPr lang="en-US" sz="1200" dirty="0" smtClean="0">
                          <a:solidFill>
                            <a:schemeClr val="tx1"/>
                          </a:solidFill>
                          <a:latin typeface="Arial" pitchFamily="34" charset="0"/>
                          <a:cs typeface="Arial" pitchFamily="34" charset="0"/>
                        </a:rPr>
                        <a:t>106</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Oracle</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Oracle PL SQL</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11/03/2011</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r>
              <a:tr h="324537">
                <a:tc>
                  <a:txBody>
                    <a:bodyPr/>
                    <a:lstStyle/>
                    <a:p>
                      <a:r>
                        <a:rPr lang="en-US" sz="1200" dirty="0" smtClean="0">
                          <a:solidFill>
                            <a:schemeClr val="tx1"/>
                          </a:solidFill>
                          <a:latin typeface="Arial" pitchFamily="34" charset="0"/>
                          <a:cs typeface="Arial" pitchFamily="34" charset="0"/>
                        </a:rPr>
                        <a:t>302</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Oracle</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Oracle</a:t>
                      </a:r>
                      <a:r>
                        <a:rPr lang="en-US" sz="1200" baseline="0" dirty="0" smtClean="0">
                          <a:solidFill>
                            <a:schemeClr val="tx1"/>
                          </a:solidFill>
                          <a:latin typeface="Arial" pitchFamily="34" charset="0"/>
                          <a:cs typeface="Arial" pitchFamily="34" charset="0"/>
                        </a:rPr>
                        <a:t> Architecture</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11/04/2011</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r>
              <a:tr h="324537">
                <a:tc>
                  <a:txBody>
                    <a:bodyPr/>
                    <a:lstStyle/>
                    <a:p>
                      <a:r>
                        <a:rPr lang="en-US" sz="1200" dirty="0" smtClean="0">
                          <a:solidFill>
                            <a:schemeClr val="tx1"/>
                          </a:solidFill>
                          <a:latin typeface="Arial" pitchFamily="34" charset="0"/>
                          <a:cs typeface="Arial" pitchFamily="34" charset="0"/>
                        </a:rPr>
                        <a:t>231</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Core Java</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Java IO</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c>
                  <a:txBody>
                    <a:bodyPr/>
                    <a:lstStyle/>
                    <a:p>
                      <a:r>
                        <a:rPr lang="en-US" sz="1200" dirty="0" smtClean="0">
                          <a:solidFill>
                            <a:schemeClr val="tx1"/>
                          </a:solidFill>
                          <a:latin typeface="Arial" pitchFamily="34" charset="0"/>
                          <a:cs typeface="Arial" pitchFamily="34" charset="0"/>
                        </a:rPr>
                        <a:t>11/06/2011</a:t>
                      </a:r>
                      <a:endParaRPr lang="en-US" sz="1200" dirty="0">
                        <a:solidFill>
                          <a:schemeClr val="tx1"/>
                        </a:solidFill>
                        <a:latin typeface="Arial" pitchFamily="34" charset="0"/>
                        <a:cs typeface="Arial" pitchFamily="34" charset="0"/>
                      </a:endParaRPr>
                    </a:p>
                  </a:txBody>
                  <a:tcPr>
                    <a:solidFill>
                      <a:schemeClr val="accent3">
                        <a:lumMod val="60000"/>
                        <a:lumOff val="40000"/>
                      </a:schemeClr>
                    </a:solidFill>
                  </a:tcPr>
                </a:tc>
              </a:tr>
            </a:tbl>
          </a:graphicData>
        </a:graphic>
      </p:graphicFrame>
    </p:spTree>
    <p:extLst>
      <p:ext uri="{BB962C8B-B14F-4D97-AF65-F5344CB8AC3E}">
        <p14:creationId xmlns:p14="http://schemas.microsoft.com/office/powerpoint/2010/main" val="3399378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620000" cy="1143000"/>
          </a:xfrm>
        </p:spPr>
        <p:txBody>
          <a:bodyPr/>
          <a:lstStyle/>
          <a:p>
            <a:r>
              <a:rPr lang="en-US" sz="4000" dirty="0" smtClean="0"/>
              <a:t>Lend a Hand</a:t>
            </a:r>
            <a:endParaRPr lang="en-US" sz="4000" dirty="0"/>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65</a:t>
            </a:fld>
            <a:endParaRPr lang="en-US" dirty="0"/>
          </a:p>
        </p:txBody>
      </p:sp>
      <p:sp>
        <p:nvSpPr>
          <p:cNvPr id="7" name="TextBox 6"/>
          <p:cNvSpPr txBox="1"/>
          <p:nvPr/>
        </p:nvSpPr>
        <p:spPr>
          <a:xfrm>
            <a:off x="228600" y="1600200"/>
            <a:ext cx="8610600" cy="5147563"/>
          </a:xfrm>
          <a:prstGeom prst="rect">
            <a:avLst/>
          </a:prstGeom>
          <a:noFill/>
        </p:spPr>
        <p:txBody>
          <a:bodyPr wrap="square" rtlCol="0">
            <a:spAutoFit/>
          </a:bodyPr>
          <a:lstStyle/>
          <a:p>
            <a:pPr>
              <a:lnSpc>
                <a:spcPct val="115000"/>
              </a:lnSpc>
            </a:pPr>
            <a:r>
              <a:rPr lang="en-US" b="1" dirty="0">
                <a:solidFill>
                  <a:srgbClr val="000000"/>
                </a:solidFill>
              </a:rPr>
              <a:t>Solution For Requirement </a:t>
            </a:r>
            <a:r>
              <a:rPr lang="en-US" b="1" dirty="0" smtClean="0">
                <a:solidFill>
                  <a:srgbClr val="000000"/>
                </a:solidFill>
              </a:rPr>
              <a:t>#9: </a:t>
            </a:r>
          </a:p>
          <a:p>
            <a:pPr>
              <a:lnSpc>
                <a:spcPct val="115000"/>
              </a:lnSpc>
            </a:pPr>
            <a:r>
              <a:rPr lang="en-US" b="1" dirty="0" smtClean="0">
                <a:solidFill>
                  <a:srgbClr val="000000"/>
                </a:solidFill>
              </a:rPr>
              <a:t>Insert </a:t>
            </a:r>
            <a:r>
              <a:rPr lang="en-US" b="1" dirty="0">
                <a:solidFill>
                  <a:srgbClr val="000000"/>
                </a:solidFill>
              </a:rPr>
              <a:t>all the records highlighted in green using insert DML as follows:</a:t>
            </a:r>
            <a:endParaRPr lang="en-US" sz="1200" dirty="0">
              <a:ea typeface="Calibri"/>
              <a:cs typeface="Mangal"/>
            </a:endParaRPr>
          </a:p>
          <a:p>
            <a:pPr>
              <a:lnSpc>
                <a:spcPct val="115000"/>
              </a:lnSpc>
            </a:pPr>
            <a:r>
              <a:rPr lang="en-US" b="1" dirty="0" smtClean="0">
                <a:solidFill>
                  <a:srgbClr val="558ED5"/>
                </a:solidFill>
              </a:rPr>
              <a:t>	INSERT</a:t>
            </a:r>
            <a:r>
              <a:rPr lang="en-US" b="1" dirty="0" smtClean="0">
                <a:solidFill>
                  <a:srgbClr val="000000"/>
                </a:solidFill>
              </a:rPr>
              <a:t> </a:t>
            </a:r>
            <a:r>
              <a:rPr lang="en-US" b="1" dirty="0">
                <a:solidFill>
                  <a:srgbClr val="558ED5"/>
                </a:solidFill>
              </a:rPr>
              <a:t>INTO</a:t>
            </a:r>
            <a:r>
              <a:rPr lang="en-US" b="1" dirty="0">
                <a:solidFill>
                  <a:srgbClr val="000000"/>
                </a:solidFill>
              </a:rPr>
              <a:t> </a:t>
            </a:r>
            <a:r>
              <a:rPr lang="en-US" b="1" dirty="0">
                <a:solidFill>
                  <a:srgbClr val="BC8F00"/>
                </a:solidFill>
              </a:rPr>
              <a:t>Course_info</a:t>
            </a:r>
            <a:endParaRPr lang="en-US" sz="1200" dirty="0">
              <a:ea typeface="Calibri"/>
              <a:cs typeface="Mangal"/>
            </a:endParaRPr>
          </a:p>
          <a:p>
            <a:pPr>
              <a:lnSpc>
                <a:spcPct val="115000"/>
              </a:lnSpc>
            </a:pPr>
            <a:r>
              <a:rPr lang="en-US" b="1" dirty="0" smtClean="0">
                <a:solidFill>
                  <a:srgbClr val="558ED5"/>
                </a:solidFill>
              </a:rPr>
              <a:t>	VALUES</a:t>
            </a:r>
            <a:r>
              <a:rPr lang="en-US" b="1" dirty="0" smtClean="0">
                <a:solidFill>
                  <a:srgbClr val="000000"/>
                </a:solidFill>
              </a:rPr>
              <a:t> </a:t>
            </a:r>
            <a:r>
              <a:rPr lang="en-US" b="1" dirty="0">
                <a:solidFill>
                  <a:srgbClr val="BC8F00"/>
                </a:solidFill>
              </a:rPr>
              <a:t>(&lt;put values here&gt;);</a:t>
            </a:r>
            <a:endParaRPr lang="en-US" sz="1200" dirty="0">
              <a:ea typeface="Calibri"/>
              <a:cs typeface="Mangal"/>
            </a:endParaRPr>
          </a:p>
          <a:p>
            <a:pPr>
              <a:lnSpc>
                <a:spcPct val="115000"/>
              </a:lnSpc>
            </a:pPr>
            <a:r>
              <a:rPr lang="en-US" b="1" dirty="0">
                <a:solidFill>
                  <a:srgbClr val="000000"/>
                </a:solidFill>
              </a:rPr>
              <a:t>Solution For Requirement </a:t>
            </a:r>
            <a:r>
              <a:rPr lang="en-US" b="1" dirty="0" smtClean="0">
                <a:solidFill>
                  <a:srgbClr val="000000"/>
                </a:solidFill>
              </a:rPr>
              <a:t>#10:</a:t>
            </a:r>
            <a:endParaRPr lang="en-US" sz="1200" dirty="0">
              <a:ea typeface="Calibri"/>
              <a:cs typeface="Mangal"/>
            </a:endParaRPr>
          </a:p>
          <a:p>
            <a:pPr>
              <a:lnSpc>
                <a:spcPct val="115000"/>
              </a:lnSpc>
            </a:pPr>
            <a:r>
              <a:rPr lang="en-US" b="1" dirty="0" smtClean="0">
                <a:solidFill>
                  <a:srgbClr val="558ED5"/>
                </a:solidFill>
              </a:rPr>
              <a:t>	SELECT</a:t>
            </a:r>
            <a:r>
              <a:rPr lang="en-US" b="1" dirty="0" smtClean="0">
                <a:solidFill>
                  <a:srgbClr val="000000"/>
                </a:solidFill>
              </a:rPr>
              <a:t> </a:t>
            </a:r>
            <a:r>
              <a:rPr lang="en-US" b="1" dirty="0">
                <a:solidFill>
                  <a:srgbClr val="BC8F00"/>
                </a:solidFill>
              </a:rPr>
              <a:t>course_code, course_name, course_description,</a:t>
            </a:r>
            <a:r>
              <a:rPr lang="en-US" b="1" dirty="0">
                <a:solidFill>
                  <a:srgbClr val="000000"/>
                </a:solidFill>
              </a:rPr>
              <a:t> </a:t>
            </a:r>
            <a:r>
              <a:rPr lang="en-US" b="1" dirty="0">
                <a:solidFill>
                  <a:srgbClr val="BC8F00"/>
                </a:solidFill>
              </a:rPr>
              <a:t>course_start_date</a:t>
            </a:r>
            <a:r>
              <a:rPr lang="en-US" b="1" dirty="0">
                <a:solidFill>
                  <a:srgbClr val="000000"/>
                </a:solidFill>
              </a:rPr>
              <a:t> </a:t>
            </a:r>
            <a:r>
              <a:rPr lang="en-US" b="1" dirty="0" smtClean="0">
                <a:solidFill>
                  <a:srgbClr val="000000"/>
                </a:solidFill>
              </a:rPr>
              <a:t>	</a:t>
            </a:r>
            <a:r>
              <a:rPr lang="en-US" b="1" dirty="0" smtClean="0">
                <a:solidFill>
                  <a:srgbClr val="558ED5"/>
                </a:solidFill>
              </a:rPr>
              <a:t>FROM</a:t>
            </a:r>
            <a:r>
              <a:rPr lang="en-US" b="1" dirty="0" smtClean="0">
                <a:solidFill>
                  <a:srgbClr val="000000"/>
                </a:solidFill>
              </a:rPr>
              <a:t> </a:t>
            </a:r>
            <a:r>
              <a:rPr lang="en-US" b="1" dirty="0">
                <a:solidFill>
                  <a:srgbClr val="BC8F00"/>
                </a:solidFill>
              </a:rPr>
              <a:t>cms_course_info</a:t>
            </a:r>
            <a:r>
              <a:rPr lang="en-US" b="1" dirty="0">
                <a:solidFill>
                  <a:srgbClr val="000000"/>
                </a:solidFill>
              </a:rPr>
              <a:t> </a:t>
            </a:r>
            <a:endParaRPr lang="en-US" b="1" dirty="0" smtClean="0">
              <a:solidFill>
                <a:srgbClr val="000000"/>
              </a:solidFill>
            </a:endParaRPr>
          </a:p>
          <a:p>
            <a:pPr>
              <a:lnSpc>
                <a:spcPct val="115000"/>
              </a:lnSpc>
            </a:pPr>
            <a:r>
              <a:rPr lang="en-US" b="1" dirty="0">
                <a:solidFill>
                  <a:srgbClr val="000000"/>
                </a:solidFill>
              </a:rPr>
              <a:t>	</a:t>
            </a:r>
            <a:r>
              <a:rPr lang="en-US" b="1" dirty="0" smtClean="0">
                <a:solidFill>
                  <a:srgbClr val="558ED5"/>
                </a:solidFill>
              </a:rPr>
              <a:t>WHERE</a:t>
            </a:r>
            <a:r>
              <a:rPr lang="en-US" b="1" dirty="0" smtClean="0">
                <a:solidFill>
                  <a:srgbClr val="000000"/>
                </a:solidFill>
              </a:rPr>
              <a:t> </a:t>
            </a:r>
            <a:r>
              <a:rPr lang="en-US" b="1" dirty="0">
                <a:solidFill>
                  <a:srgbClr val="BC8F00"/>
                </a:solidFill>
              </a:rPr>
              <a:t>course_name</a:t>
            </a:r>
            <a:r>
              <a:rPr lang="en-US" b="1" dirty="0">
                <a:solidFill>
                  <a:srgbClr val="558ED5"/>
                </a:solidFill>
              </a:rPr>
              <a:t> =</a:t>
            </a:r>
            <a:r>
              <a:rPr lang="en-US" b="1" dirty="0">
                <a:solidFill>
                  <a:srgbClr val="000000"/>
                </a:solidFill>
              </a:rPr>
              <a:t> </a:t>
            </a:r>
            <a:r>
              <a:rPr lang="en-US" b="1" dirty="0" smtClean="0">
                <a:solidFill>
                  <a:srgbClr val="BC8F00"/>
                </a:solidFill>
              </a:rPr>
              <a:t>'Core Java</a:t>
            </a:r>
            <a:r>
              <a:rPr lang="en-US" b="1" dirty="0">
                <a:solidFill>
                  <a:srgbClr val="BC8F00"/>
                </a:solidFill>
              </a:rPr>
              <a:t>'</a:t>
            </a:r>
            <a:endParaRPr lang="en-US" sz="1200" dirty="0">
              <a:ea typeface="Calibri"/>
              <a:cs typeface="Mangal"/>
            </a:endParaRPr>
          </a:p>
          <a:p>
            <a:pPr>
              <a:lnSpc>
                <a:spcPct val="115000"/>
              </a:lnSpc>
            </a:pPr>
            <a:r>
              <a:rPr lang="en-US" b="1" dirty="0">
                <a:solidFill>
                  <a:srgbClr val="000000"/>
                </a:solidFill>
              </a:rPr>
              <a:t>Solution For Requirement </a:t>
            </a:r>
            <a:r>
              <a:rPr lang="en-US" b="1" dirty="0" smtClean="0">
                <a:solidFill>
                  <a:srgbClr val="000000"/>
                </a:solidFill>
              </a:rPr>
              <a:t>#11:</a:t>
            </a:r>
            <a:endParaRPr lang="en-US" sz="1200" dirty="0">
              <a:ea typeface="Calibri"/>
              <a:cs typeface="Mangal"/>
            </a:endParaRPr>
          </a:p>
          <a:p>
            <a:pPr>
              <a:lnSpc>
                <a:spcPct val="115000"/>
              </a:lnSpc>
            </a:pPr>
            <a:r>
              <a:rPr lang="en-US" b="1" dirty="0" smtClean="0">
                <a:solidFill>
                  <a:srgbClr val="558ED5"/>
                </a:solidFill>
              </a:rPr>
              <a:t>	SELECT</a:t>
            </a:r>
            <a:r>
              <a:rPr lang="en-US" b="1" dirty="0" smtClean="0">
                <a:solidFill>
                  <a:srgbClr val="000000"/>
                </a:solidFill>
              </a:rPr>
              <a:t> </a:t>
            </a:r>
            <a:r>
              <a:rPr lang="en-US" b="1" dirty="0">
                <a:solidFill>
                  <a:srgbClr val="BC8F00"/>
                </a:solidFill>
              </a:rPr>
              <a:t>course_code, course_name, course_description,</a:t>
            </a:r>
            <a:r>
              <a:rPr lang="en-US" b="1" dirty="0">
                <a:solidFill>
                  <a:srgbClr val="000000"/>
                </a:solidFill>
              </a:rPr>
              <a:t> </a:t>
            </a:r>
            <a:r>
              <a:rPr lang="en-US" b="1" dirty="0">
                <a:solidFill>
                  <a:srgbClr val="BC8F00"/>
                </a:solidFill>
              </a:rPr>
              <a:t>course_start_date</a:t>
            </a:r>
            <a:r>
              <a:rPr lang="en-US" b="1" dirty="0">
                <a:solidFill>
                  <a:srgbClr val="000000"/>
                </a:solidFill>
              </a:rPr>
              <a:t> </a:t>
            </a:r>
            <a:r>
              <a:rPr lang="en-US" b="1" dirty="0" smtClean="0">
                <a:solidFill>
                  <a:srgbClr val="000000"/>
                </a:solidFill>
              </a:rPr>
              <a:t>	</a:t>
            </a:r>
            <a:r>
              <a:rPr lang="en-US" b="1" dirty="0" smtClean="0">
                <a:solidFill>
                  <a:srgbClr val="558ED5"/>
                </a:solidFill>
              </a:rPr>
              <a:t>FROM</a:t>
            </a:r>
            <a:r>
              <a:rPr lang="en-US" b="1" dirty="0" smtClean="0">
                <a:solidFill>
                  <a:srgbClr val="000000"/>
                </a:solidFill>
              </a:rPr>
              <a:t> </a:t>
            </a:r>
            <a:r>
              <a:rPr lang="en-US" b="1" dirty="0">
                <a:solidFill>
                  <a:srgbClr val="BC8F00"/>
                </a:solidFill>
              </a:rPr>
              <a:t>cms_course_info</a:t>
            </a:r>
            <a:r>
              <a:rPr lang="en-US" b="1" dirty="0">
                <a:solidFill>
                  <a:srgbClr val="000000"/>
                </a:solidFill>
              </a:rPr>
              <a:t>  </a:t>
            </a:r>
            <a:endParaRPr lang="en-US" b="1" dirty="0" smtClean="0">
              <a:solidFill>
                <a:srgbClr val="000000"/>
              </a:solidFill>
            </a:endParaRPr>
          </a:p>
          <a:p>
            <a:pPr>
              <a:lnSpc>
                <a:spcPct val="115000"/>
              </a:lnSpc>
            </a:pPr>
            <a:r>
              <a:rPr lang="en-US" b="1" dirty="0">
                <a:solidFill>
                  <a:srgbClr val="000000"/>
                </a:solidFill>
              </a:rPr>
              <a:t>	</a:t>
            </a:r>
            <a:r>
              <a:rPr lang="en-US" b="1" dirty="0" smtClean="0">
                <a:solidFill>
                  <a:srgbClr val="558ED5"/>
                </a:solidFill>
              </a:rPr>
              <a:t>WHERE</a:t>
            </a:r>
            <a:r>
              <a:rPr lang="en-US" b="1" dirty="0" smtClean="0">
                <a:solidFill>
                  <a:srgbClr val="000000"/>
                </a:solidFill>
              </a:rPr>
              <a:t> </a:t>
            </a:r>
            <a:r>
              <a:rPr lang="en-US" b="1" dirty="0">
                <a:solidFill>
                  <a:srgbClr val="BC8F00"/>
                </a:solidFill>
              </a:rPr>
              <a:t>course_name</a:t>
            </a:r>
            <a:r>
              <a:rPr lang="en-US" b="1" dirty="0">
                <a:solidFill>
                  <a:srgbClr val="000000"/>
                </a:solidFill>
              </a:rPr>
              <a:t> </a:t>
            </a:r>
            <a:r>
              <a:rPr lang="en-US" b="1" dirty="0">
                <a:solidFill>
                  <a:srgbClr val="558ED5"/>
                </a:solidFill>
              </a:rPr>
              <a:t>=</a:t>
            </a:r>
            <a:r>
              <a:rPr lang="en-US" b="1" dirty="0">
                <a:solidFill>
                  <a:srgbClr val="000000"/>
                </a:solidFill>
              </a:rPr>
              <a:t> </a:t>
            </a:r>
            <a:r>
              <a:rPr lang="en-US" b="1" dirty="0" smtClean="0">
                <a:solidFill>
                  <a:srgbClr val="BC8F00"/>
                </a:solidFill>
              </a:rPr>
              <a:t>'Core Java</a:t>
            </a:r>
            <a:r>
              <a:rPr lang="en-US" b="1" dirty="0">
                <a:solidFill>
                  <a:srgbClr val="BC8F00"/>
                </a:solidFill>
              </a:rPr>
              <a:t>'</a:t>
            </a:r>
            <a:r>
              <a:rPr lang="en-US" b="1" dirty="0">
                <a:solidFill>
                  <a:srgbClr val="000000"/>
                </a:solidFill>
              </a:rPr>
              <a:t> </a:t>
            </a:r>
            <a:r>
              <a:rPr lang="en-US" b="1" dirty="0">
                <a:solidFill>
                  <a:srgbClr val="558ED5"/>
                </a:solidFill>
              </a:rPr>
              <a:t>AND</a:t>
            </a:r>
            <a:r>
              <a:rPr lang="en-US" b="1" dirty="0">
                <a:solidFill>
                  <a:srgbClr val="000000"/>
                </a:solidFill>
              </a:rPr>
              <a:t> </a:t>
            </a:r>
            <a:r>
              <a:rPr lang="en-US" b="1" dirty="0">
                <a:solidFill>
                  <a:srgbClr val="BC8F00"/>
                </a:solidFill>
              </a:rPr>
              <a:t>course_code</a:t>
            </a:r>
            <a:r>
              <a:rPr lang="en-US" b="1" dirty="0">
                <a:solidFill>
                  <a:srgbClr val="000000"/>
                </a:solidFill>
              </a:rPr>
              <a:t> </a:t>
            </a:r>
            <a:r>
              <a:rPr lang="en-US" b="1" dirty="0">
                <a:solidFill>
                  <a:srgbClr val="558ED5"/>
                </a:solidFill>
              </a:rPr>
              <a:t>=</a:t>
            </a:r>
            <a:r>
              <a:rPr lang="en-US" b="1" dirty="0">
                <a:solidFill>
                  <a:srgbClr val="000000"/>
                </a:solidFill>
              </a:rPr>
              <a:t> </a:t>
            </a:r>
            <a:r>
              <a:rPr lang="en-US" b="1" dirty="0">
                <a:solidFill>
                  <a:srgbClr val="BC8F00"/>
                </a:solidFill>
              </a:rPr>
              <a:t>343</a:t>
            </a:r>
            <a:endParaRPr lang="en-US" sz="1200" dirty="0">
              <a:ea typeface="Calibri"/>
              <a:cs typeface="Mangal"/>
            </a:endParaRPr>
          </a:p>
          <a:p>
            <a:pPr>
              <a:lnSpc>
                <a:spcPct val="115000"/>
              </a:lnSpc>
            </a:pPr>
            <a:r>
              <a:rPr lang="en-US" b="1" dirty="0">
                <a:solidFill>
                  <a:srgbClr val="000000"/>
                </a:solidFill>
              </a:rPr>
              <a:t>Solution For Requirement </a:t>
            </a:r>
            <a:r>
              <a:rPr lang="en-US" b="1" dirty="0" smtClean="0">
                <a:solidFill>
                  <a:srgbClr val="000000"/>
                </a:solidFill>
              </a:rPr>
              <a:t>#12: </a:t>
            </a:r>
          </a:p>
          <a:p>
            <a:pPr>
              <a:lnSpc>
                <a:spcPct val="115000"/>
              </a:lnSpc>
            </a:pPr>
            <a:r>
              <a:rPr lang="en-US" b="1" dirty="0" smtClean="0">
                <a:solidFill>
                  <a:srgbClr val="558ED5"/>
                </a:solidFill>
              </a:rPr>
              <a:t>	SELECT</a:t>
            </a:r>
            <a:r>
              <a:rPr lang="en-US" b="1" dirty="0" smtClean="0">
                <a:solidFill>
                  <a:srgbClr val="000000"/>
                </a:solidFill>
              </a:rPr>
              <a:t> </a:t>
            </a:r>
            <a:r>
              <a:rPr lang="en-US" b="1" dirty="0">
                <a:solidFill>
                  <a:srgbClr val="558ED5"/>
                </a:solidFill>
              </a:rPr>
              <a:t>DISTINCT</a:t>
            </a:r>
            <a:r>
              <a:rPr lang="en-US" b="1" dirty="0">
                <a:solidFill>
                  <a:srgbClr val="000000"/>
                </a:solidFill>
              </a:rPr>
              <a:t> </a:t>
            </a:r>
            <a:r>
              <a:rPr lang="en-US" b="1" dirty="0">
                <a:solidFill>
                  <a:srgbClr val="BC8F00"/>
                </a:solidFill>
              </a:rPr>
              <a:t>course_name</a:t>
            </a:r>
            <a:r>
              <a:rPr lang="en-US" b="1" dirty="0">
                <a:solidFill>
                  <a:srgbClr val="000000"/>
                </a:solidFill>
              </a:rPr>
              <a:t> </a:t>
            </a:r>
            <a:endParaRPr lang="en-US" b="1" dirty="0" smtClean="0">
              <a:solidFill>
                <a:srgbClr val="000000"/>
              </a:solidFill>
            </a:endParaRPr>
          </a:p>
          <a:p>
            <a:pPr>
              <a:lnSpc>
                <a:spcPct val="115000"/>
              </a:lnSpc>
            </a:pPr>
            <a:r>
              <a:rPr lang="en-US" b="1" dirty="0">
                <a:solidFill>
                  <a:srgbClr val="000000"/>
                </a:solidFill>
              </a:rPr>
              <a:t>	</a:t>
            </a:r>
            <a:r>
              <a:rPr lang="en-US" b="1" dirty="0" smtClean="0">
                <a:solidFill>
                  <a:srgbClr val="558ED5"/>
                </a:solidFill>
              </a:rPr>
              <a:t>FROM</a:t>
            </a:r>
            <a:r>
              <a:rPr lang="en-US" b="1" dirty="0" smtClean="0">
                <a:solidFill>
                  <a:srgbClr val="000000"/>
                </a:solidFill>
              </a:rPr>
              <a:t> </a:t>
            </a:r>
            <a:r>
              <a:rPr lang="en-US" b="1" dirty="0">
                <a:solidFill>
                  <a:srgbClr val="BC8F00"/>
                </a:solidFill>
              </a:rPr>
              <a:t>cms_course_info</a:t>
            </a:r>
            <a:endParaRPr lang="en-US" sz="1200" dirty="0">
              <a:ea typeface="Calibri"/>
              <a:cs typeface="Mangal"/>
            </a:endParaRPr>
          </a:p>
          <a:p>
            <a:endParaRPr lang="en-US" b="0" dirty="0"/>
          </a:p>
        </p:txBody>
      </p:sp>
    </p:spTree>
    <p:extLst>
      <p:ext uri="{BB962C8B-B14F-4D97-AF65-F5344CB8AC3E}">
        <p14:creationId xmlns:p14="http://schemas.microsoft.com/office/powerpoint/2010/main" val="12861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defRPr/>
            </a:pPr>
            <a:r>
              <a:rPr lang="en-US" sz="2000" dirty="0"/>
              <a:t>We have learnt which command is used to create database </a:t>
            </a:r>
          </a:p>
          <a:p>
            <a:pPr>
              <a:defRPr/>
            </a:pPr>
            <a:r>
              <a:rPr lang="en-US" sz="2000" dirty="0"/>
              <a:t>We have also seen RENAME  &amp; TRUNCATE  as special commands apart from CREAT &amp; ALTER table.</a:t>
            </a:r>
          </a:p>
          <a:p>
            <a:pPr>
              <a:defRPr/>
            </a:pPr>
            <a:r>
              <a:rPr lang="en-US" sz="2000" dirty="0"/>
              <a:t>We have seen how to insert, update &amp; delete records form table.</a:t>
            </a:r>
          </a:p>
          <a:p>
            <a:pPr>
              <a:defRPr/>
            </a:pPr>
            <a:r>
              <a:rPr lang="en-US" sz="2000" dirty="0"/>
              <a:t>We have understood which command falls under transaction processing.</a:t>
            </a:r>
          </a:p>
          <a:p>
            <a:pPr>
              <a:defRPr/>
            </a:pPr>
            <a:r>
              <a:rPr lang="en-US" sz="2000" dirty="0"/>
              <a:t>How to grant &amp; revoke privileges to users.</a:t>
            </a:r>
          </a:p>
          <a:p>
            <a:pPr marL="342900" lvl="1" indent="-342900">
              <a:buFont typeface="Arial" pitchFamily="34" charset="0"/>
              <a:buChar char="•"/>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66</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defRPr/>
            </a:pPr>
            <a:r>
              <a:rPr lang="en-US" sz="2000" dirty="0"/>
              <a:t>http://en.wikipedia.org/wiki/Data_definition_language</a:t>
            </a:r>
          </a:p>
          <a:p>
            <a:pPr>
              <a:defRPr/>
            </a:pPr>
            <a:r>
              <a:rPr lang="en-US" sz="2000" dirty="0"/>
              <a:t>http://en.wikipedia.org/wiki/Data_manipulation_language</a:t>
            </a:r>
          </a:p>
          <a:p>
            <a:pPr>
              <a:defRPr/>
            </a:pPr>
            <a:r>
              <a:rPr lang="en-US" sz="2000" dirty="0"/>
              <a:t>http://en.wikipedia.org/wiki/Data_control_language</a:t>
            </a:r>
          </a:p>
          <a:p>
            <a:pPr>
              <a:defRPr/>
            </a:pPr>
            <a:r>
              <a:rPr lang="en-US" sz="2000" dirty="0"/>
              <a:t>http://en.wikipedia.org/wiki/Transaction_Control_Language</a:t>
            </a:r>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67</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a:t>
            </a:r>
            <a:r>
              <a:rPr lang="en-US" sz="2200" b="1" dirty="0">
                <a:solidFill>
                  <a:schemeClr val="tx1"/>
                </a:solidFill>
                <a:latin typeface="Myriad Pro" pitchFamily="34" charset="0"/>
                <a:cs typeface="Arial" pitchFamily="34" charset="0"/>
              </a:rPr>
              <a:t>SQL</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latin typeface="Cambria" pitchFamily="18" charset="0"/>
              </a:rPr>
              <a:t>You have successfully completed </a:t>
            </a:r>
            <a:endParaRPr lang="en-US" sz="2400" dirty="0" smtClean="0">
              <a:solidFill>
                <a:schemeClr val="bg1"/>
              </a:solidFill>
              <a:latin typeface="Cambria" pitchFamily="18" charset="0"/>
            </a:endParaRPr>
          </a:p>
          <a:p>
            <a:pPr lvl="1" fontAlgn="auto">
              <a:spcBef>
                <a:spcPts val="0"/>
              </a:spcBef>
              <a:spcAft>
                <a:spcPts val="0"/>
              </a:spcAft>
              <a:defRPr/>
            </a:pPr>
            <a:r>
              <a:rPr lang="en-US" sz="2300" dirty="0" smtClean="0">
                <a:solidFill>
                  <a:schemeClr val="bg1"/>
                </a:solidFill>
                <a:latin typeface="Cambria" pitchFamily="18" charset="0"/>
              </a:rPr>
              <a:t>DDL, DML</a:t>
            </a:r>
            <a:r>
              <a:rPr lang="en-US" sz="2300" dirty="0">
                <a:solidFill>
                  <a:schemeClr val="bg1"/>
                </a:solidFill>
                <a:latin typeface="Cambria" pitchFamily="18" charset="0"/>
              </a:rPr>
              <a:t>, DQL, DCL</a:t>
            </a:r>
            <a:r>
              <a:rPr lang="en-US" sz="2300" dirty="0" smtClean="0">
                <a:solidFill>
                  <a:schemeClr val="bg1"/>
                </a:solidFill>
                <a:latin typeface="Cambria" pitchFamily="18" charset="0"/>
              </a:rPr>
              <a:t>, TCL</a:t>
            </a:r>
            <a:endParaRPr lang="en-US" sz="2300" dirty="0">
              <a:solidFill>
                <a:schemeClr val="bg1"/>
              </a:solidFill>
              <a:latin typeface="Cambria" pitchFamily="18" charset="0"/>
            </a:endParaRPr>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69</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Design</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8</a:t>
            </a:fld>
            <a:endParaRPr lang="en-US" dirty="0"/>
          </a:p>
        </p:txBody>
      </p:sp>
      <p:pic>
        <p:nvPicPr>
          <p:cNvPr id="4098" name="Picture 2" descr="http://www.clker.com/cliparts/9/7/c/2/11949845771733534145man_chris_kempson_01.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399" y="4572001"/>
            <a:ext cx="874203" cy="813010"/>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2080" y="1371601"/>
            <a:ext cx="985520" cy="1650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ular Callout 2"/>
          <p:cNvSpPr/>
          <p:nvPr/>
        </p:nvSpPr>
        <p:spPr>
          <a:xfrm>
            <a:off x="2541504" y="1452390"/>
            <a:ext cx="3240597" cy="1752600"/>
          </a:xfrm>
          <a:prstGeom prst="wedgeRoundRectCallout">
            <a:avLst>
              <a:gd name="adj1" fmla="val 67187"/>
              <a:gd name="adj2" fmla="val -17707"/>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B0F0"/>
                </a:solidFill>
              </a:rPr>
              <a:t>Hi! </a:t>
            </a:r>
            <a:r>
              <a:rPr lang="en-US" sz="3600" dirty="0">
                <a:solidFill>
                  <a:schemeClr val="tx1"/>
                </a:solidFill>
              </a:rPr>
              <a:t> </a:t>
            </a:r>
            <a:r>
              <a:rPr lang="en-US" dirty="0">
                <a:solidFill>
                  <a:schemeClr val="tx1"/>
                </a:solidFill>
              </a:rPr>
              <a:t>I am </a:t>
            </a:r>
            <a:r>
              <a:rPr lang="en-US" dirty="0"/>
              <a:t> </a:t>
            </a:r>
            <a:r>
              <a:rPr lang="en-US" sz="3200" dirty="0" smtClean="0">
                <a:solidFill>
                  <a:srgbClr val="00B050"/>
                </a:solidFill>
              </a:rPr>
              <a:t>TIM,</a:t>
            </a:r>
          </a:p>
          <a:p>
            <a:pPr algn="ctr"/>
            <a:r>
              <a:rPr lang="en-US" dirty="0" smtClean="0">
                <a:solidFill>
                  <a:schemeClr val="tx1"/>
                </a:solidFill>
              </a:rPr>
              <a:t>I will be you </a:t>
            </a:r>
            <a:r>
              <a:rPr lang="en-US" b="1" dirty="0" smtClean="0">
                <a:solidFill>
                  <a:schemeClr val="tx1"/>
                </a:solidFill>
              </a:rPr>
              <a:t>customer</a:t>
            </a:r>
            <a:r>
              <a:rPr lang="en-US" dirty="0" smtClean="0">
                <a:solidFill>
                  <a:schemeClr val="tx1"/>
                </a:solidFill>
              </a:rPr>
              <a:t> with set of requirements to be fulfilled.</a:t>
            </a:r>
            <a:endParaRPr lang="en-US" sz="1050" dirty="0">
              <a:solidFill>
                <a:schemeClr val="tx1"/>
              </a:solidFill>
            </a:endParaRPr>
          </a:p>
        </p:txBody>
      </p:sp>
      <p:sp>
        <p:nvSpPr>
          <p:cNvPr id="9" name="Rounded Rectangular Callout 8"/>
          <p:cNvSpPr/>
          <p:nvPr/>
        </p:nvSpPr>
        <p:spPr>
          <a:xfrm>
            <a:off x="3110161" y="3695700"/>
            <a:ext cx="3240597" cy="1752600"/>
          </a:xfrm>
          <a:prstGeom prst="wedgeRoundRectCallout">
            <a:avLst>
              <a:gd name="adj1" fmla="val -68423"/>
              <a:gd name="adj2" fmla="val 29015"/>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B050"/>
                </a:solidFill>
              </a:rPr>
              <a:t>&lt;YOU&gt;, </a:t>
            </a:r>
            <a:endParaRPr lang="en-US" sz="1600" dirty="0" smtClean="0">
              <a:solidFill>
                <a:srgbClr val="EEECE1">
                  <a:lumMod val="25000"/>
                </a:srgbClr>
              </a:solidFill>
            </a:endParaRPr>
          </a:p>
          <a:p>
            <a:pPr algn="ctr"/>
            <a:r>
              <a:rPr lang="en-US" sz="1600" dirty="0" smtClean="0">
                <a:solidFill>
                  <a:srgbClr val="EEECE1">
                    <a:lumMod val="25000"/>
                  </a:srgbClr>
                </a:solidFill>
              </a:rPr>
              <a:t>Will be one of the new database  </a:t>
            </a:r>
            <a:r>
              <a:rPr lang="en-US" sz="1600" b="1" dirty="0" smtClean="0">
                <a:solidFill>
                  <a:srgbClr val="EEECE1">
                    <a:lumMod val="25000"/>
                  </a:srgbClr>
                </a:solidFill>
              </a:rPr>
              <a:t>developer </a:t>
            </a:r>
            <a:r>
              <a:rPr lang="en-US" sz="1600" dirty="0" smtClean="0">
                <a:solidFill>
                  <a:srgbClr val="EEECE1">
                    <a:lumMod val="25000"/>
                  </a:srgbClr>
                </a:solidFill>
              </a:rPr>
              <a:t>responsible to accomplish project needs of TIM </a:t>
            </a:r>
            <a:endParaRPr lang="en-US" sz="1600" dirty="0">
              <a:solidFill>
                <a:srgbClr val="EEECE1">
                  <a:lumMod val="25000"/>
                </a:srgbClr>
              </a:solidFill>
            </a:endParaRPr>
          </a:p>
        </p:txBody>
      </p:sp>
      <p:sp>
        <p:nvSpPr>
          <p:cNvPr id="4" name="TextBox 3"/>
          <p:cNvSpPr txBox="1"/>
          <p:nvPr/>
        </p:nvSpPr>
        <p:spPr>
          <a:xfrm>
            <a:off x="198466" y="1267724"/>
            <a:ext cx="2239934" cy="1754326"/>
          </a:xfrm>
          <a:prstGeom prst="rect">
            <a:avLst/>
          </a:prstGeom>
          <a:noFill/>
        </p:spPr>
        <p:txBody>
          <a:bodyPr wrap="square" rtlCol="0">
            <a:spAutoFit/>
          </a:bodyPr>
          <a:lstStyle/>
          <a:p>
            <a:r>
              <a:rPr lang="en-US" dirty="0" smtClean="0"/>
              <a:t>During the complete  course TIM will act as customer &amp; You will act as a developer to fulfill requirements of TIM</a:t>
            </a:r>
            <a:endParaRPr lang="en-US" dirty="0"/>
          </a:p>
        </p:txBody>
      </p:sp>
    </p:spTree>
    <p:extLst>
      <p:ext uri="{BB962C8B-B14F-4D97-AF65-F5344CB8AC3E}">
        <p14:creationId xmlns:p14="http://schemas.microsoft.com/office/powerpoint/2010/main" val="58758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257800"/>
            <a:ext cx="8229600" cy="6096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dirty="0">
                <a:solidFill>
                  <a:schemeClr val="bg1"/>
                </a:solidFill>
              </a:rPr>
              <a:t>Data Query Language </a:t>
            </a:r>
            <a:r>
              <a:rPr lang="en-US" b="1" dirty="0">
                <a:solidFill>
                  <a:schemeClr val="bg1"/>
                </a:solidFill>
              </a:rPr>
              <a:t>SELECT</a:t>
            </a:r>
            <a:r>
              <a:rPr lang="en-US" dirty="0">
                <a:solidFill>
                  <a:schemeClr val="bg1"/>
                </a:solidFill>
              </a:rPr>
              <a:t> Statement </a:t>
            </a:r>
            <a:r>
              <a:rPr lang="en-US" dirty="0" smtClean="0">
                <a:solidFill>
                  <a:schemeClr val="bg1"/>
                </a:solidFill>
              </a:rPr>
              <a:t> </a:t>
            </a:r>
            <a:r>
              <a:rPr lang="en-US" dirty="0" smtClean="0"/>
              <a:t>which </a:t>
            </a:r>
            <a:r>
              <a:rPr lang="en-US" dirty="0"/>
              <a:t>will help us meet TIM’s requirements</a:t>
            </a:r>
            <a:r>
              <a:rPr lang="en-US" dirty="0" smtClean="0"/>
              <a: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9</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648200" y="1752600"/>
            <a:ext cx="3048000" cy="2133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00B0F0"/>
                </a:solidFill>
              </a:rPr>
              <a:t>Retrieve! </a:t>
            </a:r>
          </a:p>
          <a:p>
            <a:pPr algn="ctr"/>
            <a:r>
              <a:rPr lang="en-US" sz="1600" dirty="0">
                <a:solidFill>
                  <a:schemeClr val="bg2">
                    <a:lumMod val="25000"/>
                  </a:schemeClr>
                </a:solidFill>
              </a:rPr>
              <a:t>I wish to get </a:t>
            </a:r>
            <a:r>
              <a:rPr lang="en-US" sz="1600" b="1" dirty="0" smtClean="0">
                <a:solidFill>
                  <a:schemeClr val="bg2">
                    <a:lumMod val="25000"/>
                  </a:schemeClr>
                </a:solidFill>
              </a:rPr>
              <a:t>Last Name, First Name</a:t>
            </a:r>
            <a:r>
              <a:rPr lang="en-US" sz="1600" b="1" dirty="0">
                <a:solidFill>
                  <a:schemeClr val="bg2">
                    <a:lumMod val="25000"/>
                  </a:schemeClr>
                </a:solidFill>
              </a:rPr>
              <a:t>, phone </a:t>
            </a:r>
            <a:r>
              <a:rPr lang="en-US" sz="1600" b="1" dirty="0" smtClean="0">
                <a:solidFill>
                  <a:schemeClr val="bg2">
                    <a:lumMod val="25000"/>
                  </a:schemeClr>
                </a:solidFill>
              </a:rPr>
              <a:t> </a:t>
            </a:r>
            <a:r>
              <a:rPr lang="en-US" sz="1600" dirty="0" smtClean="0">
                <a:solidFill>
                  <a:schemeClr val="bg2">
                    <a:lumMod val="25000"/>
                  </a:schemeClr>
                </a:solidFill>
              </a:rPr>
              <a:t>of all </a:t>
            </a:r>
            <a:r>
              <a:rPr lang="en-US" sz="1600" b="1" dirty="0" smtClean="0">
                <a:solidFill>
                  <a:schemeClr val="bg2">
                    <a:lumMod val="25000"/>
                  </a:schemeClr>
                </a:solidFill>
              </a:rPr>
              <a:t>customers </a:t>
            </a:r>
            <a:r>
              <a:rPr lang="en-US" sz="1600" dirty="0" smtClean="0">
                <a:solidFill>
                  <a:schemeClr val="bg2">
                    <a:lumMod val="25000"/>
                  </a:schemeClr>
                </a:solidFill>
              </a:rPr>
              <a:t>of ABC trader’s PMS System</a:t>
            </a:r>
            <a:endParaRPr lang="en-US" sz="1600" dirty="0">
              <a:solidFill>
                <a:schemeClr val="bg2">
                  <a:lumMod val="25000"/>
                </a:schemeClr>
              </a:solidFill>
            </a:endParaRPr>
          </a:p>
          <a:p>
            <a:pPr algn="ctr"/>
            <a:r>
              <a:rPr lang="en-US" sz="1600" dirty="0" smtClean="0">
                <a:solidFill>
                  <a:schemeClr val="bg2">
                    <a:lumMod val="25000"/>
                  </a:schemeClr>
                </a:solidFill>
              </a:rPr>
              <a:t> </a:t>
            </a:r>
            <a:endParaRPr lang="en-US" sz="1600" dirty="0">
              <a:solidFill>
                <a:schemeClr val="bg2">
                  <a:lumMod val="25000"/>
                </a:schemeClr>
              </a:solidFill>
            </a:endParaRPr>
          </a:p>
        </p:txBody>
      </p:sp>
    </p:spTree>
    <p:extLst>
      <p:ext uri="{BB962C8B-B14F-4D97-AF65-F5344CB8AC3E}">
        <p14:creationId xmlns:p14="http://schemas.microsoft.com/office/powerpoint/2010/main" val="32774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C481EB-8F30-4DBE-97E4-C47F16554C6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14685</TotalTime>
  <Words>3976</Words>
  <Application>Microsoft Office PowerPoint</Application>
  <PresentationFormat>On-screen Show (4:3)</PresentationFormat>
  <Paragraphs>926</Paragraphs>
  <Slides>69</Slides>
  <Notes>16</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Theme_3</vt:lpstr>
      <vt:lpstr>PowerPoint Presentation</vt:lpstr>
      <vt:lpstr>Icon Used</vt:lpstr>
      <vt:lpstr>Overview</vt:lpstr>
      <vt:lpstr>Objective</vt:lpstr>
      <vt:lpstr>Scenario</vt:lpstr>
      <vt:lpstr>Database tables</vt:lpstr>
      <vt:lpstr>Schema Diagram</vt:lpstr>
      <vt:lpstr>Design</vt:lpstr>
      <vt:lpstr>Scenario</vt:lpstr>
      <vt:lpstr>SELECT Statement</vt:lpstr>
      <vt:lpstr>Scenario</vt:lpstr>
      <vt:lpstr>SELECT * Statement</vt:lpstr>
      <vt:lpstr>Scenario</vt:lpstr>
      <vt:lpstr>SELECT Statement</vt:lpstr>
      <vt:lpstr>SELECT Syntax</vt:lpstr>
      <vt:lpstr>Data Query Language</vt:lpstr>
      <vt:lpstr>Scenario</vt:lpstr>
      <vt:lpstr>INSERT Statement</vt:lpstr>
      <vt:lpstr>INSERT Statement</vt:lpstr>
      <vt:lpstr>Scenario</vt:lpstr>
      <vt:lpstr>Multi Row Inserts </vt:lpstr>
      <vt:lpstr>Multi Row Inserts </vt:lpstr>
      <vt:lpstr>Scenario</vt:lpstr>
      <vt:lpstr>UPDATE Statement</vt:lpstr>
      <vt:lpstr>UPDATE Statement</vt:lpstr>
      <vt:lpstr>Scenario</vt:lpstr>
      <vt:lpstr>Data Manipulation Language</vt:lpstr>
      <vt:lpstr>Scenario</vt:lpstr>
      <vt:lpstr>Transaction Control Language</vt:lpstr>
      <vt:lpstr>Transaction Control Language</vt:lpstr>
      <vt:lpstr>Transaction Control Language</vt:lpstr>
      <vt:lpstr>Transaction Control Language</vt:lpstr>
      <vt:lpstr>Transaction Control Language</vt:lpstr>
      <vt:lpstr>Scenario</vt:lpstr>
      <vt:lpstr>Data Definition Language</vt:lpstr>
      <vt:lpstr>Scenario</vt:lpstr>
      <vt:lpstr>CREATE DATABASE</vt:lpstr>
      <vt:lpstr>Scenario</vt:lpstr>
      <vt:lpstr>CREATE TABLE</vt:lpstr>
      <vt:lpstr>CREATE TABLE</vt:lpstr>
      <vt:lpstr>Scenario</vt:lpstr>
      <vt:lpstr>ALTER TABLE</vt:lpstr>
      <vt:lpstr>Scenario</vt:lpstr>
      <vt:lpstr>RENAME TABLE</vt:lpstr>
      <vt:lpstr>RENAME TABLE</vt:lpstr>
      <vt:lpstr>Scenario</vt:lpstr>
      <vt:lpstr>DROP TABLE</vt:lpstr>
      <vt:lpstr>TRUNCATE TABLE</vt:lpstr>
      <vt:lpstr>Scenario</vt:lpstr>
      <vt:lpstr>Data Control Language</vt:lpstr>
      <vt:lpstr>Data Control Language</vt:lpstr>
      <vt:lpstr>Questions</vt:lpstr>
      <vt:lpstr>Check Your Understanding</vt:lpstr>
      <vt:lpstr>Activity</vt:lpstr>
      <vt:lpstr>Lend a Hand</vt:lpstr>
      <vt:lpstr>Lend a Hand</vt:lpstr>
      <vt:lpstr>Lend a Hand</vt:lpstr>
      <vt:lpstr>Lend a Hand</vt:lpstr>
      <vt:lpstr>Lend a Hand</vt:lpstr>
      <vt:lpstr>Lend a Hand</vt:lpstr>
      <vt:lpstr>Lend a Hand</vt:lpstr>
      <vt:lpstr>Lend a Hand</vt:lpstr>
      <vt:lpstr>Lend a Hand</vt:lpstr>
      <vt:lpstr>Lend a Hand</vt:lpstr>
      <vt:lpstr>Lend a Hand</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TF_PartI</dc:title>
  <dc:creator>AssetDevelopmentTeam@cognizant.com</dc:creator>
  <cp:lastModifiedBy>Devadas, Abiramasundari (Cognizant)</cp:lastModifiedBy>
  <cp:revision>837</cp:revision>
  <dcterms:created xsi:type="dcterms:W3CDTF">2011-06-15T11:24:59Z</dcterms:created>
  <dcterms:modified xsi:type="dcterms:W3CDTF">2013-03-20T05:01:18Z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