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7" r:id="rId5"/>
    <p:sldId id="418" r:id="rId6"/>
    <p:sldId id="42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518" r:id="rId20"/>
    <p:sldId id="495" r:id="rId21"/>
    <p:sldId id="496" r:id="rId22"/>
    <p:sldId id="497" r:id="rId23"/>
    <p:sldId id="498" r:id="rId24"/>
    <p:sldId id="499" r:id="rId25"/>
    <p:sldId id="500" r:id="rId26"/>
    <p:sldId id="501" r:id="rId27"/>
    <p:sldId id="502" r:id="rId28"/>
    <p:sldId id="503" r:id="rId29"/>
    <p:sldId id="504" r:id="rId30"/>
    <p:sldId id="519" r:id="rId31"/>
    <p:sldId id="505" r:id="rId32"/>
    <p:sldId id="506" r:id="rId33"/>
    <p:sldId id="507" r:id="rId34"/>
    <p:sldId id="508" r:id="rId35"/>
    <p:sldId id="509" r:id="rId36"/>
    <p:sldId id="510" r:id="rId37"/>
    <p:sldId id="511" r:id="rId38"/>
    <p:sldId id="512" r:id="rId39"/>
    <p:sldId id="513" r:id="rId40"/>
    <p:sldId id="514" r:id="rId41"/>
    <p:sldId id="515" r:id="rId42"/>
    <p:sldId id="516" r:id="rId43"/>
    <p:sldId id="517" r:id="rId44"/>
    <p:sldId id="268" r:id="rId45"/>
    <p:sldId id="482" r:id="rId46"/>
    <p:sldId id="520" r:id="rId47"/>
    <p:sldId id="521" r:id="rId48"/>
    <p:sldId id="522" r:id="rId49"/>
    <p:sldId id="523" r:id="rId50"/>
    <p:sldId id="527" r:id="rId51"/>
    <p:sldId id="524" r:id="rId52"/>
    <p:sldId id="525" r:id="rId53"/>
    <p:sldId id="481" r:id="rId54"/>
    <p:sldId id="411" r:id="rId55"/>
    <p:sldId id="526" r:id="rId56"/>
    <p:sldId id="450"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tJkMNiG7mjLQBkdDCYVkYA==" hashData="HpVZXvFiGccpKFiRRdO64L4A1j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8" autoAdjust="0"/>
    <p:restoredTop sz="89331" autoAdjust="0"/>
  </p:normalViewPr>
  <p:slideViewPr>
    <p:cSldViewPr>
      <p:cViewPr>
        <p:scale>
          <a:sx n="70" d="100"/>
          <a:sy n="70" d="100"/>
        </p:scale>
        <p:origin x="-13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3/20/2013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44</a:t>
            </a:fld>
            <a:endParaRPr lang="en-US"/>
          </a:p>
        </p:txBody>
      </p:sp>
    </p:spTree>
    <p:extLst>
      <p:ext uri="{BB962C8B-B14F-4D97-AF65-F5344CB8AC3E}">
        <p14:creationId xmlns:p14="http://schemas.microsoft.com/office/powerpoint/2010/main" val="3792518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400" b="1" dirty="0"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45</a:t>
            </a:fld>
            <a:endParaRPr lang="en-US"/>
          </a:p>
        </p:txBody>
      </p:sp>
    </p:spTree>
    <p:extLst>
      <p:ext uri="{BB962C8B-B14F-4D97-AF65-F5344CB8AC3E}">
        <p14:creationId xmlns:p14="http://schemas.microsoft.com/office/powerpoint/2010/main" val="3792518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46</a:t>
            </a:fld>
            <a:endParaRPr lang="en-US"/>
          </a:p>
        </p:txBody>
      </p:sp>
    </p:spTree>
    <p:extLst>
      <p:ext uri="{BB962C8B-B14F-4D97-AF65-F5344CB8AC3E}">
        <p14:creationId xmlns:p14="http://schemas.microsoft.com/office/powerpoint/2010/main" val="3675617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47</a:t>
            </a:fld>
            <a:endParaRPr lang="en-US"/>
          </a:p>
        </p:txBody>
      </p:sp>
    </p:spTree>
    <p:extLst>
      <p:ext uri="{BB962C8B-B14F-4D97-AF65-F5344CB8AC3E}">
        <p14:creationId xmlns:p14="http://schemas.microsoft.com/office/powerpoint/2010/main" val="3675617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sz="1400" b="1" dirty="0"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48</a:t>
            </a:fld>
            <a:endParaRPr lang="en-US"/>
          </a:p>
        </p:txBody>
      </p:sp>
    </p:spTree>
    <p:extLst>
      <p:ext uri="{BB962C8B-B14F-4D97-AF65-F5344CB8AC3E}">
        <p14:creationId xmlns:p14="http://schemas.microsoft.com/office/powerpoint/2010/main" val="163209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sz="1400" b="1" smtClean="0">
                <a:solidFill>
                  <a:schemeClr val="tx2">
                    <a:lumMod val="60000"/>
                    <a:lumOff val="40000"/>
                  </a:schemeClr>
                </a:solidFill>
              </a:rPr>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49</a:t>
            </a:fld>
            <a:endParaRPr lang="en-US"/>
          </a:p>
        </p:txBody>
      </p:sp>
    </p:spTree>
    <p:extLst>
      <p:ext uri="{BB962C8B-B14F-4D97-AF65-F5344CB8AC3E}">
        <p14:creationId xmlns:p14="http://schemas.microsoft.com/office/powerpoint/2010/main" val="1632093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5" name="Slide Number Placeholder 4"/>
          <p:cNvSpPr>
            <a:spLocks noGrp="1"/>
          </p:cNvSpPr>
          <p:nvPr>
            <p:ph type="sldNum" sz="quarter" idx="10"/>
          </p:nvPr>
        </p:nvSpPr>
        <p:spPr/>
        <p:txBody>
          <a:bodyPr/>
          <a:lstStyle/>
          <a:p>
            <a:fld id="{6A8B6E77-EC63-4CD7-8F8A-914122582C5F}"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a:p>
        </p:txBody>
      </p:sp>
    </p:spTree>
    <p:extLst>
      <p:ext uri="{BB962C8B-B14F-4D97-AF65-F5344CB8AC3E}">
        <p14:creationId xmlns:p14="http://schemas.microsoft.com/office/powerpoint/2010/main" val="4110507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17</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052230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39</a:t>
            </a:fld>
            <a:endParaRPr lang="en-US" dirty="0"/>
          </a:p>
        </p:txBody>
      </p:sp>
    </p:spTree>
    <p:extLst>
      <p:ext uri="{BB962C8B-B14F-4D97-AF65-F5344CB8AC3E}">
        <p14:creationId xmlns:p14="http://schemas.microsoft.com/office/powerpoint/2010/main" val="2714663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42</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4.gif"/></Relationships>
</file>

<file path=ppt/slides/_rels/slide18.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Cambria" pitchFamily="18" charset="0"/>
              </a:rPr>
              <a:t>Understanding Constraints &amp; their Types</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Integrity</a:t>
            </a:r>
            <a:endParaRPr lang="en-US"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IN" sz="2000" b="1" dirty="0" smtClean="0"/>
              <a:t>Data Integrity</a:t>
            </a:r>
          </a:p>
          <a:p>
            <a:r>
              <a:rPr lang="en-US" sz="1800" dirty="0"/>
              <a:t>Data integrity refers to maintaining and assuring the accuracy and consistency of data over its entire </a:t>
            </a:r>
            <a:r>
              <a:rPr lang="en-US" sz="1800" dirty="0" smtClean="0"/>
              <a:t>life-cycle.</a:t>
            </a:r>
          </a:p>
          <a:p>
            <a:r>
              <a:rPr lang="en-US" sz="1800" dirty="0" smtClean="0"/>
              <a:t>It </a:t>
            </a:r>
            <a:r>
              <a:rPr lang="en-US" sz="1800" dirty="0"/>
              <a:t>is an important feature of a database or RDBMS </a:t>
            </a:r>
            <a:r>
              <a:rPr lang="en-US" sz="1800" dirty="0" smtClean="0"/>
              <a:t>system</a:t>
            </a:r>
          </a:p>
          <a:p>
            <a:r>
              <a:rPr lang="en-US" sz="1800" dirty="0" smtClean="0"/>
              <a:t>Having </a:t>
            </a:r>
            <a:r>
              <a:rPr lang="en-US" sz="1800" dirty="0"/>
              <a:t>a single, well-controlled, and well-defined data-integrity system increases</a:t>
            </a:r>
          </a:p>
          <a:p>
            <a:pPr lvl="1"/>
            <a:r>
              <a:rPr lang="en-US" sz="2000" b="1" dirty="0" smtClean="0"/>
              <a:t>S</a:t>
            </a:r>
            <a:r>
              <a:rPr lang="en-US" sz="1800" dirty="0" smtClean="0"/>
              <a:t>tability </a:t>
            </a:r>
            <a:r>
              <a:rPr lang="en-US" sz="1800" dirty="0"/>
              <a:t>(one centralized system performs all data integrity operations)</a:t>
            </a:r>
          </a:p>
          <a:p>
            <a:pPr lvl="1"/>
            <a:r>
              <a:rPr lang="en-US" sz="2000" b="1" dirty="0"/>
              <a:t>P</a:t>
            </a:r>
            <a:r>
              <a:rPr lang="en-US" sz="1800" dirty="0" smtClean="0"/>
              <a:t>erformance </a:t>
            </a:r>
            <a:r>
              <a:rPr lang="en-US" sz="1800" dirty="0"/>
              <a:t>(all data integrity operations are performed in the same tier as the consistency model)</a:t>
            </a:r>
          </a:p>
          <a:p>
            <a:pPr lvl="1"/>
            <a:r>
              <a:rPr lang="en-US" sz="2000" b="1" dirty="0"/>
              <a:t>R</a:t>
            </a:r>
            <a:r>
              <a:rPr lang="en-US" sz="1800" dirty="0" smtClean="0"/>
              <a:t>e-usability </a:t>
            </a:r>
            <a:r>
              <a:rPr lang="en-US" sz="1800" dirty="0"/>
              <a:t>(all applications benefit from a single centralized data integrity system)</a:t>
            </a:r>
          </a:p>
          <a:p>
            <a:pPr lvl="1"/>
            <a:r>
              <a:rPr lang="en-US" sz="2000" b="1" dirty="0"/>
              <a:t>M</a:t>
            </a:r>
            <a:r>
              <a:rPr lang="en-US" sz="1800" dirty="0" smtClean="0"/>
              <a:t>aintainability </a:t>
            </a:r>
            <a:r>
              <a:rPr lang="en-US" sz="1800" dirty="0"/>
              <a:t>(one centralized system for all data integrity administration</a:t>
            </a:r>
            <a:r>
              <a:rPr lang="en-US" sz="1800" dirty="0" smtClean="0"/>
              <a:t>).</a:t>
            </a:r>
          </a:p>
          <a:p>
            <a:r>
              <a:rPr lang="en-US" sz="1800" dirty="0" smtClean="0"/>
              <a:t>Data </a:t>
            </a:r>
            <a:r>
              <a:rPr lang="en-US" sz="1800" dirty="0"/>
              <a:t>integrity is normally enforced in a database system by a series of integrity constraints or rules.</a:t>
            </a:r>
          </a:p>
          <a:p>
            <a:endParaRPr lang="en-US" sz="1800" dirty="0" smtClean="0"/>
          </a:p>
          <a:p>
            <a:endParaRPr lang="en-US" sz="1800" dirty="0" smtClean="0"/>
          </a:p>
          <a:p>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10</a:t>
            </a:fld>
            <a:endParaRPr lang="en-US" sz="1400" dirty="0">
              <a:solidFill>
                <a:srgbClr val="953735"/>
              </a:solidFill>
            </a:endParaRPr>
          </a:p>
        </p:txBody>
      </p:sp>
    </p:spTree>
    <p:extLst>
      <p:ext uri="{BB962C8B-B14F-4D97-AF65-F5344CB8AC3E}">
        <p14:creationId xmlns:p14="http://schemas.microsoft.com/office/powerpoint/2010/main" val="393660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IN" sz="2000" b="1" dirty="0"/>
              <a:t>Integrity </a:t>
            </a:r>
            <a:r>
              <a:rPr lang="en-IN" sz="2000" b="1" dirty="0" smtClean="0"/>
              <a:t>constraints</a:t>
            </a:r>
          </a:p>
          <a:p>
            <a:r>
              <a:rPr lang="en-US" sz="1800" dirty="0"/>
              <a:t>Integrity constraints are used to ensure accuracy and consistency of data in a </a:t>
            </a:r>
            <a:r>
              <a:rPr lang="en-US" sz="1800" dirty="0" smtClean="0"/>
              <a:t>relational database.</a:t>
            </a:r>
          </a:p>
          <a:p>
            <a:r>
              <a:rPr lang="en-US" sz="1800" dirty="0"/>
              <a:t>There are many types of integrity constraints that play a role in referential integrity.</a:t>
            </a:r>
          </a:p>
          <a:p>
            <a:pPr marL="0" indent="0">
              <a:buNone/>
            </a:pPr>
            <a:r>
              <a:rPr lang="en-US" sz="2000" b="1" dirty="0" smtClean="0"/>
              <a:t>Types</a:t>
            </a:r>
          </a:p>
          <a:p>
            <a:r>
              <a:rPr lang="en-US" sz="1800" dirty="0" smtClean="0"/>
              <a:t>Dr. E. F. </a:t>
            </a:r>
            <a:r>
              <a:rPr lang="en-US" sz="1800" dirty="0" err="1" smtClean="0"/>
              <a:t>Codd</a:t>
            </a:r>
            <a:r>
              <a:rPr lang="en-US" sz="1800" dirty="0" smtClean="0"/>
              <a:t> </a:t>
            </a:r>
            <a:r>
              <a:rPr lang="en-US" sz="1800" dirty="0"/>
              <a:t>initially defined two sets of constraints but, in his second version of the relational model, he came up with four integrity constraints</a:t>
            </a:r>
            <a:r>
              <a:rPr lang="en-US" sz="1800" dirty="0" smtClean="0"/>
              <a:t>:</a:t>
            </a:r>
          </a:p>
          <a:p>
            <a:pPr lvl="3">
              <a:buFont typeface="Wingdings" pitchFamily="2" charset="2"/>
              <a:buChar char="q"/>
            </a:pPr>
            <a:r>
              <a:rPr lang="en-US" b="1" dirty="0" smtClean="0"/>
              <a:t>Entity </a:t>
            </a:r>
            <a:r>
              <a:rPr lang="en-US" b="1" dirty="0"/>
              <a:t>integrity</a:t>
            </a:r>
          </a:p>
          <a:p>
            <a:pPr lvl="3">
              <a:buFont typeface="Wingdings" pitchFamily="2" charset="2"/>
              <a:buChar char="q"/>
            </a:pPr>
            <a:r>
              <a:rPr lang="en-US" b="1" dirty="0"/>
              <a:t>Referential Integrity</a:t>
            </a:r>
          </a:p>
          <a:p>
            <a:pPr lvl="3">
              <a:buFont typeface="Wingdings" pitchFamily="2" charset="2"/>
              <a:buChar char="q"/>
            </a:pPr>
            <a:r>
              <a:rPr lang="en-US" b="1" dirty="0"/>
              <a:t>Domain Integrity</a:t>
            </a:r>
          </a:p>
          <a:p>
            <a:pPr lvl="3">
              <a:buFont typeface="Wingdings" pitchFamily="2" charset="2"/>
              <a:buChar char="q"/>
            </a:pPr>
            <a:r>
              <a:rPr lang="en-US" b="1" dirty="0"/>
              <a:t>User Defined Integrity</a:t>
            </a:r>
          </a:p>
          <a:p>
            <a:endParaRPr lang="en-US" sz="1800" dirty="0" smtClean="0"/>
          </a:p>
          <a:p>
            <a:endParaRPr lang="en-US" sz="1800" dirty="0" smtClean="0"/>
          </a:p>
          <a:p>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11</a:t>
            </a:fld>
            <a:endParaRPr lang="en-US" sz="1400" dirty="0">
              <a:solidFill>
                <a:srgbClr val="953735"/>
              </a:solidFill>
            </a:endParaRPr>
          </a:p>
        </p:txBody>
      </p:sp>
    </p:spTree>
    <p:extLst>
      <p:ext uri="{BB962C8B-B14F-4D97-AF65-F5344CB8AC3E}">
        <p14:creationId xmlns:p14="http://schemas.microsoft.com/office/powerpoint/2010/main" val="420249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a:xfrm>
            <a:off x="228600" y="1447800"/>
            <a:ext cx="8686800" cy="4946650"/>
          </a:xfrm>
        </p:spPr>
        <p:txBody>
          <a:bodyPr/>
          <a:lstStyle/>
          <a:p>
            <a:pPr marL="0" indent="0">
              <a:buNone/>
            </a:pPr>
            <a:r>
              <a:rPr lang="en-IN" sz="2000" b="1" dirty="0"/>
              <a:t>Entity integrity</a:t>
            </a:r>
          </a:p>
          <a:p>
            <a:r>
              <a:rPr lang="en-US" sz="1800" dirty="0"/>
              <a:t>Entity integrity is an integrity rule which states that every table must have a </a:t>
            </a:r>
            <a:r>
              <a:rPr lang="en-US" sz="1800" b="1" dirty="0"/>
              <a:t>primary key </a:t>
            </a:r>
            <a:r>
              <a:rPr lang="en-US" sz="1800" dirty="0"/>
              <a:t>and that the column or columns chosen to be the primary key should be unique and not null</a:t>
            </a:r>
            <a:r>
              <a:rPr lang="en-US" sz="1800" dirty="0" smtClean="0"/>
              <a:t>.</a:t>
            </a:r>
          </a:p>
          <a:p>
            <a:r>
              <a:rPr lang="en-US" sz="1800" dirty="0"/>
              <a:t>Within relational databases using SQL, entity integrity is enforced by adding a primary key clause to a schema definition. </a:t>
            </a:r>
            <a:endParaRPr lang="en-US" sz="1800" dirty="0" smtClean="0"/>
          </a:p>
          <a:p>
            <a:r>
              <a:rPr lang="en-US" sz="1800" dirty="0" smtClean="0"/>
              <a:t>The </a:t>
            </a:r>
            <a:r>
              <a:rPr lang="en-US" sz="1800" dirty="0"/>
              <a:t>system enforces Entity Integrity by not allowing operation (INSERT, UPDATE) to produce an invalid primary key. </a:t>
            </a:r>
            <a:endParaRPr lang="en-US" sz="1800" dirty="0" smtClean="0"/>
          </a:p>
          <a:p>
            <a:r>
              <a:rPr lang="en-US" sz="1800" dirty="0" smtClean="0"/>
              <a:t>Any </a:t>
            </a:r>
            <a:r>
              <a:rPr lang="en-US" sz="1800" dirty="0"/>
              <a:t>operation that is likely to create a duplicate primary key or one containing nulls is rejected. </a:t>
            </a:r>
            <a:endParaRPr lang="en-US" sz="1800" dirty="0" smtClean="0"/>
          </a:p>
          <a:p>
            <a:r>
              <a:rPr lang="en-US" sz="1800" dirty="0" smtClean="0"/>
              <a:t>The </a:t>
            </a:r>
            <a:r>
              <a:rPr lang="en-US" sz="1800" dirty="0"/>
              <a:t>Entity Integrity ensures that the data that you store remains in the proper format as well as comprehensible.</a:t>
            </a:r>
            <a:endParaRPr lang="en-US" sz="1800" dirty="0" smtClean="0"/>
          </a:p>
          <a:p>
            <a:pPr marL="0" indent="0">
              <a:buNone/>
            </a:pPr>
            <a:endParaRPr lang="en-US" sz="1800" dirty="0" smtClean="0"/>
          </a:p>
          <a:p>
            <a:pPr marL="0" indent="0">
              <a:buNone/>
            </a:pPr>
            <a:r>
              <a:rPr lang="en-US" sz="1800" dirty="0" smtClean="0"/>
              <a:t>Lets understand </a:t>
            </a:r>
            <a:r>
              <a:rPr lang="en-US" sz="1800" b="1" dirty="0" smtClean="0"/>
              <a:t>PRIMARY KEY </a:t>
            </a:r>
            <a:r>
              <a:rPr lang="en-US" sz="1800" dirty="0" smtClean="0"/>
              <a:t>Constraint in more detail.</a:t>
            </a:r>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12</a:t>
            </a:fld>
            <a:endParaRPr lang="en-US" sz="1400" dirty="0">
              <a:solidFill>
                <a:srgbClr val="953735"/>
              </a:solidFill>
            </a:endParaRPr>
          </a:p>
        </p:txBody>
      </p:sp>
    </p:spTree>
    <p:extLst>
      <p:ext uri="{BB962C8B-B14F-4D97-AF65-F5344CB8AC3E}">
        <p14:creationId xmlns:p14="http://schemas.microsoft.com/office/powerpoint/2010/main" val="285007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wipe(down)">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6600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b="1" dirty="0">
                <a:solidFill>
                  <a:schemeClr val="bg1"/>
                </a:solidFill>
              </a:rPr>
              <a:t>PRIMARY KEY</a:t>
            </a:r>
            <a:r>
              <a:rPr lang="en-US" dirty="0">
                <a:solidFill>
                  <a:schemeClr val="bg1"/>
                </a:solidFill>
              </a:rPr>
              <a:t> </a:t>
            </a:r>
            <a:r>
              <a:rPr lang="en-US" dirty="0" smtClean="0">
                <a:solidFill>
                  <a:schemeClr val="bg1"/>
                </a:solidFill>
              </a:rPr>
              <a:t>Constraint </a:t>
            </a:r>
            <a:r>
              <a:rPr lang="en-US" dirty="0"/>
              <a:t>which will help us meet TIM’s requirements</a:t>
            </a:r>
            <a:r>
              <a:rPr lang="en-US" dirty="0" smtClean="0"/>
              <a:t>.</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8956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088642" y="2362200"/>
            <a:ext cx="2895600" cy="12954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EEECE1">
                    <a:lumMod val="25000"/>
                  </a:srgbClr>
                </a:solidFill>
              </a:rPr>
              <a:t>I </a:t>
            </a:r>
            <a:r>
              <a:rPr lang="en-US" sz="1600" dirty="0" smtClean="0">
                <a:solidFill>
                  <a:srgbClr val="EEECE1">
                    <a:lumMod val="25000"/>
                  </a:srgbClr>
                </a:solidFill>
              </a:rPr>
              <a:t>wish to impart Entity Integrity on table </a:t>
            </a:r>
            <a:r>
              <a:rPr lang="en-US" b="1" dirty="0">
                <a:solidFill>
                  <a:schemeClr val="accent3">
                    <a:lumMod val="75000"/>
                  </a:schemeClr>
                </a:solidFill>
              </a:rPr>
              <a:t>Products </a:t>
            </a:r>
            <a:r>
              <a:rPr lang="en-US" b="1" dirty="0" smtClean="0">
                <a:solidFill>
                  <a:schemeClr val="accent3">
                    <a:lumMod val="75000"/>
                  </a:schemeClr>
                </a:solidFill>
              </a:rPr>
              <a:t>.</a:t>
            </a:r>
          </a:p>
          <a:p>
            <a:pPr algn="ctr"/>
            <a:r>
              <a:rPr lang="en-US" sz="1600" dirty="0" smtClean="0">
                <a:solidFill>
                  <a:srgbClr val="EEECE1">
                    <a:lumMod val="25000"/>
                  </a:srgbClr>
                </a:solidFill>
              </a:rPr>
              <a:t> </a:t>
            </a:r>
            <a:endParaRPr lang="en-US" sz="1600" dirty="0">
              <a:solidFill>
                <a:srgbClr val="EEECE1">
                  <a:lumMod val="25000"/>
                </a:srgbClr>
              </a:solidFill>
            </a:endParaRP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13</a:t>
            </a:fld>
            <a:endParaRPr lang="en-US" sz="1400" dirty="0">
              <a:solidFill>
                <a:srgbClr val="953735"/>
              </a:solidFill>
            </a:endParaRPr>
          </a:p>
        </p:txBody>
      </p:sp>
    </p:spTree>
    <p:extLst>
      <p:ext uri="{BB962C8B-B14F-4D97-AF65-F5344CB8AC3E}">
        <p14:creationId xmlns:p14="http://schemas.microsoft.com/office/powerpoint/2010/main" val="392466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Constraints</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smtClean="0"/>
              <a:t>PRIMARY </a:t>
            </a:r>
            <a:r>
              <a:rPr lang="en-US" sz="2000" b="1" dirty="0"/>
              <a:t>KEY </a:t>
            </a:r>
            <a:r>
              <a:rPr lang="en-US" sz="2000" b="1" dirty="0" smtClean="0"/>
              <a:t>Constraint</a:t>
            </a:r>
          </a:p>
          <a:p>
            <a:r>
              <a:rPr lang="en-US" sz="1800" dirty="0" smtClean="0"/>
              <a:t>This </a:t>
            </a:r>
            <a:r>
              <a:rPr lang="en-US" sz="1800" dirty="0"/>
              <a:t>constraint defines a column or combination of columns which uniquely identifies each row in the table</a:t>
            </a:r>
            <a:r>
              <a:rPr lang="en-US" sz="1800" dirty="0" smtClean="0"/>
              <a:t>.</a:t>
            </a:r>
          </a:p>
          <a:p>
            <a:pPr marL="0" indent="0">
              <a:buNone/>
            </a:pPr>
            <a:r>
              <a:rPr lang="en-US" sz="1800" b="1" dirty="0" smtClean="0"/>
              <a:t>ANSI Syntax :</a:t>
            </a:r>
          </a:p>
          <a:p>
            <a:pPr marL="0" indent="0">
              <a:buNone/>
            </a:pPr>
            <a:r>
              <a:rPr lang="en-US" sz="1600" b="1" dirty="0"/>
              <a:t>Syntax to define a Primary key at column level:</a:t>
            </a:r>
          </a:p>
          <a:p>
            <a:pPr marL="0" indent="0">
              <a:buNone/>
            </a:pPr>
            <a:endParaRPr lang="en-US" sz="1600" dirty="0" smtClean="0">
              <a:solidFill>
                <a:schemeClr val="tx1">
                  <a:lumMod val="85000"/>
                  <a:lumOff val="15000"/>
                </a:schemeClr>
              </a:solidFill>
            </a:endParaRPr>
          </a:p>
          <a:p>
            <a:pPr marL="0" indent="0">
              <a:buNone/>
            </a:pPr>
            <a:endParaRPr lang="en-US" sz="1600" dirty="0">
              <a:solidFill>
                <a:schemeClr val="tx1">
                  <a:lumMod val="85000"/>
                  <a:lumOff val="15000"/>
                </a:schemeClr>
              </a:solidFill>
            </a:endParaRPr>
          </a:p>
          <a:p>
            <a:pPr marL="0" indent="0">
              <a:buNone/>
            </a:pPr>
            <a:endParaRPr lang="en-US" sz="1600" b="1" dirty="0" smtClean="0"/>
          </a:p>
          <a:p>
            <a:pPr marL="0" indent="0">
              <a:buNone/>
            </a:pPr>
            <a:r>
              <a:rPr lang="en-US" sz="1600" b="1" dirty="0" smtClean="0"/>
              <a:t>Syntax </a:t>
            </a:r>
            <a:r>
              <a:rPr lang="en-US" sz="1600" b="1" dirty="0"/>
              <a:t>to define a Primary key at table level</a:t>
            </a:r>
            <a:r>
              <a:rPr lang="en-US" sz="1600" b="1" dirty="0" smtClean="0"/>
              <a:t>:</a:t>
            </a:r>
          </a:p>
          <a:p>
            <a:pPr marL="0" indent="0">
              <a:buNone/>
            </a:pPr>
            <a:endParaRPr lang="en-US" sz="1600" b="1" dirty="0"/>
          </a:p>
          <a:p>
            <a:pPr marL="0" indent="0">
              <a:buNone/>
            </a:pPr>
            <a:endParaRPr lang="en-US" sz="1600" b="1" dirty="0" smtClean="0"/>
          </a:p>
          <a:p>
            <a:pPr marL="0" indent="0">
              <a:buNone/>
            </a:pPr>
            <a:endParaRPr lang="en-US" sz="1600" b="1" dirty="0"/>
          </a:p>
          <a:p>
            <a:pPr lvl="1" algn="just">
              <a:buFont typeface="Wingdings" pitchFamily="2" charset="2"/>
              <a:buChar char="q"/>
            </a:pPr>
            <a:r>
              <a:rPr lang="en-US" sz="1200" b="1" dirty="0">
                <a:solidFill>
                  <a:srgbClr val="4284B0"/>
                </a:solidFill>
                <a:latin typeface="Verdana"/>
              </a:rPr>
              <a:t>column_name1, column_name2</a:t>
            </a:r>
            <a:r>
              <a:rPr lang="en-US" sz="1200" dirty="0">
                <a:solidFill>
                  <a:srgbClr val="4284B0"/>
                </a:solidFill>
                <a:latin typeface="Verdana"/>
              </a:rPr>
              <a:t> are the names of the columns which define the primary Key.</a:t>
            </a:r>
          </a:p>
          <a:p>
            <a:pPr lvl="1" algn="just">
              <a:buFont typeface="Wingdings" pitchFamily="2" charset="2"/>
              <a:buChar char="q"/>
            </a:pPr>
            <a:r>
              <a:rPr lang="en-US" sz="1200" dirty="0">
                <a:solidFill>
                  <a:srgbClr val="4284B0"/>
                </a:solidFill>
                <a:latin typeface="Verdana"/>
              </a:rPr>
              <a:t>The syntax within the bracket i.e. [CONSTRAINT </a:t>
            </a:r>
            <a:r>
              <a:rPr lang="en-US" sz="1200" dirty="0" err="1">
                <a:solidFill>
                  <a:srgbClr val="4284B0"/>
                </a:solidFill>
                <a:latin typeface="Verdana"/>
              </a:rPr>
              <a:t>constraint_name</a:t>
            </a:r>
            <a:r>
              <a:rPr lang="en-US" sz="1200" dirty="0">
                <a:solidFill>
                  <a:srgbClr val="4284B0"/>
                </a:solidFill>
                <a:latin typeface="Verdana"/>
              </a:rPr>
              <a:t>] is optional.</a:t>
            </a:r>
          </a:p>
          <a:p>
            <a:pPr marL="0" indent="0">
              <a:buNone/>
            </a:pPr>
            <a:endParaRPr lang="en-US" sz="1400" b="1" dirty="0" smtClean="0"/>
          </a:p>
          <a:p>
            <a:pPr marL="0" indent="0">
              <a:buNone/>
            </a:pPr>
            <a:endParaRPr lang="en-US" sz="1600" dirty="0" smtClean="0">
              <a:solidFill>
                <a:schemeClr val="tx1">
                  <a:lumMod val="85000"/>
                  <a:lumOff val="15000"/>
                </a:schemeClr>
              </a:solidFill>
            </a:endParaRPr>
          </a:p>
          <a:p>
            <a:pPr marL="0" indent="0">
              <a:buNone/>
            </a:pPr>
            <a:endParaRPr lang="en-IN" sz="1800" b="1"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0900" y="3124200"/>
            <a:ext cx="4343400" cy="628650"/>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4257675"/>
            <a:ext cx="4343400" cy="61912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14</a:t>
            </a:fld>
            <a:endParaRPr lang="en-US" sz="1400" dirty="0">
              <a:solidFill>
                <a:srgbClr val="953735"/>
              </a:solidFill>
            </a:endParaRPr>
          </a:p>
        </p:txBody>
      </p:sp>
    </p:spTree>
    <p:extLst>
      <p:ext uri="{BB962C8B-B14F-4D97-AF65-F5344CB8AC3E}">
        <p14:creationId xmlns:p14="http://schemas.microsoft.com/office/powerpoint/2010/main" val="50703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wipe(down)">
                                      <p:cBhvr>
                                        <p:cTn id="22" dur="500"/>
                                        <p:tgtEl>
                                          <p:spTgt spid="3">
                                            <p:txEl>
                                              <p:pRg st="11" end="11"/>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wipe(down)">
                                      <p:cBhvr>
                                        <p:cTn id="25" dur="500"/>
                                        <p:tgtEl>
                                          <p:spTgt spid="3">
                                            <p:txEl>
                                              <p:pRg st="12" end="12"/>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9218"/>
                                        </p:tgtEl>
                                        <p:attrNameLst>
                                          <p:attrName>style.visibility</p:attrName>
                                        </p:attrNameLst>
                                      </p:cBhvr>
                                      <p:to>
                                        <p:strVal val="visible"/>
                                      </p:to>
                                    </p:set>
                                    <p:anim calcmode="lin" valueType="num">
                                      <p:cBhvr>
                                        <p:cTn id="28" dur="500" fill="hold"/>
                                        <p:tgtEl>
                                          <p:spTgt spid="9218"/>
                                        </p:tgtEl>
                                        <p:attrNameLst>
                                          <p:attrName>ppt_w</p:attrName>
                                        </p:attrNameLst>
                                      </p:cBhvr>
                                      <p:tavLst>
                                        <p:tav tm="0">
                                          <p:val>
                                            <p:fltVal val="0"/>
                                          </p:val>
                                        </p:tav>
                                        <p:tav tm="100000">
                                          <p:val>
                                            <p:strVal val="#ppt_w"/>
                                          </p:val>
                                        </p:tav>
                                      </p:tavLst>
                                    </p:anim>
                                    <p:anim calcmode="lin" valueType="num">
                                      <p:cBhvr>
                                        <p:cTn id="29" dur="500" fill="hold"/>
                                        <p:tgtEl>
                                          <p:spTgt spid="9218"/>
                                        </p:tgtEl>
                                        <p:attrNameLst>
                                          <p:attrName>ppt_h</p:attrName>
                                        </p:attrNameLst>
                                      </p:cBhvr>
                                      <p:tavLst>
                                        <p:tav tm="0">
                                          <p:val>
                                            <p:fltVal val="0"/>
                                          </p:val>
                                        </p:tav>
                                        <p:tav tm="100000">
                                          <p:val>
                                            <p:strVal val="#ppt_h"/>
                                          </p:val>
                                        </p:tav>
                                      </p:tavLst>
                                    </p:anim>
                                    <p:animEffect transition="in" filter="fade">
                                      <p:cBhvr>
                                        <p:cTn id="30" dur="500"/>
                                        <p:tgtEl>
                                          <p:spTgt spid="9218"/>
                                        </p:tgtEl>
                                      </p:cBhvr>
                                    </p:animEffect>
                                  </p:childTnLst>
                                </p:cTn>
                              </p:par>
                              <p:par>
                                <p:cTn id="31" presetID="53" presetClass="entr" presetSubtype="16" fill="hold" nodeType="withEffect">
                                  <p:stCondLst>
                                    <p:cond delay="0"/>
                                  </p:stCondLst>
                                  <p:childTnLst>
                                    <p:set>
                                      <p:cBhvr>
                                        <p:cTn id="32" dur="1" fill="hold">
                                          <p:stCondLst>
                                            <p:cond delay="0"/>
                                          </p:stCondLst>
                                        </p:cTn>
                                        <p:tgtEl>
                                          <p:spTgt spid="9219"/>
                                        </p:tgtEl>
                                        <p:attrNameLst>
                                          <p:attrName>style.visibility</p:attrName>
                                        </p:attrNameLst>
                                      </p:cBhvr>
                                      <p:to>
                                        <p:strVal val="visible"/>
                                      </p:to>
                                    </p:set>
                                    <p:anim calcmode="lin" valueType="num">
                                      <p:cBhvr>
                                        <p:cTn id="33" dur="500" fill="hold"/>
                                        <p:tgtEl>
                                          <p:spTgt spid="9219"/>
                                        </p:tgtEl>
                                        <p:attrNameLst>
                                          <p:attrName>ppt_w</p:attrName>
                                        </p:attrNameLst>
                                      </p:cBhvr>
                                      <p:tavLst>
                                        <p:tav tm="0">
                                          <p:val>
                                            <p:fltVal val="0"/>
                                          </p:val>
                                        </p:tav>
                                        <p:tav tm="100000">
                                          <p:val>
                                            <p:strVal val="#ppt_w"/>
                                          </p:val>
                                        </p:tav>
                                      </p:tavLst>
                                    </p:anim>
                                    <p:anim calcmode="lin" valueType="num">
                                      <p:cBhvr>
                                        <p:cTn id="34" dur="500" fill="hold"/>
                                        <p:tgtEl>
                                          <p:spTgt spid="9219"/>
                                        </p:tgtEl>
                                        <p:attrNameLst>
                                          <p:attrName>ppt_h</p:attrName>
                                        </p:attrNameLst>
                                      </p:cBhvr>
                                      <p:tavLst>
                                        <p:tav tm="0">
                                          <p:val>
                                            <p:fltVal val="0"/>
                                          </p:val>
                                        </p:tav>
                                        <p:tav tm="100000">
                                          <p:val>
                                            <p:strVal val="#ppt_h"/>
                                          </p:val>
                                        </p:tav>
                                      </p:tavLst>
                                    </p:anim>
                                    <p:animEffect transition="in" filter="fade">
                                      <p:cBhvr>
                                        <p:cTn id="35"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Constraints</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smtClean="0"/>
              <a:t>PRIMARY </a:t>
            </a:r>
            <a:r>
              <a:rPr lang="en-US" sz="2000" b="1" dirty="0"/>
              <a:t>KEY </a:t>
            </a:r>
            <a:r>
              <a:rPr lang="en-US" sz="2000" b="1" dirty="0" smtClean="0"/>
              <a:t>Constraint Cont..</a:t>
            </a:r>
          </a:p>
          <a:p>
            <a:pPr marL="0" indent="0">
              <a:buNone/>
            </a:pPr>
            <a:r>
              <a:rPr lang="en-US" sz="1800" b="1" dirty="0" smtClean="0"/>
              <a:t>Query:</a:t>
            </a:r>
          </a:p>
          <a:p>
            <a:pPr marL="0" indent="0">
              <a:buNone/>
            </a:pPr>
            <a:r>
              <a:rPr lang="en-US" sz="1600" b="1" dirty="0" smtClean="0"/>
              <a:t>Column level:</a:t>
            </a:r>
          </a:p>
          <a:p>
            <a:pPr marL="800100" lvl="2" indent="0">
              <a:lnSpc>
                <a:spcPct val="115000"/>
              </a:lnSpc>
              <a:spcBef>
                <a:spcPts val="0"/>
              </a:spcBef>
              <a:spcAft>
                <a:spcPts val="0"/>
              </a:spcAft>
              <a:buNone/>
            </a:pPr>
            <a:r>
              <a:rPr lang="en-US" sz="1600" b="1" dirty="0">
                <a:solidFill>
                  <a:srgbClr val="558ED5"/>
                </a:solidFill>
              </a:rPr>
              <a:t>CREATE TABLE </a:t>
            </a:r>
            <a:r>
              <a:rPr lang="en-US" sz="1600" b="1" dirty="0">
                <a:solidFill>
                  <a:srgbClr val="BC8F00"/>
                </a:solidFill>
              </a:rPr>
              <a:t>Products</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a:solidFill>
                  <a:srgbClr val="558ED5"/>
                </a:solidFill>
              </a:rPr>
              <a:t>(</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productCode</a:t>
            </a:r>
            <a:r>
              <a:rPr lang="en-US" sz="1600" dirty="0">
                <a:ea typeface="Calibri"/>
                <a:cs typeface="Times New Roman"/>
              </a:rPr>
              <a:t> </a:t>
            </a:r>
            <a:r>
              <a:rPr lang="en-US" sz="1600" b="1" dirty="0">
                <a:solidFill>
                  <a:srgbClr val="558ED5"/>
                </a:solidFill>
              </a:rPr>
              <a:t>VARCHAR(</a:t>
            </a:r>
            <a:r>
              <a:rPr lang="en-US" sz="1600" b="1" dirty="0">
                <a:solidFill>
                  <a:srgbClr val="BC8F00"/>
                </a:solidFill>
              </a:rPr>
              <a:t>15</a:t>
            </a:r>
            <a:r>
              <a:rPr lang="en-US" sz="1600" b="1" dirty="0">
                <a:solidFill>
                  <a:srgbClr val="558ED5"/>
                </a:solidFill>
              </a:rPr>
              <a:t>)</a:t>
            </a:r>
            <a:r>
              <a:rPr lang="en-US" sz="1600" dirty="0">
                <a:ea typeface="Calibri"/>
                <a:cs typeface="Times New Roman"/>
              </a:rPr>
              <a:t> </a:t>
            </a:r>
            <a:r>
              <a:rPr lang="en-US" sz="1600" b="1" dirty="0">
                <a:solidFill>
                  <a:srgbClr val="558ED5"/>
                </a:solidFill>
              </a:rPr>
              <a:t>PRIMARY</a:t>
            </a:r>
            <a:r>
              <a:rPr lang="en-US" sz="1600" dirty="0">
                <a:ea typeface="Calibri"/>
                <a:cs typeface="Times New Roman"/>
              </a:rPr>
              <a:t> </a:t>
            </a:r>
            <a:r>
              <a:rPr lang="en-US" sz="1600" b="1" dirty="0">
                <a:solidFill>
                  <a:srgbClr val="558ED5"/>
                </a:solidFill>
              </a:rPr>
              <a:t>KEY</a:t>
            </a:r>
            <a:r>
              <a:rPr lang="en-US" sz="1600" dirty="0">
                <a:ea typeface="Calibri"/>
                <a:cs typeface="Times New Roman"/>
              </a:rPr>
              <a:t>,</a:t>
            </a: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productName</a:t>
            </a:r>
            <a:r>
              <a:rPr lang="en-US" sz="1600" dirty="0">
                <a:ea typeface="Calibri"/>
                <a:cs typeface="Times New Roman"/>
              </a:rPr>
              <a:t> </a:t>
            </a:r>
            <a:r>
              <a:rPr lang="en-US" sz="1600" b="1" dirty="0">
                <a:solidFill>
                  <a:srgbClr val="558ED5"/>
                </a:solidFill>
              </a:rPr>
              <a:t>VARCHAR(</a:t>
            </a:r>
            <a:r>
              <a:rPr lang="en-US" sz="1600" b="1" dirty="0">
                <a:solidFill>
                  <a:srgbClr val="BC8F00"/>
                </a:solidFill>
              </a:rPr>
              <a:t>70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productLine</a:t>
            </a:r>
            <a:r>
              <a:rPr lang="en-US" sz="1600" dirty="0">
                <a:ea typeface="Calibri"/>
                <a:cs typeface="Times New Roman"/>
              </a:rPr>
              <a:t> </a:t>
            </a:r>
            <a:r>
              <a:rPr lang="en-US" sz="1600" b="1" dirty="0">
                <a:solidFill>
                  <a:srgbClr val="558ED5"/>
                </a:solidFill>
              </a:rPr>
              <a:t>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productScale</a:t>
            </a:r>
            <a:r>
              <a:rPr lang="en-US" sz="1600" dirty="0">
                <a:ea typeface="Calibri"/>
                <a:cs typeface="Times New Roman"/>
              </a:rPr>
              <a:t> </a:t>
            </a:r>
            <a:r>
              <a:rPr lang="en-US" sz="1600" b="1" dirty="0">
                <a:solidFill>
                  <a:srgbClr val="558ED5"/>
                </a:solidFill>
              </a:rPr>
              <a:t>VARCHAR(</a:t>
            </a:r>
            <a:r>
              <a:rPr lang="en-US" sz="1600" b="1" dirty="0">
                <a:solidFill>
                  <a:srgbClr val="BC8F00"/>
                </a:solidFill>
              </a:rPr>
              <a:t>10</a:t>
            </a:r>
            <a:r>
              <a:rPr lang="en-US" sz="1600" b="1" dirty="0">
                <a:solidFill>
                  <a:srgbClr val="558ED5"/>
                </a:solidFill>
              </a:rPr>
              <a:t>)</a:t>
            </a:r>
            <a:r>
              <a:rPr lang="en-US" sz="1600" dirty="0">
                <a:ea typeface="Calibri"/>
                <a:cs typeface="Times New Roman"/>
              </a:rPr>
              <a:t> ,</a:t>
            </a: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productVendor</a:t>
            </a:r>
            <a:r>
              <a:rPr lang="en-US" sz="1600" dirty="0">
                <a:ea typeface="Calibri"/>
                <a:cs typeface="Times New Roman"/>
              </a:rPr>
              <a:t> </a:t>
            </a:r>
            <a:r>
              <a:rPr lang="en-US" sz="1600" b="1" dirty="0">
                <a:solidFill>
                  <a:srgbClr val="558ED5"/>
                </a:solidFill>
              </a:rPr>
              <a:t>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productDescription</a:t>
            </a:r>
            <a:r>
              <a:rPr lang="en-US" sz="1600" dirty="0">
                <a:ea typeface="Calibri"/>
                <a:cs typeface="Times New Roman"/>
              </a:rPr>
              <a:t> </a:t>
            </a:r>
            <a:r>
              <a:rPr lang="en-US" sz="1600" b="1" dirty="0">
                <a:solidFill>
                  <a:srgbClr val="558ED5"/>
                </a:solidFill>
              </a:rPr>
              <a:t>TEXT</a:t>
            </a:r>
            <a:r>
              <a:rPr lang="en-US" sz="1600" dirty="0">
                <a:ea typeface="Calibri"/>
                <a:cs typeface="Times New Roman"/>
              </a:rPr>
              <a:t> ,</a:t>
            </a: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quantityInStock</a:t>
            </a:r>
            <a:r>
              <a:rPr lang="en-US" sz="1600" dirty="0">
                <a:ea typeface="Calibri"/>
                <a:cs typeface="Times New Roman"/>
              </a:rPr>
              <a:t> </a:t>
            </a:r>
            <a:r>
              <a:rPr lang="en-US" sz="1600" b="1" dirty="0">
                <a:solidFill>
                  <a:srgbClr val="558ED5"/>
                </a:solidFill>
              </a:rPr>
              <a:t>SMALLINT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buyPrice</a:t>
            </a:r>
            <a:r>
              <a:rPr lang="en-US" sz="1600" dirty="0">
                <a:ea typeface="Calibri"/>
                <a:cs typeface="Times New Roman"/>
              </a:rPr>
              <a:t> </a:t>
            </a:r>
            <a:r>
              <a:rPr lang="en-US" sz="1600" b="1" dirty="0">
                <a:solidFill>
                  <a:srgbClr val="558ED5"/>
                </a:solidFill>
              </a:rPr>
              <a:t>DOUBLE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a:solidFill>
                  <a:srgbClr val="BC8F00"/>
                </a:solidFill>
              </a:rPr>
              <a:t>MSRP</a:t>
            </a:r>
            <a:r>
              <a:rPr lang="en-US" sz="1600" dirty="0">
                <a:ea typeface="Calibri"/>
                <a:cs typeface="Times New Roman"/>
              </a:rPr>
              <a:t> </a:t>
            </a:r>
            <a:r>
              <a:rPr lang="en-US" sz="1600" b="1" dirty="0">
                <a:solidFill>
                  <a:srgbClr val="558ED5"/>
                </a:solidFill>
              </a:rPr>
              <a:t>DOUBLE ,</a:t>
            </a:r>
            <a:endParaRPr lang="en-US" sz="1600" dirty="0">
              <a:ea typeface="Calibri"/>
              <a:cs typeface="Times New Roman"/>
            </a:endParaRPr>
          </a:p>
          <a:p>
            <a:pPr marL="800100" lvl="2" indent="0">
              <a:spcBef>
                <a:spcPts val="0"/>
              </a:spcBef>
              <a:spcAft>
                <a:spcPts val="0"/>
              </a:spcAft>
              <a:buNone/>
            </a:pPr>
            <a:r>
              <a:rPr lang="en-US" sz="1600" b="1" dirty="0">
                <a:solidFill>
                  <a:srgbClr val="558ED5"/>
                </a:solidFill>
              </a:rPr>
              <a:t>);</a:t>
            </a:r>
            <a:endParaRPr lang="en-US" sz="1600" dirty="0">
              <a:latin typeface="Times New Roman"/>
              <a:ea typeface="Times New Roman"/>
            </a:endParaRPr>
          </a:p>
          <a:p>
            <a:pPr marL="0" lvl="0" indent="0">
              <a:buNone/>
            </a:pPr>
            <a:endParaRPr lang="en-US" sz="1600" b="1" dirty="0" smtClean="0">
              <a:solidFill>
                <a:prstClr val="black"/>
              </a:solidFill>
            </a:endParaRPr>
          </a:p>
          <a:p>
            <a:pPr marL="0" lvl="0" indent="0">
              <a:buNone/>
            </a:pPr>
            <a:r>
              <a:rPr lang="en-US" sz="1600" b="1" dirty="0" smtClean="0">
                <a:solidFill>
                  <a:prstClr val="black"/>
                </a:solidFill>
              </a:rPr>
              <a:t>	</a:t>
            </a:r>
            <a:endParaRPr lang="en-IN" sz="1800" b="1"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15</a:t>
            </a:fld>
            <a:endParaRPr lang="en-US" sz="1400" dirty="0">
              <a:solidFill>
                <a:srgbClr val="953735"/>
              </a:solidFill>
            </a:endParaRPr>
          </a:p>
        </p:txBody>
      </p:sp>
    </p:spTree>
    <p:extLst>
      <p:ext uri="{BB962C8B-B14F-4D97-AF65-F5344CB8AC3E}">
        <p14:creationId xmlns:p14="http://schemas.microsoft.com/office/powerpoint/2010/main" val="224686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wipe(down)">
                                      <p:cBhvr>
                                        <p:cTn id="16"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PRIMARY KEY Constraints</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smtClean="0"/>
              <a:t>PRIMARY </a:t>
            </a:r>
            <a:r>
              <a:rPr lang="en-US" sz="2000" b="1" dirty="0"/>
              <a:t>KEY </a:t>
            </a:r>
            <a:r>
              <a:rPr lang="en-US" sz="2000" b="1" dirty="0" smtClean="0"/>
              <a:t>Constraint Cont..</a:t>
            </a:r>
          </a:p>
          <a:p>
            <a:pPr marL="0" indent="0">
              <a:buNone/>
            </a:pPr>
            <a:r>
              <a:rPr lang="en-US" sz="1800" b="1" dirty="0" smtClean="0"/>
              <a:t>Query:</a:t>
            </a:r>
          </a:p>
          <a:p>
            <a:pPr marL="0" lvl="0" indent="0">
              <a:buNone/>
            </a:pPr>
            <a:r>
              <a:rPr lang="en-US" sz="1600" b="1" dirty="0" smtClean="0">
                <a:solidFill>
                  <a:prstClr val="black"/>
                </a:solidFill>
              </a:rPr>
              <a:t>Table level</a:t>
            </a:r>
            <a:r>
              <a:rPr lang="en-US" sz="1600" b="1" dirty="0">
                <a:solidFill>
                  <a:prstClr val="black"/>
                </a:solidFill>
              </a:rPr>
              <a:t>:</a:t>
            </a:r>
          </a:p>
          <a:p>
            <a:pPr marL="800100" lvl="2" indent="0">
              <a:lnSpc>
                <a:spcPct val="115000"/>
              </a:lnSpc>
              <a:spcBef>
                <a:spcPts val="0"/>
              </a:spcBef>
              <a:spcAft>
                <a:spcPts val="0"/>
              </a:spcAft>
              <a:buNone/>
            </a:pPr>
            <a:r>
              <a:rPr lang="en-US" sz="1600" b="1" dirty="0">
                <a:solidFill>
                  <a:srgbClr val="558ED5"/>
                </a:solidFill>
              </a:rPr>
              <a:t>CREATE TABLE </a:t>
            </a:r>
            <a:r>
              <a:rPr lang="en-US" sz="1600" b="1" dirty="0">
                <a:solidFill>
                  <a:srgbClr val="BC8F00"/>
                </a:solidFill>
              </a:rPr>
              <a:t>Products</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a:solidFill>
                  <a:srgbClr val="558ED5"/>
                </a:solidFill>
              </a:rPr>
              <a:t>(</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productCode</a:t>
            </a:r>
            <a:r>
              <a:rPr lang="en-US" sz="1600" dirty="0">
                <a:ea typeface="Calibri"/>
                <a:cs typeface="Times New Roman"/>
              </a:rPr>
              <a:t> </a:t>
            </a:r>
            <a:r>
              <a:rPr lang="en-US" sz="1600" b="1" dirty="0">
                <a:solidFill>
                  <a:srgbClr val="558ED5"/>
                </a:solidFill>
              </a:rPr>
              <a:t>VARCHAR(</a:t>
            </a:r>
            <a:r>
              <a:rPr lang="en-US" sz="1600" b="1" dirty="0">
                <a:solidFill>
                  <a:srgbClr val="BC8F00"/>
                </a:solidFill>
              </a:rPr>
              <a:t>15</a:t>
            </a:r>
            <a:r>
              <a:rPr lang="en-US" sz="1600" b="1" dirty="0" smtClean="0">
                <a:solidFill>
                  <a:srgbClr val="558ED5"/>
                </a:solidFill>
              </a:rPr>
              <a:t>)</a:t>
            </a:r>
            <a:r>
              <a:rPr lang="en-US" sz="1600" dirty="0" smtClean="0">
                <a:ea typeface="Calibri"/>
                <a:cs typeface="Times New Roman"/>
              </a:rPr>
              <a:t>,</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productName</a:t>
            </a:r>
            <a:r>
              <a:rPr lang="en-US" sz="1600" dirty="0">
                <a:ea typeface="Calibri"/>
                <a:cs typeface="Times New Roman"/>
              </a:rPr>
              <a:t> </a:t>
            </a:r>
            <a:r>
              <a:rPr lang="en-US" sz="1600" b="1" dirty="0">
                <a:solidFill>
                  <a:srgbClr val="558ED5"/>
                </a:solidFill>
              </a:rPr>
              <a:t>VARCHAR(</a:t>
            </a:r>
            <a:r>
              <a:rPr lang="en-US" sz="1600" b="1" dirty="0">
                <a:solidFill>
                  <a:srgbClr val="BC8F00"/>
                </a:solidFill>
              </a:rPr>
              <a:t>70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productLine</a:t>
            </a:r>
            <a:r>
              <a:rPr lang="en-US" sz="1600" dirty="0">
                <a:ea typeface="Calibri"/>
                <a:cs typeface="Times New Roman"/>
              </a:rPr>
              <a:t> </a:t>
            </a:r>
            <a:r>
              <a:rPr lang="en-US" sz="1600" b="1" dirty="0">
                <a:solidFill>
                  <a:srgbClr val="558ED5"/>
                </a:solidFill>
              </a:rPr>
              <a:t>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productScale</a:t>
            </a:r>
            <a:r>
              <a:rPr lang="en-US" sz="1600" dirty="0">
                <a:ea typeface="Calibri"/>
                <a:cs typeface="Times New Roman"/>
              </a:rPr>
              <a:t> </a:t>
            </a:r>
            <a:r>
              <a:rPr lang="en-US" sz="1600" b="1" dirty="0">
                <a:solidFill>
                  <a:srgbClr val="558ED5"/>
                </a:solidFill>
              </a:rPr>
              <a:t>VARCHAR(</a:t>
            </a:r>
            <a:r>
              <a:rPr lang="en-US" sz="1600" b="1" dirty="0">
                <a:solidFill>
                  <a:srgbClr val="BC8F00"/>
                </a:solidFill>
              </a:rPr>
              <a:t>10</a:t>
            </a:r>
            <a:r>
              <a:rPr lang="en-US" sz="1600" b="1" dirty="0">
                <a:solidFill>
                  <a:srgbClr val="558ED5"/>
                </a:solidFill>
              </a:rPr>
              <a:t>)</a:t>
            </a:r>
            <a:r>
              <a:rPr lang="en-US" sz="1600" dirty="0">
                <a:ea typeface="Calibri"/>
                <a:cs typeface="Times New Roman"/>
              </a:rPr>
              <a:t> ,</a:t>
            </a: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productVendor</a:t>
            </a:r>
            <a:r>
              <a:rPr lang="en-US" sz="1600" dirty="0">
                <a:ea typeface="Calibri"/>
                <a:cs typeface="Times New Roman"/>
              </a:rPr>
              <a:t> </a:t>
            </a:r>
            <a:r>
              <a:rPr lang="en-US" sz="1600" b="1" dirty="0">
                <a:solidFill>
                  <a:srgbClr val="558ED5"/>
                </a:solidFill>
              </a:rPr>
              <a:t>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productDescription</a:t>
            </a:r>
            <a:r>
              <a:rPr lang="en-US" sz="1600" dirty="0">
                <a:ea typeface="Calibri"/>
                <a:cs typeface="Times New Roman"/>
              </a:rPr>
              <a:t> </a:t>
            </a:r>
            <a:r>
              <a:rPr lang="en-US" sz="1600" b="1" dirty="0">
                <a:solidFill>
                  <a:srgbClr val="558ED5"/>
                </a:solidFill>
              </a:rPr>
              <a:t>TEXT</a:t>
            </a:r>
            <a:r>
              <a:rPr lang="en-US" sz="1600" dirty="0">
                <a:ea typeface="Calibri"/>
                <a:cs typeface="Times New Roman"/>
              </a:rPr>
              <a:t> ,</a:t>
            </a: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quantityInStock</a:t>
            </a:r>
            <a:r>
              <a:rPr lang="en-US" sz="1600" dirty="0">
                <a:ea typeface="Calibri"/>
                <a:cs typeface="Times New Roman"/>
              </a:rPr>
              <a:t> </a:t>
            </a:r>
            <a:r>
              <a:rPr lang="en-US" sz="1600" b="1" dirty="0">
                <a:solidFill>
                  <a:srgbClr val="558ED5"/>
                </a:solidFill>
              </a:rPr>
              <a:t>SMALLINT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err="1">
                <a:solidFill>
                  <a:srgbClr val="BC8F00"/>
                </a:solidFill>
              </a:rPr>
              <a:t>buyPrice</a:t>
            </a:r>
            <a:r>
              <a:rPr lang="en-US" sz="1600" dirty="0">
                <a:ea typeface="Calibri"/>
                <a:cs typeface="Times New Roman"/>
              </a:rPr>
              <a:t> </a:t>
            </a:r>
            <a:r>
              <a:rPr lang="en-US" sz="1600" b="1" dirty="0">
                <a:solidFill>
                  <a:srgbClr val="558ED5"/>
                </a:solidFill>
              </a:rPr>
              <a:t>DOUBLE ,</a:t>
            </a:r>
            <a:endParaRPr lang="en-US" sz="1600" dirty="0">
              <a:ea typeface="Calibri"/>
              <a:cs typeface="Times New Roman"/>
            </a:endParaRPr>
          </a:p>
          <a:p>
            <a:pPr marL="800100" lvl="2" indent="0">
              <a:lnSpc>
                <a:spcPct val="115000"/>
              </a:lnSpc>
              <a:spcBef>
                <a:spcPts val="0"/>
              </a:spcBef>
              <a:spcAft>
                <a:spcPts val="0"/>
              </a:spcAft>
              <a:buNone/>
            </a:pPr>
            <a:r>
              <a:rPr lang="en-US" sz="1600" dirty="0">
                <a:ea typeface="Calibri"/>
                <a:cs typeface="Times New Roman"/>
              </a:rPr>
              <a:t>  </a:t>
            </a:r>
            <a:r>
              <a:rPr lang="en-US" sz="1600" b="1" dirty="0">
                <a:solidFill>
                  <a:srgbClr val="BC8F00"/>
                </a:solidFill>
              </a:rPr>
              <a:t>MSRP</a:t>
            </a:r>
            <a:r>
              <a:rPr lang="en-US" sz="1600" dirty="0">
                <a:ea typeface="Calibri"/>
                <a:cs typeface="Times New Roman"/>
              </a:rPr>
              <a:t> </a:t>
            </a:r>
            <a:r>
              <a:rPr lang="en-US" sz="1600" b="1" dirty="0">
                <a:solidFill>
                  <a:srgbClr val="558ED5"/>
                </a:solidFill>
              </a:rPr>
              <a:t>DOUBLE </a:t>
            </a:r>
            <a:r>
              <a:rPr lang="en-US" sz="1600" b="1" dirty="0" smtClean="0">
                <a:solidFill>
                  <a:srgbClr val="558ED5"/>
                </a:solidFill>
              </a:rPr>
              <a:t>,</a:t>
            </a:r>
          </a:p>
          <a:p>
            <a:pPr marL="800100" lvl="2" indent="0">
              <a:lnSpc>
                <a:spcPct val="115000"/>
              </a:lnSpc>
              <a:spcBef>
                <a:spcPts val="0"/>
              </a:spcBef>
              <a:spcAft>
                <a:spcPts val="0"/>
              </a:spcAft>
              <a:buNone/>
            </a:pPr>
            <a:r>
              <a:rPr lang="en-US" sz="1600" dirty="0"/>
              <a:t> </a:t>
            </a:r>
            <a:r>
              <a:rPr lang="en-US" sz="1600" b="1" dirty="0">
                <a:solidFill>
                  <a:srgbClr val="558ED5"/>
                </a:solidFill>
              </a:rPr>
              <a:t>CONSTRAINT</a:t>
            </a:r>
            <a:r>
              <a:rPr lang="en-US" sz="1600" dirty="0"/>
              <a:t> </a:t>
            </a:r>
            <a:r>
              <a:rPr lang="en-US" sz="1600" b="1" dirty="0">
                <a:solidFill>
                  <a:srgbClr val="BC8F00"/>
                </a:solidFill>
              </a:rPr>
              <a:t>productCode_pk</a:t>
            </a:r>
            <a:r>
              <a:rPr lang="en-US" sz="1600" dirty="0"/>
              <a:t> </a:t>
            </a:r>
            <a:r>
              <a:rPr lang="en-US" sz="1600" b="1" dirty="0">
                <a:solidFill>
                  <a:srgbClr val="558ED5"/>
                </a:solidFill>
              </a:rPr>
              <a:t>PRIMARY</a:t>
            </a:r>
            <a:r>
              <a:rPr lang="en-US" sz="1600" dirty="0"/>
              <a:t> </a:t>
            </a:r>
            <a:r>
              <a:rPr lang="en-US" sz="1600" b="1" dirty="0">
                <a:solidFill>
                  <a:srgbClr val="558ED5"/>
                </a:solidFill>
              </a:rPr>
              <a:t>KEY(</a:t>
            </a:r>
            <a:r>
              <a:rPr lang="en-US" sz="1600" b="1" dirty="0">
                <a:solidFill>
                  <a:srgbClr val="BC8F00"/>
                </a:solidFill>
              </a:rPr>
              <a:t>productCode</a:t>
            </a:r>
            <a:r>
              <a:rPr lang="en-US" sz="1600" b="1" dirty="0">
                <a:solidFill>
                  <a:srgbClr val="558ED5"/>
                </a:solidFill>
              </a:rPr>
              <a:t>)</a:t>
            </a:r>
          </a:p>
          <a:p>
            <a:pPr marL="800100" lvl="2" indent="0">
              <a:spcBef>
                <a:spcPts val="0"/>
              </a:spcBef>
              <a:spcAft>
                <a:spcPts val="0"/>
              </a:spcAft>
              <a:buNone/>
            </a:pPr>
            <a:r>
              <a:rPr lang="en-US" sz="1600" b="1" dirty="0">
                <a:solidFill>
                  <a:srgbClr val="558ED5"/>
                </a:solidFill>
              </a:rPr>
              <a:t>);</a:t>
            </a:r>
            <a:endParaRPr lang="en-US" sz="1600" dirty="0">
              <a:latin typeface="Times New Roman"/>
              <a:ea typeface="Times New Roman"/>
            </a:endParaRPr>
          </a:p>
          <a:p>
            <a:pPr marL="0" indent="0">
              <a:buNone/>
            </a:pPr>
            <a:endParaRPr lang="en-US" sz="1800" b="1" dirty="0" smtClean="0"/>
          </a:p>
          <a:p>
            <a:pPr marL="0" indent="0">
              <a:buNone/>
            </a:pPr>
            <a:endParaRPr lang="en-US" sz="1400" b="1" dirty="0" smtClean="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16</a:t>
            </a:fld>
            <a:endParaRPr lang="en-US" sz="1400" dirty="0">
              <a:solidFill>
                <a:srgbClr val="953735"/>
              </a:solidFill>
            </a:endParaRPr>
          </a:p>
        </p:txBody>
      </p:sp>
    </p:spTree>
    <p:extLst>
      <p:ext uri="{BB962C8B-B14F-4D97-AF65-F5344CB8AC3E}">
        <p14:creationId xmlns:p14="http://schemas.microsoft.com/office/powerpoint/2010/main" val="4259595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www.stars-n-dice.com/images/6dicecub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5124224"/>
            <a:ext cx="1828800" cy="17591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228600" y="1524000"/>
            <a:ext cx="8686800" cy="4946650"/>
          </a:xfrm>
        </p:spPr>
        <p:txBody>
          <a:bodyPr/>
          <a:lstStyle/>
          <a:p>
            <a:pPr marL="0" indent="0">
              <a:buNone/>
            </a:pPr>
            <a:r>
              <a:rPr lang="en-US" sz="1800" b="1" dirty="0" smtClean="0"/>
              <a:t>What is Sequence ?</a:t>
            </a:r>
          </a:p>
          <a:p>
            <a:r>
              <a:rPr lang="en-US" sz="1800" dirty="0"/>
              <a:t>A sequence is a database object that generates unique numbers, mostly used for primary key values.</a:t>
            </a:r>
            <a:endParaRPr lang="en-US" sz="1800" dirty="0" smtClean="0"/>
          </a:p>
          <a:p>
            <a:r>
              <a:rPr lang="en-US" sz="1800" dirty="0" smtClean="0"/>
              <a:t>The </a:t>
            </a:r>
            <a:r>
              <a:rPr lang="en-US" sz="1800" dirty="0"/>
              <a:t>primary key needs a unique value, which needs to come from somewhere</a:t>
            </a:r>
            <a:r>
              <a:rPr lang="en-US" sz="1800" dirty="0" smtClean="0"/>
              <a:t>.</a:t>
            </a:r>
          </a:p>
          <a:p>
            <a:r>
              <a:rPr lang="en-US" sz="1800" dirty="0" smtClean="0"/>
              <a:t>Sequence </a:t>
            </a:r>
            <a:r>
              <a:rPr lang="en-US" sz="1800" dirty="0"/>
              <a:t>will allow you to populate primary key with a unique, serialized number</a:t>
            </a:r>
            <a:r>
              <a:rPr lang="en-US" sz="1800" dirty="0" smtClean="0"/>
              <a:t>.</a:t>
            </a:r>
          </a:p>
          <a:p>
            <a:pPr marL="0" indent="0">
              <a:buNone/>
            </a:pPr>
            <a:r>
              <a:rPr lang="en-US" sz="1800" b="1" dirty="0" smtClean="0"/>
              <a:t>ANSI Sequence generators:</a:t>
            </a:r>
          </a:p>
          <a:p>
            <a:r>
              <a:rPr lang="en-US" sz="1800" dirty="0"/>
              <a:t>A </a:t>
            </a:r>
            <a:r>
              <a:rPr lang="en-US" sz="1800" i="1" dirty="0"/>
              <a:t>sequence generator </a:t>
            </a:r>
            <a:r>
              <a:rPr lang="en-US" sz="1800" dirty="0"/>
              <a:t>is a mechanism for generating successive exact numeric values, one at a time. </a:t>
            </a:r>
            <a:endParaRPr lang="en-US" sz="1800" dirty="0" smtClean="0"/>
          </a:p>
          <a:p>
            <a:r>
              <a:rPr lang="en-US" sz="1800" dirty="0" smtClean="0"/>
              <a:t>A sequence generator </a:t>
            </a:r>
            <a:r>
              <a:rPr lang="en-US" sz="1800" dirty="0"/>
              <a:t>is either an </a:t>
            </a:r>
            <a:r>
              <a:rPr lang="en-US" sz="1800" i="1" dirty="0"/>
              <a:t>external sequence generator </a:t>
            </a:r>
            <a:r>
              <a:rPr lang="en-US" sz="1800" dirty="0"/>
              <a:t>or an </a:t>
            </a:r>
            <a:r>
              <a:rPr lang="en-US" sz="1800" i="1" dirty="0"/>
              <a:t>internal sequence generator</a:t>
            </a:r>
            <a:r>
              <a:rPr lang="en-US" sz="1800" dirty="0"/>
              <a:t>. </a:t>
            </a:r>
            <a:endParaRPr lang="en-US" sz="1800" dirty="0" smtClean="0"/>
          </a:p>
          <a:p>
            <a:r>
              <a:rPr lang="en-US" sz="1800" dirty="0" smtClean="0"/>
              <a:t>An </a:t>
            </a:r>
            <a:r>
              <a:rPr lang="en-US" sz="1800" dirty="0"/>
              <a:t>external </a:t>
            </a:r>
            <a:r>
              <a:rPr lang="en-US" sz="1800" dirty="0" smtClean="0"/>
              <a:t>sequence generator </a:t>
            </a:r>
            <a:r>
              <a:rPr lang="en-US" sz="1800" dirty="0"/>
              <a:t>is a named schema object while an internal sequence generator is a component of another </a:t>
            </a:r>
            <a:r>
              <a:rPr lang="en-US" sz="1800" dirty="0" smtClean="0"/>
              <a:t>schema object</a:t>
            </a:r>
            <a:r>
              <a:rPr lang="en-US" sz="1800" dirty="0"/>
              <a:t>. </a:t>
            </a:r>
            <a:endParaRPr lang="en-US" sz="1800" dirty="0" smtClean="0"/>
          </a:p>
        </p:txBody>
      </p:sp>
      <p:pic>
        <p:nvPicPr>
          <p:cNvPr id="1026" name="Picture 2" descr="sq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title"/>
          </p:nvPr>
        </p:nvSpPr>
        <p:spPr/>
        <p:txBody>
          <a:bodyPr/>
          <a:lstStyle/>
          <a:p>
            <a:r>
              <a:rPr lang="en-US" dirty="0"/>
              <a:t>Sequence generators</a:t>
            </a:r>
          </a:p>
        </p:txBody>
      </p:sp>
      <p:sp>
        <p:nvSpPr>
          <p:cNvPr id="7"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17</a:t>
            </a:fld>
            <a:endParaRPr lang="en-US" sz="1400" dirty="0">
              <a:solidFill>
                <a:srgbClr val="953735"/>
              </a:solidFill>
            </a:endParaRPr>
          </a:p>
        </p:txBody>
      </p:sp>
    </p:spTree>
    <p:extLst>
      <p:ext uri="{BB962C8B-B14F-4D97-AF65-F5344CB8AC3E}">
        <p14:creationId xmlns:p14="http://schemas.microsoft.com/office/powerpoint/2010/main" val="16208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25" fill="hold">
                                          <p:stCondLst>
                                            <p:cond delay="0"/>
                                          </p:stCondLst>
                                        </p:cTn>
                                        <p:tgtEl>
                                          <p:spTgt spid="15362"/>
                                        </p:tgtEl>
                                        <p:attrNameLst>
                                          <p:attrName>r</p:attrName>
                                        </p:attrNameLst>
                                      </p:cBhvr>
                                    </p:animRot>
                                    <p:animRot by="-240000">
                                      <p:cBhvr>
                                        <p:cTn id="7" dur="250" fill="hold">
                                          <p:stCondLst>
                                            <p:cond delay="250"/>
                                          </p:stCondLst>
                                        </p:cTn>
                                        <p:tgtEl>
                                          <p:spTgt spid="15362"/>
                                        </p:tgtEl>
                                        <p:attrNameLst>
                                          <p:attrName>r</p:attrName>
                                        </p:attrNameLst>
                                      </p:cBhvr>
                                    </p:animRot>
                                    <p:animRot by="240000">
                                      <p:cBhvr>
                                        <p:cTn id="8" dur="250" fill="hold">
                                          <p:stCondLst>
                                            <p:cond delay="500"/>
                                          </p:stCondLst>
                                        </p:cTn>
                                        <p:tgtEl>
                                          <p:spTgt spid="15362"/>
                                        </p:tgtEl>
                                        <p:attrNameLst>
                                          <p:attrName>r</p:attrName>
                                        </p:attrNameLst>
                                      </p:cBhvr>
                                    </p:animRot>
                                    <p:animRot by="-240000">
                                      <p:cBhvr>
                                        <p:cTn id="9" dur="250" fill="hold">
                                          <p:stCondLst>
                                            <p:cond delay="750"/>
                                          </p:stCondLst>
                                        </p:cTn>
                                        <p:tgtEl>
                                          <p:spTgt spid="15362"/>
                                        </p:tgtEl>
                                        <p:attrNameLst>
                                          <p:attrName>r</p:attrName>
                                        </p:attrNameLst>
                                      </p:cBhvr>
                                    </p:animRot>
                                    <p:animRot by="120000">
                                      <p:cBhvr>
                                        <p:cTn id="10" dur="250" fill="hold">
                                          <p:stCondLst>
                                            <p:cond delay="1000"/>
                                          </p:stCondLst>
                                        </p:cTn>
                                        <p:tgtEl>
                                          <p:spTgt spid="15362"/>
                                        </p:tgtEl>
                                        <p:attrNameLst>
                                          <p:attrName>r</p:attrName>
                                        </p:attrNameLst>
                                      </p:cBhvr>
                                    </p:animRot>
                                  </p:childTnLst>
                                </p:cTn>
                              </p:par>
                              <p:par>
                                <p:cTn id="11" presetID="22" presetClass="entr" presetSubtype="4"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down)">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946650"/>
          </a:xfrm>
        </p:spPr>
        <p:txBody>
          <a:bodyPr/>
          <a:lstStyle/>
          <a:p>
            <a:pPr marL="0" indent="0">
              <a:buNone/>
            </a:pPr>
            <a:r>
              <a:rPr lang="en-US" sz="1800" b="1" dirty="0" smtClean="0"/>
              <a:t>ANSI </a:t>
            </a:r>
            <a:r>
              <a:rPr lang="en-US" sz="1800" b="1" dirty="0"/>
              <a:t>Sequence </a:t>
            </a:r>
            <a:r>
              <a:rPr lang="en-US" sz="1800" b="1" dirty="0" smtClean="0"/>
              <a:t>generators Cont..</a:t>
            </a:r>
            <a:endParaRPr lang="en-US" sz="1800" b="1" dirty="0"/>
          </a:p>
          <a:p>
            <a:r>
              <a:rPr lang="en-US" sz="1800" dirty="0"/>
              <a:t>A sequence generator has a data type, which shall be an exact numeric type with scale 0 (zero), a minimum value, a maximum value, a start value, an increment, and a cycle option.</a:t>
            </a:r>
          </a:p>
          <a:p>
            <a:r>
              <a:rPr lang="en-US" sz="1800" dirty="0" smtClean="0"/>
              <a:t>If </a:t>
            </a:r>
            <a:r>
              <a:rPr lang="en-US" sz="1800" dirty="0"/>
              <a:t>a sequence generator is associated with a negative increment, then it is a </a:t>
            </a:r>
            <a:r>
              <a:rPr lang="en-US" sz="1800" i="1" dirty="0"/>
              <a:t>descending sequence generator</a:t>
            </a:r>
            <a:r>
              <a:rPr lang="en-US" sz="1800" dirty="0"/>
              <a:t>; otherwise, it is an </a:t>
            </a:r>
            <a:r>
              <a:rPr lang="en-US" sz="1800" i="1" dirty="0"/>
              <a:t>ascending sequence generator</a:t>
            </a:r>
            <a:r>
              <a:rPr lang="en-US" sz="1800" dirty="0"/>
              <a:t>.</a:t>
            </a:r>
          </a:p>
          <a:p>
            <a:r>
              <a:rPr lang="en-US" sz="1800" dirty="0"/>
              <a:t>When a sequence generator is created, its current base value is initialized to the start value. </a:t>
            </a:r>
            <a:endParaRPr lang="en-US" sz="1800" dirty="0" smtClean="0"/>
          </a:p>
          <a:p>
            <a:r>
              <a:rPr lang="en-US" sz="1800" dirty="0" smtClean="0"/>
              <a:t>Subsequently</a:t>
            </a:r>
            <a:r>
              <a:rPr lang="en-US" sz="1800" dirty="0"/>
              <a:t>, the current base value is set to the value of the lowest non-issued value in the cycle for an ascending sequence generator, or the highest non-issued value in the cycle for a descending sequence generator</a:t>
            </a:r>
            <a:r>
              <a:rPr lang="en-US" sz="1800" dirty="0" smtClean="0"/>
              <a:t>.</a:t>
            </a:r>
          </a:p>
          <a:p>
            <a:r>
              <a:rPr lang="en-US" sz="1800" dirty="0"/>
              <a:t>Any time after a sequence generator is created, its current base value can be set to an arbitrary value of its data type by an &lt;alter sequence generator statement&gt;.</a:t>
            </a:r>
          </a:p>
          <a:p>
            <a:r>
              <a:rPr lang="en-US" sz="1800" dirty="0"/>
              <a:t>Changes to the current base value of a sequence generator are not controlled by SQL-transactions; therefore, commits and rollbacks of SQL-transactions have no effect on the current base value of a sequence generator.</a:t>
            </a:r>
          </a:p>
          <a:p>
            <a:endParaRPr lang="en-US" sz="1800" dirty="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4"/>
          <p:cNvSpPr>
            <a:spLocks noGrp="1"/>
          </p:cNvSpPr>
          <p:nvPr>
            <p:ph type="title"/>
          </p:nvPr>
        </p:nvSpPr>
        <p:spPr>
          <a:xfrm>
            <a:off x="1600200" y="0"/>
            <a:ext cx="7543800" cy="1143000"/>
          </a:xfrm>
        </p:spPr>
        <p:txBody>
          <a:bodyPr/>
          <a:lstStyle/>
          <a:p>
            <a:r>
              <a:rPr lang="en-US" dirty="0"/>
              <a:t>Sequence generators</a:t>
            </a:r>
          </a:p>
        </p:txBody>
      </p:sp>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18</a:t>
            </a:fld>
            <a:endParaRPr lang="en-US" sz="1400" dirty="0">
              <a:solidFill>
                <a:srgbClr val="953735"/>
              </a:solidFill>
            </a:endParaRPr>
          </a:p>
        </p:txBody>
      </p:sp>
    </p:spTree>
    <p:extLst>
      <p:ext uri="{BB962C8B-B14F-4D97-AF65-F5344CB8AC3E}">
        <p14:creationId xmlns:p14="http://schemas.microsoft.com/office/powerpoint/2010/main" val="185081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946650"/>
          </a:xfrm>
        </p:spPr>
        <p:txBody>
          <a:bodyPr/>
          <a:lstStyle/>
          <a:p>
            <a:pPr marL="0" indent="0">
              <a:buNone/>
            </a:pPr>
            <a:r>
              <a:rPr lang="en-US" sz="1800" b="1" dirty="0"/>
              <a:t>ANSI Sequence generators Cont..</a:t>
            </a:r>
          </a:p>
          <a:p>
            <a:r>
              <a:rPr lang="en-US" sz="1800" dirty="0" smtClean="0"/>
              <a:t>A </a:t>
            </a:r>
            <a:r>
              <a:rPr lang="en-US" sz="1800" dirty="0"/>
              <a:t>sequence generator is described by a sequence generator descriptor. A sequence generator descriptor includes:</a:t>
            </a:r>
          </a:p>
          <a:p>
            <a:pPr marL="685800" lvl="1"/>
            <a:r>
              <a:rPr lang="en-US" sz="1600" dirty="0" smtClean="0"/>
              <a:t>The </a:t>
            </a:r>
            <a:r>
              <a:rPr lang="en-US" sz="1600" dirty="0"/>
              <a:t>sequence generator name that is a schema-qualified sequence generator name for an external </a:t>
            </a:r>
            <a:r>
              <a:rPr lang="en-US" sz="1600" dirty="0" smtClean="0"/>
              <a:t>sequence</a:t>
            </a:r>
          </a:p>
          <a:p>
            <a:pPr marL="685800" lvl="1"/>
            <a:r>
              <a:rPr lang="en-US" sz="1600" dirty="0" smtClean="0"/>
              <a:t>generator </a:t>
            </a:r>
            <a:r>
              <a:rPr lang="en-US" sz="1600" dirty="0"/>
              <a:t>and a zero-length character string for an internal sequence generator.</a:t>
            </a:r>
          </a:p>
          <a:p>
            <a:pPr marL="685800" lvl="1"/>
            <a:r>
              <a:rPr lang="en-US" sz="1600" dirty="0" smtClean="0"/>
              <a:t>The </a:t>
            </a:r>
            <a:r>
              <a:rPr lang="en-US" sz="1600" dirty="0"/>
              <a:t>data type descriptor of the data type associated with the sequence generator.</a:t>
            </a:r>
          </a:p>
          <a:p>
            <a:pPr marL="685800" lvl="1"/>
            <a:r>
              <a:rPr lang="en-US" sz="1600" dirty="0" smtClean="0"/>
              <a:t>The </a:t>
            </a:r>
            <a:r>
              <a:rPr lang="en-US" sz="1600" dirty="0"/>
              <a:t>increment of the sequence generator.</a:t>
            </a:r>
          </a:p>
          <a:p>
            <a:pPr marL="685800" lvl="1"/>
            <a:r>
              <a:rPr lang="en-US" sz="1600" dirty="0" smtClean="0"/>
              <a:t>The </a:t>
            </a:r>
            <a:r>
              <a:rPr lang="en-US" sz="1600" dirty="0"/>
              <a:t>maximum value of the sequence generator.</a:t>
            </a:r>
          </a:p>
          <a:p>
            <a:pPr marL="685800" lvl="1"/>
            <a:r>
              <a:rPr lang="en-US" sz="1600" dirty="0" smtClean="0"/>
              <a:t>The </a:t>
            </a:r>
            <a:r>
              <a:rPr lang="en-US" sz="1600" dirty="0"/>
              <a:t>minimum value of the sequence generator.</a:t>
            </a:r>
          </a:p>
          <a:p>
            <a:pPr marL="685800" lvl="1"/>
            <a:r>
              <a:rPr lang="en-US" sz="1600" dirty="0" smtClean="0"/>
              <a:t>The </a:t>
            </a:r>
            <a:r>
              <a:rPr lang="en-US" sz="1600" dirty="0"/>
              <a:t>cycle option of the sequence generator.</a:t>
            </a:r>
          </a:p>
          <a:p>
            <a:pPr marL="685800" lvl="1"/>
            <a:r>
              <a:rPr lang="en-US" sz="1600" dirty="0" smtClean="0"/>
              <a:t>The </a:t>
            </a:r>
            <a:r>
              <a:rPr lang="en-US" sz="1600" dirty="0"/>
              <a:t>current base value of the sequence generator</a:t>
            </a:r>
            <a:r>
              <a:rPr lang="en-US" sz="1600" dirty="0" smtClean="0"/>
              <a:t>.</a:t>
            </a:r>
          </a:p>
          <a:p>
            <a:r>
              <a:rPr lang="en-US" sz="1800" dirty="0"/>
              <a:t>If there are multiple instances of &lt;next value expression&gt;s specifying the same sequence generator within </a:t>
            </a:r>
            <a:r>
              <a:rPr lang="en-US" sz="1800" dirty="0" smtClean="0"/>
              <a:t>a single </a:t>
            </a:r>
            <a:r>
              <a:rPr lang="en-US" sz="1800" dirty="0"/>
              <a:t>SQL-statement, all those instances return the same value for a given row processed by that SQL-statement.</a:t>
            </a:r>
            <a:endParaRPr lang="en-US" sz="1800" dirty="0" smtClean="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4"/>
          <p:cNvSpPr>
            <a:spLocks noGrp="1"/>
          </p:cNvSpPr>
          <p:nvPr>
            <p:ph type="title"/>
          </p:nvPr>
        </p:nvSpPr>
        <p:spPr>
          <a:xfrm>
            <a:off x="1600200" y="0"/>
            <a:ext cx="7543800" cy="1143000"/>
          </a:xfrm>
        </p:spPr>
        <p:txBody>
          <a:bodyPr/>
          <a:lstStyle/>
          <a:p>
            <a:r>
              <a:rPr lang="en-US" dirty="0"/>
              <a:t>Sequence generators</a:t>
            </a:r>
          </a:p>
        </p:txBody>
      </p:sp>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19</a:t>
            </a:fld>
            <a:endParaRPr lang="en-US" sz="1400" dirty="0">
              <a:solidFill>
                <a:srgbClr val="953735"/>
              </a:solidFill>
            </a:endParaRPr>
          </a:p>
        </p:txBody>
      </p:sp>
    </p:spTree>
    <p:extLst>
      <p:ext uri="{BB962C8B-B14F-4D97-AF65-F5344CB8AC3E}">
        <p14:creationId xmlns:p14="http://schemas.microsoft.com/office/powerpoint/2010/main" val="354957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a:prstGeom prst="rect">
            <a:avLst/>
          </a:prstGeom>
        </p:spPr>
        <p:txBody>
          <a:bodyPr/>
          <a:lstStyle/>
          <a:p>
            <a:pPr>
              <a:defRPr/>
            </a:pPr>
            <a:fld id="{8FE0B590-8C00-4610-BFCF-F4111B763C9E}" type="slidenum">
              <a:rPr lang="en-US" sz="1400" smtClean="0"/>
              <a:pPr>
                <a:defRPr/>
              </a:pPr>
              <a:t>2</a:t>
            </a:fld>
            <a:endParaRPr lang="en-US" sz="1400" dirty="0"/>
          </a:p>
        </p:txBody>
      </p:sp>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Hands on 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29331752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946650"/>
          </a:xfrm>
        </p:spPr>
        <p:txBody>
          <a:bodyPr/>
          <a:lstStyle/>
          <a:p>
            <a:pPr marL="0" indent="0">
              <a:buNone/>
            </a:pPr>
            <a:r>
              <a:rPr lang="en-US" sz="1800" b="1" dirty="0"/>
              <a:t>ANSI Sequence generators Cont..</a:t>
            </a:r>
          </a:p>
          <a:p>
            <a:pPr marL="0" indent="0">
              <a:buNone/>
            </a:pPr>
            <a:r>
              <a:rPr lang="en-US" sz="1800" dirty="0" smtClean="0"/>
              <a:t>Sequence generator compliance by Vendor:</a:t>
            </a:r>
          </a:p>
          <a:p>
            <a:pPr marL="0" indent="0">
              <a:buNone/>
            </a:pPr>
            <a:endParaRPr lang="en-US" sz="1800" dirty="0"/>
          </a:p>
          <a:p>
            <a:pPr marL="0" indent="0">
              <a:buNone/>
            </a:pPr>
            <a:endParaRPr lang="en-US" sz="1800" dirty="0" smtClean="0"/>
          </a:p>
          <a:p>
            <a:endParaRPr lang="en-US" sz="1800" dirty="0"/>
          </a:p>
          <a:p>
            <a:endParaRPr lang="en-US" sz="1800" dirty="0" smtClean="0"/>
          </a:p>
          <a:p>
            <a:endParaRPr lang="en-US" sz="1800" dirty="0"/>
          </a:p>
          <a:p>
            <a:endParaRPr lang="en-US" sz="1800" dirty="0" smtClean="0"/>
          </a:p>
        </p:txBody>
      </p:sp>
      <p:pic>
        <p:nvPicPr>
          <p:cNvPr id="1026" name="Picture 2" descr="sq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136525"/>
            <a:ext cx="19050"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716757034"/>
              </p:ext>
            </p:extLst>
          </p:nvPr>
        </p:nvGraphicFramePr>
        <p:xfrm>
          <a:off x="1524000" y="2286000"/>
          <a:ext cx="5156200" cy="1905000"/>
        </p:xfrm>
        <a:graphic>
          <a:graphicData uri="http://schemas.openxmlformats.org/drawingml/2006/table">
            <a:tbl>
              <a:tblPr/>
              <a:tblGrid>
                <a:gridCol w="1306534"/>
                <a:gridCol w="619888"/>
                <a:gridCol w="3229778"/>
              </a:tblGrid>
              <a:tr h="190500">
                <a:tc gridSpan="3">
                  <a:txBody>
                    <a:bodyPr/>
                    <a:lstStyle/>
                    <a:p>
                      <a:pPr algn="ctr" fontAlgn="ctr"/>
                      <a:r>
                        <a:rPr lang="en-US" sz="1100" b="1" i="0" u="none" strike="noStrike" dirty="0">
                          <a:solidFill>
                            <a:srgbClr val="FFFFFF"/>
                          </a:solidFill>
                          <a:effectLst/>
                          <a:latin typeface="Calibri"/>
                        </a:rPr>
                        <a:t>Auto Numbering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hMerge="1">
                  <a:txBody>
                    <a:bodyPr/>
                    <a:lstStyle/>
                    <a:p>
                      <a:endParaRPr lang="en-US"/>
                    </a:p>
                  </a:txBody>
                  <a:tcPr/>
                </a:tc>
                <a:tc hMerge="1">
                  <a:txBody>
                    <a:bodyPr/>
                    <a:lstStyle/>
                    <a:p>
                      <a:endParaRPr lang="en-US"/>
                    </a:p>
                  </a:txBody>
                  <a:tcPr/>
                </a:tc>
              </a:tr>
              <a:tr h="190500">
                <a:tc>
                  <a:txBody>
                    <a:bodyPr/>
                    <a:lstStyle/>
                    <a:p>
                      <a:pPr algn="ctr" fontAlgn="b"/>
                      <a:r>
                        <a:rPr lang="en-US" sz="1100" b="1" i="0" u="none" strike="noStrike" dirty="0">
                          <a:solidFill>
                            <a:srgbClr val="FFFFFF"/>
                          </a:solidFill>
                          <a:effectLst/>
                          <a:latin typeface="Calibri"/>
                        </a:rPr>
                        <a:t>Database</a:t>
                      </a:r>
                    </a:p>
                  </a:txBody>
                  <a:tcPr marL="9525" marR="9525" marT="9525" marB="0" anchor="b">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l" fontAlgn="b"/>
                      <a:r>
                        <a:rPr lang="en-US" sz="1100" b="1" i="0" u="none" strike="noStrike">
                          <a:solidFill>
                            <a:srgbClr val="FFFFFF"/>
                          </a:solidFill>
                          <a:effectLst/>
                          <a:latin typeface="Calibri"/>
                        </a:rPr>
                        <a:t>Complies</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c>
                  <a:txBody>
                    <a:bodyPr/>
                    <a:lstStyle/>
                    <a:p>
                      <a:pPr algn="ctr" fontAlgn="b"/>
                      <a:r>
                        <a:rPr lang="en-US" sz="1100" b="1" i="0" u="none" strike="noStrike" dirty="0">
                          <a:solidFill>
                            <a:srgbClr val="FFFFFF"/>
                          </a:solidFill>
                          <a:effectLst/>
                          <a:latin typeface="Calibri"/>
                        </a:rPr>
                        <a:t>Description</a:t>
                      </a: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504D"/>
                    </a:solidFill>
                  </a:tcPr>
                </a:tc>
              </a:tr>
              <a:tr h="190500">
                <a:tc>
                  <a:txBody>
                    <a:bodyPr/>
                    <a:lstStyle/>
                    <a:p>
                      <a:pPr algn="ctr" fontAlgn="ctr"/>
                      <a:r>
                        <a:rPr lang="en-US" sz="1100" b="0" i="0" u="none" strike="noStrike">
                          <a:solidFill>
                            <a:srgbClr val="000000"/>
                          </a:solidFill>
                          <a:effectLst/>
                          <a:latin typeface="Calibri"/>
                        </a:rPr>
                        <a:t>PostgreSQL</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ctr"/>
                      <a:r>
                        <a:rPr lang="en-US" sz="1100" b="0" i="0" u="none" strike="noStrike">
                          <a:solidFill>
                            <a:srgbClr val="000000"/>
                          </a:solidFill>
                          <a:effectLst/>
                          <a:latin typeface="Calibri"/>
                        </a:rPr>
                        <a:t>YES</a:t>
                      </a:r>
                    </a:p>
                  </a:txBody>
                  <a:tcPr marL="9525" marR="9525" marT="9525" marB="0" anchor="ctr">
                    <a:lnL>
                      <a:noFill/>
                    </a:lnL>
                    <a:lnR>
                      <a:noFill/>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b"/>
                      <a:r>
                        <a:rPr lang="en-US" sz="1100" b="0" i="0" u="none" strike="noStrike">
                          <a:solidFill>
                            <a:srgbClr val="000000"/>
                          </a:solidFill>
                          <a:effectLst/>
                          <a:latin typeface="Calibri"/>
                        </a:rPr>
                        <a:t>Complies with SQL 2003. Uses sequences. </a:t>
                      </a:r>
                    </a:p>
                  </a:txBody>
                  <a:tcPr marL="9525" marR="9525" marT="9525" marB="0" anchor="b">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r>
              <a:tr h="190500">
                <a:tc>
                  <a:txBody>
                    <a:bodyPr/>
                    <a:lstStyle/>
                    <a:p>
                      <a:pPr algn="ctr" fontAlgn="ctr"/>
                      <a:r>
                        <a:rPr lang="en-US" sz="1100" b="0" i="0" u="none" strike="noStrike">
                          <a:solidFill>
                            <a:srgbClr val="000000"/>
                          </a:solidFill>
                          <a:effectLst/>
                          <a:latin typeface="Calibri"/>
                        </a:rPr>
                        <a:t>DB2</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YES</a:t>
                      </a:r>
                    </a:p>
                  </a:txBody>
                  <a:tcPr marL="9525" marR="9525" marT="9525" marB="0" anchor="ctr">
                    <a:lnL>
                      <a:noFill/>
                    </a:lnL>
                    <a:lnR>
                      <a:noFill/>
                    </a:lnR>
                    <a:lnT>
                      <a:noFill/>
                    </a:lnT>
                    <a:lnB>
                      <a:noFill/>
                    </a:lnB>
                  </a:tcPr>
                </a:tc>
                <a:tc>
                  <a:txBody>
                    <a:bodyPr/>
                    <a:lstStyle/>
                    <a:p>
                      <a:pPr algn="l" fontAlgn="b"/>
                      <a:r>
                        <a:rPr lang="en-US" sz="1100" b="0" i="0" u="none" strike="noStrike">
                          <a:solidFill>
                            <a:srgbClr val="000000"/>
                          </a:solidFill>
                          <a:effectLst/>
                          <a:latin typeface="Calibri"/>
                        </a:rPr>
                        <a:t>Complies with SQL 2003. Uses sequences. </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r>
              <a:tr h="190500">
                <a:tc>
                  <a:txBody>
                    <a:bodyPr/>
                    <a:lstStyle/>
                    <a:p>
                      <a:pPr algn="ctr" fontAlgn="ctr"/>
                      <a:r>
                        <a:rPr lang="en-US" sz="1100" b="0" i="0" u="none" strike="noStrike">
                          <a:solidFill>
                            <a:srgbClr val="000000"/>
                          </a:solidFill>
                          <a:effectLst/>
                          <a:latin typeface="Calibri"/>
                        </a:rPr>
                        <a:t>MS SQL Server</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1100" b="0" i="0" u="none" strike="noStrike">
                          <a:solidFill>
                            <a:srgbClr val="000000"/>
                          </a:solidFill>
                          <a:effectLst/>
                          <a:latin typeface="Calibri"/>
                        </a:rPr>
                        <a:t>YES</a:t>
                      </a:r>
                    </a:p>
                  </a:txBody>
                  <a:tcPr marL="9525" marR="9525" marT="9525" marB="0" anchor="ctr">
                    <a:lnL>
                      <a:noFill/>
                    </a:lnL>
                    <a:lnR>
                      <a:noFill/>
                    </a:lnR>
                    <a:lnT>
                      <a:noFill/>
                    </a:lnT>
                    <a:lnB>
                      <a:noFill/>
                    </a:lnB>
                    <a:solidFill>
                      <a:srgbClr val="D9D9D9"/>
                    </a:solidFill>
                  </a:tcPr>
                </a:tc>
                <a:tc>
                  <a:txBody>
                    <a:bodyPr/>
                    <a:lstStyle/>
                    <a:p>
                      <a:pPr algn="l" fontAlgn="b"/>
                      <a:r>
                        <a:rPr lang="en-US" sz="1100" b="0" i="0" u="none" strike="noStrike">
                          <a:solidFill>
                            <a:srgbClr val="000000"/>
                          </a:solidFill>
                          <a:effectLst/>
                          <a:latin typeface="Calibri"/>
                        </a:rPr>
                        <a:t>Complies with SQL 2003. Uses the identity property. </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tr>
              <a:tr h="190500">
                <a:tc>
                  <a:txBody>
                    <a:bodyPr/>
                    <a:lstStyle/>
                    <a:p>
                      <a:pPr algn="ctr" fontAlgn="ctr"/>
                      <a:r>
                        <a:rPr lang="en-US" sz="1100" b="0" i="0" u="none" strike="noStrike">
                          <a:solidFill>
                            <a:srgbClr val="000000"/>
                          </a:solidFill>
                          <a:effectLst/>
                          <a:latin typeface="Calibri"/>
                        </a:rPr>
                        <a:t>Oracle</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Calibri"/>
                        </a:rPr>
                        <a:t>YES</a:t>
                      </a:r>
                    </a:p>
                  </a:txBody>
                  <a:tcPr marL="9525" marR="9525" marT="9525" marB="0" anchor="ctr">
                    <a:lnL>
                      <a:noFill/>
                    </a:lnL>
                    <a:lnR>
                      <a:noFill/>
                    </a:lnR>
                    <a:lnT>
                      <a:noFill/>
                    </a:lnT>
                    <a:lnB>
                      <a:noFill/>
                    </a:lnB>
                  </a:tcPr>
                </a:tc>
                <a:tc>
                  <a:txBody>
                    <a:bodyPr/>
                    <a:lstStyle/>
                    <a:p>
                      <a:pPr algn="l" fontAlgn="b"/>
                      <a:r>
                        <a:rPr lang="en-US" sz="1100" b="0" i="0" u="none" strike="noStrike">
                          <a:solidFill>
                            <a:srgbClr val="000000"/>
                          </a:solidFill>
                          <a:effectLst/>
                          <a:latin typeface="Calibri"/>
                        </a:rPr>
                        <a:t>Complies with SQL 2003. Uses sequences. </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tcPr>
                </a:tc>
              </a:tr>
              <a:tr h="381000">
                <a:tc>
                  <a:txBody>
                    <a:bodyPr/>
                    <a:lstStyle/>
                    <a:p>
                      <a:pPr algn="ctr" fontAlgn="ctr"/>
                      <a:r>
                        <a:rPr lang="en-US" sz="1100" b="0" i="0" u="none" strike="noStrike">
                          <a:solidFill>
                            <a:srgbClr val="000000"/>
                          </a:solidFill>
                          <a:effectLst/>
                          <a:latin typeface="Calibri"/>
                        </a:rPr>
                        <a:t>Informix</a:t>
                      </a:r>
                    </a:p>
                  </a:txBody>
                  <a:tcPr marL="9525" marR="9525" marT="9525" marB="0" anchor="ctr">
                    <a:lnL w="12700" cap="flat" cmpd="sng" algn="ctr">
                      <a:solidFill>
                        <a:schemeClr val="tx1"/>
                      </a:solidFill>
                      <a:prstDash val="solid"/>
                      <a:round/>
                      <a:headEnd type="none" w="med" len="med"/>
                      <a:tailEnd type="none" w="med" len="med"/>
                    </a:lnL>
                    <a:lnR>
                      <a:noFill/>
                    </a:lnR>
                    <a:lnT>
                      <a:noFill/>
                    </a:lnT>
                    <a:lnB>
                      <a:noFill/>
                    </a:lnB>
                    <a:solidFill>
                      <a:srgbClr val="D9D9D9"/>
                    </a:solidFill>
                  </a:tcPr>
                </a:tc>
                <a:tc>
                  <a:txBody>
                    <a:bodyPr/>
                    <a:lstStyle/>
                    <a:p>
                      <a:pPr algn="ctr" fontAlgn="ctr"/>
                      <a:r>
                        <a:rPr lang="en-US" sz="1100" b="0" i="0" u="none" strike="noStrike">
                          <a:solidFill>
                            <a:srgbClr val="000000"/>
                          </a:solidFill>
                          <a:effectLst/>
                          <a:latin typeface="Calibri"/>
                        </a:rPr>
                        <a:t>YES</a:t>
                      </a:r>
                    </a:p>
                  </a:txBody>
                  <a:tcPr marL="9525" marR="9525" marT="9525" marB="0" anchor="ctr">
                    <a:lnL>
                      <a:noFill/>
                    </a:lnL>
                    <a:lnR>
                      <a:noFill/>
                    </a:lnR>
                    <a:lnT>
                      <a:noFill/>
                    </a:lnT>
                    <a:lnB>
                      <a:noFill/>
                    </a:lnB>
                    <a:solidFill>
                      <a:srgbClr val="D9D9D9"/>
                    </a:solidFill>
                  </a:tcPr>
                </a:tc>
                <a:tc>
                  <a:txBody>
                    <a:bodyPr/>
                    <a:lstStyle/>
                    <a:p>
                      <a:pPr algn="l" fontAlgn="b"/>
                      <a:r>
                        <a:rPr lang="en-US" sz="1100" b="0" i="0" u="none" strike="noStrike" dirty="0">
                          <a:solidFill>
                            <a:srgbClr val="000000"/>
                          </a:solidFill>
                          <a:effectLst/>
                          <a:latin typeface="Calibri"/>
                        </a:rPr>
                        <a:t>Complies and extends SQL 2003 using sequences as well as using the SERIAL </a:t>
                      </a:r>
                      <a:r>
                        <a:rPr lang="en-US" sz="1100" b="0" i="0" u="none" strike="noStrike" dirty="0" err="1">
                          <a:solidFill>
                            <a:srgbClr val="000000"/>
                          </a:solidFill>
                          <a:effectLst/>
                          <a:latin typeface="Calibri"/>
                        </a:rPr>
                        <a:t>datatype</a:t>
                      </a:r>
                      <a:r>
                        <a:rPr lang="en-US" sz="1100" b="0" i="0" u="none" strike="noStrike" dirty="0">
                          <a:solidFill>
                            <a:srgbClr val="000000"/>
                          </a:solidFill>
                          <a:effectLst/>
                          <a:latin typeface="Calibri"/>
                        </a:rPr>
                        <a:t>.  </a:t>
                      </a:r>
                    </a:p>
                  </a:txBody>
                  <a:tcPr marL="9525" marR="9525" marT="9525" marB="0" anchor="b">
                    <a:lnL>
                      <a:noFill/>
                    </a:lnL>
                    <a:lnR w="12700" cap="flat" cmpd="sng" algn="ctr">
                      <a:solidFill>
                        <a:schemeClr val="tx1"/>
                      </a:solidFill>
                      <a:prstDash val="solid"/>
                      <a:round/>
                      <a:headEnd type="none" w="med" len="med"/>
                      <a:tailEnd type="none" w="med" len="med"/>
                    </a:lnR>
                    <a:lnT>
                      <a:noFill/>
                    </a:lnT>
                    <a:lnB>
                      <a:noFill/>
                    </a:lnB>
                    <a:solidFill>
                      <a:srgbClr val="D9D9D9"/>
                    </a:solidFill>
                  </a:tcPr>
                </a:tc>
              </a:tr>
              <a:tr h="381000">
                <a:tc>
                  <a:txBody>
                    <a:bodyPr/>
                    <a:lstStyle/>
                    <a:p>
                      <a:pPr algn="ctr" fontAlgn="ctr"/>
                      <a:r>
                        <a:rPr lang="en-US" sz="1100" b="0" i="0" u="none" strike="noStrike">
                          <a:solidFill>
                            <a:srgbClr val="000000"/>
                          </a:solidFill>
                          <a:effectLst/>
                          <a:latin typeface="Calibri"/>
                        </a:rPr>
                        <a:t>MySQL</a:t>
                      </a:r>
                    </a:p>
                  </a:txBody>
                  <a:tcPr marL="9525" marR="9525" marT="9525"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Calibri"/>
                        </a:rPr>
                        <a:t>NO</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1100" b="0" i="0" u="none" strike="noStrike" dirty="0">
                          <a:solidFill>
                            <a:srgbClr val="000000"/>
                          </a:solidFill>
                          <a:effectLst/>
                          <a:latin typeface="Calibri"/>
                        </a:rPr>
                        <a:t>MySQL has an auto_increment data type to auto increment rows in a table. </a:t>
                      </a:r>
                    </a:p>
                  </a:txBody>
                  <a:tcPr marL="9525" marR="9525" marT="9525"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r>
            </a:tbl>
          </a:graphicData>
        </a:graphic>
      </p:graphicFrame>
      <p:sp>
        <p:nvSpPr>
          <p:cNvPr id="8" name="Title 4"/>
          <p:cNvSpPr>
            <a:spLocks noGrp="1"/>
          </p:cNvSpPr>
          <p:nvPr>
            <p:ph type="title"/>
          </p:nvPr>
        </p:nvSpPr>
        <p:spPr>
          <a:xfrm>
            <a:off x="1600200" y="0"/>
            <a:ext cx="7543800" cy="1143000"/>
          </a:xfrm>
        </p:spPr>
        <p:txBody>
          <a:bodyPr/>
          <a:lstStyle/>
          <a:p>
            <a:r>
              <a:rPr lang="en-US" dirty="0"/>
              <a:t>Sequence generators</a:t>
            </a:r>
          </a:p>
        </p:txBody>
      </p:sp>
      <p:sp>
        <p:nvSpPr>
          <p:cNvPr id="7"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20</a:t>
            </a:fld>
            <a:endParaRPr lang="en-US" sz="1400" dirty="0">
              <a:solidFill>
                <a:srgbClr val="953735"/>
              </a:solidFill>
            </a:endParaRPr>
          </a:p>
        </p:txBody>
      </p:sp>
    </p:spTree>
    <p:extLst>
      <p:ext uri="{BB962C8B-B14F-4D97-AF65-F5344CB8AC3E}">
        <p14:creationId xmlns:p14="http://schemas.microsoft.com/office/powerpoint/2010/main" val="210600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p:txBody>
          <a:bodyPr/>
          <a:lstStyle/>
          <a:p>
            <a:pPr marL="0" indent="0">
              <a:buNone/>
            </a:pPr>
            <a:r>
              <a:rPr lang="en-IN" sz="2000" b="1" dirty="0"/>
              <a:t>Referential </a:t>
            </a:r>
            <a:r>
              <a:rPr lang="en-IN" sz="2000" b="1" dirty="0" smtClean="0"/>
              <a:t>Integrity</a:t>
            </a:r>
          </a:p>
          <a:p>
            <a:r>
              <a:rPr lang="en-US" sz="1800" dirty="0"/>
              <a:t>The referential integrity constraint is specified between two relations and is used to maintain the consistency among tuples in the two relations. </a:t>
            </a:r>
            <a:endParaRPr lang="en-US" sz="1800" dirty="0" smtClean="0"/>
          </a:p>
          <a:p>
            <a:r>
              <a:rPr lang="en-US" sz="1800" dirty="0" smtClean="0"/>
              <a:t>Informally</a:t>
            </a:r>
            <a:r>
              <a:rPr lang="en-US" sz="1800" dirty="0"/>
              <a:t>, the referential integrity constraint states that a tuple in one relation that refers to another relation must refer to an existing tuple in that relation. </a:t>
            </a:r>
            <a:endParaRPr lang="en-US" sz="1800" dirty="0" smtClean="0"/>
          </a:p>
          <a:p>
            <a:r>
              <a:rPr lang="en-US" sz="1800" dirty="0" smtClean="0"/>
              <a:t>When </a:t>
            </a:r>
            <a:r>
              <a:rPr lang="en-US" sz="1800" dirty="0"/>
              <a:t>one table has a </a:t>
            </a:r>
            <a:r>
              <a:rPr lang="en-US" sz="1800" b="1" dirty="0"/>
              <a:t>foreign key</a:t>
            </a:r>
            <a:r>
              <a:rPr lang="en-US" sz="1800" dirty="0"/>
              <a:t> to another table, the concept of referential integrity states that you may not add a record to the table that contains the foreign key unless there is a corresponding record in the linked </a:t>
            </a:r>
            <a:r>
              <a:rPr lang="en-US" sz="1800" dirty="0" smtClean="0"/>
              <a:t>table.</a:t>
            </a:r>
          </a:p>
          <a:p>
            <a:r>
              <a:rPr lang="en-US" sz="1800" dirty="0" smtClean="0"/>
              <a:t>Deleting </a:t>
            </a:r>
            <a:r>
              <a:rPr lang="en-US" sz="1800" dirty="0"/>
              <a:t>a record that contains a value referred to by a foreign key in another table would break referential integrity. </a:t>
            </a:r>
            <a:endParaRPr lang="en-US" sz="1800" dirty="0" smtClean="0"/>
          </a:p>
          <a:p>
            <a:endParaRPr lang="en-US" sz="1800" dirty="0" smtClean="0"/>
          </a:p>
          <a:p>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21</a:t>
            </a:fld>
            <a:endParaRPr lang="en-US" sz="1400" dirty="0">
              <a:solidFill>
                <a:srgbClr val="953735"/>
              </a:solidFill>
            </a:endParaRPr>
          </a:p>
        </p:txBody>
      </p:sp>
    </p:spTree>
    <p:extLst>
      <p:ext uri="{BB962C8B-B14F-4D97-AF65-F5344CB8AC3E}">
        <p14:creationId xmlns:p14="http://schemas.microsoft.com/office/powerpoint/2010/main" val="271746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p:txBody>
          <a:bodyPr/>
          <a:lstStyle/>
          <a:p>
            <a:pPr marL="0" indent="0">
              <a:buNone/>
            </a:pPr>
            <a:r>
              <a:rPr lang="en-IN" sz="2000" b="1" dirty="0"/>
              <a:t>Referential </a:t>
            </a:r>
            <a:r>
              <a:rPr lang="en-IN" sz="2000" b="1" dirty="0" smtClean="0"/>
              <a:t>Integrity Cont..</a:t>
            </a:r>
          </a:p>
          <a:p>
            <a:pPr marL="0" indent="0">
              <a:buNone/>
            </a:pPr>
            <a:r>
              <a:rPr lang="en-US" sz="1800" b="1" dirty="0" smtClean="0"/>
              <a:t>Example </a:t>
            </a:r>
          </a:p>
          <a:p>
            <a:endParaRPr lang="en-US" sz="1800" dirty="0"/>
          </a:p>
          <a:p>
            <a:endParaRPr lang="en-US" sz="1800" dirty="0" smtClean="0"/>
          </a:p>
          <a:p>
            <a:endParaRPr lang="en-US" sz="1600" dirty="0" smtClean="0"/>
          </a:p>
          <a:p>
            <a:endParaRPr lang="en-US" sz="1600" dirty="0"/>
          </a:p>
          <a:p>
            <a:r>
              <a:rPr lang="en-US" sz="1800" dirty="0" smtClean="0"/>
              <a:t>An </a:t>
            </a:r>
            <a:r>
              <a:rPr lang="en-US" sz="1800" dirty="0"/>
              <a:t>example of a database that has not enforced referential integrity. In this example, there is a foreign key (</a:t>
            </a:r>
            <a:r>
              <a:rPr lang="en-US" sz="1800" dirty="0" err="1"/>
              <a:t>artist_id</a:t>
            </a:r>
            <a:r>
              <a:rPr lang="en-US" sz="1800" dirty="0"/>
              <a:t>) value in the album table that references a non-existent artist — in other words there is a foreign key value with no corresponding primary key value in the referenced table. </a:t>
            </a:r>
            <a:endParaRPr lang="en-US" sz="1800" dirty="0" smtClean="0"/>
          </a:p>
          <a:p>
            <a:r>
              <a:rPr lang="en-US" sz="1800" dirty="0" smtClean="0"/>
              <a:t>What </a:t>
            </a:r>
            <a:r>
              <a:rPr lang="en-US" sz="1800" dirty="0"/>
              <a:t>happened here was that there was an artist called "Aerosmith", with an </a:t>
            </a:r>
            <a:r>
              <a:rPr lang="en-US" sz="1800" dirty="0" err="1"/>
              <a:t>artist_id</a:t>
            </a:r>
            <a:r>
              <a:rPr lang="en-US" sz="1800" dirty="0"/>
              <a:t> of 4, which was deleted from the artist table. However, the album "Eat the Rich" referred to this artist. With referential integrity enforced, this would not have been possible.</a:t>
            </a:r>
            <a:endParaRPr lang="en-US" sz="1800" dirty="0" smtClean="0"/>
          </a:p>
          <a:p>
            <a:endParaRPr lang="en-US" sz="1800" dirty="0"/>
          </a:p>
          <a:p>
            <a:endParaRPr lang="en-IN"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2140421"/>
            <a:ext cx="6248400" cy="118015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22</a:t>
            </a:fld>
            <a:endParaRPr lang="en-US" sz="1400" dirty="0">
              <a:solidFill>
                <a:srgbClr val="953735"/>
              </a:solidFill>
            </a:endParaRPr>
          </a:p>
        </p:txBody>
      </p:sp>
    </p:spTree>
    <p:extLst>
      <p:ext uri="{BB962C8B-B14F-4D97-AF65-F5344CB8AC3E}">
        <p14:creationId xmlns:p14="http://schemas.microsoft.com/office/powerpoint/2010/main" val="164149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wipe(down)">
                                      <p:cBhvr>
                                        <p:cTn id="13" dur="500"/>
                                        <p:tgtEl>
                                          <p:spTgt spid="3">
                                            <p:txEl>
                                              <p:pRg st="6" end="6"/>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wipe(down)">
                                      <p:cBhvr>
                                        <p:cTn id="16" dur="500"/>
                                        <p:tgtEl>
                                          <p:spTgt spid="3">
                                            <p:txEl>
                                              <p:pRg st="7" end="7"/>
                                            </p:txEl>
                                          </p:spTgt>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8195"/>
                                        </p:tgtEl>
                                        <p:attrNameLst>
                                          <p:attrName>style.visibility</p:attrName>
                                        </p:attrNameLst>
                                      </p:cBhvr>
                                      <p:to>
                                        <p:strVal val="visible"/>
                                      </p:to>
                                    </p:set>
                                    <p:anim calcmode="lin" valueType="num">
                                      <p:cBhvr>
                                        <p:cTn id="20" dur="500" fill="hold"/>
                                        <p:tgtEl>
                                          <p:spTgt spid="8195"/>
                                        </p:tgtEl>
                                        <p:attrNameLst>
                                          <p:attrName>ppt_w</p:attrName>
                                        </p:attrNameLst>
                                      </p:cBhvr>
                                      <p:tavLst>
                                        <p:tav tm="0">
                                          <p:val>
                                            <p:fltVal val="0"/>
                                          </p:val>
                                        </p:tav>
                                        <p:tav tm="100000">
                                          <p:val>
                                            <p:strVal val="#ppt_w"/>
                                          </p:val>
                                        </p:tav>
                                      </p:tavLst>
                                    </p:anim>
                                    <p:anim calcmode="lin" valueType="num">
                                      <p:cBhvr>
                                        <p:cTn id="21" dur="500" fill="hold"/>
                                        <p:tgtEl>
                                          <p:spTgt spid="8195"/>
                                        </p:tgtEl>
                                        <p:attrNameLst>
                                          <p:attrName>ppt_h</p:attrName>
                                        </p:attrNameLst>
                                      </p:cBhvr>
                                      <p:tavLst>
                                        <p:tav tm="0">
                                          <p:val>
                                            <p:fltVal val="0"/>
                                          </p:val>
                                        </p:tav>
                                        <p:tav tm="100000">
                                          <p:val>
                                            <p:strVal val="#ppt_h"/>
                                          </p:val>
                                        </p:tav>
                                      </p:tavLst>
                                    </p:anim>
                                    <p:animEffect transition="in" filter="fade">
                                      <p:cBhvr>
                                        <p:cTn id="22"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IN" sz="2000" b="1" dirty="0"/>
              <a:t>Referential </a:t>
            </a:r>
            <a:r>
              <a:rPr lang="en-IN" sz="2000" b="1" dirty="0" smtClean="0"/>
              <a:t>Integrity Cont..</a:t>
            </a:r>
          </a:p>
          <a:p>
            <a:r>
              <a:rPr lang="en-US" sz="1800" dirty="0"/>
              <a:t>Rules can be defines in references that specify the action to be taken on the affected rows of the referencing table when a DELETE operation is performed on the referenced table. </a:t>
            </a:r>
            <a:endParaRPr lang="en-US" sz="1800" dirty="0" smtClean="0"/>
          </a:p>
          <a:p>
            <a:r>
              <a:rPr lang="en-US" sz="1800" dirty="0" smtClean="0"/>
              <a:t>These </a:t>
            </a:r>
            <a:r>
              <a:rPr lang="en-US" sz="1800" dirty="0"/>
              <a:t>rules can define one of the following triggered actions: </a:t>
            </a:r>
            <a:endParaRPr lang="en-US" sz="1800" dirty="0" smtClean="0"/>
          </a:p>
          <a:p>
            <a:pPr lvl="1"/>
            <a:r>
              <a:rPr lang="en-US" sz="1800" b="1" dirty="0" smtClean="0"/>
              <a:t>CASCADE</a:t>
            </a:r>
            <a:r>
              <a:rPr lang="en-US" sz="1800" dirty="0"/>
              <a:t>, the affected rows are also deleted; </a:t>
            </a:r>
            <a:endParaRPr lang="en-US" sz="1800" dirty="0" smtClean="0"/>
          </a:p>
          <a:p>
            <a:pPr lvl="1"/>
            <a:r>
              <a:rPr lang="en-US" sz="1800" b="1" dirty="0" smtClean="0"/>
              <a:t>SET </a:t>
            </a:r>
            <a:r>
              <a:rPr lang="en-US" sz="1800" b="1" dirty="0"/>
              <a:t>NULL</a:t>
            </a:r>
            <a:r>
              <a:rPr lang="en-US" sz="1800" dirty="0"/>
              <a:t>, the appropriate foreign key columns are set to NULL; </a:t>
            </a:r>
            <a:endParaRPr lang="en-US" sz="1800" dirty="0" smtClean="0"/>
          </a:p>
          <a:p>
            <a:pPr lvl="1"/>
            <a:r>
              <a:rPr lang="en-US" sz="1800" b="1" dirty="0" smtClean="0"/>
              <a:t>SET </a:t>
            </a:r>
            <a:r>
              <a:rPr lang="en-US" sz="1800" b="1" dirty="0"/>
              <a:t>DEFAULT</a:t>
            </a:r>
            <a:r>
              <a:rPr lang="en-US" sz="1800" dirty="0"/>
              <a:t>, the appropriate foreign key columns are set to their default value; and </a:t>
            </a:r>
            <a:endParaRPr lang="en-US" sz="1800" dirty="0" smtClean="0"/>
          </a:p>
          <a:p>
            <a:pPr lvl="1"/>
            <a:r>
              <a:rPr lang="en-US" sz="1800" b="1" dirty="0" smtClean="0"/>
              <a:t>NO </a:t>
            </a:r>
            <a:r>
              <a:rPr lang="en-US" sz="1800" b="1" dirty="0"/>
              <a:t>ACTION</a:t>
            </a:r>
            <a:r>
              <a:rPr lang="en-US" sz="1800" dirty="0"/>
              <a:t>, which raises an error because the referential constraint would be violated</a:t>
            </a:r>
            <a:r>
              <a:rPr lang="en-US" sz="1800" dirty="0" smtClean="0"/>
              <a:t>.</a:t>
            </a:r>
          </a:p>
          <a:p>
            <a:pPr lvl="1"/>
            <a:endParaRPr lang="en-US" sz="1800" dirty="0"/>
          </a:p>
          <a:p>
            <a:pPr marL="457200" lvl="1" indent="0">
              <a:buNone/>
            </a:pPr>
            <a:r>
              <a:rPr lang="en-US" sz="1800" dirty="0"/>
              <a:t>Lets understand </a:t>
            </a:r>
            <a:r>
              <a:rPr lang="en-US" sz="1800" b="1" dirty="0"/>
              <a:t>FOREIGN </a:t>
            </a:r>
            <a:r>
              <a:rPr lang="en-US" sz="1800" b="1" dirty="0" smtClean="0"/>
              <a:t>KEY </a:t>
            </a:r>
            <a:r>
              <a:rPr lang="en-US" sz="1800" dirty="0"/>
              <a:t>Constraint in more detail.</a:t>
            </a:r>
          </a:p>
          <a:p>
            <a:pPr lvl="1"/>
            <a:endParaRPr lang="en-US" sz="1800" dirty="0" smtClean="0"/>
          </a:p>
          <a:p>
            <a:endParaRPr lang="en-US" sz="1800" dirty="0" smtClean="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23</a:t>
            </a:fld>
            <a:endParaRPr lang="en-US" sz="1400" dirty="0">
              <a:solidFill>
                <a:srgbClr val="953735"/>
              </a:solidFill>
            </a:endParaRPr>
          </a:p>
        </p:txBody>
      </p:sp>
    </p:spTree>
    <p:extLst>
      <p:ext uri="{BB962C8B-B14F-4D97-AF65-F5344CB8AC3E}">
        <p14:creationId xmlns:p14="http://schemas.microsoft.com/office/powerpoint/2010/main" val="375565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wipe(down)">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8" name="Rectangle 7"/>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b="1" dirty="0"/>
              <a:t>FOREIGN</a:t>
            </a:r>
            <a:r>
              <a:rPr lang="en-US" b="1" dirty="0">
                <a:solidFill>
                  <a:schemeClr val="bg1"/>
                </a:solidFill>
              </a:rPr>
              <a:t> KEY</a:t>
            </a:r>
            <a:r>
              <a:rPr lang="en-US" dirty="0">
                <a:solidFill>
                  <a:schemeClr val="bg1"/>
                </a:solidFill>
              </a:rPr>
              <a:t> </a:t>
            </a:r>
            <a:r>
              <a:rPr lang="en-US" dirty="0" smtClean="0">
                <a:solidFill>
                  <a:schemeClr val="bg1"/>
                </a:solidFill>
              </a:rPr>
              <a:t>Constraint </a:t>
            </a:r>
            <a:r>
              <a:rPr lang="en-US" dirty="0" smtClean="0"/>
              <a:t>which </a:t>
            </a:r>
            <a:r>
              <a:rPr lang="en-US" dirty="0"/>
              <a:t>will help us meet TIM’s </a:t>
            </a:r>
            <a:r>
              <a:rPr lang="en-US" dirty="0" smtClean="0"/>
              <a:t>requirements</a:t>
            </a:r>
            <a:endParaRPr lang="en-US" dirty="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8956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1663700"/>
            <a:ext cx="3276600" cy="20701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EEECE1">
                    <a:lumMod val="25000"/>
                  </a:srgbClr>
                </a:solidFill>
              </a:rPr>
              <a:t>Impart Referential Integrity on </a:t>
            </a:r>
            <a:r>
              <a:rPr lang="en-US" sz="1600" b="1" dirty="0" smtClean="0">
                <a:solidFill>
                  <a:schemeClr val="accent3">
                    <a:lumMod val="75000"/>
                  </a:schemeClr>
                </a:solidFill>
              </a:rPr>
              <a:t>Employees </a:t>
            </a:r>
            <a:r>
              <a:rPr lang="en-US" sz="1600" dirty="0" smtClean="0">
                <a:solidFill>
                  <a:srgbClr val="EEECE1">
                    <a:lumMod val="25000"/>
                  </a:srgbClr>
                </a:solidFill>
              </a:rPr>
              <a:t>table’s </a:t>
            </a:r>
            <a:r>
              <a:rPr lang="en-US" sz="1600" b="1" dirty="0" err="1" smtClean="0">
                <a:solidFill>
                  <a:schemeClr val="accent3">
                    <a:lumMod val="75000"/>
                  </a:schemeClr>
                </a:solidFill>
              </a:rPr>
              <a:t>officecode</a:t>
            </a:r>
            <a:r>
              <a:rPr lang="en-US" sz="1600" b="1" dirty="0" smtClean="0">
                <a:solidFill>
                  <a:schemeClr val="accent3">
                    <a:lumMod val="75000"/>
                  </a:schemeClr>
                </a:solidFill>
              </a:rPr>
              <a:t> </a:t>
            </a:r>
            <a:r>
              <a:rPr lang="en-US" sz="1400" dirty="0" smtClean="0">
                <a:solidFill>
                  <a:srgbClr val="EEECE1">
                    <a:lumMod val="25000"/>
                  </a:srgbClr>
                </a:solidFill>
              </a:rPr>
              <a:t> </a:t>
            </a:r>
            <a:r>
              <a:rPr lang="en-US" sz="1600" dirty="0" smtClean="0">
                <a:solidFill>
                  <a:srgbClr val="EEECE1">
                    <a:lumMod val="25000"/>
                  </a:srgbClr>
                </a:solidFill>
              </a:rPr>
              <a:t>column which refers to primary key </a:t>
            </a:r>
            <a:r>
              <a:rPr lang="en-US" sz="1600" dirty="0">
                <a:solidFill>
                  <a:srgbClr val="EEECE1">
                    <a:lumMod val="25000"/>
                  </a:srgbClr>
                </a:solidFill>
              </a:rPr>
              <a:t>of </a:t>
            </a:r>
            <a:r>
              <a:rPr lang="en-US" sz="1600" b="1" dirty="0" smtClean="0">
                <a:solidFill>
                  <a:schemeClr val="accent3">
                    <a:lumMod val="75000"/>
                  </a:schemeClr>
                </a:solidFill>
              </a:rPr>
              <a:t>Offices </a:t>
            </a:r>
            <a:r>
              <a:rPr lang="en-US" sz="1600" dirty="0" smtClean="0">
                <a:solidFill>
                  <a:srgbClr val="EEECE1">
                    <a:lumMod val="25000"/>
                  </a:srgbClr>
                </a:solidFill>
              </a:rPr>
              <a:t>table. </a:t>
            </a:r>
            <a:endParaRPr lang="en-US" sz="1600" dirty="0">
              <a:solidFill>
                <a:srgbClr val="EEECE1">
                  <a:lumMod val="25000"/>
                </a:srgbClr>
              </a:solidFill>
            </a:endParaRPr>
          </a:p>
          <a:p>
            <a:pPr algn="ctr"/>
            <a:r>
              <a:rPr lang="en-US" sz="1600" dirty="0" smtClean="0">
                <a:solidFill>
                  <a:srgbClr val="EEECE1">
                    <a:lumMod val="25000"/>
                  </a:srgbClr>
                </a:solidFill>
              </a:rPr>
              <a:t> </a:t>
            </a:r>
            <a:endParaRPr lang="en-US" sz="1600" dirty="0">
              <a:solidFill>
                <a:srgbClr val="EEECE1">
                  <a:lumMod val="25000"/>
                </a:srgbClr>
              </a:solidFill>
            </a:endParaRP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24</a:t>
            </a:fld>
            <a:endParaRPr lang="en-US" sz="1400" dirty="0">
              <a:solidFill>
                <a:srgbClr val="953735"/>
              </a:solidFill>
            </a:endParaRPr>
          </a:p>
        </p:txBody>
      </p:sp>
    </p:spTree>
    <p:extLst>
      <p:ext uri="{BB962C8B-B14F-4D97-AF65-F5344CB8AC3E}">
        <p14:creationId xmlns:p14="http://schemas.microsoft.com/office/powerpoint/2010/main" val="13874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 </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a:t>FOREIGN KEY Constraint </a:t>
            </a:r>
            <a:endParaRPr lang="en-US" sz="2000" b="1" dirty="0" smtClean="0"/>
          </a:p>
          <a:p>
            <a:r>
              <a:rPr lang="en-US" sz="1800" dirty="0"/>
              <a:t>This constraint identifies any column referencing the PRIMARY KEY in another table. </a:t>
            </a:r>
            <a:endParaRPr lang="en-US" sz="1800" dirty="0" smtClean="0"/>
          </a:p>
          <a:p>
            <a:r>
              <a:rPr lang="en-US" sz="1800" dirty="0" smtClean="0"/>
              <a:t>It </a:t>
            </a:r>
            <a:r>
              <a:rPr lang="en-US" sz="1800" dirty="0"/>
              <a:t>establishes a relationship between two columns in the same table or between different tables</a:t>
            </a:r>
            <a:r>
              <a:rPr lang="en-US" sz="1800" dirty="0" smtClean="0"/>
              <a:t>.</a:t>
            </a:r>
          </a:p>
          <a:p>
            <a:r>
              <a:rPr lang="en-US" sz="1800" dirty="0" smtClean="0"/>
              <a:t>For </a:t>
            </a:r>
            <a:r>
              <a:rPr lang="en-US" sz="1800" dirty="0"/>
              <a:t>a column to be defined as a Foreign Key, it should be a defined as a Primary Key in the table which it is referring. One or more columns can be defined as Foreign key</a:t>
            </a:r>
            <a:r>
              <a:rPr lang="en-US" sz="1800" dirty="0" smtClean="0"/>
              <a:t>.</a:t>
            </a:r>
          </a:p>
          <a:p>
            <a:pPr marL="0" indent="0">
              <a:buNone/>
            </a:pPr>
            <a:r>
              <a:rPr lang="en-US" sz="1800" b="1" dirty="0" smtClean="0"/>
              <a:t>ANSI Syntax :</a:t>
            </a:r>
          </a:p>
          <a:p>
            <a:pPr marL="0" indent="0">
              <a:buNone/>
            </a:pPr>
            <a:r>
              <a:rPr lang="en-US" sz="1400" b="1" dirty="0" smtClean="0"/>
              <a:t>Syntax </a:t>
            </a:r>
            <a:r>
              <a:rPr lang="en-US" sz="1400" b="1" dirty="0"/>
              <a:t>to define a Foreign </a:t>
            </a:r>
            <a:r>
              <a:rPr lang="en-US" sz="1400" b="1" dirty="0" smtClean="0"/>
              <a:t> key </a:t>
            </a:r>
            <a:r>
              <a:rPr lang="en-US" sz="1400" b="1" dirty="0"/>
              <a:t>at column level:</a:t>
            </a:r>
          </a:p>
          <a:p>
            <a:pPr marL="0" indent="0">
              <a:buNone/>
            </a:pPr>
            <a:endParaRPr lang="en-US" sz="1600" dirty="0" smtClean="0">
              <a:solidFill>
                <a:schemeClr val="tx1">
                  <a:lumMod val="85000"/>
                  <a:lumOff val="15000"/>
                </a:schemeClr>
              </a:solidFill>
            </a:endParaRPr>
          </a:p>
          <a:p>
            <a:pPr marL="0" indent="0">
              <a:buNone/>
            </a:pPr>
            <a:endParaRPr lang="en-US" sz="1600" dirty="0">
              <a:solidFill>
                <a:schemeClr val="tx1">
                  <a:lumMod val="85000"/>
                  <a:lumOff val="15000"/>
                </a:schemeClr>
              </a:solidFill>
            </a:endParaRPr>
          </a:p>
          <a:p>
            <a:pPr marL="0" indent="0">
              <a:buNone/>
            </a:pPr>
            <a:endParaRPr lang="en-US" sz="1400" b="1" dirty="0" smtClean="0"/>
          </a:p>
          <a:p>
            <a:pPr marL="0" indent="0">
              <a:buNone/>
            </a:pPr>
            <a:r>
              <a:rPr lang="en-US" sz="1400" b="1" dirty="0" smtClean="0"/>
              <a:t>Syntax </a:t>
            </a:r>
            <a:r>
              <a:rPr lang="en-US" sz="1400" b="1" dirty="0"/>
              <a:t>to define a Foreign </a:t>
            </a:r>
            <a:r>
              <a:rPr lang="en-US" sz="1400" b="1" dirty="0" smtClean="0"/>
              <a:t> key </a:t>
            </a:r>
            <a:r>
              <a:rPr lang="en-US" sz="1400" b="1" dirty="0"/>
              <a:t>at table level</a:t>
            </a:r>
            <a:r>
              <a:rPr lang="en-US" sz="1400" b="1" dirty="0" smtClean="0"/>
              <a:t>:</a:t>
            </a:r>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924300"/>
            <a:ext cx="4352925" cy="63817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5114925"/>
            <a:ext cx="4343400" cy="819150"/>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25</a:t>
            </a:fld>
            <a:endParaRPr lang="en-US" sz="1400" dirty="0">
              <a:solidFill>
                <a:srgbClr val="953735"/>
              </a:solidFill>
            </a:endParaRPr>
          </a:p>
        </p:txBody>
      </p:sp>
    </p:spTree>
    <p:extLst>
      <p:ext uri="{BB962C8B-B14F-4D97-AF65-F5344CB8AC3E}">
        <p14:creationId xmlns:p14="http://schemas.microsoft.com/office/powerpoint/2010/main" val="415193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11266"/>
                                        </p:tgtEl>
                                        <p:attrNameLst>
                                          <p:attrName>style.visibility</p:attrName>
                                        </p:attrNameLst>
                                      </p:cBhvr>
                                      <p:to>
                                        <p:strVal val="visible"/>
                                      </p:to>
                                    </p:set>
                                    <p:anim calcmode="lin" valueType="num">
                                      <p:cBhvr>
                                        <p:cTn id="28" dur="500" fill="hold"/>
                                        <p:tgtEl>
                                          <p:spTgt spid="11266"/>
                                        </p:tgtEl>
                                        <p:attrNameLst>
                                          <p:attrName>ppt_w</p:attrName>
                                        </p:attrNameLst>
                                      </p:cBhvr>
                                      <p:tavLst>
                                        <p:tav tm="0">
                                          <p:val>
                                            <p:fltVal val="0"/>
                                          </p:val>
                                        </p:tav>
                                        <p:tav tm="100000">
                                          <p:val>
                                            <p:strVal val="#ppt_w"/>
                                          </p:val>
                                        </p:tav>
                                      </p:tavLst>
                                    </p:anim>
                                    <p:anim calcmode="lin" valueType="num">
                                      <p:cBhvr>
                                        <p:cTn id="29" dur="500" fill="hold"/>
                                        <p:tgtEl>
                                          <p:spTgt spid="11266"/>
                                        </p:tgtEl>
                                        <p:attrNameLst>
                                          <p:attrName>ppt_h</p:attrName>
                                        </p:attrNameLst>
                                      </p:cBhvr>
                                      <p:tavLst>
                                        <p:tav tm="0">
                                          <p:val>
                                            <p:fltVal val="0"/>
                                          </p:val>
                                        </p:tav>
                                        <p:tav tm="100000">
                                          <p:val>
                                            <p:strVal val="#ppt_h"/>
                                          </p:val>
                                        </p:tav>
                                      </p:tavLst>
                                    </p:anim>
                                    <p:animEffect transition="in" filter="fade">
                                      <p:cBhvr>
                                        <p:cTn id="30" dur="500"/>
                                        <p:tgtEl>
                                          <p:spTgt spid="11266"/>
                                        </p:tgtEl>
                                      </p:cBhvr>
                                    </p:animEffect>
                                  </p:childTnLst>
                                </p:cTn>
                              </p:par>
                              <p:par>
                                <p:cTn id="31" presetID="53" presetClass="entr" presetSubtype="16" fill="hold" nodeType="withEffect">
                                  <p:stCondLst>
                                    <p:cond delay="0"/>
                                  </p:stCondLst>
                                  <p:childTnLst>
                                    <p:set>
                                      <p:cBhvr>
                                        <p:cTn id="32" dur="1" fill="hold">
                                          <p:stCondLst>
                                            <p:cond delay="0"/>
                                          </p:stCondLst>
                                        </p:cTn>
                                        <p:tgtEl>
                                          <p:spTgt spid="11267"/>
                                        </p:tgtEl>
                                        <p:attrNameLst>
                                          <p:attrName>style.visibility</p:attrName>
                                        </p:attrNameLst>
                                      </p:cBhvr>
                                      <p:to>
                                        <p:strVal val="visible"/>
                                      </p:to>
                                    </p:set>
                                    <p:anim calcmode="lin" valueType="num">
                                      <p:cBhvr>
                                        <p:cTn id="33" dur="500" fill="hold"/>
                                        <p:tgtEl>
                                          <p:spTgt spid="11267"/>
                                        </p:tgtEl>
                                        <p:attrNameLst>
                                          <p:attrName>ppt_w</p:attrName>
                                        </p:attrNameLst>
                                      </p:cBhvr>
                                      <p:tavLst>
                                        <p:tav tm="0">
                                          <p:val>
                                            <p:fltVal val="0"/>
                                          </p:val>
                                        </p:tav>
                                        <p:tav tm="100000">
                                          <p:val>
                                            <p:strVal val="#ppt_w"/>
                                          </p:val>
                                        </p:tav>
                                      </p:tavLst>
                                    </p:anim>
                                    <p:anim calcmode="lin" valueType="num">
                                      <p:cBhvr>
                                        <p:cTn id="34" dur="500" fill="hold"/>
                                        <p:tgtEl>
                                          <p:spTgt spid="11267"/>
                                        </p:tgtEl>
                                        <p:attrNameLst>
                                          <p:attrName>ppt_h</p:attrName>
                                        </p:attrNameLst>
                                      </p:cBhvr>
                                      <p:tavLst>
                                        <p:tav tm="0">
                                          <p:val>
                                            <p:fltVal val="0"/>
                                          </p:val>
                                        </p:tav>
                                        <p:tav tm="100000">
                                          <p:val>
                                            <p:strVal val="#ppt_h"/>
                                          </p:val>
                                        </p:tav>
                                      </p:tavLst>
                                    </p:anim>
                                    <p:animEffect transition="in" filter="fade">
                                      <p:cBhvr>
                                        <p:cTn id="35"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 </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a:t>FOREIGN </a:t>
            </a:r>
            <a:r>
              <a:rPr lang="en-US" sz="2000" b="1" dirty="0" smtClean="0"/>
              <a:t>KEY Constraint Cont..</a:t>
            </a:r>
          </a:p>
          <a:p>
            <a:pPr marL="0" indent="0">
              <a:buNone/>
            </a:pPr>
            <a:r>
              <a:rPr lang="en-US" sz="1800" b="1" dirty="0" smtClean="0"/>
              <a:t>Query:</a:t>
            </a:r>
          </a:p>
          <a:p>
            <a:pPr marL="0" indent="0">
              <a:buNone/>
            </a:pPr>
            <a:r>
              <a:rPr lang="en-US" sz="1600" b="1" dirty="0"/>
              <a:t>	</a:t>
            </a:r>
            <a:r>
              <a:rPr lang="en-US" sz="1600" b="1" dirty="0" smtClean="0"/>
              <a:t>Primary Key Table:</a:t>
            </a:r>
          </a:p>
          <a:p>
            <a:pPr marL="1714500" lvl="4" indent="0">
              <a:lnSpc>
                <a:spcPct val="115000"/>
              </a:lnSpc>
              <a:spcBef>
                <a:spcPts val="0"/>
              </a:spcBef>
              <a:spcAft>
                <a:spcPts val="0"/>
              </a:spcAft>
              <a:buNone/>
            </a:pPr>
            <a:r>
              <a:rPr lang="en-US" b="1" dirty="0" smtClean="0">
                <a:solidFill>
                  <a:srgbClr val="558ED5"/>
                </a:solidFill>
              </a:rPr>
              <a:t>CREATE </a:t>
            </a:r>
            <a:r>
              <a:rPr lang="en-US" b="1" dirty="0">
                <a:solidFill>
                  <a:srgbClr val="558ED5"/>
                </a:solidFill>
              </a:rPr>
              <a:t>TABLE </a:t>
            </a:r>
            <a:r>
              <a:rPr lang="en-US" b="1" dirty="0">
                <a:solidFill>
                  <a:srgbClr val="BC8F00"/>
                </a:solidFill>
              </a:rPr>
              <a:t>Offices</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officeCode</a:t>
            </a:r>
            <a:r>
              <a:rPr lang="en-US" b="1" dirty="0">
                <a:solidFill>
                  <a:srgbClr val="558ED5"/>
                </a:solidFill>
              </a:rPr>
              <a:t> VARCHAR(</a:t>
            </a:r>
            <a:r>
              <a:rPr lang="en-US" b="1" dirty="0">
                <a:solidFill>
                  <a:srgbClr val="BC8F00"/>
                </a:solidFill>
              </a:rPr>
              <a:t>10</a:t>
            </a:r>
            <a:r>
              <a:rPr lang="en-US" b="1" dirty="0">
                <a:solidFill>
                  <a:srgbClr val="558ED5"/>
                </a:solidFill>
              </a:rPr>
              <a:t>) PRIMARY KEY,</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city</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phone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addressLine1</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addressLine2</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state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country</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postalCode</a:t>
            </a:r>
            <a:r>
              <a:rPr lang="en-US" b="1" dirty="0">
                <a:solidFill>
                  <a:srgbClr val="558ED5"/>
                </a:solidFill>
              </a:rPr>
              <a:t> VARCHAR(</a:t>
            </a:r>
            <a:r>
              <a:rPr lang="en-US" b="1" dirty="0">
                <a:solidFill>
                  <a:srgbClr val="BC8F00"/>
                </a:solidFill>
              </a:rPr>
              <a:t>15</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territory</a:t>
            </a:r>
            <a:r>
              <a:rPr lang="en-US" b="1" dirty="0">
                <a:solidFill>
                  <a:srgbClr val="558ED5"/>
                </a:solidFill>
              </a:rPr>
              <a:t> VARCHAR(</a:t>
            </a:r>
            <a:r>
              <a:rPr lang="en-US" b="1" dirty="0">
                <a:solidFill>
                  <a:srgbClr val="BC8F00"/>
                </a:solidFill>
              </a:rPr>
              <a:t>10</a:t>
            </a:r>
            <a:r>
              <a:rPr lang="en-US" b="1" dirty="0">
                <a:solidFill>
                  <a:srgbClr val="558ED5"/>
                </a:solidFill>
              </a:rPr>
              <a:t>) </a:t>
            </a:r>
            <a:endParaRPr lang="en-US" sz="800"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a:t>
            </a:r>
            <a:endParaRPr lang="en-US" sz="800" dirty="0">
              <a:ea typeface="Calibri"/>
              <a:cs typeface="Times New Roman"/>
            </a:endParaRPr>
          </a:p>
          <a:p>
            <a:pPr marL="0" lvl="3" indent="0">
              <a:buNone/>
            </a:pPr>
            <a:r>
              <a:rPr lang="en-US" sz="1600" b="1" dirty="0"/>
              <a:t> </a:t>
            </a:r>
          </a:p>
          <a:p>
            <a:pPr marL="0" lvl="3" indent="0">
              <a:buNone/>
            </a:pPr>
            <a:r>
              <a:rPr lang="en-US" sz="1600" b="1" dirty="0" smtClean="0"/>
              <a:t>	 </a:t>
            </a:r>
            <a:endParaRPr lang="en-IN" sz="1800" b="1"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26</a:t>
            </a:fld>
            <a:endParaRPr lang="en-US" sz="1400" dirty="0">
              <a:solidFill>
                <a:srgbClr val="953735"/>
              </a:solidFill>
            </a:endParaRPr>
          </a:p>
        </p:txBody>
      </p:sp>
    </p:spTree>
    <p:extLst>
      <p:ext uri="{BB962C8B-B14F-4D97-AF65-F5344CB8AC3E}">
        <p14:creationId xmlns:p14="http://schemas.microsoft.com/office/powerpoint/2010/main" val="354932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14" end="14"/>
                                            </p:txEl>
                                          </p:spTgt>
                                        </p:tgtEl>
                                        <p:attrNameLst>
                                          <p:attrName>style.visibility</p:attrName>
                                        </p:attrNameLst>
                                      </p:cBhvr>
                                      <p:to>
                                        <p:strVal val="visible"/>
                                      </p:to>
                                    </p:set>
                                    <p:animEffect transition="in" filter="wipe(down)">
                                      <p:cBhvr>
                                        <p:cTn id="16" dur="500"/>
                                        <p:tgtEl>
                                          <p:spTgt spid="3">
                                            <p:txEl>
                                              <p:pRg st="14" end="14"/>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down)">
                                      <p:cBhvr>
                                        <p:cTn id="28" dur="500"/>
                                        <p:tgtEl>
                                          <p:spTgt spid="3">
                                            <p:txEl>
                                              <p:pRg st="6" end="6"/>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down)">
                                      <p:cBhvr>
                                        <p:cTn id="34" dur="500"/>
                                        <p:tgtEl>
                                          <p:spTgt spid="3">
                                            <p:txEl>
                                              <p:pRg st="8" end="8"/>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wipe(down)">
                                      <p:cBhvr>
                                        <p:cTn id="37" dur="500"/>
                                        <p:tgtEl>
                                          <p:spTgt spid="3">
                                            <p:txEl>
                                              <p:pRg st="9" end="9"/>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wipe(down)">
                                      <p:cBhvr>
                                        <p:cTn id="40" dur="500"/>
                                        <p:tgtEl>
                                          <p:spTgt spid="3">
                                            <p:txEl>
                                              <p:pRg st="10" end="10"/>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wipe(down)">
                                      <p:cBhvr>
                                        <p:cTn id="43" dur="500"/>
                                        <p:tgtEl>
                                          <p:spTgt spid="3">
                                            <p:txEl>
                                              <p:pRg st="11" end="11"/>
                                            </p:txEl>
                                          </p:spTgt>
                                        </p:tgtEl>
                                      </p:cBhvr>
                                    </p:animEffect>
                                  </p:childTnLst>
                                </p:cTn>
                              </p:par>
                              <p:par>
                                <p:cTn id="44" presetID="22" presetClass="entr" presetSubtype="4"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wipe(down)">
                                      <p:cBhvr>
                                        <p:cTn id="46" dur="500"/>
                                        <p:tgtEl>
                                          <p:spTgt spid="3">
                                            <p:txEl>
                                              <p:pRg st="12" end="12"/>
                                            </p:txEl>
                                          </p:spTgt>
                                        </p:tgtEl>
                                      </p:cBhvr>
                                    </p:animEffect>
                                  </p:childTnLst>
                                </p:cTn>
                              </p:par>
                              <p:par>
                                <p:cTn id="47" presetID="2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wipe(down)">
                                      <p:cBhvr>
                                        <p:cTn id="49" dur="500"/>
                                        <p:tgtEl>
                                          <p:spTgt spid="3">
                                            <p:txEl>
                                              <p:pRg st="13" end="13"/>
                                            </p:txEl>
                                          </p:spTgt>
                                        </p:tgtEl>
                                      </p:cBhvr>
                                    </p:animEffect>
                                  </p:childTnLst>
                                </p:cTn>
                              </p:par>
                              <p:par>
                                <p:cTn id="50" presetID="22" presetClass="entr" presetSubtype="4" fill="hold"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 </a:t>
            </a:r>
          </a:p>
        </p:txBody>
      </p:sp>
      <p:sp>
        <p:nvSpPr>
          <p:cNvPr id="3" name="Content Placeholder 2"/>
          <p:cNvSpPr>
            <a:spLocks noGrp="1"/>
          </p:cNvSpPr>
          <p:nvPr>
            <p:ph idx="1"/>
          </p:nvPr>
        </p:nvSpPr>
        <p:spPr>
          <a:xfrm>
            <a:off x="228600" y="1371600"/>
            <a:ext cx="8686800" cy="4946650"/>
          </a:xfrm>
        </p:spPr>
        <p:txBody>
          <a:bodyPr/>
          <a:lstStyle/>
          <a:p>
            <a:pPr marL="0" indent="0">
              <a:buNone/>
            </a:pPr>
            <a:r>
              <a:rPr lang="en-US" sz="2000" b="1" dirty="0"/>
              <a:t>FOREIGN </a:t>
            </a:r>
            <a:r>
              <a:rPr lang="en-US" sz="2000" b="1" dirty="0" smtClean="0"/>
              <a:t>KEY Constraint Cont..</a:t>
            </a:r>
          </a:p>
          <a:p>
            <a:pPr marL="0" indent="0">
              <a:buNone/>
            </a:pPr>
            <a:r>
              <a:rPr lang="en-US" sz="1800" b="1" dirty="0" smtClean="0"/>
              <a:t>Query:</a:t>
            </a:r>
          </a:p>
          <a:p>
            <a:pPr marL="0" lvl="3" indent="0">
              <a:buNone/>
            </a:pPr>
            <a:r>
              <a:rPr lang="en-US" sz="1600" b="1" dirty="0" smtClean="0"/>
              <a:t>	Foreign </a:t>
            </a:r>
            <a:r>
              <a:rPr lang="en-US" sz="1600" b="1" dirty="0"/>
              <a:t>Key </a:t>
            </a:r>
            <a:r>
              <a:rPr lang="en-US" sz="1600" b="1" dirty="0" smtClean="0"/>
              <a:t>table/Column Level:</a:t>
            </a:r>
            <a:r>
              <a:rPr lang="en-US" sz="1600" b="1" dirty="0"/>
              <a:t> </a:t>
            </a:r>
          </a:p>
          <a:p>
            <a:pPr marL="1714500" lvl="4" indent="0">
              <a:lnSpc>
                <a:spcPct val="115000"/>
              </a:lnSpc>
              <a:spcBef>
                <a:spcPts val="0"/>
              </a:spcBef>
              <a:spcAft>
                <a:spcPts val="0"/>
              </a:spcAft>
              <a:buNone/>
            </a:pPr>
            <a:r>
              <a:rPr lang="en-US" b="1" dirty="0">
                <a:solidFill>
                  <a:srgbClr val="558ED5"/>
                </a:solidFill>
              </a:rPr>
              <a:t>CREATE TABLE </a:t>
            </a:r>
            <a:r>
              <a:rPr lang="en-US" b="1" dirty="0">
                <a:solidFill>
                  <a:srgbClr val="BC8F00"/>
                </a:solidFill>
              </a:rPr>
              <a:t>Employees</a:t>
            </a:r>
            <a:r>
              <a:rPr lang="en-US" b="1" dirty="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employeeNumber</a:t>
            </a:r>
            <a:r>
              <a:rPr lang="en-US" b="1" dirty="0">
                <a:solidFill>
                  <a:srgbClr val="558ED5"/>
                </a:solidFill>
              </a:rPr>
              <a:t> INTEGER PRIMARY KEY,</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lastName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firstName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extension</a:t>
            </a:r>
            <a:r>
              <a:rPr lang="en-US" b="1" dirty="0">
                <a:solidFill>
                  <a:srgbClr val="558ED5"/>
                </a:solidFill>
              </a:rPr>
              <a:t> VARCHAR(</a:t>
            </a:r>
            <a:r>
              <a:rPr lang="en-US" b="1" dirty="0">
                <a:solidFill>
                  <a:srgbClr val="BC8F00"/>
                </a:solidFill>
              </a:rPr>
              <a:t>10</a:t>
            </a:r>
            <a:r>
              <a:rPr lang="en-US" b="1" dirty="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a:solidFill>
                  <a:srgbClr val="BC8F00"/>
                </a:solidFill>
              </a:rPr>
              <a:t>email</a:t>
            </a:r>
            <a:r>
              <a:rPr lang="en-US" b="1" dirty="0">
                <a:solidFill>
                  <a:srgbClr val="558ED5"/>
                </a:solidFill>
              </a:rPr>
              <a:t> VARCHAR(</a:t>
            </a:r>
            <a:r>
              <a:rPr lang="en-US" b="1" dirty="0">
                <a:solidFill>
                  <a:srgbClr val="BC8F00"/>
                </a:solidFill>
              </a:rPr>
              <a:t>100</a:t>
            </a:r>
            <a:r>
              <a:rPr lang="en-US" b="1" dirty="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officeCode</a:t>
            </a:r>
            <a:r>
              <a:rPr lang="en-US" b="1" dirty="0">
                <a:solidFill>
                  <a:srgbClr val="558ED5"/>
                </a:solidFill>
              </a:rPr>
              <a:t> VARCHAR(</a:t>
            </a:r>
            <a:r>
              <a:rPr lang="en-US" b="1" dirty="0">
                <a:solidFill>
                  <a:srgbClr val="BC8F00"/>
                </a:solidFill>
              </a:rPr>
              <a:t>10</a:t>
            </a:r>
            <a:r>
              <a:rPr lang="en-US" b="1" dirty="0">
                <a:solidFill>
                  <a:srgbClr val="558ED5"/>
                </a:solidFill>
              </a:rPr>
              <a:t>) REFERENCES </a:t>
            </a:r>
            <a:r>
              <a:rPr lang="en-US" b="1" dirty="0">
                <a:solidFill>
                  <a:srgbClr val="BC8F00"/>
                </a:solidFill>
              </a:rPr>
              <a:t>Offices</a:t>
            </a:r>
            <a:r>
              <a:rPr lang="en-US" b="1" dirty="0">
                <a:solidFill>
                  <a:srgbClr val="558ED5"/>
                </a:solidFill>
              </a:rPr>
              <a:t>(</a:t>
            </a:r>
            <a:r>
              <a:rPr lang="en-US" b="1" dirty="0" err="1">
                <a:solidFill>
                  <a:srgbClr val="BC8F00"/>
                </a:solidFill>
              </a:rPr>
              <a:t>officeCode</a:t>
            </a:r>
            <a:r>
              <a:rPr lang="en-US" b="1" dirty="0" smtClean="0">
                <a:solidFill>
                  <a:srgbClr val="558ED5"/>
                </a:solidFill>
              </a:rPr>
              <a:t>)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reportsTo</a:t>
            </a:r>
            <a:r>
              <a:rPr lang="en-US" b="1" dirty="0">
                <a:solidFill>
                  <a:srgbClr val="558ED5"/>
                </a:solidFill>
              </a:rPr>
              <a:t> INTEGER ,</a:t>
            </a:r>
            <a:endParaRPr lang="en-US" dirty="0">
              <a:ea typeface="Calibri"/>
              <a:cs typeface="Times New Roman"/>
            </a:endParaRPr>
          </a:p>
          <a:p>
            <a:pPr marL="17145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jobTitle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dirty="0">
              <a:ea typeface="Calibri"/>
              <a:cs typeface="Times New Roman"/>
            </a:endParaRPr>
          </a:p>
          <a:p>
            <a:pPr marL="1714500" lvl="4" indent="0">
              <a:buNone/>
            </a:pPr>
            <a:r>
              <a:rPr lang="en-US" b="1" dirty="0">
                <a:solidFill>
                  <a:srgbClr val="558ED5"/>
                </a:solidFill>
              </a:rPr>
              <a:t>);</a:t>
            </a:r>
            <a:endParaRPr lang="en-US" b="1" dirty="0" smtClean="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27</a:t>
            </a:fld>
            <a:endParaRPr lang="en-US" sz="1400" dirty="0">
              <a:solidFill>
                <a:srgbClr val="953735"/>
              </a:solidFill>
            </a:endParaRPr>
          </a:p>
        </p:txBody>
      </p:sp>
    </p:spTree>
    <p:extLst>
      <p:ext uri="{BB962C8B-B14F-4D97-AF65-F5344CB8AC3E}">
        <p14:creationId xmlns:p14="http://schemas.microsoft.com/office/powerpoint/2010/main" val="231934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a:xfrm>
            <a:off x="228600" y="1371600"/>
            <a:ext cx="8686800" cy="4946650"/>
          </a:xfrm>
        </p:spPr>
        <p:txBody>
          <a:bodyPr/>
          <a:lstStyle/>
          <a:p>
            <a:pPr marL="0" indent="0">
              <a:buNone/>
            </a:pPr>
            <a:r>
              <a:rPr lang="en-IN" sz="2000" b="1" dirty="0"/>
              <a:t>Domain </a:t>
            </a:r>
            <a:r>
              <a:rPr lang="en-IN" sz="2000" b="1" dirty="0" smtClean="0"/>
              <a:t>Integrity</a:t>
            </a:r>
          </a:p>
          <a:p>
            <a:r>
              <a:rPr lang="en-US" sz="1800" dirty="0" smtClean="0"/>
              <a:t>It specifies </a:t>
            </a:r>
            <a:r>
              <a:rPr lang="en-US" sz="1800" dirty="0"/>
              <a:t>that all columns in relational database must be declared upon a defined domain. </a:t>
            </a:r>
            <a:endParaRPr lang="en-US" sz="1800" dirty="0" smtClean="0"/>
          </a:p>
          <a:p>
            <a:r>
              <a:rPr lang="en-US" sz="1800" dirty="0" smtClean="0"/>
              <a:t>A </a:t>
            </a:r>
            <a:r>
              <a:rPr lang="en-US" sz="1800" dirty="0"/>
              <a:t>domain is a set of values of the same type. Domains are therefore pools of values from which actual values appearing in the columns of a table are drawn</a:t>
            </a:r>
            <a:r>
              <a:rPr lang="en-US" sz="1800" dirty="0" smtClean="0"/>
              <a:t>. </a:t>
            </a:r>
          </a:p>
          <a:p>
            <a:r>
              <a:rPr lang="en-US" sz="1800" dirty="0"/>
              <a:t>For example, a database table that has information about people, with one record per person, might have a "gender" column. This gender column might be declared as a string data type, and allowed to have one of two known code values: "M" for male, "F" for female—and NULL for records where gender is unknown or not applicable (or arguably "U" for unknown as a sentinel value). The data domain for the gender column is: "M", "F".</a:t>
            </a:r>
          </a:p>
          <a:p>
            <a:r>
              <a:rPr lang="en-US" sz="1800" dirty="0" smtClean="0"/>
              <a:t>The </a:t>
            </a:r>
            <a:r>
              <a:rPr lang="en-US" sz="1800" dirty="0"/>
              <a:t>domain integrity states that every element from a relation should respect the type and restrictions of its corresponding attribute. </a:t>
            </a:r>
            <a:endParaRPr lang="en-US" sz="1800" dirty="0" smtClean="0"/>
          </a:p>
          <a:p>
            <a:r>
              <a:rPr lang="en-US" sz="1800" dirty="0" smtClean="0"/>
              <a:t>A </a:t>
            </a:r>
            <a:r>
              <a:rPr lang="en-US" sz="1800" dirty="0"/>
              <a:t>type can have a variable length which needs to be respected. Restrictions could be the range of values that the element can have, the default value if none is provided, and if the element can be NULL</a:t>
            </a:r>
            <a:r>
              <a:rPr lang="en-US" sz="1800" dirty="0" smtClean="0"/>
              <a:t>.</a:t>
            </a:r>
          </a:p>
          <a:p>
            <a:endParaRPr lang="en-US" sz="1800" dirty="0"/>
          </a:p>
          <a:p>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28</a:t>
            </a:fld>
            <a:endParaRPr lang="en-US" sz="1400" dirty="0">
              <a:solidFill>
                <a:srgbClr val="953735"/>
              </a:solidFill>
            </a:endParaRPr>
          </a:p>
        </p:txBody>
      </p:sp>
    </p:spTree>
    <p:extLst>
      <p:ext uri="{BB962C8B-B14F-4D97-AF65-F5344CB8AC3E}">
        <p14:creationId xmlns:p14="http://schemas.microsoft.com/office/powerpoint/2010/main" val="252023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1739900"/>
            <a:ext cx="3276600" cy="20701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EEECE1">
                    <a:lumMod val="25000"/>
                  </a:srgbClr>
                </a:solidFill>
              </a:rPr>
              <a:t>I want that except </a:t>
            </a:r>
            <a:r>
              <a:rPr lang="en-US" sz="1600" b="1" dirty="0">
                <a:solidFill>
                  <a:schemeClr val="accent3">
                    <a:lumMod val="75000"/>
                  </a:schemeClr>
                </a:solidFill>
              </a:rPr>
              <a:t>addressLine2</a:t>
            </a:r>
            <a:r>
              <a:rPr lang="en-US" sz="1600" dirty="0" smtClean="0">
                <a:solidFill>
                  <a:srgbClr val="EEECE1">
                    <a:lumMod val="25000"/>
                  </a:srgbClr>
                </a:solidFill>
              </a:rPr>
              <a:t> &amp; </a:t>
            </a:r>
            <a:r>
              <a:rPr lang="en-US" sz="1600" b="1" dirty="0">
                <a:solidFill>
                  <a:schemeClr val="accent3">
                    <a:lumMod val="75000"/>
                  </a:schemeClr>
                </a:solidFill>
              </a:rPr>
              <a:t>state</a:t>
            </a:r>
            <a:r>
              <a:rPr lang="en-US" sz="1600" dirty="0" smtClean="0">
                <a:solidFill>
                  <a:srgbClr val="EEECE1">
                    <a:lumMod val="25000"/>
                  </a:srgbClr>
                </a:solidFill>
              </a:rPr>
              <a:t> all columns of </a:t>
            </a:r>
            <a:r>
              <a:rPr lang="en-US" sz="1600" b="1" dirty="0">
                <a:solidFill>
                  <a:schemeClr val="accent3">
                    <a:lumMod val="75000"/>
                  </a:schemeClr>
                </a:solidFill>
              </a:rPr>
              <a:t>offices</a:t>
            </a:r>
            <a:r>
              <a:rPr lang="en-US" sz="1600" dirty="0" smtClean="0">
                <a:solidFill>
                  <a:srgbClr val="EEECE1">
                    <a:lumMod val="25000"/>
                  </a:srgbClr>
                </a:solidFill>
              </a:rPr>
              <a:t> table should not allow null values</a:t>
            </a:r>
            <a:endParaRPr lang="en-US" sz="1600" dirty="0">
              <a:solidFill>
                <a:srgbClr val="EEECE1">
                  <a:lumMod val="25000"/>
                </a:srgbClr>
              </a:solidFill>
            </a:endParaRP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29</a:t>
            </a:fld>
            <a:endParaRPr lang="en-US" sz="1400" dirty="0">
              <a:solidFill>
                <a:srgbClr val="953735"/>
              </a:solidFill>
            </a:endParaRPr>
          </a:p>
        </p:txBody>
      </p:sp>
      <p:sp>
        <p:nvSpPr>
          <p:cNvPr id="12" name="Rectangle 11"/>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b="1" dirty="0" smtClean="0"/>
              <a:t>NOT NULL</a:t>
            </a:r>
            <a:r>
              <a:rPr lang="en-US" dirty="0" smtClean="0">
                <a:solidFill>
                  <a:schemeClr val="bg1"/>
                </a:solidFill>
              </a:rPr>
              <a:t> Constraint </a:t>
            </a:r>
            <a:r>
              <a:rPr lang="en-US" dirty="0" smtClean="0"/>
              <a:t>which </a:t>
            </a:r>
            <a:r>
              <a:rPr lang="en-US" dirty="0"/>
              <a:t>will help us meet TIM’s </a:t>
            </a:r>
            <a:r>
              <a:rPr lang="en-US" dirty="0" smtClean="0"/>
              <a:t>requirements</a:t>
            </a:r>
            <a:endParaRPr lang="en-US" dirty="0"/>
          </a:p>
        </p:txBody>
      </p:sp>
    </p:spTree>
    <p:extLst>
      <p:ext uri="{BB962C8B-B14F-4D97-AF65-F5344CB8AC3E}">
        <p14:creationId xmlns:p14="http://schemas.microsoft.com/office/powerpoint/2010/main" val="295164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2895600" y="2057400"/>
            <a:ext cx="5728993" cy="3352800"/>
          </a:xfrm>
        </p:spPr>
        <p:txBody>
          <a:bodyPr/>
          <a:lstStyle/>
          <a:p>
            <a:pPr marL="0" indent="0" algn="just">
              <a:lnSpc>
                <a:spcPct val="150000"/>
              </a:lnSpc>
              <a:buNone/>
            </a:pPr>
            <a:r>
              <a:rPr lang="en-US" sz="2300" dirty="0"/>
              <a:t>This session will give an overview of Constraints &amp; their Types.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752600"/>
            <a:ext cx="2680994" cy="4747592"/>
          </a:xfrm>
          <a:prstGeom prst="rect">
            <a:avLst/>
          </a:prstGeom>
        </p:spPr>
      </p:pic>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FE0B590-8C00-4610-BFCF-F4111B763C9E}" type="slidenum">
              <a:rPr lang="en-US" smtClean="0"/>
              <a:pPr>
                <a:defRPr/>
              </a:pPr>
              <a:t>3</a:t>
            </a:fld>
            <a:endParaRPr lang="en-US" dirty="0"/>
          </a:p>
        </p:txBody>
      </p:sp>
    </p:spTree>
    <p:extLst>
      <p:ext uri="{BB962C8B-B14F-4D97-AF65-F5344CB8AC3E}">
        <p14:creationId xmlns:p14="http://schemas.microsoft.com/office/powerpoint/2010/main" val="42194578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NULL Constraint </a:t>
            </a:r>
          </a:p>
        </p:txBody>
      </p:sp>
      <p:sp>
        <p:nvSpPr>
          <p:cNvPr id="3" name="Content Placeholder 2"/>
          <p:cNvSpPr>
            <a:spLocks noGrp="1"/>
          </p:cNvSpPr>
          <p:nvPr>
            <p:ph idx="1"/>
          </p:nvPr>
        </p:nvSpPr>
        <p:spPr>
          <a:xfrm>
            <a:off x="228600" y="1219200"/>
            <a:ext cx="8686800" cy="4946650"/>
          </a:xfrm>
        </p:spPr>
        <p:txBody>
          <a:bodyPr/>
          <a:lstStyle/>
          <a:p>
            <a:pPr marL="0" indent="0">
              <a:buNone/>
            </a:pPr>
            <a:r>
              <a:rPr lang="en-US" sz="2000" b="1" dirty="0"/>
              <a:t>NOT NULL Constraint </a:t>
            </a:r>
            <a:endParaRPr lang="en-US" sz="2000" b="1" dirty="0" smtClean="0"/>
          </a:p>
          <a:p>
            <a:r>
              <a:rPr lang="en-US" sz="1800" dirty="0"/>
              <a:t>This constraint ensures all rows in the table contain a definite value for the column which is specified as </a:t>
            </a:r>
            <a:r>
              <a:rPr lang="en-US" sz="1800" dirty="0" smtClean="0"/>
              <a:t>NOT NULL. </a:t>
            </a:r>
          </a:p>
          <a:p>
            <a:r>
              <a:rPr lang="en-US" sz="1800" dirty="0" smtClean="0"/>
              <a:t>Which </a:t>
            </a:r>
            <a:r>
              <a:rPr lang="en-US" sz="1800" dirty="0"/>
              <a:t>means a null value is not allowed</a:t>
            </a:r>
            <a:r>
              <a:rPr lang="en-US" sz="1800" dirty="0" smtClean="0"/>
              <a:t>.</a:t>
            </a:r>
          </a:p>
          <a:p>
            <a:pPr marL="0" indent="0">
              <a:buNone/>
            </a:pPr>
            <a:r>
              <a:rPr lang="en-US" sz="1800" b="1" dirty="0" smtClean="0"/>
              <a:t>ANSI Syntax :</a:t>
            </a:r>
          </a:p>
          <a:p>
            <a:pPr marL="0" indent="0">
              <a:buNone/>
            </a:pPr>
            <a:endParaRPr lang="en-US" sz="1600" dirty="0" smtClean="0">
              <a:solidFill>
                <a:schemeClr val="tx1">
                  <a:lumMod val="85000"/>
                  <a:lumOff val="15000"/>
                </a:schemeClr>
              </a:solidFill>
            </a:endParaRPr>
          </a:p>
          <a:p>
            <a:pPr marL="0" indent="0">
              <a:buNone/>
            </a:pPr>
            <a:r>
              <a:rPr lang="en-US" sz="1800" b="1" dirty="0" smtClean="0"/>
              <a:t>Example </a:t>
            </a:r>
            <a:r>
              <a:rPr lang="en-US" sz="1800" b="1" dirty="0"/>
              <a:t>:</a:t>
            </a:r>
          </a:p>
          <a:p>
            <a:pPr marL="1028700" lvl="3" indent="0">
              <a:lnSpc>
                <a:spcPct val="115000"/>
              </a:lnSpc>
              <a:spcBef>
                <a:spcPts val="0"/>
              </a:spcBef>
              <a:spcAft>
                <a:spcPts val="0"/>
              </a:spcAft>
              <a:buNone/>
            </a:pPr>
            <a:r>
              <a:rPr lang="en-US" sz="1600" b="1" dirty="0">
                <a:solidFill>
                  <a:srgbClr val="558ED5"/>
                </a:solidFill>
              </a:rPr>
              <a:t> </a:t>
            </a:r>
            <a:r>
              <a:rPr lang="en-US" sz="1600" b="1" dirty="0" smtClean="0">
                <a:solidFill>
                  <a:srgbClr val="558ED5"/>
                </a:solidFill>
              </a:rPr>
              <a:t>           CREATE </a:t>
            </a:r>
            <a:r>
              <a:rPr lang="en-US" sz="1600" b="1" dirty="0">
                <a:solidFill>
                  <a:srgbClr val="558ED5"/>
                </a:solidFill>
              </a:rPr>
              <a:t>TABLE </a:t>
            </a:r>
            <a:r>
              <a:rPr lang="en-US" sz="1600" b="1" dirty="0">
                <a:solidFill>
                  <a:srgbClr val="BC8F00"/>
                </a:solidFill>
              </a:rPr>
              <a:t>Offices</a:t>
            </a:r>
            <a:r>
              <a:rPr lang="en-US" sz="1600" b="1" dirty="0">
                <a:solidFill>
                  <a:srgbClr val="558ED5"/>
                </a:solidFill>
              </a:rPr>
              <a:t> (</a:t>
            </a:r>
            <a:endParaRPr lang="en-US" sz="9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officeCode</a:t>
            </a:r>
            <a:r>
              <a:rPr lang="en-US" b="1" dirty="0">
                <a:solidFill>
                  <a:srgbClr val="558ED5"/>
                </a:solidFill>
              </a:rPr>
              <a:t> VARCHAR(</a:t>
            </a:r>
            <a:r>
              <a:rPr lang="en-US" b="1" dirty="0">
                <a:solidFill>
                  <a:srgbClr val="BC8F00"/>
                </a:solidFill>
              </a:rPr>
              <a:t>10</a:t>
            </a:r>
            <a:r>
              <a:rPr lang="en-US" b="1" dirty="0">
                <a:solidFill>
                  <a:srgbClr val="558ED5"/>
                </a:solidFill>
              </a:rPr>
              <a:t>) PRIMARY KEY,</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city</a:t>
            </a:r>
            <a:r>
              <a:rPr lang="en-US" b="1" dirty="0">
                <a:solidFill>
                  <a:srgbClr val="558ED5"/>
                </a:solidFill>
              </a:rPr>
              <a:t> VARCHAR(</a:t>
            </a:r>
            <a:r>
              <a:rPr lang="en-US" b="1" dirty="0">
                <a:solidFill>
                  <a:srgbClr val="BC8F00"/>
                </a:solidFill>
              </a:rPr>
              <a:t>50</a:t>
            </a:r>
            <a:r>
              <a:rPr lang="en-US" b="1" dirty="0">
                <a:solidFill>
                  <a:srgbClr val="558ED5"/>
                </a:solidFill>
              </a:rPr>
              <a:t>) NOT NULL,</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phone</a:t>
            </a:r>
            <a:r>
              <a:rPr lang="en-US" b="1" dirty="0">
                <a:solidFill>
                  <a:srgbClr val="558ED5"/>
                </a:solidFill>
              </a:rPr>
              <a:t> VARCHAR(</a:t>
            </a:r>
            <a:r>
              <a:rPr lang="en-US" b="1" dirty="0">
                <a:solidFill>
                  <a:srgbClr val="BC8F00"/>
                </a:solidFill>
              </a:rPr>
              <a:t>50</a:t>
            </a:r>
            <a:r>
              <a:rPr lang="en-US" b="1" dirty="0">
                <a:solidFill>
                  <a:srgbClr val="558ED5"/>
                </a:solidFill>
              </a:rPr>
              <a:t>) NOT NULL,</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addressLine1</a:t>
            </a:r>
            <a:r>
              <a:rPr lang="en-US" b="1" dirty="0">
                <a:solidFill>
                  <a:srgbClr val="558ED5"/>
                </a:solidFill>
              </a:rPr>
              <a:t> VARCHAR(</a:t>
            </a:r>
            <a:r>
              <a:rPr lang="en-US" b="1" dirty="0">
                <a:solidFill>
                  <a:srgbClr val="BC8F00"/>
                </a:solidFill>
              </a:rPr>
              <a:t>50</a:t>
            </a:r>
            <a:r>
              <a:rPr lang="en-US" b="1" dirty="0">
                <a:solidFill>
                  <a:srgbClr val="558ED5"/>
                </a:solidFill>
              </a:rPr>
              <a:t>) NOT NULL,</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addressLine2</a:t>
            </a:r>
            <a:r>
              <a:rPr lang="en-US" b="1" dirty="0">
                <a:solidFill>
                  <a:srgbClr val="558ED5"/>
                </a:solidFill>
              </a:rPr>
              <a:t> VARCHAR(</a:t>
            </a:r>
            <a:r>
              <a:rPr lang="en-US" b="1" dirty="0">
                <a:solidFill>
                  <a:srgbClr val="BC8F00"/>
                </a:solidFill>
              </a:rPr>
              <a:t>50</a:t>
            </a:r>
            <a:r>
              <a:rPr lang="en-US" b="1" dirty="0">
                <a:solidFill>
                  <a:srgbClr val="558ED5"/>
                </a:solidFill>
              </a:rPr>
              <a:t>) NULL,</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state</a:t>
            </a:r>
            <a:r>
              <a:rPr lang="en-US" b="1" dirty="0">
                <a:solidFill>
                  <a:srgbClr val="558ED5"/>
                </a:solidFill>
              </a:rPr>
              <a:t> VARCHAR(</a:t>
            </a:r>
            <a:r>
              <a:rPr lang="en-US" b="1" dirty="0">
                <a:solidFill>
                  <a:srgbClr val="BC8F00"/>
                </a:solidFill>
              </a:rPr>
              <a:t>50</a:t>
            </a:r>
            <a:r>
              <a:rPr lang="en-US" b="1" dirty="0">
                <a:solidFill>
                  <a:srgbClr val="558ED5"/>
                </a:solidFill>
              </a:rPr>
              <a:t>)</a:t>
            </a:r>
            <a:r>
              <a:rPr lang="en-US" b="1" dirty="0">
                <a:solidFill>
                  <a:srgbClr val="558ED5"/>
                </a:solidFill>
                <a:ea typeface="Times New Roman"/>
                <a:cs typeface="Times New Roman"/>
              </a:rPr>
              <a:t> </a:t>
            </a:r>
            <a:r>
              <a:rPr lang="en-US" b="1" dirty="0">
                <a:solidFill>
                  <a:srgbClr val="558ED5"/>
                </a:solidFill>
              </a:rPr>
              <a:t>NULL ,</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country</a:t>
            </a:r>
            <a:r>
              <a:rPr lang="en-US" b="1" dirty="0">
                <a:solidFill>
                  <a:srgbClr val="558ED5"/>
                </a:solidFill>
              </a:rPr>
              <a:t> VARCHAR(</a:t>
            </a:r>
            <a:r>
              <a:rPr lang="en-US" b="1" dirty="0">
                <a:solidFill>
                  <a:srgbClr val="BC8F00"/>
                </a:solidFill>
              </a:rPr>
              <a:t>50</a:t>
            </a:r>
            <a:r>
              <a:rPr lang="en-US" b="1" dirty="0">
                <a:solidFill>
                  <a:srgbClr val="558ED5"/>
                </a:solidFill>
              </a:rPr>
              <a:t>) NOT NULL,</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err="1">
                <a:solidFill>
                  <a:srgbClr val="BC8F00"/>
                </a:solidFill>
              </a:rPr>
              <a:t>postalCode</a:t>
            </a:r>
            <a:r>
              <a:rPr lang="en-US" b="1" dirty="0">
                <a:solidFill>
                  <a:srgbClr val="558ED5"/>
                </a:solidFill>
              </a:rPr>
              <a:t> VARCHAR(</a:t>
            </a:r>
            <a:r>
              <a:rPr lang="en-US" b="1" dirty="0">
                <a:solidFill>
                  <a:srgbClr val="BC8F00"/>
                </a:solidFill>
              </a:rPr>
              <a:t>15</a:t>
            </a:r>
            <a:r>
              <a:rPr lang="en-US" b="1" dirty="0">
                <a:solidFill>
                  <a:srgbClr val="558ED5"/>
                </a:solidFill>
              </a:rPr>
              <a:t>)</a:t>
            </a:r>
            <a:r>
              <a:rPr lang="en-US" b="1" dirty="0">
                <a:solidFill>
                  <a:srgbClr val="558ED5"/>
                </a:solidFill>
                <a:ea typeface="Times New Roman"/>
                <a:cs typeface="Times New Roman"/>
              </a:rPr>
              <a:t> </a:t>
            </a:r>
            <a:r>
              <a:rPr lang="en-US" b="1" dirty="0">
                <a:solidFill>
                  <a:srgbClr val="558ED5"/>
                </a:solidFill>
              </a:rPr>
              <a:t>NOT NULL ,</a:t>
            </a:r>
            <a:endParaRPr lang="en-US" sz="800" dirty="0">
              <a:ea typeface="Calibri"/>
              <a:cs typeface="Times New Roman"/>
            </a:endParaRPr>
          </a:p>
          <a:p>
            <a:pPr marL="1485900" lvl="4" indent="0">
              <a:lnSpc>
                <a:spcPct val="115000"/>
              </a:lnSpc>
              <a:spcBef>
                <a:spcPts val="0"/>
              </a:spcBef>
              <a:spcAft>
                <a:spcPts val="0"/>
              </a:spcAft>
              <a:buNone/>
            </a:pPr>
            <a:r>
              <a:rPr lang="en-US" b="1" dirty="0">
                <a:solidFill>
                  <a:srgbClr val="558ED5"/>
                </a:solidFill>
              </a:rPr>
              <a:t>  </a:t>
            </a:r>
            <a:r>
              <a:rPr lang="en-US" b="1" dirty="0">
                <a:solidFill>
                  <a:srgbClr val="BC8F00"/>
                </a:solidFill>
              </a:rPr>
              <a:t>territory</a:t>
            </a:r>
            <a:r>
              <a:rPr lang="en-US" b="1" dirty="0">
                <a:solidFill>
                  <a:srgbClr val="558ED5"/>
                </a:solidFill>
              </a:rPr>
              <a:t> VARCHAR(</a:t>
            </a:r>
            <a:r>
              <a:rPr lang="en-US" b="1" dirty="0">
                <a:solidFill>
                  <a:srgbClr val="BC8F00"/>
                </a:solidFill>
              </a:rPr>
              <a:t>10</a:t>
            </a:r>
            <a:r>
              <a:rPr lang="en-US" b="1" dirty="0">
                <a:solidFill>
                  <a:srgbClr val="558ED5"/>
                </a:solidFill>
              </a:rPr>
              <a:t>) NOT </a:t>
            </a:r>
            <a:r>
              <a:rPr lang="en-US" b="1" dirty="0" smtClean="0">
                <a:solidFill>
                  <a:srgbClr val="558ED5"/>
                </a:solidFill>
              </a:rPr>
              <a:t>NULL );</a:t>
            </a:r>
            <a:endParaRPr lang="en-US" sz="800" dirty="0">
              <a:ea typeface="Calibri"/>
              <a:cs typeface="Times New Roman"/>
            </a:endParaRPr>
          </a:p>
          <a:p>
            <a:pPr marL="0" indent="0">
              <a:buNone/>
            </a:pPr>
            <a:endParaRPr lang="en-US" sz="1600" b="1" dirty="0" smtClean="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03892"/>
            <a:ext cx="4333875" cy="42862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30</a:t>
            </a:fld>
            <a:endParaRPr lang="en-US" sz="1400" dirty="0">
              <a:solidFill>
                <a:srgbClr val="953735"/>
              </a:solidFill>
            </a:endParaRPr>
          </a:p>
        </p:txBody>
      </p:sp>
    </p:spTree>
    <p:extLst>
      <p:ext uri="{BB962C8B-B14F-4D97-AF65-F5344CB8AC3E}">
        <p14:creationId xmlns:p14="http://schemas.microsoft.com/office/powerpoint/2010/main" val="293408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13314"/>
                                        </p:tgtEl>
                                        <p:attrNameLst>
                                          <p:attrName>style.visibility</p:attrName>
                                        </p:attrNameLst>
                                      </p:cBhvr>
                                      <p:to>
                                        <p:strVal val="visible"/>
                                      </p:to>
                                    </p:set>
                                    <p:anim calcmode="lin" valueType="num">
                                      <p:cBhvr>
                                        <p:cTn id="19" dur="500" fill="hold"/>
                                        <p:tgtEl>
                                          <p:spTgt spid="13314"/>
                                        </p:tgtEl>
                                        <p:attrNameLst>
                                          <p:attrName>ppt_w</p:attrName>
                                        </p:attrNameLst>
                                      </p:cBhvr>
                                      <p:tavLst>
                                        <p:tav tm="0">
                                          <p:val>
                                            <p:fltVal val="0"/>
                                          </p:val>
                                        </p:tav>
                                        <p:tav tm="100000">
                                          <p:val>
                                            <p:strVal val="#ppt_w"/>
                                          </p:val>
                                        </p:tav>
                                      </p:tavLst>
                                    </p:anim>
                                    <p:anim calcmode="lin" valueType="num">
                                      <p:cBhvr>
                                        <p:cTn id="20" dur="500" fill="hold"/>
                                        <p:tgtEl>
                                          <p:spTgt spid="13314"/>
                                        </p:tgtEl>
                                        <p:attrNameLst>
                                          <p:attrName>ppt_h</p:attrName>
                                        </p:attrNameLst>
                                      </p:cBhvr>
                                      <p:tavLst>
                                        <p:tav tm="0">
                                          <p:val>
                                            <p:fltVal val="0"/>
                                          </p:val>
                                        </p:tav>
                                        <p:tav tm="100000">
                                          <p:val>
                                            <p:strVal val="#ppt_h"/>
                                          </p:val>
                                        </p:tav>
                                      </p:tavLst>
                                    </p:anim>
                                    <p:animEffect transition="in" filter="fade">
                                      <p:cBhvr>
                                        <p:cTn id="21" dur="500"/>
                                        <p:tgtEl>
                                          <p:spTgt spid="13314"/>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down)">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1739900"/>
            <a:ext cx="3276600" cy="20701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rgbClr val="EEECE1">
                  <a:lumMod val="25000"/>
                </a:srgbClr>
              </a:solidFill>
            </a:endParaRPr>
          </a:p>
          <a:p>
            <a:pPr algn="ctr"/>
            <a:endParaRPr lang="en-US" sz="1600" dirty="0">
              <a:solidFill>
                <a:srgbClr val="EEECE1">
                  <a:lumMod val="25000"/>
                </a:srgbClr>
              </a:solidFill>
            </a:endParaRPr>
          </a:p>
          <a:p>
            <a:pPr algn="ctr"/>
            <a:r>
              <a:rPr lang="en-US" sz="1600" dirty="0">
                <a:solidFill>
                  <a:srgbClr val="EEECE1">
                    <a:lumMod val="25000"/>
                  </a:srgbClr>
                </a:solidFill>
              </a:rPr>
              <a:t>I want that every product must have a </a:t>
            </a:r>
            <a:r>
              <a:rPr lang="en-US" sz="1600" dirty="0" smtClean="0">
                <a:solidFill>
                  <a:srgbClr val="EEECE1">
                    <a:lumMod val="25000"/>
                  </a:srgbClr>
                </a:solidFill>
              </a:rPr>
              <a:t>unique</a:t>
            </a:r>
            <a:r>
              <a:rPr lang="en-US" sz="1600" dirty="0">
                <a:solidFill>
                  <a:srgbClr val="EEECE1">
                    <a:lumMod val="25000"/>
                  </a:srgbClr>
                </a:solidFill>
              </a:rPr>
              <a:t>(no duplicate records should be allowed)</a:t>
            </a:r>
          </a:p>
          <a:p>
            <a:pPr algn="ctr"/>
            <a:r>
              <a:rPr lang="en-US" sz="1600" dirty="0" smtClean="0">
                <a:solidFill>
                  <a:srgbClr val="EEECE1">
                    <a:lumMod val="25000"/>
                  </a:srgbClr>
                </a:solidFill>
              </a:rPr>
              <a:t> </a:t>
            </a:r>
            <a:r>
              <a:rPr lang="en-US" sz="1600" dirty="0">
                <a:solidFill>
                  <a:srgbClr val="EEECE1">
                    <a:lumMod val="25000"/>
                  </a:srgbClr>
                </a:solidFill>
              </a:rPr>
              <a:t>description in  </a:t>
            </a:r>
            <a:r>
              <a:rPr lang="en-US" sz="1600" b="1" dirty="0">
                <a:solidFill>
                  <a:schemeClr val="accent3">
                    <a:lumMod val="75000"/>
                  </a:schemeClr>
                </a:solidFill>
              </a:rPr>
              <a:t> Products  </a:t>
            </a:r>
            <a:r>
              <a:rPr lang="en-US" sz="1600" dirty="0">
                <a:solidFill>
                  <a:srgbClr val="EEECE1">
                    <a:lumMod val="25000"/>
                  </a:srgbClr>
                </a:solidFill>
              </a:rPr>
              <a:t>table</a:t>
            </a:r>
            <a:r>
              <a:rPr lang="en-US" sz="1600" dirty="0" smtClean="0">
                <a:solidFill>
                  <a:srgbClr val="EEECE1">
                    <a:lumMod val="25000"/>
                  </a:srgbClr>
                </a:solidFill>
              </a:rPr>
              <a:t>.</a:t>
            </a:r>
            <a:endParaRPr lang="en-US" sz="1600" dirty="0">
              <a:solidFill>
                <a:srgbClr val="EEECE1">
                  <a:lumMod val="25000"/>
                </a:srgbClr>
              </a:solidFill>
            </a:endParaRP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31</a:t>
            </a:fld>
            <a:endParaRPr lang="en-US" sz="1400" dirty="0">
              <a:solidFill>
                <a:srgbClr val="953735"/>
              </a:solidFill>
            </a:endParaRPr>
          </a:p>
        </p:txBody>
      </p:sp>
      <p:sp>
        <p:nvSpPr>
          <p:cNvPr id="11" name="Rectangle 10"/>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b="1" dirty="0" smtClean="0"/>
              <a:t>UNIQUE KEY</a:t>
            </a:r>
            <a:r>
              <a:rPr lang="en-US" dirty="0" smtClean="0">
                <a:solidFill>
                  <a:schemeClr val="bg1"/>
                </a:solidFill>
              </a:rPr>
              <a:t> Constraint </a:t>
            </a:r>
            <a:r>
              <a:rPr lang="en-US" dirty="0" smtClean="0"/>
              <a:t>which </a:t>
            </a:r>
            <a:r>
              <a:rPr lang="en-US" dirty="0"/>
              <a:t>will help us meet TIM’s </a:t>
            </a:r>
            <a:r>
              <a:rPr lang="en-US" dirty="0" smtClean="0"/>
              <a:t>requirements</a:t>
            </a:r>
            <a:endParaRPr lang="en-US" dirty="0"/>
          </a:p>
        </p:txBody>
      </p:sp>
    </p:spTree>
    <p:extLst>
      <p:ext uri="{BB962C8B-B14F-4D97-AF65-F5344CB8AC3E}">
        <p14:creationId xmlns:p14="http://schemas.microsoft.com/office/powerpoint/2010/main" val="3746876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946650"/>
          </a:xfrm>
        </p:spPr>
        <p:txBody>
          <a:bodyPr/>
          <a:lstStyle/>
          <a:p>
            <a:pPr marL="0" indent="0">
              <a:buNone/>
            </a:pPr>
            <a:r>
              <a:rPr lang="en-US" sz="2000" b="1" dirty="0"/>
              <a:t>UNIQUE </a:t>
            </a:r>
            <a:r>
              <a:rPr lang="en-US" sz="2000" b="1" dirty="0" smtClean="0"/>
              <a:t>KEY Constraint </a:t>
            </a:r>
          </a:p>
          <a:p>
            <a:r>
              <a:rPr lang="en-US" sz="1800" dirty="0"/>
              <a:t>This constraint ensures that a column or a group of columns in each row have a distinct value. A column(s) can have a null value but the values cannot be duplicated</a:t>
            </a:r>
            <a:r>
              <a:rPr lang="en-US" sz="1800" dirty="0" smtClean="0"/>
              <a:t>.</a:t>
            </a:r>
          </a:p>
          <a:p>
            <a:pPr marL="0" indent="0">
              <a:buNone/>
            </a:pPr>
            <a:r>
              <a:rPr lang="en-US" sz="1800" b="1" dirty="0" smtClean="0"/>
              <a:t>ANSI Syntax :</a:t>
            </a:r>
          </a:p>
          <a:p>
            <a:pPr marL="0" indent="0">
              <a:buNone/>
            </a:pPr>
            <a:r>
              <a:rPr lang="en-US" sz="1400" b="1" dirty="0" smtClean="0"/>
              <a:t>Syntax </a:t>
            </a:r>
            <a:r>
              <a:rPr lang="en-US" sz="1400" b="1" dirty="0"/>
              <a:t>to define a Unique </a:t>
            </a:r>
            <a:r>
              <a:rPr lang="en-US" sz="1400" b="1" dirty="0" smtClean="0"/>
              <a:t> key </a:t>
            </a:r>
            <a:r>
              <a:rPr lang="en-US" sz="1400" b="1" dirty="0"/>
              <a:t>at column level:</a:t>
            </a:r>
          </a:p>
          <a:p>
            <a:pPr marL="0" indent="0">
              <a:buNone/>
            </a:pPr>
            <a:endParaRPr lang="en-US" sz="1400" dirty="0">
              <a:solidFill>
                <a:schemeClr val="tx1">
                  <a:lumMod val="85000"/>
                  <a:lumOff val="15000"/>
                </a:schemeClr>
              </a:solidFill>
            </a:endParaRPr>
          </a:p>
          <a:p>
            <a:pPr marL="0" indent="0">
              <a:buNone/>
            </a:pPr>
            <a:endParaRPr lang="en-US" sz="1400" dirty="0">
              <a:solidFill>
                <a:schemeClr val="tx1">
                  <a:lumMod val="85000"/>
                  <a:lumOff val="15000"/>
                </a:schemeClr>
              </a:solidFill>
            </a:endParaRPr>
          </a:p>
          <a:p>
            <a:pPr marL="0" indent="0">
              <a:buNone/>
            </a:pPr>
            <a:endParaRPr lang="en-US" sz="1400" b="1" dirty="0"/>
          </a:p>
          <a:p>
            <a:pPr marL="0" indent="0">
              <a:buNone/>
            </a:pPr>
            <a:r>
              <a:rPr lang="en-US" sz="1400" b="1" dirty="0"/>
              <a:t>Syntax to define a Unique </a:t>
            </a:r>
            <a:r>
              <a:rPr lang="en-US" sz="1400" b="1" dirty="0" smtClean="0"/>
              <a:t> key </a:t>
            </a:r>
            <a:r>
              <a:rPr lang="en-US" sz="1400" b="1" dirty="0"/>
              <a:t>at table level:</a:t>
            </a:r>
          </a:p>
          <a:p>
            <a:pPr marL="0" indent="0">
              <a:buNone/>
            </a:pPr>
            <a:endParaRPr lang="en-US" sz="14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2" name="Title 1"/>
          <p:cNvSpPr>
            <a:spLocks noGrp="1"/>
          </p:cNvSpPr>
          <p:nvPr>
            <p:ph type="title"/>
          </p:nvPr>
        </p:nvSpPr>
        <p:spPr/>
        <p:txBody>
          <a:bodyPr/>
          <a:lstStyle/>
          <a:p>
            <a:r>
              <a:rPr lang="en-US" dirty="0"/>
              <a:t>UNIQUE KEY Constraint </a:t>
            </a:r>
          </a:p>
        </p:txBody>
      </p:sp>
      <p:sp>
        <p:nvSpPr>
          <p:cNvPr id="8" name="Rectangle 5"/>
          <p:cNvSpPr>
            <a:spLocks noChangeArrowheads="1"/>
          </p:cNvSpPr>
          <p:nvPr/>
        </p:nvSpPr>
        <p:spPr bwMode="auto">
          <a:xfrm>
            <a:off x="914400" y="5283200"/>
            <a:ext cx="6751172" cy="1012009"/>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6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600" b="1" dirty="0" smtClean="0">
                <a:solidFill>
                  <a:schemeClr val="tx1">
                    <a:lumMod val="75000"/>
                    <a:lumOff val="25000"/>
                  </a:schemeClr>
                </a:solidFill>
              </a:rPr>
              <a:t>Rule:</a:t>
            </a:r>
          </a:p>
          <a:p>
            <a:pPr marL="285750" indent="-285750">
              <a:buFont typeface="Arial" pitchFamily="34" charset="0"/>
              <a:buChar char="•"/>
            </a:pPr>
            <a:r>
              <a:rPr lang="en-US" sz="1400" dirty="0">
                <a:solidFill>
                  <a:schemeClr val="tx1">
                    <a:lumMod val="65000"/>
                    <a:lumOff val="35000"/>
                  </a:schemeClr>
                </a:solidFill>
              </a:rPr>
              <a:t>According to the ANSI standards SQL:92, SQL:1999, and SQL:2003, </a:t>
            </a:r>
            <a:r>
              <a:rPr lang="en-US" sz="1400" dirty="0" smtClean="0">
                <a:solidFill>
                  <a:schemeClr val="tx1">
                    <a:lumMod val="65000"/>
                    <a:lumOff val="35000"/>
                  </a:schemeClr>
                </a:solidFill>
              </a:rPr>
              <a:t>a </a:t>
            </a:r>
            <a:r>
              <a:rPr lang="en-US" sz="1400" dirty="0">
                <a:solidFill>
                  <a:schemeClr val="tx1">
                    <a:lumMod val="65000"/>
                    <a:lumOff val="35000"/>
                  </a:schemeClr>
                </a:solidFill>
              </a:rPr>
              <a:t>UNIQUE constraint </a:t>
            </a:r>
            <a:endParaRPr lang="en-US" sz="1400" dirty="0" smtClean="0">
              <a:solidFill>
                <a:schemeClr val="tx1">
                  <a:lumMod val="65000"/>
                  <a:lumOff val="35000"/>
                </a:schemeClr>
              </a:solidFill>
            </a:endParaRPr>
          </a:p>
          <a:p>
            <a:r>
              <a:rPr lang="en-US" sz="1400" dirty="0" smtClean="0">
                <a:solidFill>
                  <a:schemeClr val="tx1">
                    <a:lumMod val="65000"/>
                    <a:lumOff val="35000"/>
                  </a:schemeClr>
                </a:solidFill>
              </a:rPr>
              <a:t>       should </a:t>
            </a:r>
            <a:r>
              <a:rPr lang="en-US" sz="1400" dirty="0">
                <a:solidFill>
                  <a:schemeClr val="tx1">
                    <a:lumMod val="65000"/>
                    <a:lumOff val="35000"/>
                  </a:schemeClr>
                </a:solidFill>
              </a:rPr>
              <a:t>disallow duplicate non-NULL values, but allow multiple NULL values. </a:t>
            </a:r>
            <a:endParaRPr lang="en-US" sz="1400" dirty="0" smtClean="0">
              <a:solidFill>
                <a:schemeClr val="tx1">
                  <a:lumMod val="65000"/>
                  <a:lumOff val="35000"/>
                </a:schemeClr>
              </a:solidFill>
            </a:endParaRPr>
          </a:p>
          <a:p>
            <a:pPr marL="285750" indent="-285750">
              <a:buFont typeface="Arial" pitchFamily="34" charset="0"/>
              <a:buChar char="•"/>
            </a:pPr>
            <a:r>
              <a:rPr lang="en-US" sz="1400" dirty="0">
                <a:solidFill>
                  <a:schemeClr val="tx1">
                    <a:lumMod val="65000"/>
                    <a:lumOff val="35000"/>
                  </a:schemeClr>
                </a:solidFill>
              </a:rPr>
              <a:t>Microsoft SQL Server allows a single NULL but disallowing multiple NULL values.</a:t>
            </a: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600" dirty="0">
              <a:solidFill>
                <a:schemeClr val="tx1">
                  <a:lumMod val="75000"/>
                  <a:lumOff val="25000"/>
                </a:schemeClr>
              </a:solidFill>
            </a:endParaRPr>
          </a:p>
        </p:txBody>
      </p:sp>
      <p:pic>
        <p:nvPicPr>
          <p:cNvPr id="9" name="Picture 6" descr="infor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876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9175" y="3116238"/>
            <a:ext cx="4362450" cy="44767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057294"/>
            <a:ext cx="4343400" cy="61912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32</a:t>
            </a:fld>
            <a:endParaRPr lang="en-US" sz="1400" dirty="0">
              <a:solidFill>
                <a:srgbClr val="953735"/>
              </a:solidFill>
            </a:endParaRPr>
          </a:p>
        </p:txBody>
      </p:sp>
    </p:spTree>
    <p:extLst>
      <p:ext uri="{BB962C8B-B14F-4D97-AF65-F5344CB8AC3E}">
        <p14:creationId xmlns:p14="http://schemas.microsoft.com/office/powerpoint/2010/main" val="386277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wipe(down)">
                                      <p:cBhvr>
                                        <p:cTn id="19" dur="500"/>
                                        <p:tgtEl>
                                          <p:spTgt spid="3">
                                            <p:txEl>
                                              <p:pRg st="7" end="7"/>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4338"/>
                                        </p:tgtEl>
                                        <p:attrNameLst>
                                          <p:attrName>style.visibility</p:attrName>
                                        </p:attrNameLst>
                                      </p:cBhvr>
                                      <p:to>
                                        <p:strVal val="visible"/>
                                      </p:to>
                                    </p:set>
                                    <p:anim calcmode="lin" valueType="num">
                                      <p:cBhvr>
                                        <p:cTn id="22" dur="500" fill="hold"/>
                                        <p:tgtEl>
                                          <p:spTgt spid="14338"/>
                                        </p:tgtEl>
                                        <p:attrNameLst>
                                          <p:attrName>ppt_w</p:attrName>
                                        </p:attrNameLst>
                                      </p:cBhvr>
                                      <p:tavLst>
                                        <p:tav tm="0">
                                          <p:val>
                                            <p:fltVal val="0"/>
                                          </p:val>
                                        </p:tav>
                                        <p:tav tm="100000">
                                          <p:val>
                                            <p:strVal val="#ppt_w"/>
                                          </p:val>
                                        </p:tav>
                                      </p:tavLst>
                                    </p:anim>
                                    <p:anim calcmode="lin" valueType="num">
                                      <p:cBhvr>
                                        <p:cTn id="23" dur="500" fill="hold"/>
                                        <p:tgtEl>
                                          <p:spTgt spid="14338"/>
                                        </p:tgtEl>
                                        <p:attrNameLst>
                                          <p:attrName>ppt_h</p:attrName>
                                        </p:attrNameLst>
                                      </p:cBhvr>
                                      <p:tavLst>
                                        <p:tav tm="0">
                                          <p:val>
                                            <p:fltVal val="0"/>
                                          </p:val>
                                        </p:tav>
                                        <p:tav tm="100000">
                                          <p:val>
                                            <p:strVal val="#ppt_h"/>
                                          </p:val>
                                        </p:tav>
                                      </p:tavLst>
                                    </p:anim>
                                    <p:animEffect transition="in" filter="fade">
                                      <p:cBhvr>
                                        <p:cTn id="24" dur="500"/>
                                        <p:tgtEl>
                                          <p:spTgt spid="14338"/>
                                        </p:tgtEl>
                                      </p:cBhvr>
                                    </p:animEffect>
                                  </p:childTnLst>
                                </p:cTn>
                              </p:par>
                              <p:par>
                                <p:cTn id="25" presetID="53" presetClass="entr" presetSubtype="16" fill="hold" nodeType="withEffect">
                                  <p:stCondLst>
                                    <p:cond delay="0"/>
                                  </p:stCondLst>
                                  <p:childTnLst>
                                    <p:set>
                                      <p:cBhvr>
                                        <p:cTn id="26" dur="1" fill="hold">
                                          <p:stCondLst>
                                            <p:cond delay="0"/>
                                          </p:stCondLst>
                                        </p:cTn>
                                        <p:tgtEl>
                                          <p:spTgt spid="14339"/>
                                        </p:tgtEl>
                                        <p:attrNameLst>
                                          <p:attrName>style.visibility</p:attrName>
                                        </p:attrNameLst>
                                      </p:cBhvr>
                                      <p:to>
                                        <p:strVal val="visible"/>
                                      </p:to>
                                    </p:set>
                                    <p:anim calcmode="lin" valueType="num">
                                      <p:cBhvr>
                                        <p:cTn id="27" dur="500" fill="hold"/>
                                        <p:tgtEl>
                                          <p:spTgt spid="14339"/>
                                        </p:tgtEl>
                                        <p:attrNameLst>
                                          <p:attrName>ppt_w</p:attrName>
                                        </p:attrNameLst>
                                      </p:cBhvr>
                                      <p:tavLst>
                                        <p:tav tm="0">
                                          <p:val>
                                            <p:fltVal val="0"/>
                                          </p:val>
                                        </p:tav>
                                        <p:tav tm="100000">
                                          <p:val>
                                            <p:strVal val="#ppt_w"/>
                                          </p:val>
                                        </p:tav>
                                      </p:tavLst>
                                    </p:anim>
                                    <p:anim calcmode="lin" valueType="num">
                                      <p:cBhvr>
                                        <p:cTn id="28" dur="500" fill="hold"/>
                                        <p:tgtEl>
                                          <p:spTgt spid="14339"/>
                                        </p:tgtEl>
                                        <p:attrNameLst>
                                          <p:attrName>ppt_h</p:attrName>
                                        </p:attrNameLst>
                                      </p:cBhvr>
                                      <p:tavLst>
                                        <p:tav tm="0">
                                          <p:val>
                                            <p:fltVal val="0"/>
                                          </p:val>
                                        </p:tav>
                                        <p:tav tm="100000">
                                          <p:val>
                                            <p:strVal val="#ppt_h"/>
                                          </p:val>
                                        </p:tav>
                                      </p:tavLst>
                                    </p:anim>
                                    <p:animEffect transition="in" filter="fade">
                                      <p:cBhvr>
                                        <p:cTn id="29" dur="500"/>
                                        <p:tgtEl>
                                          <p:spTgt spid="14339"/>
                                        </p:tgtEl>
                                      </p:cBhvr>
                                    </p:animEffect>
                                  </p:childTnLst>
                                </p:cTn>
                              </p:par>
                            </p:childTnLst>
                          </p:cTn>
                        </p:par>
                        <p:par>
                          <p:cTn id="30" fill="hold">
                            <p:stCondLst>
                              <p:cond delay="500"/>
                            </p:stCondLst>
                            <p:childTnLst>
                              <p:par>
                                <p:cTn id="31" presetID="27" presetClass="emph" presetSubtype="0" fill="remove" grpId="0" nodeType="afterEffect">
                                  <p:stCondLst>
                                    <p:cond delay="0"/>
                                  </p:stCondLst>
                                  <p:childTnLst>
                                    <p:animClr clrSpc="rgb" dir="cw">
                                      <p:cBhvr override="childStyle">
                                        <p:cTn id="32" dur="250" autoRev="1" fill="remove"/>
                                        <p:tgtEl>
                                          <p:spTgt spid="8"/>
                                        </p:tgtEl>
                                        <p:attrNameLst>
                                          <p:attrName>style.color</p:attrName>
                                        </p:attrNameLst>
                                      </p:cBhvr>
                                      <p:to>
                                        <a:schemeClr val="bg1"/>
                                      </p:to>
                                    </p:animClr>
                                    <p:animClr clrSpc="rgb" dir="cw">
                                      <p:cBhvr>
                                        <p:cTn id="33" dur="250" autoRev="1" fill="remove"/>
                                        <p:tgtEl>
                                          <p:spTgt spid="8"/>
                                        </p:tgtEl>
                                        <p:attrNameLst>
                                          <p:attrName>fillcolor</p:attrName>
                                        </p:attrNameLst>
                                      </p:cBhvr>
                                      <p:to>
                                        <a:schemeClr val="bg1"/>
                                      </p:to>
                                    </p:animClr>
                                    <p:set>
                                      <p:cBhvr>
                                        <p:cTn id="34" dur="250" autoRev="1" fill="remove"/>
                                        <p:tgtEl>
                                          <p:spTgt spid="8"/>
                                        </p:tgtEl>
                                        <p:attrNameLst>
                                          <p:attrName>fill.type</p:attrName>
                                        </p:attrNameLst>
                                      </p:cBhvr>
                                      <p:to>
                                        <p:strVal val="solid"/>
                                      </p:to>
                                    </p:set>
                                    <p:set>
                                      <p:cBhvr>
                                        <p:cTn id="35" dur="250" autoRev="1" fill="remove"/>
                                        <p:tgtEl>
                                          <p:spTgt spid="8"/>
                                        </p:tgtEl>
                                        <p:attrNameLst>
                                          <p:attrName>fill.on</p:attrName>
                                        </p:attrNameLst>
                                      </p:cBhvr>
                                      <p:to>
                                        <p:strVal val="true"/>
                                      </p:to>
                                    </p:set>
                                  </p:childTnLst>
                                </p:cTn>
                              </p:par>
                            </p:childTnLst>
                          </p:cTn>
                        </p:par>
                        <p:par>
                          <p:cTn id="36" fill="hold">
                            <p:stCondLst>
                              <p:cond delay="1000"/>
                            </p:stCondLst>
                            <p:childTnLst>
                              <p:par>
                                <p:cTn id="37" presetID="26" presetClass="emph" presetSubtype="0" fill="hold" nodeType="afterEffect">
                                  <p:stCondLst>
                                    <p:cond delay="0"/>
                                  </p:stCondLst>
                                  <p:childTnLst>
                                    <p:animEffect transition="out" filter="fade">
                                      <p:cBhvr>
                                        <p:cTn id="38" dur="500" tmFilter="0, 0; .2, .5; .8, .5; 1, 0"/>
                                        <p:tgtEl>
                                          <p:spTgt spid="9"/>
                                        </p:tgtEl>
                                      </p:cBhvr>
                                    </p:animEffect>
                                    <p:animScale>
                                      <p:cBhvr>
                                        <p:cTn id="39"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4946650"/>
          </a:xfrm>
        </p:spPr>
        <p:txBody>
          <a:bodyPr/>
          <a:lstStyle/>
          <a:p>
            <a:pPr marL="0" indent="0">
              <a:buNone/>
            </a:pPr>
            <a:r>
              <a:rPr lang="en-US" sz="2000" b="1" dirty="0"/>
              <a:t>UNIQUE </a:t>
            </a:r>
            <a:r>
              <a:rPr lang="en-US" sz="2000" b="1" dirty="0" smtClean="0"/>
              <a:t>KEY Constraint Cont..</a:t>
            </a:r>
          </a:p>
          <a:p>
            <a:pPr marL="0" indent="0">
              <a:buNone/>
            </a:pPr>
            <a:r>
              <a:rPr lang="en-US" sz="1800" b="1" dirty="0" smtClean="0"/>
              <a:t>Query:</a:t>
            </a:r>
            <a:endParaRPr lang="en-US" sz="1800" b="1" dirty="0"/>
          </a:p>
          <a:p>
            <a:pPr marL="1257300" lvl="3" indent="0">
              <a:lnSpc>
                <a:spcPct val="115000"/>
              </a:lnSpc>
              <a:spcBef>
                <a:spcPts val="0"/>
              </a:spcBef>
              <a:spcAft>
                <a:spcPts val="0"/>
              </a:spcAft>
              <a:buNone/>
            </a:pPr>
            <a:r>
              <a:rPr lang="en-US" sz="1600" b="1" dirty="0">
                <a:solidFill>
                  <a:srgbClr val="558ED5"/>
                </a:solidFill>
              </a:rPr>
              <a:t>CREATE TABLE </a:t>
            </a:r>
            <a:r>
              <a:rPr lang="en-US" sz="1600" b="1" dirty="0">
                <a:solidFill>
                  <a:srgbClr val="BC8F00"/>
                </a:solidFill>
              </a:rPr>
              <a:t>Products</a:t>
            </a:r>
            <a:r>
              <a:rPr lang="en-US" sz="1600" b="1" dirty="0">
                <a:solidFill>
                  <a:srgbClr val="558ED5"/>
                </a:solidFill>
              </a:rPr>
              <a: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productCode</a:t>
            </a:r>
            <a:r>
              <a:rPr lang="en-US" sz="1600" b="1" dirty="0">
                <a:solidFill>
                  <a:srgbClr val="558ED5"/>
                </a:solidFill>
              </a:rPr>
              <a:t> VARCHAR(</a:t>
            </a:r>
            <a:r>
              <a:rPr lang="en-US" sz="1600" b="1" dirty="0">
                <a:solidFill>
                  <a:srgbClr val="BC8F00"/>
                </a:solidFill>
              </a:rPr>
              <a:t>15</a:t>
            </a:r>
            <a:r>
              <a:rPr lang="en-US" sz="1600" b="1" dirty="0">
                <a:solidFill>
                  <a:srgbClr val="558ED5"/>
                </a:solidFill>
              </a:rPr>
              <a:t>) PRIMARY KEY,</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productName</a:t>
            </a:r>
            <a:r>
              <a:rPr lang="en-US" sz="1600" b="1" dirty="0">
                <a:solidFill>
                  <a:srgbClr val="558ED5"/>
                </a:solidFill>
              </a:rPr>
              <a:t> VARCHAR(</a:t>
            </a:r>
            <a:r>
              <a:rPr lang="en-US" sz="1600" b="1" dirty="0">
                <a:solidFill>
                  <a:srgbClr val="BC8F00"/>
                </a:solidFill>
              </a:rPr>
              <a:t>70</a:t>
            </a:r>
            <a:r>
              <a:rPr lang="en-US" sz="1600" b="1" dirty="0">
                <a:solidFill>
                  <a:srgbClr val="558ED5"/>
                </a:solidFill>
              </a:rPr>
              <a: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productLine</a:t>
            </a:r>
            <a:r>
              <a:rPr lang="en-US" sz="1600" b="1" dirty="0">
                <a:solidFill>
                  <a:srgbClr val="558ED5"/>
                </a:solidFill>
              </a:rPr>
              <a:t> 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productScale</a:t>
            </a:r>
            <a:r>
              <a:rPr lang="en-US" sz="1600" b="1" dirty="0">
                <a:solidFill>
                  <a:srgbClr val="558ED5"/>
                </a:solidFill>
              </a:rPr>
              <a:t> VARCHAR(</a:t>
            </a:r>
            <a:r>
              <a:rPr lang="en-US" sz="1600" b="1" dirty="0">
                <a:solidFill>
                  <a:srgbClr val="BC8F00"/>
                </a:solidFill>
              </a:rPr>
              <a:t>10</a:t>
            </a:r>
            <a:r>
              <a:rPr lang="en-US" sz="1600" b="1" dirty="0">
                <a:solidFill>
                  <a:srgbClr val="558ED5"/>
                </a:solidFill>
              </a:rPr>
              <a: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productVendor</a:t>
            </a:r>
            <a:r>
              <a:rPr lang="en-US" sz="1600" b="1" dirty="0">
                <a:solidFill>
                  <a:srgbClr val="558ED5"/>
                </a:solidFill>
              </a:rPr>
              <a:t> VARCHAR(</a:t>
            </a:r>
            <a:r>
              <a:rPr lang="en-US" sz="1600" b="1" dirty="0">
                <a:solidFill>
                  <a:srgbClr val="BC8F00"/>
                </a:solidFill>
              </a:rPr>
              <a:t>50</a:t>
            </a:r>
            <a:r>
              <a:rPr lang="en-US" sz="1600" b="1" dirty="0">
                <a:solidFill>
                  <a:srgbClr val="558ED5"/>
                </a:solidFill>
              </a:rPr>
              <a: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productDescription</a:t>
            </a:r>
            <a:r>
              <a:rPr lang="en-US" sz="1600" b="1" dirty="0">
                <a:solidFill>
                  <a:srgbClr val="558ED5"/>
                </a:solidFill>
              </a:rPr>
              <a:t> TEXT UNIQUE,</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quantityInStock</a:t>
            </a:r>
            <a:r>
              <a:rPr lang="en-US" sz="1600" b="1" dirty="0">
                <a:solidFill>
                  <a:srgbClr val="558ED5"/>
                </a:solidFill>
              </a:rPr>
              <a:t> SMALLINT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err="1">
                <a:solidFill>
                  <a:srgbClr val="BC8F00"/>
                </a:solidFill>
              </a:rPr>
              <a:t>buyPrice</a:t>
            </a:r>
            <a:r>
              <a:rPr lang="en-US" sz="1600" b="1" dirty="0">
                <a:solidFill>
                  <a:srgbClr val="558ED5"/>
                </a:solidFill>
              </a:rPr>
              <a:t> DOUBLE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  </a:t>
            </a:r>
            <a:r>
              <a:rPr lang="en-US" sz="1600" b="1" dirty="0">
                <a:solidFill>
                  <a:srgbClr val="BC8F00"/>
                </a:solidFill>
              </a:rPr>
              <a:t>MSRP</a:t>
            </a:r>
            <a:r>
              <a:rPr lang="en-US" sz="1600" b="1" dirty="0">
                <a:solidFill>
                  <a:srgbClr val="558ED5"/>
                </a:solidFill>
              </a:rPr>
              <a:t> DOUBLE ,</a:t>
            </a:r>
            <a:endParaRPr lang="en-US" sz="1600" dirty="0">
              <a:ea typeface="Calibri"/>
              <a:cs typeface="Times New Roman"/>
            </a:endParaRPr>
          </a:p>
          <a:p>
            <a:pPr marL="1257300" lvl="3" indent="0">
              <a:lnSpc>
                <a:spcPct val="115000"/>
              </a:lnSpc>
              <a:spcBef>
                <a:spcPts val="0"/>
              </a:spcBef>
              <a:spcAft>
                <a:spcPts val="0"/>
              </a:spcAft>
              <a:buNone/>
            </a:pPr>
            <a:r>
              <a:rPr lang="en-US" sz="1600" b="1" dirty="0">
                <a:solidFill>
                  <a:srgbClr val="558ED5"/>
                </a:solidFill>
              </a:rPr>
              <a:t>);</a:t>
            </a:r>
            <a:endParaRPr lang="en-US" sz="1600" dirty="0">
              <a:ea typeface="Calibri"/>
              <a:cs typeface="Times New Roman"/>
            </a:endParaRPr>
          </a:p>
          <a:p>
            <a:pPr marL="1257300" lvl="3" indent="0">
              <a:buNone/>
            </a:pPr>
            <a:endParaRPr lang="en-US" sz="800" b="1" dirty="0" smtClean="0"/>
          </a:p>
          <a:p>
            <a:pPr marL="1257300" lvl="3" indent="0">
              <a:buNone/>
            </a:pPr>
            <a:endParaRPr lang="en-US" sz="800" b="1" dirty="0" smtClean="0"/>
          </a:p>
          <a:p>
            <a:pPr marL="1257300" lvl="3" indent="0">
              <a:buNone/>
            </a:pPr>
            <a:endParaRPr lang="en-US" sz="800" b="1" dirty="0"/>
          </a:p>
          <a:p>
            <a:pPr marL="1257300" lvl="3" indent="0">
              <a:buNone/>
            </a:pPr>
            <a:endParaRPr lang="en-US" sz="800" dirty="0" smtClean="0">
              <a:solidFill>
                <a:schemeClr val="tx1">
                  <a:lumMod val="85000"/>
                  <a:lumOff val="15000"/>
                </a:schemeClr>
              </a:solidFill>
            </a:endParaRPr>
          </a:p>
          <a:p>
            <a:pPr marL="1257300" lvl="3" indent="0">
              <a:buNone/>
            </a:pPr>
            <a:endParaRPr lang="en-IN" sz="1000" b="1" dirty="0"/>
          </a:p>
        </p:txBody>
      </p:sp>
      <p:sp>
        <p:nvSpPr>
          <p:cNvPr id="2" name="Title 1"/>
          <p:cNvSpPr>
            <a:spLocks noGrp="1"/>
          </p:cNvSpPr>
          <p:nvPr>
            <p:ph type="title"/>
          </p:nvPr>
        </p:nvSpPr>
        <p:spPr/>
        <p:txBody>
          <a:bodyPr/>
          <a:lstStyle/>
          <a:p>
            <a:r>
              <a:rPr lang="en-US" dirty="0"/>
              <a:t>UNIQUE KEY Constraint </a:t>
            </a:r>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33</a:t>
            </a:fld>
            <a:endParaRPr lang="en-US" sz="1400" dirty="0">
              <a:solidFill>
                <a:srgbClr val="953735"/>
              </a:solidFill>
            </a:endParaRPr>
          </a:p>
        </p:txBody>
      </p:sp>
    </p:spTree>
    <p:extLst>
      <p:ext uri="{BB962C8B-B14F-4D97-AF65-F5344CB8AC3E}">
        <p14:creationId xmlns:p14="http://schemas.microsoft.com/office/powerpoint/2010/main" val="2086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2872854"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114800" y="2057400"/>
            <a:ext cx="2819400" cy="1752600"/>
          </a:xfrm>
          <a:prstGeom prst="wedgeRoundRectCallout">
            <a:avLst>
              <a:gd name="adj1" fmla="val -66223"/>
              <a:gd name="adj2" fmla="val 32702"/>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rgbClr val="EEECE1">
                  <a:lumMod val="25000"/>
                </a:srgbClr>
              </a:solidFill>
            </a:endParaRPr>
          </a:p>
          <a:p>
            <a:pPr algn="ctr"/>
            <a:r>
              <a:rPr lang="en-US" sz="1600" dirty="0" smtClean="0">
                <a:solidFill>
                  <a:srgbClr val="EEECE1">
                    <a:lumMod val="25000"/>
                  </a:srgbClr>
                </a:solidFill>
              </a:rPr>
              <a:t>I want that every employee’s extension must start with lower case </a:t>
            </a:r>
            <a:r>
              <a:rPr lang="en-US" sz="1600" b="1" dirty="0" smtClean="0">
                <a:solidFill>
                  <a:srgbClr val="EEECE1">
                    <a:lumMod val="25000"/>
                  </a:srgbClr>
                </a:solidFill>
              </a:rPr>
              <a:t>x </a:t>
            </a:r>
            <a:r>
              <a:rPr lang="en-US" sz="1600" dirty="0" smtClean="0">
                <a:solidFill>
                  <a:srgbClr val="EEECE1">
                    <a:lumMod val="25000"/>
                  </a:srgbClr>
                </a:solidFill>
              </a:rPr>
              <a:t> in </a:t>
            </a:r>
            <a:r>
              <a:rPr lang="en-US" sz="1600" b="1" dirty="0" smtClean="0">
                <a:solidFill>
                  <a:schemeClr val="accent3">
                    <a:lumMod val="75000"/>
                  </a:schemeClr>
                </a:solidFill>
              </a:rPr>
              <a:t> Employees  </a:t>
            </a:r>
            <a:r>
              <a:rPr lang="en-US" sz="1600" dirty="0" smtClean="0">
                <a:solidFill>
                  <a:srgbClr val="EEECE1">
                    <a:lumMod val="25000"/>
                  </a:srgbClr>
                </a:solidFill>
              </a:rPr>
              <a:t>table.</a:t>
            </a:r>
            <a:endParaRPr lang="en-US" sz="1600" dirty="0">
              <a:solidFill>
                <a:srgbClr val="EEECE1">
                  <a:lumMod val="25000"/>
                </a:srgbClr>
              </a:solidFill>
            </a:endParaRP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34</a:t>
            </a:fld>
            <a:endParaRPr lang="en-US" sz="1400" dirty="0">
              <a:solidFill>
                <a:srgbClr val="953735"/>
              </a:solidFill>
            </a:endParaRPr>
          </a:p>
        </p:txBody>
      </p:sp>
      <p:sp>
        <p:nvSpPr>
          <p:cNvPr id="11" name="Rectangle 10"/>
          <p:cNvSpPr/>
          <p:nvPr/>
        </p:nvSpPr>
        <p:spPr>
          <a:xfrm>
            <a:off x="304800" y="5359790"/>
            <a:ext cx="8229600" cy="50761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b="1" dirty="0" smtClean="0"/>
              <a:t>CHECK</a:t>
            </a:r>
            <a:r>
              <a:rPr lang="en-US" dirty="0" smtClean="0">
                <a:solidFill>
                  <a:schemeClr val="bg1"/>
                </a:solidFill>
              </a:rPr>
              <a:t> Constraint </a:t>
            </a:r>
            <a:r>
              <a:rPr lang="en-US" dirty="0" smtClean="0"/>
              <a:t>which </a:t>
            </a:r>
            <a:r>
              <a:rPr lang="en-US" dirty="0"/>
              <a:t>will help us meet TIM’s </a:t>
            </a:r>
            <a:r>
              <a:rPr lang="en-US" dirty="0" smtClean="0"/>
              <a:t>requirements</a:t>
            </a:r>
            <a:endParaRPr lang="en-US" dirty="0"/>
          </a:p>
        </p:txBody>
      </p:sp>
    </p:spTree>
    <p:extLst>
      <p:ext uri="{BB962C8B-B14F-4D97-AF65-F5344CB8AC3E}">
        <p14:creationId xmlns:p14="http://schemas.microsoft.com/office/powerpoint/2010/main" val="56648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946650"/>
          </a:xfrm>
        </p:spPr>
        <p:txBody>
          <a:bodyPr/>
          <a:lstStyle/>
          <a:p>
            <a:pPr marL="0" indent="0">
              <a:buNone/>
            </a:pPr>
            <a:r>
              <a:rPr lang="en-US" sz="2000" b="1" dirty="0"/>
              <a:t>CHECK Constraint </a:t>
            </a:r>
            <a:endParaRPr lang="en-US" sz="2000" b="1" dirty="0" smtClean="0"/>
          </a:p>
          <a:p>
            <a:r>
              <a:rPr lang="en-US" sz="1800" dirty="0"/>
              <a:t>This constraint defines a business rule on a column. All the rows must satisfy this rule. The constraint can be applied for a single column or a group of columns</a:t>
            </a:r>
            <a:r>
              <a:rPr lang="en-US" sz="1800" dirty="0" smtClean="0"/>
              <a:t>.</a:t>
            </a:r>
          </a:p>
          <a:p>
            <a:pPr marL="0" indent="0">
              <a:buNone/>
            </a:pPr>
            <a:r>
              <a:rPr lang="en-US" sz="1800" b="1" dirty="0" smtClean="0"/>
              <a:t>ANSI Syntax :</a:t>
            </a:r>
          </a:p>
          <a:p>
            <a:pPr marL="0" indent="0">
              <a:buNone/>
            </a:pPr>
            <a:r>
              <a:rPr lang="en-US" sz="1400" dirty="0" smtClean="0"/>
              <a:t>	</a:t>
            </a:r>
            <a:endParaRPr lang="en-US" sz="1400" b="1" dirty="0" smtClean="0"/>
          </a:p>
          <a:p>
            <a:pPr marL="0" indent="0">
              <a:buNone/>
            </a:pPr>
            <a:endParaRPr lang="en-US" sz="1400" b="1" dirty="0" smtClean="0"/>
          </a:p>
          <a:p>
            <a:pPr marL="0" indent="0">
              <a:buNone/>
            </a:pPr>
            <a:r>
              <a:rPr lang="en-US" sz="1800" b="1" dirty="0" smtClean="0"/>
              <a:t>Query:</a:t>
            </a:r>
          </a:p>
          <a:p>
            <a:pPr marL="1714500" lvl="4" indent="0">
              <a:lnSpc>
                <a:spcPct val="115000"/>
              </a:lnSpc>
              <a:spcBef>
                <a:spcPts val="0"/>
              </a:spcBef>
              <a:buNone/>
            </a:pPr>
            <a:r>
              <a:rPr lang="en-US" b="1" dirty="0">
                <a:solidFill>
                  <a:srgbClr val="558ED5"/>
                </a:solidFill>
              </a:rPr>
              <a:t>CREATE TABLE </a:t>
            </a:r>
            <a:r>
              <a:rPr lang="en-US" b="1" dirty="0">
                <a:solidFill>
                  <a:srgbClr val="BC8F00"/>
                </a:solidFill>
              </a:rPr>
              <a:t>Employees</a:t>
            </a:r>
            <a:r>
              <a:rPr lang="en-US" b="1" dirty="0">
                <a:solidFill>
                  <a:srgbClr val="558ED5"/>
                </a:solidFill>
              </a:rPr>
              <a:t>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employeeNumber</a:t>
            </a:r>
            <a:r>
              <a:rPr lang="en-US" b="1" dirty="0">
                <a:solidFill>
                  <a:srgbClr val="558ED5"/>
                </a:solidFill>
              </a:rPr>
              <a:t> INTEGER PRIMARY KEY,</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lastName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firstName</a:t>
            </a:r>
            <a:r>
              <a:rPr lang="en-US" b="1" dirty="0">
                <a:solidFill>
                  <a:srgbClr val="558ED5"/>
                </a:solidFill>
              </a:rPr>
              <a:t> VARCHAR(</a:t>
            </a:r>
            <a:r>
              <a:rPr lang="en-US" b="1" dirty="0">
                <a:solidFill>
                  <a:srgbClr val="BC8F00"/>
                </a:solidFill>
              </a:rPr>
              <a:t>50</a:t>
            </a:r>
            <a:r>
              <a:rPr lang="en-US" b="1" dirty="0">
                <a:solidFill>
                  <a:srgbClr val="558ED5"/>
                </a:solidFill>
              </a:rPr>
              <a:t>)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a:solidFill>
                  <a:srgbClr val="BC8F00"/>
                </a:solidFill>
              </a:rPr>
              <a:t>extension</a:t>
            </a:r>
            <a:r>
              <a:rPr lang="en-US" b="1" dirty="0">
                <a:solidFill>
                  <a:srgbClr val="558ED5"/>
                </a:solidFill>
              </a:rPr>
              <a:t> VARCHAR(</a:t>
            </a:r>
            <a:r>
              <a:rPr lang="en-US" b="1" dirty="0">
                <a:solidFill>
                  <a:srgbClr val="BC8F00"/>
                </a:solidFill>
              </a:rPr>
              <a:t>10</a:t>
            </a:r>
            <a:r>
              <a:rPr lang="en-US" b="1" dirty="0">
                <a:solidFill>
                  <a:srgbClr val="558ED5"/>
                </a:solidFill>
              </a:rPr>
              <a:t>)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a:solidFill>
                  <a:srgbClr val="BC8F00"/>
                </a:solidFill>
              </a:rPr>
              <a:t>email</a:t>
            </a:r>
            <a:r>
              <a:rPr lang="en-US" b="1" dirty="0">
                <a:solidFill>
                  <a:srgbClr val="558ED5"/>
                </a:solidFill>
              </a:rPr>
              <a:t> VARCHAR(</a:t>
            </a:r>
            <a:r>
              <a:rPr lang="en-US" b="1" dirty="0">
                <a:solidFill>
                  <a:srgbClr val="BC8F00"/>
                </a:solidFill>
              </a:rPr>
              <a:t>100</a:t>
            </a:r>
            <a:r>
              <a:rPr lang="en-US" b="1" dirty="0">
                <a:solidFill>
                  <a:srgbClr val="558ED5"/>
                </a:solidFill>
              </a:rPr>
              <a:t>)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officeCode</a:t>
            </a:r>
            <a:r>
              <a:rPr lang="en-US" b="1" dirty="0">
                <a:solidFill>
                  <a:srgbClr val="558ED5"/>
                </a:solidFill>
              </a:rPr>
              <a:t> VARCHAR(</a:t>
            </a:r>
            <a:r>
              <a:rPr lang="en-US" b="1" dirty="0">
                <a:solidFill>
                  <a:srgbClr val="BC8F00"/>
                </a:solidFill>
              </a:rPr>
              <a:t>10</a:t>
            </a:r>
            <a:r>
              <a:rPr lang="en-US" b="1" dirty="0">
                <a:solidFill>
                  <a:srgbClr val="558ED5"/>
                </a:solidFill>
              </a:rPr>
              <a:t>) REFERENCES </a:t>
            </a:r>
            <a:r>
              <a:rPr lang="en-US" b="1" dirty="0">
                <a:solidFill>
                  <a:srgbClr val="BC8F00"/>
                </a:solidFill>
              </a:rPr>
              <a:t>Offices</a:t>
            </a:r>
            <a:r>
              <a:rPr lang="en-US" b="1" dirty="0">
                <a:solidFill>
                  <a:srgbClr val="558ED5"/>
                </a:solidFill>
              </a:rPr>
              <a:t>(</a:t>
            </a:r>
            <a:r>
              <a:rPr lang="en-US" b="1" dirty="0" err="1">
                <a:solidFill>
                  <a:srgbClr val="BC8F00"/>
                </a:solidFill>
              </a:rPr>
              <a:t>officeCode</a:t>
            </a:r>
            <a:r>
              <a:rPr lang="en-US" b="1" dirty="0">
                <a:solidFill>
                  <a:srgbClr val="558ED5"/>
                </a:solidFill>
              </a:rPr>
              <a:t>),</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reportsTo</a:t>
            </a:r>
            <a:r>
              <a:rPr lang="en-US" b="1" dirty="0">
                <a:solidFill>
                  <a:srgbClr val="558ED5"/>
                </a:solidFill>
              </a:rPr>
              <a:t> INTEGER ,</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a:t>
            </a:r>
            <a:r>
              <a:rPr lang="en-US" b="1" dirty="0" err="1">
                <a:solidFill>
                  <a:srgbClr val="BC8F00"/>
                </a:solidFill>
              </a:rPr>
              <a:t>jobTitle</a:t>
            </a:r>
            <a:r>
              <a:rPr lang="en-US" b="1" dirty="0">
                <a:solidFill>
                  <a:srgbClr val="558ED5"/>
                </a:solidFill>
              </a:rPr>
              <a:t> VARCHAR(</a:t>
            </a:r>
            <a:r>
              <a:rPr lang="en-US" b="1" dirty="0">
                <a:solidFill>
                  <a:srgbClr val="BC8F00"/>
                </a:solidFill>
              </a:rPr>
              <a:t>50</a:t>
            </a:r>
            <a:r>
              <a:rPr lang="en-US" b="1" dirty="0">
                <a:solidFill>
                  <a:srgbClr val="558ED5"/>
                </a:solidFill>
              </a:rPr>
              <a:t>),</a:t>
            </a:r>
            <a:endParaRPr lang="en-US" dirty="0">
              <a:ea typeface="Calibri"/>
              <a:cs typeface="Times New Roman"/>
            </a:endParaRPr>
          </a:p>
          <a:p>
            <a:pPr marL="1714500" lvl="4" indent="0">
              <a:lnSpc>
                <a:spcPct val="115000"/>
              </a:lnSpc>
              <a:spcBef>
                <a:spcPts val="0"/>
              </a:spcBef>
              <a:buNone/>
            </a:pPr>
            <a:r>
              <a:rPr lang="en-US" b="1" dirty="0">
                <a:solidFill>
                  <a:srgbClr val="558ED5"/>
                </a:solidFill>
              </a:rPr>
              <a:t> CONSTRAINT  </a:t>
            </a:r>
            <a:r>
              <a:rPr lang="en-US" b="1" dirty="0" err="1">
                <a:solidFill>
                  <a:srgbClr val="BC8F00"/>
                </a:solidFill>
              </a:rPr>
              <a:t>extension_chk</a:t>
            </a:r>
            <a:r>
              <a:rPr lang="en-US" b="1" dirty="0">
                <a:solidFill>
                  <a:srgbClr val="558ED5"/>
                </a:solidFill>
              </a:rPr>
              <a:t>  CHECK (</a:t>
            </a:r>
            <a:r>
              <a:rPr lang="en-US" b="1" dirty="0">
                <a:solidFill>
                  <a:srgbClr val="BC8F00"/>
                </a:solidFill>
              </a:rPr>
              <a:t>extension</a:t>
            </a:r>
            <a:r>
              <a:rPr lang="en-US" b="1" dirty="0">
                <a:solidFill>
                  <a:srgbClr val="558ED5"/>
                </a:solidFill>
              </a:rPr>
              <a:t> LIKE '</a:t>
            </a:r>
            <a:r>
              <a:rPr lang="en-US" b="1" dirty="0">
                <a:solidFill>
                  <a:srgbClr val="BC8F00"/>
                </a:solidFill>
              </a:rPr>
              <a:t>x</a:t>
            </a:r>
            <a:r>
              <a:rPr lang="en-US" b="1" dirty="0" smtClean="0">
                <a:solidFill>
                  <a:srgbClr val="558ED5"/>
                </a:solidFill>
              </a:rPr>
              <a:t>%')</a:t>
            </a:r>
          </a:p>
          <a:p>
            <a:pPr marL="1714500" lvl="4" indent="0">
              <a:lnSpc>
                <a:spcPct val="115000"/>
              </a:lnSpc>
              <a:spcBef>
                <a:spcPts val="0"/>
              </a:spcBef>
              <a:buNone/>
            </a:pPr>
            <a:r>
              <a:rPr lang="en-US" b="1" dirty="0" smtClean="0">
                <a:solidFill>
                  <a:srgbClr val="558ED5"/>
                </a:solidFill>
              </a:rPr>
              <a:t>);</a:t>
            </a:r>
            <a:endParaRPr lang="en-US" dirty="0">
              <a:ea typeface="Calibri"/>
              <a:cs typeface="Times New Roman"/>
            </a:endParaRPr>
          </a:p>
          <a:p>
            <a:pPr marL="0" indent="0">
              <a:buNone/>
            </a:pPr>
            <a:endParaRPr lang="en-US" sz="1800" b="1" dirty="0" smtClean="0"/>
          </a:p>
          <a:p>
            <a:pPr marL="0" indent="0">
              <a:buNone/>
            </a:pPr>
            <a:endParaRPr lang="en-US" sz="1400" dirty="0" smtClean="0">
              <a:solidFill>
                <a:schemeClr val="tx1">
                  <a:lumMod val="85000"/>
                  <a:lumOff val="15000"/>
                </a:schemeClr>
              </a:solidFill>
            </a:endParaRPr>
          </a:p>
          <a:p>
            <a:pPr marL="0" indent="0">
              <a:buNone/>
            </a:pPr>
            <a:endParaRPr lang="en-US" sz="1400" dirty="0">
              <a:solidFill>
                <a:schemeClr val="tx1">
                  <a:lumMod val="85000"/>
                  <a:lumOff val="15000"/>
                </a:schemeClr>
              </a:solidFill>
            </a:endParaRPr>
          </a:p>
          <a:p>
            <a:pPr marL="0" indent="0">
              <a:buNone/>
            </a:pPr>
            <a:endParaRPr lang="en-US" sz="1400" dirty="0">
              <a:solidFill>
                <a:schemeClr val="tx1">
                  <a:lumMod val="85000"/>
                  <a:lumOff val="15000"/>
                </a:schemeClr>
              </a:solidFill>
            </a:endParaRPr>
          </a:p>
          <a:p>
            <a:pPr marL="0" indent="0">
              <a:buNone/>
            </a:pPr>
            <a:endParaRPr lang="en-US" sz="1400" b="1" dirty="0"/>
          </a:p>
          <a:p>
            <a:pPr marL="0" indent="0">
              <a:buNone/>
            </a:pPr>
            <a:endParaRPr lang="en-US" sz="14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2" name="Title 1"/>
          <p:cNvSpPr>
            <a:spLocks noGrp="1"/>
          </p:cNvSpPr>
          <p:nvPr>
            <p:ph type="title"/>
          </p:nvPr>
        </p:nvSpPr>
        <p:spPr/>
        <p:txBody>
          <a:bodyPr/>
          <a:lstStyle/>
          <a:p>
            <a:r>
              <a:rPr lang="en-US" dirty="0"/>
              <a:t>CHECK Constraint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5537" y="2795588"/>
            <a:ext cx="4352925" cy="447675"/>
          </a:xfrm>
          <a:prstGeom prst="roundRect">
            <a:avLst>
              <a:gd name="adj" fmla="val 8594"/>
            </a:avLst>
          </a:prstGeom>
          <a:solidFill>
            <a:srgbClr val="FFFFFF">
              <a:shade val="85000"/>
            </a:srgbClr>
          </a:solidFill>
          <a:ln>
            <a:noFill/>
          </a:ln>
          <a:effectLst>
            <a:outerShdw dist="35921" dir="2700000" algn="ctr" rotWithShape="0">
              <a:schemeClr val="bg2"/>
            </a:outerShdw>
            <a:reflection blurRad="6350" stA="52000" endA="300" endPos="3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11" name="Rectangle 5"/>
          <p:cNvSpPr>
            <a:spLocks noChangeArrowheads="1"/>
          </p:cNvSpPr>
          <p:nvPr/>
        </p:nvSpPr>
        <p:spPr bwMode="auto">
          <a:xfrm>
            <a:off x="5891493" y="4267200"/>
            <a:ext cx="2743200" cy="609600"/>
          </a:xfrm>
          <a:prstGeom prst="rect">
            <a:avLst/>
          </a:prstGeom>
          <a:solidFill>
            <a:srgbClr val="FFC000"/>
          </a:solidFill>
          <a:ln>
            <a:noFill/>
          </a:ln>
        </p:spPr>
        <p:txBody>
          <a:bodyPr wrap="none" anchor="ctr"/>
          <a:lstStyle/>
          <a:p>
            <a:pPr fontAlgn="base">
              <a:lnSpc>
                <a:spcPct val="86000"/>
              </a:lnSpc>
              <a:spcBef>
                <a:spcPct val="0"/>
              </a:spcBef>
              <a:spcAft>
                <a:spcPct val="0"/>
              </a:spcAft>
              <a:buClr>
                <a:srgbClr val="000000"/>
              </a:buClr>
              <a:buSzPct val="100000"/>
            </a:pPr>
            <a:endParaRPr lang="en-US" sz="1400"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4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400" b="1" dirty="0" smtClean="0">
              <a:solidFill>
                <a:schemeClr val="tx1">
                  <a:lumMod val="75000"/>
                  <a:lumOff val="25000"/>
                </a:schemeClr>
              </a:solidFill>
            </a:endParaRPr>
          </a:p>
          <a:p>
            <a:pPr fontAlgn="base">
              <a:lnSpc>
                <a:spcPct val="86000"/>
              </a:lnSpc>
              <a:spcBef>
                <a:spcPct val="0"/>
              </a:spcBef>
              <a:spcAft>
                <a:spcPct val="0"/>
              </a:spcAft>
              <a:buClr>
                <a:srgbClr val="000000"/>
              </a:buClr>
              <a:buSzPct val="100000"/>
            </a:pPr>
            <a:r>
              <a:rPr lang="en-US" sz="1600" dirty="0" smtClean="0">
                <a:solidFill>
                  <a:schemeClr val="tx1">
                    <a:lumMod val="75000"/>
                    <a:lumOff val="25000"/>
                  </a:schemeClr>
                </a:solidFill>
              </a:rPr>
              <a:t>MySQL </a:t>
            </a:r>
            <a:r>
              <a:rPr lang="en-US" sz="1600" dirty="0">
                <a:solidFill>
                  <a:schemeClr val="tx1">
                    <a:lumMod val="75000"/>
                    <a:lumOff val="25000"/>
                  </a:schemeClr>
                </a:solidFill>
              </a:rPr>
              <a:t>parses this constraint</a:t>
            </a:r>
            <a:r>
              <a:rPr lang="en-US" sz="1600" dirty="0" smtClean="0">
                <a:solidFill>
                  <a:schemeClr val="tx1">
                    <a:lumMod val="75000"/>
                    <a:lumOff val="25000"/>
                  </a:schemeClr>
                </a:solidFill>
              </a:rPr>
              <a:t>,</a:t>
            </a:r>
          </a:p>
          <a:p>
            <a:pPr fontAlgn="base">
              <a:lnSpc>
                <a:spcPct val="86000"/>
              </a:lnSpc>
              <a:spcBef>
                <a:spcPct val="0"/>
              </a:spcBef>
              <a:spcAft>
                <a:spcPct val="0"/>
              </a:spcAft>
              <a:buClr>
                <a:srgbClr val="000000"/>
              </a:buClr>
              <a:buSzPct val="100000"/>
            </a:pPr>
            <a:r>
              <a:rPr lang="en-US" sz="1600" dirty="0" smtClean="0">
                <a:solidFill>
                  <a:schemeClr val="tx1">
                    <a:lumMod val="75000"/>
                    <a:lumOff val="25000"/>
                  </a:schemeClr>
                </a:solidFill>
              </a:rPr>
              <a:t>but </a:t>
            </a:r>
            <a:r>
              <a:rPr lang="en-US" sz="1600" dirty="0">
                <a:solidFill>
                  <a:schemeClr val="tx1">
                    <a:lumMod val="75000"/>
                    <a:lumOff val="25000"/>
                  </a:schemeClr>
                </a:solidFill>
              </a:rPr>
              <a:t>it is not enforced. </a:t>
            </a:r>
          </a:p>
          <a:p>
            <a:pPr fontAlgn="base">
              <a:lnSpc>
                <a:spcPct val="86000"/>
              </a:lnSpc>
              <a:spcBef>
                <a:spcPct val="0"/>
              </a:spcBef>
              <a:spcAft>
                <a:spcPct val="0"/>
              </a:spcAft>
              <a:buClr>
                <a:srgbClr val="000000"/>
              </a:buClr>
              <a:buSzPct val="100000"/>
            </a:pPr>
            <a:endParaRPr lang="en-US" sz="14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400" dirty="0">
              <a:solidFill>
                <a:schemeClr val="tx1">
                  <a:lumMod val="75000"/>
                  <a:lumOff val="25000"/>
                </a:schemeClr>
              </a:solidFill>
            </a:endParaRPr>
          </a:p>
          <a:p>
            <a:pPr fontAlgn="base">
              <a:lnSpc>
                <a:spcPct val="86000"/>
              </a:lnSpc>
              <a:spcBef>
                <a:spcPct val="0"/>
              </a:spcBef>
              <a:spcAft>
                <a:spcPct val="0"/>
              </a:spcAft>
              <a:buClr>
                <a:srgbClr val="000000"/>
              </a:buClr>
              <a:buSzPct val="100000"/>
            </a:pPr>
            <a:endParaRPr lang="en-US" sz="1400" dirty="0">
              <a:solidFill>
                <a:schemeClr val="tx1">
                  <a:lumMod val="75000"/>
                  <a:lumOff val="25000"/>
                </a:schemeClr>
              </a:solidFill>
            </a:endParaRPr>
          </a:p>
        </p:txBody>
      </p:sp>
      <p:pic>
        <p:nvPicPr>
          <p:cNvPr id="12" name="Picture 6" descr="inform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6214" y="3924300"/>
            <a:ext cx="352986"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35</a:t>
            </a:fld>
            <a:endParaRPr lang="en-US" sz="1400" dirty="0">
              <a:solidFill>
                <a:srgbClr val="953735"/>
              </a:solidFill>
            </a:endParaRPr>
          </a:p>
        </p:txBody>
      </p:sp>
    </p:spTree>
    <p:extLst>
      <p:ext uri="{BB962C8B-B14F-4D97-AF65-F5344CB8AC3E}">
        <p14:creationId xmlns:p14="http://schemas.microsoft.com/office/powerpoint/2010/main" val="364854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wipe(down)">
                                      <p:cBhvr>
                                        <p:cTn id="19" dur="500"/>
                                        <p:tgtEl>
                                          <p:spTgt spid="3">
                                            <p:txEl>
                                              <p:pRg st="5" end="5"/>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16386"/>
                                        </p:tgtEl>
                                        <p:attrNameLst>
                                          <p:attrName>style.visibility</p:attrName>
                                        </p:attrNameLst>
                                      </p:cBhvr>
                                      <p:to>
                                        <p:strVal val="visible"/>
                                      </p:to>
                                    </p:set>
                                    <p:anim calcmode="lin" valueType="num">
                                      <p:cBhvr>
                                        <p:cTn id="22" dur="500" fill="hold"/>
                                        <p:tgtEl>
                                          <p:spTgt spid="16386"/>
                                        </p:tgtEl>
                                        <p:attrNameLst>
                                          <p:attrName>ppt_w</p:attrName>
                                        </p:attrNameLst>
                                      </p:cBhvr>
                                      <p:tavLst>
                                        <p:tav tm="0">
                                          <p:val>
                                            <p:fltVal val="0"/>
                                          </p:val>
                                        </p:tav>
                                        <p:tav tm="100000">
                                          <p:val>
                                            <p:strVal val="#ppt_w"/>
                                          </p:val>
                                        </p:tav>
                                      </p:tavLst>
                                    </p:anim>
                                    <p:anim calcmode="lin" valueType="num">
                                      <p:cBhvr>
                                        <p:cTn id="23" dur="500" fill="hold"/>
                                        <p:tgtEl>
                                          <p:spTgt spid="16386"/>
                                        </p:tgtEl>
                                        <p:attrNameLst>
                                          <p:attrName>ppt_h</p:attrName>
                                        </p:attrNameLst>
                                      </p:cBhvr>
                                      <p:tavLst>
                                        <p:tav tm="0">
                                          <p:val>
                                            <p:fltVal val="0"/>
                                          </p:val>
                                        </p:tav>
                                        <p:tav tm="100000">
                                          <p:val>
                                            <p:strVal val="#ppt_h"/>
                                          </p:val>
                                        </p:tav>
                                      </p:tavLst>
                                    </p:anim>
                                    <p:animEffect transition="in" filter="fade">
                                      <p:cBhvr>
                                        <p:cTn id="24" dur="500"/>
                                        <p:tgtEl>
                                          <p:spTgt spid="16386"/>
                                        </p:tgtEl>
                                      </p:cBhvr>
                                    </p:animEffect>
                                  </p:childTnLst>
                                </p:cTn>
                              </p:par>
                            </p:childTnLst>
                          </p:cTn>
                        </p:par>
                        <p:par>
                          <p:cTn id="25" fill="hold">
                            <p:stCondLst>
                              <p:cond delay="500"/>
                            </p:stCondLst>
                            <p:childTnLst>
                              <p:par>
                                <p:cTn id="26" presetID="27" presetClass="emph" presetSubtype="0" fill="remove" grpId="0" nodeType="afterEffect">
                                  <p:stCondLst>
                                    <p:cond delay="0"/>
                                  </p:stCondLst>
                                  <p:childTnLst>
                                    <p:animClr clrSpc="rgb" dir="cw">
                                      <p:cBhvr override="childStyle">
                                        <p:cTn id="27" dur="250" autoRev="1" fill="remove"/>
                                        <p:tgtEl>
                                          <p:spTgt spid="11"/>
                                        </p:tgtEl>
                                        <p:attrNameLst>
                                          <p:attrName>style.color</p:attrName>
                                        </p:attrNameLst>
                                      </p:cBhvr>
                                      <p:to>
                                        <a:schemeClr val="bg1"/>
                                      </p:to>
                                    </p:animClr>
                                    <p:animClr clrSpc="rgb" dir="cw">
                                      <p:cBhvr>
                                        <p:cTn id="28" dur="250" autoRev="1" fill="remove"/>
                                        <p:tgtEl>
                                          <p:spTgt spid="11"/>
                                        </p:tgtEl>
                                        <p:attrNameLst>
                                          <p:attrName>fillcolor</p:attrName>
                                        </p:attrNameLst>
                                      </p:cBhvr>
                                      <p:to>
                                        <a:schemeClr val="bg1"/>
                                      </p:to>
                                    </p:animClr>
                                    <p:set>
                                      <p:cBhvr>
                                        <p:cTn id="29" dur="250" autoRev="1" fill="remove"/>
                                        <p:tgtEl>
                                          <p:spTgt spid="11"/>
                                        </p:tgtEl>
                                        <p:attrNameLst>
                                          <p:attrName>fill.type</p:attrName>
                                        </p:attrNameLst>
                                      </p:cBhvr>
                                      <p:to>
                                        <p:strVal val="solid"/>
                                      </p:to>
                                    </p:set>
                                    <p:set>
                                      <p:cBhvr>
                                        <p:cTn id="30" dur="250" autoRev="1" fill="remove"/>
                                        <p:tgtEl>
                                          <p:spTgt spid="11"/>
                                        </p:tgtEl>
                                        <p:attrNameLst>
                                          <p:attrName>fill.on</p:attrName>
                                        </p:attrNameLst>
                                      </p:cBhvr>
                                      <p:to>
                                        <p:strVal val="true"/>
                                      </p:to>
                                    </p:set>
                                  </p:childTnLst>
                                </p:cTn>
                              </p:par>
                            </p:childTnLst>
                          </p:cTn>
                        </p:par>
                        <p:par>
                          <p:cTn id="31" fill="hold">
                            <p:stCondLst>
                              <p:cond delay="1000"/>
                            </p:stCondLst>
                            <p:childTnLst>
                              <p:par>
                                <p:cTn id="32" presetID="26" presetClass="emph" presetSubtype="0" fill="hold" nodeType="afterEffect">
                                  <p:stCondLst>
                                    <p:cond delay="0"/>
                                  </p:stCondLst>
                                  <p:childTnLst>
                                    <p:animEffect transition="out" filter="fade">
                                      <p:cBhvr>
                                        <p:cTn id="33" dur="500" tmFilter="0, 0; .2, .5; .8, .5; 1, 0"/>
                                        <p:tgtEl>
                                          <p:spTgt spid="12"/>
                                        </p:tgtEl>
                                      </p:cBhvr>
                                    </p:animEffect>
                                    <p:animScale>
                                      <p:cBhvr>
                                        <p:cTn id="34"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a:t>
            </a:r>
            <a:r>
              <a:rPr lang="en-US" dirty="0" smtClean="0"/>
              <a:t>Constraints</a:t>
            </a:r>
            <a:endParaRPr lang="en-US" dirty="0"/>
          </a:p>
        </p:txBody>
      </p:sp>
      <p:sp>
        <p:nvSpPr>
          <p:cNvPr id="3" name="Content Placeholder 2"/>
          <p:cNvSpPr>
            <a:spLocks noGrp="1"/>
          </p:cNvSpPr>
          <p:nvPr>
            <p:ph idx="1"/>
          </p:nvPr>
        </p:nvSpPr>
        <p:spPr>
          <a:xfrm>
            <a:off x="228600" y="1447800"/>
            <a:ext cx="8686800" cy="4946650"/>
          </a:xfrm>
        </p:spPr>
        <p:txBody>
          <a:bodyPr/>
          <a:lstStyle/>
          <a:p>
            <a:pPr marL="0" indent="0">
              <a:buNone/>
            </a:pPr>
            <a:r>
              <a:rPr lang="en-IN" sz="2000" b="1" dirty="0"/>
              <a:t>User Defined </a:t>
            </a:r>
            <a:r>
              <a:rPr lang="en-IN" sz="2000" b="1" dirty="0" smtClean="0"/>
              <a:t>Integrity</a:t>
            </a:r>
          </a:p>
          <a:p>
            <a:r>
              <a:rPr lang="en-US" sz="1800" dirty="0"/>
              <a:t>User Defined Integrity </a:t>
            </a:r>
            <a:r>
              <a:rPr lang="en-US" sz="1800" dirty="0" smtClean="0"/>
              <a:t>constraints allow database </a:t>
            </a:r>
            <a:r>
              <a:rPr lang="en-US" sz="1800" dirty="0"/>
              <a:t>consistency to be maintained as defined by the business </a:t>
            </a:r>
            <a:r>
              <a:rPr lang="en-US" sz="1800" dirty="0" smtClean="0"/>
              <a:t>rules</a:t>
            </a:r>
          </a:p>
          <a:p>
            <a:r>
              <a:rPr lang="en-US" sz="1800" dirty="0"/>
              <a:t>A business rule is a statement that defines or constrains some aspect of the business. </a:t>
            </a:r>
            <a:endParaRPr lang="en-US" sz="1800" dirty="0" smtClean="0"/>
          </a:p>
          <a:p>
            <a:r>
              <a:rPr lang="en-US" sz="1800" dirty="0"/>
              <a:t>It is intended to assert business structure or to control or influence the </a:t>
            </a:r>
            <a:r>
              <a:rPr lang="en-US" sz="1800" dirty="0" smtClean="0"/>
              <a:t>behavior </a:t>
            </a:r>
            <a:r>
              <a:rPr lang="en-US" sz="1800" dirty="0"/>
              <a:t>of the business</a:t>
            </a:r>
            <a:r>
              <a:rPr lang="en-US" sz="1800" dirty="0" smtClean="0"/>
              <a:t>.</a:t>
            </a:r>
          </a:p>
          <a:p>
            <a:pPr marL="0" indent="0">
              <a:buNone/>
            </a:pPr>
            <a:r>
              <a:rPr lang="en-US" sz="1800" dirty="0" smtClean="0"/>
              <a:t>	E.g</a:t>
            </a:r>
            <a:r>
              <a:rPr lang="en-US" sz="1800" dirty="0"/>
              <a:t>.: Age&gt;=18 &amp;&amp; Age&lt;=60</a:t>
            </a:r>
          </a:p>
          <a:p>
            <a:r>
              <a:rPr lang="en-US" sz="1800" dirty="0" smtClean="0"/>
              <a:t>Business rules may dictate that when a specific action occurs further actions should be triggered. For example, deletion of a record automatically writes that record to an audit table.</a:t>
            </a:r>
          </a:p>
          <a:p>
            <a:r>
              <a:rPr lang="en-US" sz="1800" dirty="0" smtClean="0"/>
              <a:t>Oracle</a:t>
            </a:r>
            <a:r>
              <a:rPr lang="en-US" sz="1800" dirty="0"/>
              <a:t>, and some other RDBMSs, will allow storage of the code to manage these rules within the database itself. </a:t>
            </a:r>
          </a:p>
          <a:p>
            <a:endParaRPr lang="en-US" sz="1800" dirty="0"/>
          </a:p>
          <a:p>
            <a:endParaRPr lang="en-IN" dirty="0"/>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36</a:t>
            </a:fld>
            <a:endParaRPr lang="en-US" sz="1400" dirty="0">
              <a:solidFill>
                <a:srgbClr val="953735"/>
              </a:solidFill>
            </a:endParaRPr>
          </a:p>
        </p:txBody>
      </p:sp>
    </p:spTree>
    <p:extLst>
      <p:ext uri="{BB962C8B-B14F-4D97-AF65-F5344CB8AC3E}">
        <p14:creationId xmlns:p14="http://schemas.microsoft.com/office/powerpoint/2010/main" val="190744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r>
              <a:rPr lang="en-US" sz="1800" dirty="0" smtClean="0"/>
              <a:t>TIM is facing trouble. When bulk insertion/updating are performed on tables, system consumes lot of time due to evaluations of every constraint applied on table. TIM would like to know is there any mechanism through which user can enable or disable constraints as per his/her requirement.</a:t>
            </a:r>
            <a:endParaRPr lang="en-US" sz="2000" dirty="0"/>
          </a:p>
          <a:p>
            <a:pPr marL="0" indent="0">
              <a:buNone/>
            </a:pPr>
            <a:endParaRPr lang="en-US" sz="2000" dirty="0" smtClean="0"/>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3568700" y="2209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Rounded Rectangular Callout 8"/>
          <p:cNvSpPr/>
          <p:nvPr/>
        </p:nvSpPr>
        <p:spPr>
          <a:xfrm>
            <a:off x="4724400" y="1651000"/>
            <a:ext cx="2514600" cy="1625600"/>
          </a:xfrm>
          <a:prstGeom prst="wedgeRoundRectCallout">
            <a:avLst>
              <a:gd name="adj1" fmla="val -67612"/>
              <a:gd name="adj2" fmla="val 19659"/>
              <a:gd name="adj3" fmla="val 1666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2">
                    <a:lumMod val="25000"/>
                  </a:schemeClr>
                </a:solidFill>
              </a:rPr>
              <a:t>I wish to know </a:t>
            </a:r>
            <a:r>
              <a:rPr lang="en-US" sz="1600" dirty="0" smtClean="0">
                <a:solidFill>
                  <a:schemeClr val="bg2">
                    <a:lumMod val="25000"/>
                  </a:schemeClr>
                </a:solidFill>
              </a:rPr>
              <a:t>can you </a:t>
            </a:r>
            <a:r>
              <a:rPr lang="en-US" sz="1600" dirty="0">
                <a:solidFill>
                  <a:schemeClr val="bg2">
                    <a:lumMod val="25000"/>
                  </a:schemeClr>
                </a:solidFill>
              </a:rPr>
              <a:t>disable/enable constraints on table ?</a:t>
            </a:r>
          </a:p>
        </p:txBody>
      </p:sp>
      <p:sp>
        <p:nvSpPr>
          <p:cNvPr id="10"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37</a:t>
            </a:fld>
            <a:endParaRPr lang="en-US" sz="1400" dirty="0">
              <a:solidFill>
                <a:srgbClr val="953735"/>
              </a:solidFill>
            </a:endParaRPr>
          </a:p>
        </p:txBody>
      </p:sp>
      <p:sp>
        <p:nvSpPr>
          <p:cNvPr id="11" name="Rectangle 10"/>
          <p:cNvSpPr/>
          <p:nvPr/>
        </p:nvSpPr>
        <p:spPr>
          <a:xfrm>
            <a:off x="338919" y="5334000"/>
            <a:ext cx="8229600" cy="685800"/>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Lets learn about </a:t>
            </a:r>
            <a:r>
              <a:rPr lang="en-US" dirty="0">
                <a:solidFill>
                  <a:schemeClr val="bg1"/>
                </a:solidFill>
              </a:rPr>
              <a:t>How to Enable Disable Constraints </a:t>
            </a:r>
            <a:r>
              <a:rPr lang="en-US" dirty="0" smtClean="0">
                <a:solidFill>
                  <a:schemeClr val="bg1"/>
                </a:solidFill>
              </a:rPr>
              <a:t> </a:t>
            </a:r>
            <a:r>
              <a:rPr lang="en-US" dirty="0" smtClean="0"/>
              <a:t>which </a:t>
            </a:r>
            <a:r>
              <a:rPr lang="en-US" dirty="0"/>
              <a:t>will help us meet TIM’s </a:t>
            </a:r>
            <a:r>
              <a:rPr lang="en-US" dirty="0" smtClean="0"/>
              <a:t>requirements</a:t>
            </a:r>
            <a:endParaRPr lang="en-US" dirty="0"/>
          </a:p>
        </p:txBody>
      </p:sp>
    </p:spTree>
    <p:extLst>
      <p:ext uri="{BB962C8B-B14F-4D97-AF65-F5344CB8AC3E}">
        <p14:creationId xmlns:p14="http://schemas.microsoft.com/office/powerpoint/2010/main" val="134145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b="1" dirty="0"/>
              <a:t>Why Disable Constraints?</a:t>
            </a:r>
          </a:p>
          <a:p>
            <a:r>
              <a:rPr lang="en-US" sz="1800" dirty="0"/>
              <a:t>During day-to-day operations, keep constraints enabled. In certain situations, temporarily disabling the constraints of a table makes sense for performance reasons. </a:t>
            </a:r>
            <a:endParaRPr lang="en-US" sz="1800" dirty="0" smtClean="0"/>
          </a:p>
          <a:p>
            <a:pPr marL="400050" lvl="1" indent="0">
              <a:buNone/>
            </a:pPr>
            <a:r>
              <a:rPr lang="en-US" sz="1800" dirty="0" smtClean="0"/>
              <a:t>For </a:t>
            </a:r>
            <a:r>
              <a:rPr lang="en-US" sz="1800" dirty="0"/>
              <a:t>example:</a:t>
            </a:r>
          </a:p>
          <a:p>
            <a:pPr lvl="1">
              <a:buFont typeface="Wingdings" pitchFamily="2" charset="2"/>
              <a:buChar char="§"/>
            </a:pPr>
            <a:r>
              <a:rPr lang="en-US" sz="1800" dirty="0"/>
              <a:t>When loading large amounts of data into a table using SQL*Loader</a:t>
            </a:r>
          </a:p>
          <a:p>
            <a:pPr lvl="1">
              <a:buFont typeface="Wingdings" pitchFamily="2" charset="2"/>
              <a:buChar char="§"/>
            </a:pPr>
            <a:r>
              <a:rPr lang="en-US" sz="1800" dirty="0"/>
              <a:t>When performing batch operations that make massive changes to a table (such as changing each employee number by adding 1000 to the existing number)</a:t>
            </a:r>
          </a:p>
          <a:p>
            <a:pPr lvl="1">
              <a:buFont typeface="Wingdings" pitchFamily="2" charset="2"/>
              <a:buChar char="§"/>
            </a:pPr>
            <a:r>
              <a:rPr lang="en-US" sz="1800" dirty="0"/>
              <a:t>When importing or exporting one table at a time</a:t>
            </a:r>
          </a:p>
          <a:p>
            <a:r>
              <a:rPr lang="en-US" sz="1800" dirty="0"/>
              <a:t>Temporarily turning off constraints can speed up these operations.</a:t>
            </a:r>
          </a:p>
          <a:p>
            <a:r>
              <a:rPr lang="en-US" sz="1800" dirty="0" smtClean="0"/>
              <a:t>This </a:t>
            </a:r>
            <a:r>
              <a:rPr lang="en-US" sz="1800" dirty="0"/>
              <a:t>functionality is vendor specific &amp; hence the syntax too. </a:t>
            </a:r>
            <a:endParaRPr lang="en-US" sz="1400" b="1" dirty="0"/>
          </a:p>
          <a:p>
            <a:pPr marL="0" indent="0">
              <a:buNone/>
            </a:pPr>
            <a:endParaRPr lang="en-US" sz="14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2" name="Title 1"/>
          <p:cNvSpPr>
            <a:spLocks noGrp="1"/>
          </p:cNvSpPr>
          <p:nvPr>
            <p:ph type="title"/>
          </p:nvPr>
        </p:nvSpPr>
        <p:spPr/>
        <p:txBody>
          <a:bodyPr/>
          <a:lstStyle/>
          <a:p>
            <a:r>
              <a:rPr lang="en-US" sz="3200" dirty="0"/>
              <a:t>Enabling and Disabling Constraints</a:t>
            </a:r>
          </a:p>
        </p:txBody>
      </p:sp>
      <p:pic>
        <p:nvPicPr>
          <p:cNvPr id="18434" name="Picture 2" descr="D:\CATP 4.0\MySQL Stage 1\Stage 1 Content\finals\On_off_tran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7315200" y="3962400"/>
            <a:ext cx="1335578" cy="609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38</a:t>
            </a:fld>
            <a:endParaRPr lang="en-US" sz="1400" dirty="0">
              <a:solidFill>
                <a:srgbClr val="953735"/>
              </a:solidFill>
            </a:endParaRPr>
          </a:p>
        </p:txBody>
      </p:sp>
    </p:spTree>
    <p:extLst>
      <p:ext uri="{BB962C8B-B14F-4D97-AF65-F5344CB8AC3E}">
        <p14:creationId xmlns:p14="http://schemas.microsoft.com/office/powerpoint/2010/main" val="406384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par>
                          <p:cTn id="29" fill="hold">
                            <p:stCondLst>
                              <p:cond delay="500"/>
                            </p:stCondLst>
                            <p:childTnLst>
                              <p:par>
                                <p:cTn id="30" presetID="16" presetClass="entr" presetSubtype="21" fill="hold" nodeType="afterEffect">
                                  <p:stCondLst>
                                    <p:cond delay="0"/>
                                  </p:stCondLst>
                                  <p:childTnLst>
                                    <p:set>
                                      <p:cBhvr>
                                        <p:cTn id="31" dur="1" fill="hold">
                                          <p:stCondLst>
                                            <p:cond delay="0"/>
                                          </p:stCondLst>
                                        </p:cTn>
                                        <p:tgtEl>
                                          <p:spTgt spid="18434"/>
                                        </p:tgtEl>
                                        <p:attrNameLst>
                                          <p:attrName>style.visibility</p:attrName>
                                        </p:attrNameLst>
                                      </p:cBhvr>
                                      <p:to>
                                        <p:strVal val="visible"/>
                                      </p:to>
                                    </p:set>
                                    <p:animEffect transition="in" filter="barn(inVertical)">
                                      <p:cBhvr>
                                        <p:cTn id="32"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b="1" dirty="0" smtClean="0"/>
              <a:t>Understanding Enabled &amp; Disabled Constraint</a:t>
            </a:r>
          </a:p>
          <a:p>
            <a:r>
              <a:rPr lang="en-US" sz="1800" dirty="0"/>
              <a:t>An integrity constraint represents an assertion about the data in a database. </a:t>
            </a:r>
          </a:p>
          <a:p>
            <a:r>
              <a:rPr lang="en-US" sz="1800" dirty="0"/>
              <a:t>This assertion is always true when the constraint is enabled. </a:t>
            </a:r>
          </a:p>
          <a:p>
            <a:r>
              <a:rPr lang="en-US" sz="1800" dirty="0"/>
              <a:t>The assertion might not be true when the constraint is disabled, because data that violates the integrity constraint can be in the database.</a:t>
            </a:r>
          </a:p>
          <a:p>
            <a:pPr marL="0" indent="0">
              <a:buNone/>
            </a:pPr>
            <a:r>
              <a:rPr lang="en-US" sz="1800" b="1" dirty="0" smtClean="0"/>
              <a:t>Enabled constraint</a:t>
            </a:r>
            <a:r>
              <a:rPr lang="en-US" sz="1800" dirty="0" smtClean="0"/>
              <a:t> </a:t>
            </a:r>
          </a:p>
          <a:p>
            <a:r>
              <a:rPr lang="en-US" sz="1800" dirty="0" smtClean="0"/>
              <a:t>When </a:t>
            </a:r>
            <a:r>
              <a:rPr lang="en-US" sz="1800" dirty="0"/>
              <a:t>a constraint is enabled, the corresponding rule is enforced on the data values in the associated columns. </a:t>
            </a:r>
            <a:endParaRPr lang="en-US" sz="1800" dirty="0" smtClean="0"/>
          </a:p>
          <a:p>
            <a:r>
              <a:rPr lang="en-US" sz="1800" dirty="0" smtClean="0"/>
              <a:t>The </a:t>
            </a:r>
            <a:r>
              <a:rPr lang="en-US" sz="1800" dirty="0"/>
              <a:t>definition of the constraint is stored in the data dictionary.</a:t>
            </a:r>
          </a:p>
          <a:p>
            <a:pPr marL="0" indent="0">
              <a:buNone/>
            </a:pPr>
            <a:r>
              <a:rPr lang="en-US" sz="1800" b="1" dirty="0" smtClean="0"/>
              <a:t>Disabled constraint</a:t>
            </a:r>
            <a:r>
              <a:rPr lang="en-US" sz="1800" dirty="0" smtClean="0"/>
              <a:t> </a:t>
            </a:r>
          </a:p>
          <a:p>
            <a:r>
              <a:rPr lang="en-US" sz="1800" dirty="0" smtClean="0"/>
              <a:t>When </a:t>
            </a:r>
            <a:r>
              <a:rPr lang="en-US" sz="1800" dirty="0"/>
              <a:t>a constraint is disabled, the corresponding rule is not enforced. </a:t>
            </a:r>
            <a:endParaRPr lang="en-US" sz="1800" dirty="0" smtClean="0"/>
          </a:p>
          <a:p>
            <a:r>
              <a:rPr lang="en-US" sz="1800" dirty="0" smtClean="0"/>
              <a:t>The </a:t>
            </a:r>
            <a:r>
              <a:rPr lang="en-US" sz="1800" dirty="0"/>
              <a:t>definition of the constraint is still stored in the data dictionary.</a:t>
            </a:r>
          </a:p>
          <a:p>
            <a:pPr marL="0" indent="0">
              <a:buNone/>
            </a:pPr>
            <a:endParaRPr lang="en-US" sz="1800" b="1" dirty="0"/>
          </a:p>
          <a:p>
            <a:pPr marL="0" indent="0">
              <a:buNone/>
            </a:pPr>
            <a:endParaRPr lang="en-US" sz="1400" b="1" dirty="0" smtClean="0"/>
          </a:p>
          <a:p>
            <a:pPr marL="0" indent="0">
              <a:buNone/>
            </a:pPr>
            <a:endParaRPr lang="en-US" sz="1600" b="1" dirty="0"/>
          </a:p>
          <a:p>
            <a:pPr marL="0" indent="0">
              <a:buNone/>
            </a:pPr>
            <a:endParaRPr lang="en-US" sz="16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2" name="Title 1"/>
          <p:cNvSpPr>
            <a:spLocks noGrp="1"/>
          </p:cNvSpPr>
          <p:nvPr>
            <p:ph type="title"/>
          </p:nvPr>
        </p:nvSpPr>
        <p:spPr/>
        <p:txBody>
          <a:bodyPr/>
          <a:lstStyle/>
          <a:p>
            <a:r>
              <a:rPr lang="en-US" sz="3200" dirty="0"/>
              <a:t>Enabling and Disabling Constraints</a:t>
            </a:r>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39</a:t>
            </a:fld>
            <a:endParaRPr lang="en-US" sz="1400" dirty="0">
              <a:solidFill>
                <a:srgbClr val="953735"/>
              </a:solidFill>
            </a:endParaRPr>
          </a:p>
        </p:txBody>
      </p:sp>
    </p:spTree>
    <p:extLst>
      <p:ext uri="{BB962C8B-B14F-4D97-AF65-F5344CB8AC3E}">
        <p14:creationId xmlns:p14="http://schemas.microsoft.com/office/powerpoint/2010/main" val="297999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458200" cy="1295400"/>
          </a:xfrm>
        </p:spPr>
        <p:txBody>
          <a:bodyPr/>
          <a:lstStyle/>
          <a:p>
            <a:pPr marL="57150" indent="0">
              <a:lnSpc>
                <a:spcPct val="150000"/>
              </a:lnSpc>
              <a:buNone/>
            </a:pPr>
            <a:r>
              <a:rPr lang="en-US" sz="2200" dirty="0" smtClean="0"/>
              <a:t>To understand the various SQL constraints that a developer needs to know to work with DBMS as follows:</a:t>
            </a:r>
          </a:p>
        </p:txBody>
      </p:sp>
      <p:sp>
        <p:nvSpPr>
          <p:cNvPr id="6" name="Title 1"/>
          <p:cNvSpPr>
            <a:spLocks noGrp="1"/>
          </p:cNvSpPr>
          <p:nvPr>
            <p:ph type="title"/>
          </p:nvPr>
        </p:nvSpPr>
        <p:spPr>
          <a:xfrm>
            <a:off x="1303020" y="-152400"/>
            <a:ext cx="8298180" cy="1143000"/>
          </a:xfrm>
        </p:spPr>
        <p:txBody>
          <a:bodyPr/>
          <a:lstStyle/>
          <a:p>
            <a:r>
              <a:rPr lang="en-US" dirty="0" smtClean="0"/>
              <a:t>Objective</a:t>
            </a:r>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29116"/>
          <a:stretch/>
        </p:blipFill>
        <p:spPr>
          <a:xfrm>
            <a:off x="5715000" y="2910633"/>
            <a:ext cx="2856186" cy="2880567"/>
          </a:xfrm>
          <a:prstGeom prst="rect">
            <a:avLst/>
          </a:prstGeom>
          <a:effectLst/>
        </p:spPr>
      </p:pic>
      <p:sp>
        <p:nvSpPr>
          <p:cNvPr id="3" name="Rectangle 2"/>
          <p:cNvSpPr/>
          <p:nvPr/>
        </p:nvSpPr>
        <p:spPr>
          <a:xfrm>
            <a:off x="152400" y="2438400"/>
            <a:ext cx="5562600" cy="4142673"/>
          </a:xfrm>
          <a:prstGeom prst="rect">
            <a:avLst/>
          </a:prstGeom>
        </p:spPr>
        <p:txBody>
          <a:bodyPr wrap="square">
            <a:spAutoFit/>
          </a:bodyPr>
          <a:lstStyle/>
          <a:p>
            <a:pPr marL="742950" lvl="1" indent="-285750" fontAlgn="base">
              <a:spcBef>
                <a:spcPct val="20000"/>
              </a:spcBef>
              <a:spcAft>
                <a:spcPct val="0"/>
              </a:spcAft>
              <a:buFont typeface="Arial" charset="0"/>
              <a:buChar char="–"/>
            </a:pPr>
            <a:r>
              <a:rPr lang="en-US" dirty="0">
                <a:solidFill>
                  <a:prstClr val="black"/>
                </a:solidFill>
              </a:rPr>
              <a:t>Understand Data Integrity</a:t>
            </a:r>
          </a:p>
          <a:p>
            <a:pPr marL="742950" lvl="1" indent="-285750" fontAlgn="base">
              <a:spcBef>
                <a:spcPct val="20000"/>
              </a:spcBef>
              <a:spcAft>
                <a:spcPct val="0"/>
              </a:spcAft>
              <a:buFont typeface="Arial" charset="0"/>
              <a:buChar char="–"/>
            </a:pPr>
            <a:r>
              <a:rPr lang="en-US" dirty="0">
                <a:solidFill>
                  <a:prstClr val="black"/>
                </a:solidFill>
              </a:rPr>
              <a:t>Understand Integrity Constraints</a:t>
            </a:r>
          </a:p>
          <a:p>
            <a:pPr marL="742950" lvl="1" indent="-285750" fontAlgn="base">
              <a:spcBef>
                <a:spcPct val="20000"/>
              </a:spcBef>
              <a:spcAft>
                <a:spcPct val="0"/>
              </a:spcAft>
              <a:buFont typeface="Arial" charset="0"/>
              <a:buChar char="–"/>
            </a:pPr>
            <a:r>
              <a:rPr lang="en-US" dirty="0">
                <a:solidFill>
                  <a:prstClr val="black"/>
                </a:solidFill>
              </a:rPr>
              <a:t>Understand Integrity Constraints Types</a:t>
            </a:r>
          </a:p>
          <a:p>
            <a:pPr marL="742950" lvl="1" indent="-285750" fontAlgn="base">
              <a:spcBef>
                <a:spcPct val="20000"/>
              </a:spcBef>
              <a:spcAft>
                <a:spcPct val="0"/>
              </a:spcAft>
              <a:buFont typeface="Arial" charset="0"/>
              <a:buChar char="–"/>
            </a:pPr>
            <a:r>
              <a:rPr lang="en-US" dirty="0">
                <a:solidFill>
                  <a:prstClr val="black"/>
                </a:solidFill>
              </a:rPr>
              <a:t>Understand Entity integrity</a:t>
            </a:r>
          </a:p>
          <a:p>
            <a:pPr marL="514350" lvl="1" fontAlgn="base">
              <a:spcAft>
                <a:spcPct val="0"/>
              </a:spcAft>
            </a:pPr>
            <a:r>
              <a:rPr lang="en-US" sz="1400" dirty="0">
                <a:solidFill>
                  <a:prstClr val="black"/>
                </a:solidFill>
              </a:rPr>
              <a:t>	PRIMARY KEY Constraint </a:t>
            </a:r>
          </a:p>
          <a:p>
            <a:pPr marL="742950" lvl="1" indent="-285750" fontAlgn="base">
              <a:spcBef>
                <a:spcPct val="20000"/>
              </a:spcBef>
              <a:spcAft>
                <a:spcPct val="0"/>
              </a:spcAft>
              <a:buFont typeface="Arial" charset="0"/>
              <a:buChar char="–"/>
            </a:pPr>
            <a:r>
              <a:rPr lang="en-US" dirty="0">
                <a:solidFill>
                  <a:prstClr val="black"/>
                </a:solidFill>
              </a:rPr>
              <a:t>Sequence generators</a:t>
            </a:r>
          </a:p>
          <a:p>
            <a:pPr marL="742950" lvl="1" indent="-285750" fontAlgn="base">
              <a:spcBef>
                <a:spcPct val="20000"/>
              </a:spcBef>
              <a:spcAft>
                <a:spcPct val="0"/>
              </a:spcAft>
              <a:buFont typeface="Arial" charset="0"/>
              <a:buChar char="–"/>
            </a:pPr>
            <a:r>
              <a:rPr lang="en-US" dirty="0">
                <a:solidFill>
                  <a:prstClr val="black"/>
                </a:solidFill>
              </a:rPr>
              <a:t>Understand Referential Integrity</a:t>
            </a:r>
          </a:p>
          <a:p>
            <a:pPr marL="514350" lvl="1" fontAlgn="base">
              <a:spcAft>
                <a:spcPct val="0"/>
              </a:spcAft>
            </a:pPr>
            <a:r>
              <a:rPr lang="en-US" sz="1400" dirty="0">
                <a:solidFill>
                  <a:prstClr val="black"/>
                </a:solidFill>
              </a:rPr>
              <a:t>	FOREIGN KEY Constraint </a:t>
            </a:r>
          </a:p>
          <a:p>
            <a:pPr marL="742950" lvl="1" indent="-285750" fontAlgn="base">
              <a:spcBef>
                <a:spcPct val="20000"/>
              </a:spcBef>
              <a:spcAft>
                <a:spcPct val="0"/>
              </a:spcAft>
              <a:buFont typeface="Arial" charset="0"/>
              <a:buChar char="–"/>
            </a:pPr>
            <a:r>
              <a:rPr lang="en-US" dirty="0">
                <a:solidFill>
                  <a:prstClr val="black"/>
                </a:solidFill>
              </a:rPr>
              <a:t>Understand Domain Integrity</a:t>
            </a:r>
          </a:p>
          <a:p>
            <a:pPr marL="514350" lvl="1" fontAlgn="base">
              <a:spcAft>
                <a:spcPct val="0"/>
              </a:spcAft>
            </a:pPr>
            <a:r>
              <a:rPr lang="en-US" sz="1400" dirty="0">
                <a:solidFill>
                  <a:prstClr val="black"/>
                </a:solidFill>
              </a:rPr>
              <a:t>	NOT NULL Constraint</a:t>
            </a:r>
          </a:p>
          <a:p>
            <a:pPr marL="514350" lvl="1" fontAlgn="base">
              <a:spcAft>
                <a:spcPct val="0"/>
              </a:spcAft>
            </a:pPr>
            <a:r>
              <a:rPr lang="en-US" sz="1400" dirty="0">
                <a:solidFill>
                  <a:prstClr val="black"/>
                </a:solidFill>
              </a:rPr>
              <a:t>	UNIQUE KEY Constraint</a:t>
            </a:r>
          </a:p>
          <a:p>
            <a:pPr marL="514350" lvl="1" fontAlgn="base">
              <a:spcAft>
                <a:spcPct val="0"/>
              </a:spcAft>
            </a:pPr>
            <a:r>
              <a:rPr lang="en-US" sz="1400" dirty="0">
                <a:solidFill>
                  <a:prstClr val="black"/>
                </a:solidFill>
              </a:rPr>
              <a:t>	CHECK Constraint </a:t>
            </a:r>
          </a:p>
          <a:p>
            <a:pPr marL="742950" lvl="1" indent="-285750" fontAlgn="base">
              <a:spcBef>
                <a:spcPct val="20000"/>
              </a:spcBef>
              <a:spcAft>
                <a:spcPct val="0"/>
              </a:spcAft>
              <a:buFont typeface="Arial" charset="0"/>
              <a:buChar char="–"/>
            </a:pPr>
            <a:r>
              <a:rPr lang="en-US" dirty="0">
                <a:solidFill>
                  <a:prstClr val="black"/>
                </a:solidFill>
              </a:rPr>
              <a:t>Understand User Defined Integrity</a:t>
            </a:r>
          </a:p>
          <a:p>
            <a:pPr marL="742950" lvl="1" indent="-285750" fontAlgn="base">
              <a:spcBef>
                <a:spcPct val="20000"/>
              </a:spcBef>
              <a:spcAft>
                <a:spcPct val="0"/>
              </a:spcAft>
              <a:buFont typeface="Arial" charset="0"/>
              <a:buChar char="–"/>
            </a:pPr>
            <a:r>
              <a:rPr lang="en-US" dirty="0">
                <a:solidFill>
                  <a:prstClr val="black"/>
                </a:solidFill>
              </a:rPr>
              <a:t>Understand Enabling and Disabling Constrain</a:t>
            </a:r>
            <a:r>
              <a:rPr lang="en-US" sz="2000" dirty="0">
                <a:solidFill>
                  <a:prstClr val="black"/>
                </a:solidFill>
              </a:rPr>
              <a:t>ts</a:t>
            </a:r>
            <a:endParaRPr lang="en-US" sz="2400" dirty="0">
              <a:solidFill>
                <a:prstClr val="black"/>
              </a:solidFill>
            </a:endParaRPr>
          </a:p>
        </p:txBody>
      </p:sp>
      <p:sp>
        <p:nvSpPr>
          <p:cNvPr id="8" name="Slide Number Placeholder 7"/>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31490322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1800" b="1" dirty="0" smtClean="0"/>
              <a:t>Guidelines</a:t>
            </a:r>
          </a:p>
          <a:p>
            <a:r>
              <a:rPr lang="en-US" sz="1800" dirty="0"/>
              <a:t>When enabling or disabling UNIQUE, PRIMARY KEY, and FOREIGN KEY constraints, be aware of several important issues and prerequisites. </a:t>
            </a:r>
            <a:endParaRPr lang="en-US" sz="1800" dirty="0" smtClean="0"/>
          </a:p>
          <a:p>
            <a:r>
              <a:rPr lang="en-US" sz="1800" dirty="0" smtClean="0"/>
              <a:t>UNIQUE </a:t>
            </a:r>
            <a:r>
              <a:rPr lang="en-US" sz="1800" dirty="0"/>
              <a:t>key and PRIMARY KEY constraints are usually managed by the database administrator</a:t>
            </a:r>
            <a:r>
              <a:rPr lang="en-US" sz="1800" dirty="0" smtClean="0"/>
              <a:t>.</a:t>
            </a:r>
          </a:p>
          <a:p>
            <a:pPr marL="0" indent="0">
              <a:buNone/>
            </a:pPr>
            <a:r>
              <a:rPr lang="en-US" sz="1800" b="1" dirty="0" smtClean="0"/>
              <a:t>Fixing </a:t>
            </a:r>
            <a:r>
              <a:rPr lang="en-US" sz="1800" b="1" dirty="0"/>
              <a:t>Constraint Exceptions</a:t>
            </a:r>
          </a:p>
          <a:p>
            <a:r>
              <a:rPr lang="en-US" sz="1800" dirty="0"/>
              <a:t>If a row of a table disobeys an integrity constraint, then this row is in violation of the constraint and is called an exception to the constraint. </a:t>
            </a:r>
            <a:endParaRPr lang="en-US" sz="1800" dirty="0" smtClean="0"/>
          </a:p>
          <a:p>
            <a:r>
              <a:rPr lang="en-US" sz="1800" dirty="0" smtClean="0"/>
              <a:t>If </a:t>
            </a:r>
            <a:r>
              <a:rPr lang="en-US" sz="1800" dirty="0"/>
              <a:t>any exceptions exist, then the constraint cannot be enabled. The rows that violate the constraint must be updated or deleted before the constraint can be enabled.</a:t>
            </a:r>
          </a:p>
          <a:p>
            <a:r>
              <a:rPr lang="en-US" sz="1800" dirty="0" smtClean="0"/>
              <a:t>When </a:t>
            </a:r>
            <a:r>
              <a:rPr lang="en-US" sz="1800" dirty="0"/>
              <a:t>you try to create or enable a constraint, and the statement fails because integrity constraint exceptions exist, the statement is rolled back. </a:t>
            </a:r>
            <a:endParaRPr lang="en-US" sz="1400" b="1" dirty="0" smtClean="0"/>
          </a:p>
          <a:p>
            <a:pPr marL="0" indent="0">
              <a:buNone/>
            </a:pPr>
            <a:endParaRPr lang="en-US" sz="1600" b="1" dirty="0"/>
          </a:p>
          <a:p>
            <a:pPr marL="0" indent="0">
              <a:buNone/>
            </a:pPr>
            <a:endParaRPr lang="en-US" sz="1600" dirty="0" smtClean="0">
              <a:solidFill>
                <a:schemeClr val="tx1">
                  <a:lumMod val="85000"/>
                  <a:lumOff val="15000"/>
                </a:schemeClr>
              </a:solidFill>
            </a:endParaRPr>
          </a:p>
          <a:p>
            <a:pPr marL="0" indent="0">
              <a:buNone/>
            </a:pPr>
            <a:endParaRPr lang="en-IN" sz="1800" b="1" dirty="0"/>
          </a:p>
        </p:txBody>
      </p:sp>
      <p:sp>
        <p:nvSpPr>
          <p:cNvPr id="2" name="Title 1"/>
          <p:cNvSpPr>
            <a:spLocks noGrp="1"/>
          </p:cNvSpPr>
          <p:nvPr>
            <p:ph type="title"/>
          </p:nvPr>
        </p:nvSpPr>
        <p:spPr/>
        <p:txBody>
          <a:bodyPr/>
          <a:lstStyle/>
          <a:p>
            <a:r>
              <a:rPr lang="en-US" sz="3200" dirty="0"/>
              <a:t>Enabling and Disabling Constraints</a:t>
            </a:r>
          </a:p>
        </p:txBody>
      </p:sp>
      <p:sp>
        <p:nvSpPr>
          <p:cNvPr id="5"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40</a:t>
            </a:fld>
            <a:endParaRPr lang="en-US" sz="1400" dirty="0">
              <a:solidFill>
                <a:srgbClr val="953735"/>
              </a:solidFill>
            </a:endParaRPr>
          </a:p>
        </p:txBody>
      </p:sp>
    </p:spTree>
    <p:extLst>
      <p:ext uri="{BB962C8B-B14F-4D97-AF65-F5344CB8AC3E}">
        <p14:creationId xmlns:p14="http://schemas.microsoft.com/office/powerpoint/2010/main" val="294376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sp>
        <p:nvSpPr>
          <p:cNvPr id="7" name="Title 1"/>
          <p:cNvSpPr>
            <a:spLocks noGrp="1"/>
          </p:cNvSpPr>
          <p:nvPr>
            <p:ph type="title"/>
          </p:nvPr>
        </p:nvSpPr>
        <p:spPr>
          <a:xfrm>
            <a:off x="1303020" y="-152400"/>
            <a:ext cx="8298180" cy="1143000"/>
          </a:xfrm>
        </p:spPr>
        <p:txBody>
          <a:bodyPr/>
          <a:lstStyle/>
          <a:p>
            <a:r>
              <a:rPr lang="en-US" dirty="0" smtClean="0"/>
              <a:t>Check Your Understanding</a:t>
            </a:r>
            <a:endParaRPr lang="en-US" dirty="0"/>
          </a:p>
        </p:txBody>
      </p:sp>
      <p:sp>
        <p:nvSpPr>
          <p:cNvPr id="10" name="Content Placeholder 1"/>
          <p:cNvSpPr>
            <a:spLocks noGrp="1"/>
          </p:cNvSpPr>
          <p:nvPr>
            <p:ph idx="1"/>
          </p:nvPr>
        </p:nvSpPr>
        <p:spPr>
          <a:xfrm>
            <a:off x="2514600" y="1852455"/>
            <a:ext cx="6096000" cy="2560321"/>
          </a:xfrm>
        </p:spPr>
        <p:txBody>
          <a:bodyPr/>
          <a:lstStyle/>
          <a:p>
            <a:r>
              <a:rPr lang="en-US" sz="1600" dirty="0"/>
              <a:t>What is Data Integrity?</a:t>
            </a:r>
          </a:p>
          <a:p>
            <a:r>
              <a:rPr lang="en-US" sz="1600" dirty="0"/>
              <a:t>What is Integrity Constraints?</a:t>
            </a:r>
          </a:p>
          <a:p>
            <a:r>
              <a:rPr lang="en-US" sz="1600" dirty="0"/>
              <a:t>What are Integrity Constraints Types?</a:t>
            </a:r>
          </a:p>
          <a:p>
            <a:r>
              <a:rPr lang="en-US" sz="1600" dirty="0"/>
              <a:t>What is Entity integrity?</a:t>
            </a:r>
          </a:p>
          <a:p>
            <a:r>
              <a:rPr lang="en-US" sz="1600" dirty="0"/>
              <a:t>What is Referential Integrity?</a:t>
            </a:r>
          </a:p>
          <a:p>
            <a:r>
              <a:rPr lang="en-US" sz="1600" dirty="0"/>
              <a:t>What is Domain Integrity?</a:t>
            </a:r>
          </a:p>
          <a:p>
            <a:r>
              <a:rPr lang="en-US" sz="1600" dirty="0"/>
              <a:t>What is User Defined Integrity?</a:t>
            </a:r>
          </a:p>
          <a:p>
            <a:r>
              <a:rPr lang="en-US" sz="1600" dirty="0"/>
              <a:t>What is PRIMARY KEY Constraint ?</a:t>
            </a:r>
          </a:p>
          <a:p>
            <a:r>
              <a:rPr lang="en-US" sz="1600" dirty="0"/>
              <a:t>What is FOREIGN KEY Constraint ?</a:t>
            </a:r>
          </a:p>
          <a:p>
            <a:r>
              <a:rPr lang="en-US" sz="1600" dirty="0"/>
              <a:t>What is NOT NULL Constraint/</a:t>
            </a:r>
          </a:p>
          <a:p>
            <a:r>
              <a:rPr lang="en-US" sz="1600" dirty="0"/>
              <a:t>What is UNIQUE KEY Constraint?</a:t>
            </a:r>
          </a:p>
          <a:p>
            <a:r>
              <a:rPr lang="en-US" sz="1600" dirty="0"/>
              <a:t>What is CHECK Constraint ?</a:t>
            </a:r>
          </a:p>
          <a:p>
            <a:r>
              <a:rPr lang="en-US" sz="1600" dirty="0"/>
              <a:t>What is Enabling and Disabling Constraints?</a:t>
            </a:r>
            <a:endParaRPr lang="en-US" sz="2000" dirty="0"/>
          </a:p>
        </p:txBody>
      </p:sp>
      <p:pic>
        <p:nvPicPr>
          <p:cNvPr id="11" name="Picture 29"/>
          <p:cNvPicPr>
            <a:picLocks noChangeAspect="1" noChangeArrowheads="1"/>
          </p:cNvPicPr>
          <p:nvPr/>
        </p:nvPicPr>
        <p:blipFill>
          <a:blip r:embed="rId3" cstate="print"/>
          <a:srcRect/>
          <a:stretch>
            <a:fillRect/>
          </a:stretch>
        </p:blipFill>
        <p:spPr bwMode="auto">
          <a:xfrm>
            <a:off x="609600" y="2418297"/>
            <a:ext cx="1905000" cy="2001303"/>
          </a:xfrm>
          <a:prstGeom prst="rect">
            <a:avLst/>
          </a:prstGeom>
          <a:noFill/>
          <a:ln w="9525" algn="ctr">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5324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000" dirty="0" smtClean="0"/>
              <a:t>Activity</a:t>
            </a:r>
            <a:endParaRPr lang="en-US" sz="40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sp>
        <p:nvSpPr>
          <p:cNvPr id="6" name="TextBox 5"/>
          <p:cNvSpPr txBox="1"/>
          <p:nvPr/>
        </p:nvSpPr>
        <p:spPr>
          <a:xfrm>
            <a:off x="152400" y="1600200"/>
            <a:ext cx="8839200" cy="48320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en-US" sz="1600" dirty="0" smtClean="0">
              <a:solidFill>
                <a:schemeClr val="tx1"/>
              </a:solidFill>
              <a:latin typeface="Arial" pitchFamily="34" charset="0"/>
              <a:cs typeface="Arial" pitchFamily="34" charset="0"/>
            </a:endParaRPr>
          </a:p>
          <a:p>
            <a:r>
              <a:rPr lang="en-US" dirty="0" smtClean="0">
                <a:solidFill>
                  <a:schemeClr val="tx1"/>
                </a:solidFill>
                <a:latin typeface="Arial" pitchFamily="34" charset="0"/>
                <a:cs typeface="Arial" pitchFamily="34" charset="0"/>
              </a:rPr>
              <a:t>Now </a:t>
            </a:r>
            <a:r>
              <a:rPr lang="en-US" dirty="0">
                <a:solidFill>
                  <a:schemeClr val="tx1"/>
                </a:solidFill>
                <a:latin typeface="Arial" pitchFamily="34" charset="0"/>
                <a:cs typeface="Arial" pitchFamily="34" charset="0"/>
              </a:rPr>
              <a:t>we are well versed with commands lets test our understanding using </a:t>
            </a:r>
            <a:r>
              <a:rPr lang="en-US" dirty="0" smtClean="0">
                <a:solidFill>
                  <a:schemeClr val="tx1"/>
                </a:solidFill>
                <a:latin typeface="Arial" pitchFamily="34" charset="0"/>
                <a:cs typeface="Arial" pitchFamily="34" charset="0"/>
              </a:rPr>
              <a:t>short case </a:t>
            </a:r>
            <a:r>
              <a:rPr lang="en-US" dirty="0">
                <a:solidFill>
                  <a:schemeClr val="tx1"/>
                </a:solidFill>
                <a:latin typeface="Arial" pitchFamily="34" charset="0"/>
                <a:cs typeface="Arial" pitchFamily="34" charset="0"/>
              </a:rPr>
              <a:t>study   </a:t>
            </a:r>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endParaRPr lang="en-US" sz="1600" dirty="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Case Study Scenario: </a:t>
            </a:r>
          </a:p>
          <a:p>
            <a:r>
              <a:rPr lang="en-US" sz="1600" b="0" dirty="0" smtClean="0">
                <a:latin typeface="Arial" pitchFamily="34" charset="0"/>
                <a:cs typeface="Arial" pitchFamily="34" charset="0"/>
              </a:rPr>
              <a:t>This case study is to develop a </a:t>
            </a:r>
            <a:r>
              <a:rPr lang="en-US" sz="1600" i="1" dirty="0" smtClean="0">
                <a:latin typeface="Arial" pitchFamily="34" charset="0"/>
                <a:cs typeface="Arial" pitchFamily="34" charset="0"/>
              </a:rPr>
              <a:t>Course Management System </a:t>
            </a:r>
            <a:r>
              <a:rPr lang="en-US" sz="1600" b="0" dirty="0" smtClean="0">
                <a:latin typeface="Arial" pitchFamily="34" charset="0"/>
                <a:cs typeface="Arial" pitchFamily="34" charset="0"/>
              </a:rPr>
              <a:t>(</a:t>
            </a:r>
            <a:r>
              <a:rPr lang="en-US" sz="1600" dirty="0" smtClean="0">
                <a:latin typeface="Arial" pitchFamily="34" charset="0"/>
                <a:cs typeface="Arial" pitchFamily="34" charset="0"/>
              </a:rPr>
              <a:t>CMS</a:t>
            </a:r>
            <a:r>
              <a:rPr lang="en-US" sz="1600" b="0" dirty="0" smtClean="0">
                <a:latin typeface="Arial" pitchFamily="34" charset="0"/>
                <a:cs typeface="Arial" pitchFamily="34" charset="0"/>
              </a:rPr>
              <a:t>) for ABC University. The following are the two use cases for which the database needs to be designed.</a:t>
            </a:r>
          </a:p>
          <a:p>
            <a:pPr marL="347663"/>
            <a:endParaRPr lang="en-US" sz="1600" i="1" dirty="0" smtClean="0">
              <a:latin typeface="Arial" pitchFamily="34" charset="0"/>
              <a:cs typeface="Arial" pitchFamily="34" charset="0"/>
            </a:endParaRPr>
          </a:p>
          <a:p>
            <a:pPr marL="347663"/>
            <a:r>
              <a:rPr lang="en-US" sz="1600" i="1" dirty="0" smtClean="0">
                <a:latin typeface="Arial" pitchFamily="34" charset="0"/>
                <a:cs typeface="Arial" pitchFamily="34" charset="0"/>
              </a:rPr>
              <a:t>Add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To add the course details into the course management system.</a:t>
            </a:r>
          </a:p>
          <a:p>
            <a:pPr marL="347663"/>
            <a:r>
              <a:rPr lang="en-US" sz="1600" i="1" dirty="0" smtClean="0">
                <a:latin typeface="Arial" pitchFamily="34" charset="0"/>
                <a:cs typeface="Arial" pitchFamily="34" charset="0"/>
              </a:rPr>
              <a:t>Retrieve Course </a:t>
            </a:r>
          </a:p>
          <a:p>
            <a:pPr marL="347663"/>
            <a:r>
              <a:rPr lang="en-US" sz="1600" i="1" dirty="0">
                <a:latin typeface="Arial" pitchFamily="34" charset="0"/>
                <a:cs typeface="Arial" pitchFamily="34" charset="0"/>
              </a:rPr>
              <a:t>	</a:t>
            </a:r>
            <a:r>
              <a:rPr lang="en-US" sz="1600" i="1" dirty="0" smtClean="0">
                <a:latin typeface="Arial" pitchFamily="34" charset="0"/>
                <a:cs typeface="Arial" pitchFamily="34" charset="0"/>
              </a:rPr>
              <a:t>–</a:t>
            </a:r>
            <a:r>
              <a:rPr lang="en-US" sz="1600" b="0" i="1" dirty="0" smtClean="0">
                <a:latin typeface="Arial" pitchFamily="34" charset="0"/>
                <a:cs typeface="Arial" pitchFamily="34" charset="0"/>
              </a:rPr>
              <a:t> </a:t>
            </a:r>
            <a:r>
              <a:rPr lang="en-US" sz="1600" b="0" dirty="0" smtClean="0">
                <a:latin typeface="Arial" pitchFamily="34" charset="0"/>
                <a:cs typeface="Arial" pitchFamily="34" charset="0"/>
              </a:rPr>
              <a:t>Retrieve the courses stored in the system and display it.</a:t>
            </a:r>
          </a:p>
          <a:p>
            <a:pPr marL="347663"/>
            <a:endParaRPr lang="en-US" sz="1600" b="0" dirty="0" smtClean="0">
              <a:latin typeface="Arial" pitchFamily="34" charset="0"/>
              <a:cs typeface="Arial" pitchFamily="34" charset="0"/>
            </a:endParaRPr>
          </a:p>
          <a:p>
            <a:pPr marL="58738"/>
            <a:r>
              <a:rPr lang="en-US" sz="1600" b="0" dirty="0" smtClean="0">
                <a:latin typeface="Arial" pitchFamily="34" charset="0"/>
                <a:cs typeface="Arial" pitchFamily="34" charset="0"/>
              </a:rPr>
              <a:t>The courses to be added will have the following attributes Course Code, Course Name, Number of participants, Course Description, Course Duration, Course start date and Course Type.</a:t>
            </a:r>
            <a:endParaRPr lang="en-US" sz="1600" b="0" dirty="0">
              <a:latin typeface="Arial" pitchFamily="34" charset="0"/>
              <a:cs typeface="Arial" pitchFamily="34" charset="0"/>
            </a:endParaRPr>
          </a:p>
        </p:txBody>
      </p:sp>
      <p:sp>
        <p:nvSpPr>
          <p:cNvPr id="7" name="TextBox 6"/>
          <p:cNvSpPr txBox="1"/>
          <p:nvPr/>
        </p:nvSpPr>
        <p:spPr>
          <a:xfrm>
            <a:off x="1524000" y="2514600"/>
            <a:ext cx="6096000" cy="461665"/>
          </a:xfrm>
          <a:prstGeom prst="rect">
            <a:avLst/>
          </a:prstGeom>
          <a:solidFill>
            <a:srgbClr val="92D050"/>
          </a:solidFill>
          <a:effectLst>
            <a:outerShdw blurRad="40000" dist="20000" dir="5400000" rotWithShape="0">
              <a:srgbClr val="000000">
                <a:alpha val="38000"/>
              </a:srgb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b="1" dirty="0">
                <a:solidFill>
                  <a:schemeClr val="bg1"/>
                </a:solidFill>
                <a:latin typeface="Arial" pitchFamily="34" charset="0"/>
                <a:cs typeface="Arial" pitchFamily="34" charset="0"/>
              </a:rPr>
              <a:t>C</a:t>
            </a:r>
            <a:r>
              <a:rPr lang="en-US" sz="1600" dirty="0">
                <a:solidFill>
                  <a:schemeClr val="tx1">
                    <a:lumMod val="65000"/>
                    <a:lumOff val="35000"/>
                  </a:schemeClr>
                </a:solidFill>
                <a:latin typeface="Arial" pitchFamily="34" charset="0"/>
                <a:cs typeface="Arial" pitchFamily="34" charset="0"/>
              </a:rPr>
              <a:t>ourse </a:t>
            </a:r>
            <a:r>
              <a:rPr lang="en-US" sz="1600" b="1" dirty="0">
                <a:solidFill>
                  <a:schemeClr val="bg1"/>
                </a:solidFill>
                <a:latin typeface="Arial" pitchFamily="34" charset="0"/>
                <a:cs typeface="Arial" pitchFamily="34" charset="0"/>
              </a:rPr>
              <a:t>M</a:t>
            </a:r>
            <a:r>
              <a:rPr lang="en-US" sz="1600" dirty="0">
                <a:solidFill>
                  <a:schemeClr val="tx1">
                    <a:lumMod val="65000"/>
                    <a:lumOff val="35000"/>
                  </a:schemeClr>
                </a:solidFill>
                <a:latin typeface="Arial" pitchFamily="34" charset="0"/>
                <a:cs typeface="Arial" pitchFamily="34" charset="0"/>
              </a:rPr>
              <a:t>anagement </a:t>
            </a:r>
            <a:r>
              <a:rPr lang="en-US" sz="1600" b="1" dirty="0">
                <a:solidFill>
                  <a:schemeClr val="bg1"/>
                </a:solidFill>
                <a:latin typeface="Arial" pitchFamily="34" charset="0"/>
                <a:cs typeface="Arial" pitchFamily="34" charset="0"/>
              </a:rPr>
              <a:t>S</a:t>
            </a:r>
            <a:r>
              <a:rPr lang="en-US" sz="1600" dirty="0">
                <a:solidFill>
                  <a:schemeClr val="tx1">
                    <a:lumMod val="65000"/>
                    <a:lumOff val="35000"/>
                  </a:schemeClr>
                </a:solidFill>
                <a:latin typeface="Arial" pitchFamily="34" charset="0"/>
                <a:cs typeface="Arial" pitchFamily="34" charset="0"/>
              </a:rPr>
              <a:t>ystem (</a:t>
            </a:r>
            <a:r>
              <a:rPr lang="en-US" sz="1600" b="1" dirty="0">
                <a:solidFill>
                  <a:schemeClr val="bg1"/>
                </a:solidFill>
                <a:latin typeface="Arial" pitchFamily="34" charset="0"/>
                <a:cs typeface="Arial" pitchFamily="34" charset="0"/>
              </a:rPr>
              <a:t>CMS</a:t>
            </a:r>
            <a:r>
              <a:rPr lang="en-US" sz="1600" dirty="0">
                <a:solidFill>
                  <a:schemeClr val="tx1">
                    <a:lumMod val="65000"/>
                    <a:lumOff val="35000"/>
                  </a:schemeClr>
                </a:solidFill>
                <a:latin typeface="Arial" pitchFamily="34" charset="0"/>
                <a:cs typeface="Arial" pitchFamily="34" charset="0"/>
              </a:rPr>
              <a:t>) </a:t>
            </a:r>
            <a:r>
              <a:rPr lang="en-US" sz="1600" dirty="0" smtClean="0">
                <a:solidFill>
                  <a:schemeClr val="tx1">
                    <a:lumMod val="65000"/>
                    <a:lumOff val="35000"/>
                  </a:schemeClr>
                </a:solidFill>
                <a:latin typeface="Arial" pitchFamily="34" charset="0"/>
                <a:cs typeface="Arial" pitchFamily="34" charset="0"/>
              </a:rPr>
              <a:t>	</a:t>
            </a:r>
            <a:r>
              <a:rPr lang="en-US" sz="2400" dirty="0" smtClean="0">
                <a:solidFill>
                  <a:schemeClr val="bg1"/>
                </a:solidFill>
                <a:latin typeface="Broadway" pitchFamily="82" charset="0"/>
                <a:cs typeface="Arial" pitchFamily="34" charset="0"/>
              </a:rPr>
              <a:t>ABC</a:t>
            </a:r>
            <a:r>
              <a:rPr lang="en-US" sz="2400" dirty="0" smtClean="0">
                <a:solidFill>
                  <a:schemeClr val="bg1"/>
                </a:solidFill>
                <a:latin typeface="Algerian" pitchFamily="82" charset="0"/>
                <a:cs typeface="Arial" pitchFamily="34" charset="0"/>
              </a:rPr>
              <a:t> </a:t>
            </a:r>
            <a:r>
              <a:rPr lang="en-US" sz="2000" dirty="0">
                <a:solidFill>
                  <a:schemeClr val="bg1"/>
                </a:solidFill>
                <a:latin typeface="Arial" pitchFamily="34" charset="0"/>
                <a:cs typeface="Arial" pitchFamily="34" charset="0"/>
              </a:rPr>
              <a:t>University</a:t>
            </a:r>
          </a:p>
        </p:txBody>
      </p:sp>
    </p:spTree>
    <p:extLst>
      <p:ext uri="{BB962C8B-B14F-4D97-AF65-F5344CB8AC3E}">
        <p14:creationId xmlns:p14="http://schemas.microsoft.com/office/powerpoint/2010/main" val="2560738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76200" y="1676400"/>
            <a:ext cx="8915400" cy="1508105"/>
          </a:xfrm>
          <a:prstGeom prst="rect">
            <a:avLst/>
          </a:prstGeom>
          <a:noFill/>
        </p:spPr>
        <p:txBody>
          <a:bodyPr wrap="square" rtlCol="0">
            <a:spAutoFit/>
          </a:bodyPr>
          <a:lstStyle/>
          <a:p>
            <a:pPr lvl="1"/>
            <a:r>
              <a:rPr lang="en-US" b="1" dirty="0" smtClean="0"/>
              <a:t>Requirement #1</a:t>
            </a:r>
            <a:r>
              <a:rPr lang="en-US" dirty="0" smtClean="0"/>
              <a:t>: C</a:t>
            </a:r>
            <a:r>
              <a:rPr lang="en-US" b="0" dirty="0" smtClean="0"/>
              <a:t>reate a table named “</a:t>
            </a:r>
            <a:r>
              <a:rPr lang="en-US" dirty="0" smtClean="0"/>
              <a:t>COURSE_INFO</a:t>
            </a:r>
            <a:r>
              <a:rPr lang="en-US" b="0" dirty="0" smtClean="0"/>
              <a:t>” &amp; “</a:t>
            </a:r>
            <a:r>
              <a:rPr lang="en-US" dirty="0" smtClean="0"/>
              <a:t>Student_Info</a:t>
            </a:r>
            <a:r>
              <a:rPr lang="en-US" b="0" dirty="0" smtClean="0"/>
              <a:t>”  with following column name, data type, data size, and following constraints,</a:t>
            </a:r>
          </a:p>
          <a:p>
            <a:pPr marL="1635125" lvl="3" indent="-263525">
              <a:buFont typeface="Arial" pitchFamily="34" charset="0"/>
              <a:buChar char="•"/>
            </a:pPr>
            <a:r>
              <a:rPr lang="en-US" sz="1400" dirty="0" smtClean="0"/>
              <a:t>COURSE_CODE </a:t>
            </a:r>
            <a:r>
              <a:rPr lang="en-US" sz="1400" b="0" dirty="0" smtClean="0"/>
              <a:t>– Primary Key</a:t>
            </a:r>
          </a:p>
          <a:p>
            <a:pPr marL="1635125" lvl="3" indent="-263525">
              <a:buFont typeface="Arial" pitchFamily="34" charset="0"/>
              <a:buChar char="•"/>
            </a:pPr>
            <a:r>
              <a:rPr lang="en-US" sz="1400" dirty="0" smtClean="0"/>
              <a:t>COURSE_NAME</a:t>
            </a:r>
            <a:r>
              <a:rPr lang="en-US" sz="1400" b="0" dirty="0" smtClean="0"/>
              <a:t> – Not null.</a:t>
            </a:r>
          </a:p>
          <a:p>
            <a:pPr marL="1635125" lvl="3" indent="-263525">
              <a:buFont typeface="Arial" pitchFamily="34" charset="0"/>
              <a:buChar char="•"/>
            </a:pPr>
            <a:r>
              <a:rPr lang="en-US" sz="1400" dirty="0"/>
              <a:t>STUDENT_ID –primary Key</a:t>
            </a:r>
          </a:p>
          <a:p>
            <a:pPr marL="1177925" lvl="2" indent="-263525">
              <a:buFont typeface="Arial" pitchFamily="34" charset="0"/>
              <a:buChar char="•"/>
            </a:pPr>
            <a:endParaRPr lang="en-US" sz="1400" b="0" dirty="0" smtClean="0"/>
          </a:p>
        </p:txBody>
      </p:sp>
      <p:graphicFrame>
        <p:nvGraphicFramePr>
          <p:cNvPr id="10" name="Table 9"/>
          <p:cNvGraphicFramePr>
            <a:graphicFrameLocks noGrp="1"/>
          </p:cNvGraphicFramePr>
          <p:nvPr>
            <p:extLst>
              <p:ext uri="{D42A27DB-BD31-4B8C-83A1-F6EECF244321}">
                <p14:modId xmlns:p14="http://schemas.microsoft.com/office/powerpoint/2010/main" val="1521627342"/>
              </p:ext>
            </p:extLst>
          </p:nvPr>
        </p:nvGraphicFramePr>
        <p:xfrm>
          <a:off x="457200" y="3272747"/>
          <a:ext cx="3962400" cy="2147662"/>
        </p:xfrm>
        <a:graphic>
          <a:graphicData uri="http://schemas.openxmlformats.org/drawingml/2006/table">
            <a:tbl>
              <a:tblPr firstRow="1">
                <a:tableStyleId>{3C2FFA5D-87B4-456A-9821-1D502468CF0F}</a:tableStyleId>
              </a:tblPr>
              <a:tblGrid>
                <a:gridCol w="2133600"/>
                <a:gridCol w="914400"/>
                <a:gridCol w="914400"/>
              </a:tblGrid>
              <a:tr h="304800">
                <a:tc>
                  <a:txBody>
                    <a:bodyPr/>
                    <a:lstStyle/>
                    <a:p>
                      <a:pPr marL="0" marR="0">
                        <a:spcBef>
                          <a:spcPts val="0"/>
                        </a:spcBef>
                        <a:spcAft>
                          <a:spcPts val="0"/>
                        </a:spcAft>
                      </a:pPr>
                      <a:r>
                        <a:rPr lang="en-US" sz="1200" dirty="0" smtClean="0">
                          <a:latin typeface="+mn-lt"/>
                          <a:ea typeface="Calibri"/>
                          <a:cs typeface="Arial" pitchFamily="34" charset="0"/>
                        </a:rPr>
                        <a:t>Column Name</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Data Type</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Data Size</a:t>
                      </a:r>
                      <a:endParaRPr lang="en-US" sz="1200" dirty="0">
                        <a:latin typeface="+mn-lt"/>
                        <a:ea typeface="Calibri"/>
                        <a:cs typeface="Arial" pitchFamily="34" charset="0"/>
                      </a:endParaRPr>
                    </a:p>
                  </a:txBody>
                  <a:tcPr marL="80387" marR="80387" marT="40193" marB="40193"/>
                </a:tc>
              </a:tr>
              <a:tr h="252842">
                <a:tc>
                  <a:txBody>
                    <a:bodyPr/>
                    <a:lstStyle/>
                    <a:p>
                      <a:pPr marL="0" marR="0" algn="l" defTabSz="914400" rtl="0" eaLnBrk="1" latinLnBrk="0" hangingPunct="1">
                        <a:spcBef>
                          <a:spcPts val="0"/>
                        </a:spcBef>
                        <a:spcAft>
                          <a:spcPts val="0"/>
                        </a:spcAft>
                      </a:pPr>
                      <a:r>
                        <a:rPr lang="en-US" sz="1200" kern="1200" dirty="0" smtClean="0">
                          <a:latin typeface="+mn-lt"/>
                          <a:cs typeface="Arial" pitchFamily="34" charset="0"/>
                        </a:rPr>
                        <a:t>COURSE_CODE </a:t>
                      </a:r>
                      <a:endParaRPr lang="en-US" sz="1200" kern="1200" dirty="0">
                        <a:solidFill>
                          <a:srgbClr val="000000"/>
                        </a:solidFill>
                        <a:latin typeface="+mn-lt"/>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smtClean="0">
                          <a:latin typeface="+mn-lt"/>
                          <a:cs typeface="Arial" pitchFamily="34" charset="0"/>
                        </a:rPr>
                        <a:t>varchar</a:t>
                      </a:r>
                      <a:endParaRPr lang="en-US" sz="1200" kern="1200" dirty="0">
                        <a:solidFill>
                          <a:srgbClr val="000000"/>
                        </a:solidFill>
                        <a:latin typeface="+mn-lt"/>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a:latin typeface="+mn-lt"/>
                          <a:cs typeface="Arial" pitchFamily="34" charset="0"/>
                        </a:rPr>
                        <a:t>10</a:t>
                      </a:r>
                      <a:endParaRPr lang="en-US" sz="1200" kern="1200" dirty="0">
                        <a:solidFill>
                          <a:srgbClr val="000000"/>
                        </a:solidFill>
                        <a:latin typeface="+mn-lt"/>
                        <a:ea typeface="Times New Roman"/>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a:latin typeface="+mn-lt"/>
                          <a:cs typeface="Arial" pitchFamily="34" charset="0"/>
                        </a:rPr>
                        <a:t>COURSE_NAME </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varchar </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a:latin typeface="+mn-lt"/>
                          <a:cs typeface="Arial" pitchFamily="34" charset="0"/>
                        </a:rPr>
                        <a:t>20 </a:t>
                      </a:r>
                      <a:endParaRPr lang="en-US" sz="1200" dirty="0">
                        <a:latin typeface="+mn-lt"/>
                        <a:ea typeface="Calibri"/>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a:latin typeface="+mn-lt"/>
                          <a:cs typeface="Arial" pitchFamily="34" charset="0"/>
                        </a:rPr>
                        <a:t>COURSE_DESCRIPTION </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varchar </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25</a:t>
                      </a:r>
                      <a:endParaRPr lang="en-US" sz="1200" dirty="0">
                        <a:latin typeface="+mn-lt"/>
                        <a:ea typeface="Calibri"/>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smtClean="0">
                          <a:latin typeface="+mn-lt"/>
                          <a:cs typeface="Arial" pitchFamily="34" charset="0"/>
                        </a:rPr>
                        <a:t>COURSE_START_DATE </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a:latin typeface="+mn-lt"/>
                          <a:cs typeface="Arial" pitchFamily="34" charset="0"/>
                        </a:rPr>
                        <a:t>Date </a:t>
                      </a:r>
                      <a:endParaRPr lang="en-US" sz="1200" dirty="0">
                        <a:latin typeface="+mn-lt"/>
                        <a:ea typeface="Calibri"/>
                        <a:cs typeface="Arial" pitchFamily="34" charset="0"/>
                      </a:endParaRPr>
                    </a:p>
                  </a:txBody>
                  <a:tcPr marL="80387" marR="80387" marT="40193" marB="40193"/>
                </a:tc>
                <a:tc>
                  <a:txBody>
                    <a:bodyPr/>
                    <a:lstStyle/>
                    <a:p>
                      <a:endParaRPr lang="en-US" sz="1200" dirty="0">
                        <a:latin typeface="+mn-lt"/>
                        <a:ea typeface="Times New Roman"/>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a:latin typeface="+mn-lt"/>
                          <a:cs typeface="Arial" pitchFamily="34" charset="0"/>
                        </a:rPr>
                        <a:t>COURSE_DURATION</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int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endParaRPr lang="en-US" sz="1200" dirty="0">
                        <a:latin typeface="+mn-lt"/>
                        <a:ea typeface="Times New Roman"/>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a:latin typeface="+mn-lt"/>
                          <a:cs typeface="Arial" pitchFamily="34" charset="0"/>
                        </a:rPr>
                        <a:t>NO_OF_PARTICIPANTS</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int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endParaRPr lang="en-US" sz="1200" dirty="0">
                        <a:latin typeface="+mn-lt"/>
                        <a:ea typeface="Times New Roman"/>
                        <a:cs typeface="Arial" pitchFamily="34" charset="0"/>
                      </a:endParaRPr>
                    </a:p>
                  </a:txBody>
                  <a:tcPr marL="80387" marR="80387" marT="40193" marB="40193"/>
                </a:tc>
              </a:tr>
              <a:tr h="252842">
                <a:tc>
                  <a:txBody>
                    <a:bodyPr/>
                    <a:lstStyle/>
                    <a:p>
                      <a:pPr marL="0" marR="0">
                        <a:spcBef>
                          <a:spcPts val="0"/>
                        </a:spcBef>
                        <a:spcAft>
                          <a:spcPts val="0"/>
                        </a:spcAft>
                      </a:pPr>
                      <a:r>
                        <a:rPr lang="en-US" sz="1200" kern="1200" dirty="0">
                          <a:latin typeface="+mn-lt"/>
                          <a:cs typeface="Arial" pitchFamily="34" charset="0"/>
                        </a:rPr>
                        <a:t>COURSE_TYPE</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a:latin typeface="+mn-lt"/>
                          <a:cs typeface="Arial" pitchFamily="34" charset="0"/>
                        </a:rPr>
                        <a:t>Char(3)</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endParaRPr lang="en-US" sz="1200" dirty="0">
                        <a:latin typeface="+mn-lt"/>
                        <a:ea typeface="Times New Roman"/>
                        <a:cs typeface="Arial" pitchFamily="34" charset="0"/>
                      </a:endParaRPr>
                    </a:p>
                  </a:txBody>
                  <a:tcPr marL="80387" marR="80387" marT="40193" marB="40193"/>
                </a:tc>
              </a:tr>
            </a:tbl>
          </a:graphicData>
        </a:graphic>
      </p:graphicFrame>
      <p:sp>
        <p:nvSpPr>
          <p:cNvPr id="225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410376472"/>
              </p:ext>
            </p:extLst>
          </p:nvPr>
        </p:nvGraphicFramePr>
        <p:xfrm>
          <a:off x="4572000" y="3255670"/>
          <a:ext cx="4191000" cy="1371600"/>
        </p:xfrm>
        <a:graphic>
          <a:graphicData uri="http://schemas.openxmlformats.org/drawingml/2006/table">
            <a:tbl>
              <a:tblPr firstRow="1">
                <a:tableStyleId>{3C2FFA5D-87B4-456A-9821-1D502468CF0F}</a:tableStyleId>
              </a:tblPr>
              <a:tblGrid>
                <a:gridCol w="2209800"/>
                <a:gridCol w="1143000"/>
                <a:gridCol w="838200"/>
              </a:tblGrid>
              <a:tr h="274320">
                <a:tc>
                  <a:txBody>
                    <a:bodyPr/>
                    <a:lstStyle/>
                    <a:p>
                      <a:pPr marL="0" marR="0">
                        <a:spcBef>
                          <a:spcPts val="0"/>
                        </a:spcBef>
                        <a:spcAft>
                          <a:spcPts val="0"/>
                        </a:spcAft>
                      </a:pPr>
                      <a:r>
                        <a:rPr lang="en-US" sz="1100" dirty="0" smtClean="0">
                          <a:latin typeface="Arial" pitchFamily="34" charset="0"/>
                          <a:ea typeface="Calibri"/>
                          <a:cs typeface="Arial" pitchFamily="34" charset="0"/>
                        </a:rPr>
                        <a:t>Column Name</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dirty="0" smtClean="0">
                          <a:latin typeface="Arial" pitchFamily="34" charset="0"/>
                          <a:ea typeface="Calibri"/>
                          <a:cs typeface="Arial" pitchFamily="34" charset="0"/>
                        </a:rPr>
                        <a:t>Data Type</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dirty="0" smtClean="0">
                          <a:latin typeface="Arial" pitchFamily="34" charset="0"/>
                          <a:ea typeface="Calibri"/>
                          <a:cs typeface="Arial" pitchFamily="34" charset="0"/>
                        </a:rPr>
                        <a:t>Data Size</a:t>
                      </a:r>
                      <a:endParaRPr lang="en-US" sz="1100" dirty="0">
                        <a:latin typeface="Arial" pitchFamily="34" charset="0"/>
                        <a:ea typeface="Calibri"/>
                        <a:cs typeface="Arial" pitchFamily="34" charset="0"/>
                      </a:endParaRPr>
                    </a:p>
                  </a:txBody>
                  <a:tcPr marL="80387" marR="80387" marT="40193" marB="40193"/>
                </a:tc>
              </a:tr>
              <a:tr h="274320">
                <a:tc>
                  <a:txBody>
                    <a:bodyPr/>
                    <a:lstStyle/>
                    <a:p>
                      <a:pPr marL="0" marR="0" algn="l" defTabSz="914400" rtl="0" eaLnBrk="1" latinLnBrk="0" hangingPunct="1">
                        <a:spcBef>
                          <a:spcPts val="0"/>
                        </a:spcBef>
                        <a:spcAft>
                          <a:spcPts val="0"/>
                        </a:spcAft>
                      </a:pPr>
                      <a:r>
                        <a:rPr lang="en-US" sz="1100" kern="1200" dirty="0" smtClean="0">
                          <a:latin typeface="Arial" pitchFamily="34" charset="0"/>
                          <a:cs typeface="Arial" pitchFamily="34" charset="0"/>
                        </a:rPr>
                        <a:t>STUDENT_ID</a:t>
                      </a:r>
                      <a:endParaRPr lang="en-US" sz="1100" kern="1200" dirty="0">
                        <a:solidFill>
                          <a:srgbClr val="000000"/>
                        </a:solidFill>
                        <a:latin typeface="Arial" pitchFamily="34" charset="0"/>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100" kern="1200" dirty="0" smtClean="0">
                          <a:latin typeface="Arial" pitchFamily="34" charset="0"/>
                          <a:cs typeface="Arial" pitchFamily="34" charset="0"/>
                        </a:rPr>
                        <a:t>varchar</a:t>
                      </a:r>
                      <a:endParaRPr lang="en-US" sz="1100" kern="1200" dirty="0">
                        <a:solidFill>
                          <a:srgbClr val="000000"/>
                        </a:solidFill>
                        <a:latin typeface="Arial" pitchFamily="34" charset="0"/>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100" kern="1200" dirty="0">
                          <a:latin typeface="Arial" pitchFamily="34" charset="0"/>
                          <a:cs typeface="Arial" pitchFamily="34" charset="0"/>
                        </a:rPr>
                        <a:t>10</a:t>
                      </a:r>
                      <a:endParaRPr lang="en-US" sz="1100" kern="1200" dirty="0">
                        <a:solidFill>
                          <a:srgbClr val="000000"/>
                        </a:solidFill>
                        <a:latin typeface="Arial" pitchFamily="34" charset="0"/>
                        <a:ea typeface="Times New Roman"/>
                        <a:cs typeface="Arial" pitchFamily="34" charset="0"/>
                      </a:endParaRPr>
                    </a:p>
                  </a:txBody>
                  <a:tcPr marL="80387" marR="80387" marT="40193" marB="40193"/>
                </a:tc>
              </a:tr>
              <a:tr h="274320">
                <a:tc>
                  <a:txBody>
                    <a:bodyPr/>
                    <a:lstStyle/>
                    <a:p>
                      <a:pPr marL="0" marR="0">
                        <a:spcBef>
                          <a:spcPts val="0"/>
                        </a:spcBef>
                        <a:spcAft>
                          <a:spcPts val="0"/>
                        </a:spcAft>
                      </a:pPr>
                      <a:r>
                        <a:rPr lang="en-US" sz="1100" kern="1200" dirty="0" smtClean="0">
                          <a:latin typeface="Arial" pitchFamily="34" charset="0"/>
                          <a:cs typeface="Arial" pitchFamily="34" charset="0"/>
                        </a:rPr>
                        <a:t>FIRST_NAME </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kern="1200" dirty="0" smtClean="0">
                          <a:latin typeface="Arial" pitchFamily="34" charset="0"/>
                          <a:cs typeface="Arial" pitchFamily="34" charset="0"/>
                        </a:rPr>
                        <a:t>varchar </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kern="1200" dirty="0">
                          <a:latin typeface="Arial" pitchFamily="34" charset="0"/>
                          <a:cs typeface="Arial" pitchFamily="34" charset="0"/>
                        </a:rPr>
                        <a:t>20 </a:t>
                      </a:r>
                      <a:endParaRPr lang="en-US" sz="1100" dirty="0">
                        <a:latin typeface="Arial" pitchFamily="34" charset="0"/>
                        <a:ea typeface="Calibri"/>
                        <a:cs typeface="Arial" pitchFamily="34" charset="0"/>
                      </a:endParaRPr>
                    </a:p>
                  </a:txBody>
                  <a:tcPr marL="80387" marR="80387" marT="40193" marB="40193"/>
                </a:tc>
              </a:tr>
              <a:tr h="274320">
                <a:tc>
                  <a:txBody>
                    <a:bodyPr/>
                    <a:lstStyle/>
                    <a:p>
                      <a:pPr marL="0" marR="0">
                        <a:spcBef>
                          <a:spcPts val="0"/>
                        </a:spcBef>
                        <a:spcAft>
                          <a:spcPts val="0"/>
                        </a:spcAft>
                      </a:pPr>
                      <a:r>
                        <a:rPr lang="en-US" sz="1100" kern="1200" dirty="0" smtClean="0">
                          <a:latin typeface="Arial" pitchFamily="34" charset="0"/>
                          <a:cs typeface="Arial" pitchFamily="34" charset="0"/>
                        </a:rPr>
                        <a:t>LAST_NAME</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kern="1200" dirty="0" smtClean="0">
                          <a:latin typeface="Arial" pitchFamily="34" charset="0"/>
                          <a:cs typeface="Arial" pitchFamily="34" charset="0"/>
                        </a:rPr>
                        <a:t>varchar </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kern="1200" dirty="0" smtClean="0">
                          <a:latin typeface="Arial" pitchFamily="34" charset="0"/>
                          <a:cs typeface="Arial" pitchFamily="34" charset="0"/>
                        </a:rPr>
                        <a:t>25</a:t>
                      </a:r>
                      <a:endParaRPr lang="en-US" sz="1100" dirty="0">
                        <a:latin typeface="Arial" pitchFamily="34" charset="0"/>
                        <a:ea typeface="Calibri"/>
                        <a:cs typeface="Arial" pitchFamily="34" charset="0"/>
                      </a:endParaRPr>
                    </a:p>
                  </a:txBody>
                  <a:tcPr marL="80387" marR="80387" marT="40193" marB="40193"/>
                </a:tc>
              </a:tr>
              <a:tr h="274320">
                <a:tc>
                  <a:txBody>
                    <a:bodyPr/>
                    <a:lstStyle/>
                    <a:p>
                      <a:pPr marL="0" marR="0">
                        <a:spcBef>
                          <a:spcPts val="0"/>
                        </a:spcBef>
                        <a:spcAft>
                          <a:spcPts val="0"/>
                        </a:spcAft>
                      </a:pPr>
                      <a:r>
                        <a:rPr lang="en-US" sz="1100" dirty="0" smtClean="0">
                          <a:latin typeface="Arial" pitchFamily="34" charset="0"/>
                          <a:ea typeface="Calibri"/>
                          <a:cs typeface="Arial" pitchFamily="34" charset="0"/>
                        </a:rPr>
                        <a:t>ADDRESS</a:t>
                      </a:r>
                      <a:endParaRPr lang="en-US" sz="11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100" dirty="0" smtClean="0">
                          <a:latin typeface="Arial" pitchFamily="34" charset="0"/>
                          <a:ea typeface="Calibri"/>
                          <a:cs typeface="Arial" pitchFamily="34" charset="0"/>
                        </a:rPr>
                        <a:t>varchar</a:t>
                      </a:r>
                      <a:endParaRPr lang="en-US" sz="1100" dirty="0">
                        <a:latin typeface="Arial" pitchFamily="34" charset="0"/>
                        <a:ea typeface="Calibri"/>
                        <a:cs typeface="Arial" pitchFamily="34" charset="0"/>
                      </a:endParaRPr>
                    </a:p>
                  </a:txBody>
                  <a:tcPr marL="80387" marR="80387" marT="40193" marB="40193"/>
                </a:tc>
                <a:tc>
                  <a:txBody>
                    <a:bodyPr/>
                    <a:lstStyle/>
                    <a:p>
                      <a:r>
                        <a:rPr lang="en-US" sz="1100" dirty="0" smtClean="0">
                          <a:latin typeface="Arial" pitchFamily="34" charset="0"/>
                          <a:ea typeface="Times New Roman"/>
                          <a:cs typeface="Arial" pitchFamily="34" charset="0"/>
                        </a:rPr>
                        <a:t>150</a:t>
                      </a:r>
                      <a:endParaRPr lang="en-US" sz="1100" dirty="0">
                        <a:latin typeface="Arial" pitchFamily="34" charset="0"/>
                        <a:ea typeface="Times New Roman"/>
                        <a:cs typeface="Arial" pitchFamily="34" charset="0"/>
                      </a:endParaRPr>
                    </a:p>
                  </a:txBody>
                  <a:tcPr marL="80387" marR="80387" marT="40193" marB="40193"/>
                </a:tc>
              </a:tr>
            </a:tbl>
          </a:graphicData>
        </a:graphic>
      </p:graphicFrame>
      <p:sp>
        <p:nvSpPr>
          <p:cNvPr id="13" name="TextBox 12"/>
          <p:cNvSpPr txBox="1"/>
          <p:nvPr/>
        </p:nvSpPr>
        <p:spPr>
          <a:xfrm>
            <a:off x="457200" y="2995749"/>
            <a:ext cx="2895600" cy="276999"/>
          </a:xfrm>
          <a:prstGeom prst="rect">
            <a:avLst/>
          </a:prstGeom>
          <a:noFill/>
        </p:spPr>
        <p:txBody>
          <a:bodyPr wrap="square" rtlCol="0">
            <a:spAutoFit/>
          </a:bodyPr>
          <a:lstStyle/>
          <a:p>
            <a:r>
              <a:rPr lang="en-US" sz="1200" dirty="0" smtClean="0"/>
              <a:t>COURSE_INFO</a:t>
            </a:r>
            <a:endParaRPr lang="en-US" sz="1200" dirty="0"/>
          </a:p>
        </p:txBody>
      </p:sp>
      <p:sp>
        <p:nvSpPr>
          <p:cNvPr id="14" name="TextBox 13"/>
          <p:cNvSpPr txBox="1"/>
          <p:nvPr/>
        </p:nvSpPr>
        <p:spPr>
          <a:xfrm>
            <a:off x="4800600" y="2995748"/>
            <a:ext cx="2895600" cy="276999"/>
          </a:xfrm>
          <a:prstGeom prst="rect">
            <a:avLst/>
          </a:prstGeom>
          <a:noFill/>
        </p:spPr>
        <p:txBody>
          <a:bodyPr wrap="square" rtlCol="0">
            <a:spAutoFit/>
          </a:bodyPr>
          <a:lstStyle/>
          <a:p>
            <a:r>
              <a:rPr lang="en-US" sz="1200" dirty="0" smtClean="0"/>
              <a:t>STUDENT_INFO</a:t>
            </a:r>
            <a:endParaRPr lang="en-US" sz="1200" dirty="0"/>
          </a:p>
        </p:txBody>
      </p:sp>
      <p:sp>
        <p:nvSpPr>
          <p:cNvPr id="11"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44</a:t>
            </a:fld>
            <a:endParaRPr lang="en-US" sz="1400" dirty="0">
              <a:solidFill>
                <a:srgbClr val="953735"/>
              </a:solidFill>
            </a:endParaRPr>
          </a:p>
        </p:txBody>
      </p:sp>
    </p:spTree>
    <p:extLst>
      <p:ext uri="{BB962C8B-B14F-4D97-AF65-F5344CB8AC3E}">
        <p14:creationId xmlns:p14="http://schemas.microsoft.com/office/powerpoint/2010/main" val="26930798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76200" y="1676400"/>
            <a:ext cx="8915400" cy="4801314"/>
          </a:xfrm>
          <a:prstGeom prst="rect">
            <a:avLst/>
          </a:prstGeom>
          <a:noFill/>
        </p:spPr>
        <p:txBody>
          <a:bodyPr wrap="square" rtlCol="0">
            <a:spAutoFit/>
          </a:bodyPr>
          <a:lstStyle/>
          <a:p>
            <a:r>
              <a:rPr lang="en-US" b="1" dirty="0"/>
              <a:t> </a:t>
            </a:r>
            <a:r>
              <a:rPr lang="en-US" b="1" dirty="0" smtClean="0"/>
              <a:t>      Solution </a:t>
            </a:r>
            <a:r>
              <a:rPr lang="en-US" b="1" dirty="0"/>
              <a:t>#1:</a:t>
            </a:r>
            <a:endParaRPr lang="en-US" dirty="0">
              <a:latin typeface="Times New Roman"/>
              <a:ea typeface="Times New Roman"/>
            </a:endParaRPr>
          </a:p>
          <a:p>
            <a:pPr lvl="2"/>
            <a:r>
              <a:rPr lang="en-US" sz="1600" b="1" dirty="0">
                <a:solidFill>
                  <a:srgbClr val="558ED5"/>
                </a:solidFill>
              </a:rPr>
              <a:t>CREATE TABLE </a:t>
            </a:r>
            <a:r>
              <a:rPr lang="en-US" sz="1600" b="1" dirty="0" err="1" smtClean="0">
                <a:solidFill>
                  <a:srgbClr val="BC8F00"/>
                </a:solidFill>
              </a:rPr>
              <a:t>Course_Info</a:t>
            </a:r>
            <a:endParaRPr lang="en-US" sz="1600" dirty="0">
              <a:latin typeface="Times New Roman"/>
              <a:ea typeface="Times New Roman"/>
            </a:endParaRPr>
          </a:p>
          <a:p>
            <a:pPr lvl="2"/>
            <a:r>
              <a:rPr lang="en-US" sz="1600" b="1" dirty="0" smtClean="0">
                <a:solidFill>
                  <a:srgbClr val="558ED5"/>
                </a:solidFill>
              </a:rPr>
              <a:t>(</a:t>
            </a:r>
          </a:p>
          <a:p>
            <a:pPr lvl="2"/>
            <a:r>
              <a:rPr lang="en-US" sz="1600" b="1" dirty="0" err="1" smtClean="0">
                <a:solidFill>
                  <a:srgbClr val="BC8F00"/>
                </a:solidFill>
              </a:rPr>
              <a:t>Course_code</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20</a:t>
            </a:r>
            <a:r>
              <a:rPr lang="en-US" sz="1600" b="1" dirty="0">
                <a:solidFill>
                  <a:srgbClr val="558ED5"/>
                </a:solidFill>
              </a:rPr>
              <a:t>) PRIMARY KEY, </a:t>
            </a:r>
            <a:endParaRPr lang="en-US" sz="1600" dirty="0">
              <a:latin typeface="Times New Roman"/>
              <a:ea typeface="Times New Roman"/>
            </a:endParaRPr>
          </a:p>
          <a:p>
            <a:pPr lvl="2"/>
            <a:r>
              <a:rPr lang="en-US" sz="1600" b="1" dirty="0" err="1" smtClean="0">
                <a:solidFill>
                  <a:srgbClr val="BC8F00"/>
                </a:solidFill>
              </a:rPr>
              <a:t>Course_name</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20</a:t>
            </a:r>
            <a:r>
              <a:rPr lang="en-US" sz="1600" b="1" dirty="0">
                <a:solidFill>
                  <a:srgbClr val="558ED5"/>
                </a:solidFill>
              </a:rPr>
              <a:t>)   NOT NULL, </a:t>
            </a:r>
            <a:endParaRPr lang="en-US" sz="1600" dirty="0">
              <a:latin typeface="Times New Roman"/>
              <a:ea typeface="Times New Roman"/>
            </a:endParaRPr>
          </a:p>
          <a:p>
            <a:pPr lvl="2"/>
            <a:r>
              <a:rPr lang="en-US" sz="1600" b="1" dirty="0" err="1" smtClean="0">
                <a:solidFill>
                  <a:srgbClr val="BC8F00"/>
                </a:solidFill>
              </a:rPr>
              <a:t>Course_description</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250</a:t>
            </a:r>
            <a:r>
              <a:rPr lang="en-US" sz="1600" b="1" dirty="0">
                <a:solidFill>
                  <a:srgbClr val="558ED5"/>
                </a:solidFill>
              </a:rPr>
              <a:t>), </a:t>
            </a:r>
            <a:endParaRPr lang="en-US" sz="1600" dirty="0">
              <a:latin typeface="Times New Roman"/>
              <a:ea typeface="Times New Roman"/>
            </a:endParaRPr>
          </a:p>
          <a:p>
            <a:pPr lvl="2"/>
            <a:r>
              <a:rPr lang="en-US" sz="1600" b="1" dirty="0" err="1" smtClean="0">
                <a:solidFill>
                  <a:srgbClr val="BC8F00"/>
                </a:solidFill>
              </a:rPr>
              <a:t>Course_start_date</a:t>
            </a:r>
            <a:r>
              <a:rPr lang="en-US" sz="1600" b="1" dirty="0" smtClean="0">
                <a:solidFill>
                  <a:srgbClr val="558ED5"/>
                </a:solidFill>
              </a:rPr>
              <a:t>  </a:t>
            </a:r>
            <a:r>
              <a:rPr lang="en-US" sz="1600" b="1" dirty="0">
                <a:solidFill>
                  <a:srgbClr val="558ED5"/>
                </a:solidFill>
              </a:rPr>
              <a:t>DATE, </a:t>
            </a:r>
            <a:endParaRPr lang="en-US" sz="1600" dirty="0">
              <a:latin typeface="Times New Roman"/>
              <a:ea typeface="Times New Roman"/>
            </a:endParaRPr>
          </a:p>
          <a:p>
            <a:pPr lvl="2"/>
            <a:r>
              <a:rPr lang="en-US" sz="1600" b="1" dirty="0" err="1" smtClean="0">
                <a:solidFill>
                  <a:srgbClr val="BC8F00"/>
                </a:solidFill>
              </a:rPr>
              <a:t>Course_duration</a:t>
            </a:r>
            <a:r>
              <a:rPr lang="en-US" sz="1600" b="1" dirty="0" smtClean="0">
                <a:solidFill>
                  <a:srgbClr val="558ED5"/>
                </a:solidFill>
              </a:rPr>
              <a:t> </a:t>
            </a:r>
            <a:r>
              <a:rPr lang="en-US" sz="1600" b="1" dirty="0">
                <a:solidFill>
                  <a:srgbClr val="558ED5"/>
                </a:solidFill>
              </a:rPr>
              <a:t>INT, </a:t>
            </a:r>
            <a:endParaRPr lang="en-US" sz="1600" dirty="0">
              <a:latin typeface="Times New Roman"/>
              <a:ea typeface="Times New Roman"/>
            </a:endParaRPr>
          </a:p>
          <a:p>
            <a:pPr lvl="2"/>
            <a:r>
              <a:rPr lang="en-US" sz="1600" b="1" dirty="0" err="1" smtClean="0">
                <a:solidFill>
                  <a:srgbClr val="BC8F00"/>
                </a:solidFill>
              </a:rPr>
              <a:t>No_of_participants</a:t>
            </a:r>
            <a:r>
              <a:rPr lang="en-US" sz="1600" b="1" dirty="0" smtClean="0">
                <a:solidFill>
                  <a:srgbClr val="558ED5"/>
                </a:solidFill>
              </a:rPr>
              <a:t> </a:t>
            </a:r>
            <a:r>
              <a:rPr lang="en-US" sz="1600" b="1" dirty="0">
                <a:solidFill>
                  <a:srgbClr val="558ED5"/>
                </a:solidFill>
              </a:rPr>
              <a:t>INT, </a:t>
            </a:r>
            <a:endParaRPr lang="en-US" sz="1600" dirty="0">
              <a:latin typeface="Times New Roman"/>
              <a:ea typeface="Times New Roman"/>
            </a:endParaRPr>
          </a:p>
          <a:p>
            <a:pPr lvl="2"/>
            <a:r>
              <a:rPr lang="en-US" sz="1600" b="1" dirty="0" err="1" smtClean="0">
                <a:solidFill>
                  <a:srgbClr val="BC8F00"/>
                </a:solidFill>
              </a:rPr>
              <a:t>Course_type</a:t>
            </a:r>
            <a:r>
              <a:rPr lang="en-US" sz="1600" b="1" dirty="0" smtClean="0">
                <a:solidFill>
                  <a:srgbClr val="558ED5"/>
                </a:solidFill>
              </a:rPr>
              <a:t> </a:t>
            </a:r>
            <a:r>
              <a:rPr lang="en-US" sz="1600" b="1" dirty="0">
                <a:solidFill>
                  <a:srgbClr val="558ED5"/>
                </a:solidFill>
              </a:rPr>
              <a:t>CHAR(</a:t>
            </a:r>
            <a:r>
              <a:rPr lang="en-US" sz="1600" b="1" dirty="0">
                <a:solidFill>
                  <a:srgbClr val="BC8F00"/>
                </a:solidFill>
              </a:rPr>
              <a:t>3</a:t>
            </a:r>
            <a:r>
              <a:rPr lang="en-US" sz="1600" b="1" dirty="0">
                <a:solidFill>
                  <a:srgbClr val="558ED5"/>
                </a:solidFill>
              </a:rPr>
              <a:t>)</a:t>
            </a:r>
            <a:endParaRPr lang="en-US" sz="1600" dirty="0">
              <a:latin typeface="Times New Roman"/>
              <a:ea typeface="Times New Roman"/>
            </a:endParaRPr>
          </a:p>
          <a:p>
            <a:pPr lvl="2"/>
            <a:r>
              <a:rPr lang="en-US" sz="1600" b="1" dirty="0">
                <a:solidFill>
                  <a:srgbClr val="558ED5"/>
                </a:solidFill>
              </a:rPr>
              <a:t>);</a:t>
            </a:r>
            <a:endParaRPr lang="en-US" sz="1600" dirty="0">
              <a:latin typeface="Times New Roman"/>
              <a:ea typeface="Times New Roman"/>
            </a:endParaRPr>
          </a:p>
          <a:p>
            <a:pPr lvl="2"/>
            <a:r>
              <a:rPr lang="en-US" sz="1600" b="1" dirty="0">
                <a:solidFill>
                  <a:srgbClr val="558ED5"/>
                </a:solidFill>
              </a:rPr>
              <a:t> </a:t>
            </a:r>
            <a:endParaRPr lang="en-US" sz="1600" dirty="0">
              <a:latin typeface="Times New Roman"/>
              <a:ea typeface="Times New Roman"/>
            </a:endParaRPr>
          </a:p>
          <a:p>
            <a:pPr lvl="2"/>
            <a:r>
              <a:rPr lang="en-US" sz="1600" b="1" dirty="0">
                <a:solidFill>
                  <a:srgbClr val="558ED5"/>
                </a:solidFill>
              </a:rPr>
              <a:t>CREATE TABLE </a:t>
            </a:r>
            <a:r>
              <a:rPr lang="en-US" sz="1600" b="1" dirty="0" err="1" smtClean="0">
                <a:solidFill>
                  <a:srgbClr val="BC8F00"/>
                </a:solidFill>
              </a:rPr>
              <a:t>Student_Info</a:t>
            </a:r>
            <a:endParaRPr lang="en-US" sz="1600" dirty="0">
              <a:latin typeface="Times New Roman"/>
              <a:ea typeface="Times New Roman"/>
            </a:endParaRPr>
          </a:p>
          <a:p>
            <a:pPr lvl="2"/>
            <a:r>
              <a:rPr lang="en-US" sz="1600" b="1" dirty="0" smtClean="0">
                <a:solidFill>
                  <a:srgbClr val="558ED5"/>
                </a:solidFill>
              </a:rPr>
              <a:t>(</a:t>
            </a:r>
          </a:p>
          <a:p>
            <a:pPr lvl="2"/>
            <a:r>
              <a:rPr lang="en-US" sz="1600" b="1" dirty="0" err="1" smtClean="0">
                <a:solidFill>
                  <a:srgbClr val="BC8F00"/>
                </a:solidFill>
              </a:rPr>
              <a:t>Student_id</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10</a:t>
            </a:r>
            <a:r>
              <a:rPr lang="en-US" sz="1600" b="1" dirty="0" smtClean="0">
                <a:solidFill>
                  <a:srgbClr val="558ED5"/>
                </a:solidFill>
              </a:rPr>
              <a:t>) PRIMARY KEY,</a:t>
            </a:r>
            <a:endParaRPr lang="en-US" sz="1600" dirty="0">
              <a:latin typeface="Times New Roman"/>
              <a:ea typeface="Times New Roman"/>
            </a:endParaRPr>
          </a:p>
          <a:p>
            <a:pPr lvl="2"/>
            <a:r>
              <a:rPr lang="en-US" sz="1600" b="1" dirty="0" err="1" smtClean="0">
                <a:solidFill>
                  <a:srgbClr val="BC8F00"/>
                </a:solidFill>
              </a:rPr>
              <a:t>First_name</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20</a:t>
            </a:r>
            <a:r>
              <a:rPr lang="en-US" sz="1600" b="1" dirty="0">
                <a:solidFill>
                  <a:srgbClr val="558ED5"/>
                </a:solidFill>
              </a:rPr>
              <a:t>),</a:t>
            </a:r>
            <a:endParaRPr lang="en-US" sz="1600" dirty="0">
              <a:latin typeface="Times New Roman"/>
              <a:ea typeface="Times New Roman"/>
            </a:endParaRPr>
          </a:p>
          <a:p>
            <a:pPr lvl="2"/>
            <a:r>
              <a:rPr lang="en-US" sz="1600" b="1" dirty="0" err="1" smtClean="0">
                <a:solidFill>
                  <a:srgbClr val="BC8F00"/>
                </a:solidFill>
              </a:rPr>
              <a:t>Last_name</a:t>
            </a:r>
            <a:r>
              <a:rPr lang="en-US" sz="1600" b="1" dirty="0" smtClean="0">
                <a:solidFill>
                  <a:srgbClr val="558ED5"/>
                </a:solidFill>
              </a:rPr>
              <a:t> </a:t>
            </a:r>
            <a:r>
              <a:rPr lang="en-US" sz="1600" b="1" dirty="0">
                <a:solidFill>
                  <a:srgbClr val="558ED5"/>
                </a:solidFill>
              </a:rPr>
              <a:t>VARCHAR(</a:t>
            </a:r>
            <a:r>
              <a:rPr lang="en-US" sz="1600" b="1" dirty="0">
                <a:solidFill>
                  <a:srgbClr val="BC8F00"/>
                </a:solidFill>
              </a:rPr>
              <a:t>25</a:t>
            </a:r>
            <a:r>
              <a:rPr lang="en-US" sz="1600" b="1" dirty="0">
                <a:solidFill>
                  <a:srgbClr val="558ED5"/>
                </a:solidFill>
              </a:rPr>
              <a:t>),</a:t>
            </a:r>
            <a:endParaRPr lang="en-US" sz="1600" dirty="0">
              <a:latin typeface="Times New Roman"/>
              <a:ea typeface="Times New Roman"/>
            </a:endParaRPr>
          </a:p>
          <a:p>
            <a:pPr lvl="2"/>
            <a:r>
              <a:rPr lang="en-US" sz="1600" b="1" dirty="0" smtClean="0">
                <a:solidFill>
                  <a:srgbClr val="BC8F00"/>
                </a:solidFill>
              </a:rPr>
              <a:t>Address </a:t>
            </a:r>
            <a:r>
              <a:rPr lang="en-US" sz="1600" b="1" dirty="0">
                <a:solidFill>
                  <a:srgbClr val="558ED5"/>
                </a:solidFill>
              </a:rPr>
              <a:t>VARCHAR(</a:t>
            </a:r>
            <a:r>
              <a:rPr lang="en-US" sz="1600" b="1" dirty="0">
                <a:solidFill>
                  <a:srgbClr val="BC8F00"/>
                </a:solidFill>
              </a:rPr>
              <a:t>150</a:t>
            </a:r>
            <a:r>
              <a:rPr lang="en-US" sz="1600" b="1" dirty="0" smtClean="0">
                <a:solidFill>
                  <a:srgbClr val="558ED5"/>
                </a:solidFill>
              </a:rPr>
              <a:t>)</a:t>
            </a:r>
            <a:endParaRPr lang="en-US" sz="1600" dirty="0">
              <a:latin typeface="Times New Roman"/>
              <a:ea typeface="Times New Roman"/>
            </a:endParaRPr>
          </a:p>
          <a:p>
            <a:pPr lvl="2"/>
            <a:r>
              <a:rPr lang="en-US" sz="1600" b="1" dirty="0" smtClean="0">
                <a:solidFill>
                  <a:srgbClr val="558ED5"/>
                </a:solidFill>
              </a:rPr>
              <a:t>);</a:t>
            </a:r>
            <a:endParaRPr lang="en-US" sz="1600" dirty="0">
              <a:effectLst/>
              <a:latin typeface="Times New Roman"/>
              <a:ea typeface="Times New Roman"/>
            </a:endParaRPr>
          </a:p>
        </p:txBody>
      </p:sp>
      <p:sp>
        <p:nvSpPr>
          <p:cNvPr id="22529"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45</a:t>
            </a:fld>
            <a:endParaRPr lang="en-US" sz="1400" dirty="0">
              <a:solidFill>
                <a:srgbClr val="953735"/>
              </a:solidFill>
            </a:endParaRPr>
          </a:p>
        </p:txBody>
      </p:sp>
    </p:spTree>
    <p:extLst>
      <p:ext uri="{BB962C8B-B14F-4D97-AF65-F5344CB8AC3E}">
        <p14:creationId xmlns:p14="http://schemas.microsoft.com/office/powerpoint/2010/main" val="130888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1676400"/>
            <a:ext cx="8839200" cy="2492990"/>
          </a:xfrm>
          <a:prstGeom prst="rect">
            <a:avLst/>
          </a:prstGeom>
          <a:noFill/>
        </p:spPr>
        <p:txBody>
          <a:bodyPr wrap="square" rtlCol="0">
            <a:spAutoFit/>
          </a:bodyPr>
          <a:lstStyle/>
          <a:p>
            <a:pPr lvl="1"/>
            <a:r>
              <a:rPr lang="en-US" b="1" dirty="0" smtClean="0"/>
              <a:t>Requirement # 2: </a:t>
            </a:r>
            <a:r>
              <a:rPr lang="en-US" b="0" dirty="0" smtClean="0"/>
              <a:t>Create a table </a:t>
            </a:r>
            <a:r>
              <a:rPr lang="en-US" dirty="0" smtClean="0"/>
              <a:t>Student_Courses </a:t>
            </a:r>
            <a:r>
              <a:rPr lang="en-US" b="0" dirty="0" smtClean="0"/>
              <a:t> with the following  foreign keys</a:t>
            </a:r>
            <a:r>
              <a:rPr lang="en-US" dirty="0" smtClean="0"/>
              <a:t>:</a:t>
            </a:r>
            <a:endParaRPr lang="en-US" b="0" dirty="0" smtClean="0"/>
          </a:p>
          <a:p>
            <a:pPr marL="1371600" lvl="1" indent="-231775">
              <a:buFont typeface="Arial" pitchFamily="34" charset="0"/>
              <a:buChar char="•"/>
            </a:pPr>
            <a:r>
              <a:rPr lang="en-US" sz="1600" dirty="0" smtClean="0"/>
              <a:t>Student_Id </a:t>
            </a:r>
            <a:r>
              <a:rPr lang="en-US" sz="1600" b="0" dirty="0" smtClean="0"/>
              <a:t>– Foreign key referencing </a:t>
            </a:r>
            <a:r>
              <a:rPr lang="en-US" sz="1600" dirty="0" smtClean="0"/>
              <a:t>Student_Info </a:t>
            </a:r>
            <a:r>
              <a:rPr lang="en-US" sz="1600" b="0" dirty="0" smtClean="0"/>
              <a:t> tables </a:t>
            </a:r>
            <a:r>
              <a:rPr lang="en-US" sz="1600" dirty="0" smtClean="0"/>
              <a:t>Student_id</a:t>
            </a:r>
            <a:r>
              <a:rPr lang="en-US" sz="1600" b="0" dirty="0" smtClean="0"/>
              <a:t> column.</a:t>
            </a:r>
          </a:p>
          <a:p>
            <a:pPr marL="1371600" lvl="1" indent="-231775">
              <a:buFont typeface="Arial" pitchFamily="34" charset="0"/>
              <a:buChar char="•"/>
            </a:pPr>
            <a:r>
              <a:rPr lang="en-US" sz="1600" dirty="0" smtClean="0"/>
              <a:t>Course Code </a:t>
            </a:r>
            <a:r>
              <a:rPr lang="en-US" sz="1600" b="0" dirty="0" smtClean="0"/>
              <a:t>- Foreign key referencing </a:t>
            </a:r>
            <a:r>
              <a:rPr lang="en-US" sz="1600" dirty="0" smtClean="0"/>
              <a:t>Course_Info </a:t>
            </a:r>
            <a:r>
              <a:rPr lang="en-US" sz="1600" b="0" dirty="0" smtClean="0"/>
              <a:t> tables </a:t>
            </a:r>
            <a:r>
              <a:rPr lang="en-US" sz="1600" dirty="0" smtClean="0"/>
              <a:t>Course_Code </a:t>
            </a:r>
            <a:r>
              <a:rPr lang="en-US" sz="1600" b="0" dirty="0" smtClean="0"/>
              <a:t>column.</a:t>
            </a:r>
          </a:p>
          <a:p>
            <a:pPr marL="914400" indent="-231775">
              <a:buFont typeface="Arial" pitchFamily="34" charset="0"/>
              <a:buChar char="•"/>
            </a:pPr>
            <a:endParaRPr lang="en-US" b="0" dirty="0" smtClean="0"/>
          </a:p>
          <a:p>
            <a:pPr marL="914400" indent="-231775">
              <a:buFont typeface="Arial" pitchFamily="34" charset="0"/>
              <a:buChar char="•"/>
            </a:pPr>
            <a:endParaRPr lang="en-US" b="0" dirty="0" smtClean="0"/>
          </a:p>
          <a:p>
            <a:pPr marL="914400" indent="-231775"/>
            <a:endParaRPr lang="en-US" b="0" dirty="0" smtClean="0"/>
          </a:p>
          <a:p>
            <a:pPr marL="914400" indent="-231775"/>
            <a:endParaRPr lang="en-US" b="0" dirty="0" smtClean="0"/>
          </a:p>
          <a:p>
            <a:endParaRPr lang="en-US" dirty="0" smtClean="0"/>
          </a:p>
          <a:p>
            <a:endParaRPr lang="en-US" sz="1600" b="1" dirty="0" smtClean="0">
              <a:solidFill>
                <a:schemeClr val="tx2">
                  <a:lumMod val="60000"/>
                  <a:lumOff val="40000"/>
                </a:schemeClr>
              </a:solidFill>
            </a:endParaRPr>
          </a:p>
        </p:txBody>
      </p:sp>
      <p:sp>
        <p:nvSpPr>
          <p:cNvPr id="2" name="Title 1"/>
          <p:cNvSpPr>
            <a:spLocks noGrp="1"/>
          </p:cNvSpPr>
          <p:nvPr>
            <p:ph type="title"/>
          </p:nvPr>
        </p:nvSpPr>
        <p:spPr/>
        <p:txBody>
          <a:bodyPr/>
          <a:lstStyle/>
          <a:p>
            <a:r>
              <a:rPr lang="en-US" dirty="0"/>
              <a:t>Lend a Hand</a:t>
            </a:r>
          </a:p>
        </p:txBody>
      </p:sp>
      <p:graphicFrame>
        <p:nvGraphicFramePr>
          <p:cNvPr id="9" name="Table 8"/>
          <p:cNvGraphicFramePr>
            <a:graphicFrameLocks noGrp="1"/>
          </p:cNvGraphicFramePr>
          <p:nvPr>
            <p:extLst>
              <p:ext uri="{D42A27DB-BD31-4B8C-83A1-F6EECF244321}">
                <p14:modId xmlns:p14="http://schemas.microsoft.com/office/powerpoint/2010/main" val="1205538946"/>
              </p:ext>
            </p:extLst>
          </p:nvPr>
        </p:nvGraphicFramePr>
        <p:xfrm>
          <a:off x="533400" y="2798493"/>
          <a:ext cx="4191000" cy="811906"/>
        </p:xfrm>
        <a:graphic>
          <a:graphicData uri="http://schemas.openxmlformats.org/drawingml/2006/table">
            <a:tbl>
              <a:tblPr firstRow="1">
                <a:tableStyleId>{3C2FFA5D-87B4-456A-9821-1D502468CF0F}</a:tableStyleId>
              </a:tblPr>
              <a:tblGrid>
                <a:gridCol w="1676400"/>
                <a:gridCol w="1524000"/>
                <a:gridCol w="990600"/>
              </a:tblGrid>
              <a:tr h="198119">
                <a:tc>
                  <a:txBody>
                    <a:bodyPr/>
                    <a:lstStyle/>
                    <a:p>
                      <a:pPr marL="0" marR="0">
                        <a:spcBef>
                          <a:spcPts val="0"/>
                        </a:spcBef>
                        <a:spcAft>
                          <a:spcPts val="0"/>
                        </a:spcAft>
                      </a:pPr>
                      <a:r>
                        <a:rPr lang="en-US" sz="1200" dirty="0" smtClean="0">
                          <a:latin typeface="Arial" pitchFamily="34" charset="0"/>
                          <a:ea typeface="Calibri"/>
                          <a:cs typeface="Arial" pitchFamily="34" charset="0"/>
                        </a:rPr>
                        <a:t>Column Name</a:t>
                      </a:r>
                      <a:endParaRPr lang="en-US" sz="12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Arial" pitchFamily="34" charset="0"/>
                          <a:ea typeface="Calibri"/>
                          <a:cs typeface="Arial" pitchFamily="34" charset="0"/>
                        </a:rPr>
                        <a:t>Data Type</a:t>
                      </a:r>
                      <a:endParaRPr lang="en-US" sz="12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Arial" pitchFamily="34" charset="0"/>
                          <a:ea typeface="Calibri"/>
                          <a:cs typeface="Arial" pitchFamily="34" charset="0"/>
                        </a:rPr>
                        <a:t>Data Size</a:t>
                      </a:r>
                      <a:endParaRPr lang="en-US" sz="1200" dirty="0">
                        <a:latin typeface="Arial" pitchFamily="34" charset="0"/>
                        <a:ea typeface="Calibri"/>
                        <a:cs typeface="Arial" pitchFamily="34" charset="0"/>
                      </a:endParaRPr>
                    </a:p>
                  </a:txBody>
                  <a:tcPr marL="80387" marR="80387" marT="40193" marB="40193"/>
                </a:tc>
              </a:tr>
              <a:tr h="274320">
                <a:tc>
                  <a:txBody>
                    <a:bodyPr/>
                    <a:lstStyle/>
                    <a:p>
                      <a:pPr marL="0" marR="0" algn="l" defTabSz="914400" rtl="0" eaLnBrk="1" latinLnBrk="0" hangingPunct="1">
                        <a:spcBef>
                          <a:spcPts val="0"/>
                        </a:spcBef>
                        <a:spcAft>
                          <a:spcPts val="0"/>
                        </a:spcAft>
                      </a:pPr>
                      <a:r>
                        <a:rPr lang="en-US" sz="1200" kern="1200" dirty="0" smtClean="0">
                          <a:latin typeface="Arial" pitchFamily="34" charset="0"/>
                          <a:cs typeface="Arial" pitchFamily="34" charset="0"/>
                        </a:rPr>
                        <a:t>STUDENT_ID</a:t>
                      </a:r>
                      <a:endParaRPr lang="en-US" sz="1200" kern="1200" dirty="0">
                        <a:solidFill>
                          <a:srgbClr val="000000"/>
                        </a:solidFill>
                        <a:latin typeface="Arial" pitchFamily="34" charset="0"/>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smtClean="0">
                          <a:latin typeface="Arial" pitchFamily="34" charset="0"/>
                          <a:cs typeface="Arial" pitchFamily="34" charset="0"/>
                        </a:rPr>
                        <a:t>varchar</a:t>
                      </a:r>
                      <a:endParaRPr lang="en-US" sz="1200" kern="1200" dirty="0">
                        <a:solidFill>
                          <a:srgbClr val="000000"/>
                        </a:solidFill>
                        <a:latin typeface="Arial" pitchFamily="34" charset="0"/>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a:latin typeface="Arial" pitchFamily="34" charset="0"/>
                          <a:cs typeface="Arial" pitchFamily="34" charset="0"/>
                        </a:rPr>
                        <a:t>10</a:t>
                      </a:r>
                      <a:endParaRPr lang="en-US" sz="1200" kern="1200" dirty="0">
                        <a:solidFill>
                          <a:srgbClr val="000000"/>
                        </a:solidFill>
                        <a:latin typeface="Arial" pitchFamily="34" charset="0"/>
                        <a:ea typeface="Times New Roman"/>
                        <a:cs typeface="Arial" pitchFamily="34" charset="0"/>
                      </a:endParaRPr>
                    </a:p>
                  </a:txBody>
                  <a:tcPr marL="80387" marR="80387" marT="40193" marB="40193"/>
                </a:tc>
              </a:tr>
              <a:tr h="274320">
                <a:tc>
                  <a:txBody>
                    <a:bodyPr/>
                    <a:lstStyle/>
                    <a:p>
                      <a:pPr marL="0" marR="0">
                        <a:spcBef>
                          <a:spcPts val="0"/>
                        </a:spcBef>
                        <a:spcAft>
                          <a:spcPts val="0"/>
                        </a:spcAft>
                      </a:pPr>
                      <a:r>
                        <a:rPr lang="en-US" sz="1200" kern="1200" dirty="0" smtClean="0">
                          <a:latin typeface="Arial" pitchFamily="34" charset="0"/>
                          <a:cs typeface="Arial" pitchFamily="34" charset="0"/>
                        </a:rPr>
                        <a:t>COURSE_CODE</a:t>
                      </a:r>
                      <a:endParaRPr lang="en-US" sz="12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Arial" pitchFamily="34" charset="0"/>
                          <a:cs typeface="Arial" pitchFamily="34" charset="0"/>
                        </a:rPr>
                        <a:t>varchar </a:t>
                      </a:r>
                      <a:endParaRPr lang="en-US" sz="1200" dirty="0">
                        <a:latin typeface="Arial" pitchFamily="34" charset="0"/>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a:latin typeface="Arial" pitchFamily="34" charset="0"/>
                          <a:cs typeface="Arial" pitchFamily="34" charset="0"/>
                        </a:rPr>
                        <a:t>20 </a:t>
                      </a:r>
                      <a:endParaRPr lang="en-US" sz="1200" dirty="0">
                        <a:latin typeface="Arial" pitchFamily="34" charset="0"/>
                        <a:ea typeface="Calibri"/>
                        <a:cs typeface="Arial" pitchFamily="34" charset="0"/>
                      </a:endParaRPr>
                    </a:p>
                  </a:txBody>
                  <a:tcPr marL="80387" marR="80387" marT="40193" marB="40193"/>
                </a:tc>
              </a:tr>
            </a:tbl>
          </a:graphicData>
        </a:graphic>
      </p:graphicFrame>
      <p:sp>
        <p:nvSpPr>
          <p:cNvPr id="10" name="TextBox 9"/>
          <p:cNvSpPr txBox="1"/>
          <p:nvPr/>
        </p:nvSpPr>
        <p:spPr>
          <a:xfrm>
            <a:off x="457200" y="2506700"/>
            <a:ext cx="3048000" cy="276999"/>
          </a:xfrm>
          <a:prstGeom prst="rect">
            <a:avLst/>
          </a:prstGeom>
          <a:noFill/>
        </p:spPr>
        <p:txBody>
          <a:bodyPr wrap="square" rtlCol="0">
            <a:spAutoFit/>
          </a:bodyPr>
          <a:lstStyle/>
          <a:p>
            <a:r>
              <a:rPr lang="en-US" sz="1200" dirty="0" smtClean="0"/>
              <a:t>STUDENT_COURSES</a:t>
            </a:r>
            <a:endParaRPr lang="en-US" sz="1200" dirty="0"/>
          </a:p>
        </p:txBody>
      </p:sp>
      <p:sp>
        <p:nvSpPr>
          <p:cNvPr id="8"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46</a:t>
            </a:fld>
            <a:endParaRPr lang="en-US" sz="1400" dirty="0">
              <a:solidFill>
                <a:srgbClr val="953735"/>
              </a:solidFill>
            </a:endParaRPr>
          </a:p>
        </p:txBody>
      </p:sp>
    </p:spTree>
    <p:extLst>
      <p:ext uri="{BB962C8B-B14F-4D97-AF65-F5344CB8AC3E}">
        <p14:creationId xmlns:p14="http://schemas.microsoft.com/office/powerpoint/2010/main" val="635146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 a Hand</a:t>
            </a:r>
          </a:p>
        </p:txBody>
      </p:sp>
      <p:sp>
        <p:nvSpPr>
          <p:cNvPr id="3" name="TextBox 2"/>
          <p:cNvSpPr txBox="1"/>
          <p:nvPr/>
        </p:nvSpPr>
        <p:spPr>
          <a:xfrm>
            <a:off x="457200" y="1447800"/>
            <a:ext cx="5202450" cy="2800767"/>
          </a:xfrm>
          <a:prstGeom prst="rect">
            <a:avLst/>
          </a:prstGeom>
          <a:noFill/>
        </p:spPr>
        <p:txBody>
          <a:bodyPr wrap="none" rtlCol="0">
            <a:spAutoFit/>
          </a:bodyPr>
          <a:lstStyle/>
          <a:p>
            <a:r>
              <a:rPr lang="en-US" sz="1600" b="1" dirty="0">
                <a:solidFill>
                  <a:srgbClr val="000000"/>
                </a:solidFill>
              </a:rPr>
              <a:t>Solution # 2:</a:t>
            </a:r>
            <a:endParaRPr lang="en-US" sz="1600" dirty="0">
              <a:latin typeface="Times New Roman"/>
              <a:ea typeface="Times New Roman"/>
            </a:endParaRPr>
          </a:p>
          <a:p>
            <a:r>
              <a:rPr lang="en-US" sz="1600" b="1" dirty="0">
                <a:solidFill>
                  <a:srgbClr val="558ED5"/>
                </a:solidFill>
              </a:rPr>
              <a:t>   CREATE TABLE </a:t>
            </a:r>
            <a:r>
              <a:rPr lang="en-US" sz="1600" b="1" dirty="0" err="1">
                <a:solidFill>
                  <a:srgbClr val="BC8F00"/>
                </a:solidFill>
              </a:rPr>
              <a:t>student_courses</a:t>
            </a:r>
            <a:endParaRPr lang="en-US" sz="1600" dirty="0">
              <a:latin typeface="Times New Roman"/>
              <a:ea typeface="Times New Roman"/>
            </a:endParaRPr>
          </a:p>
          <a:p>
            <a:r>
              <a:rPr lang="en-US" sz="1600" b="1" dirty="0">
                <a:solidFill>
                  <a:srgbClr val="558ED5"/>
                </a:solidFill>
              </a:rPr>
              <a:t>   (</a:t>
            </a:r>
            <a:endParaRPr lang="en-US" sz="1600" dirty="0">
              <a:latin typeface="Times New Roman"/>
              <a:ea typeface="Times New Roman"/>
            </a:endParaRPr>
          </a:p>
          <a:p>
            <a:r>
              <a:rPr lang="en-US" sz="1600" b="1" dirty="0">
                <a:solidFill>
                  <a:srgbClr val="558ED5"/>
                </a:solidFill>
              </a:rPr>
              <a:t>   </a:t>
            </a:r>
            <a:r>
              <a:rPr lang="en-US" sz="1600" b="1" dirty="0" err="1">
                <a:solidFill>
                  <a:srgbClr val="BC8F00"/>
                </a:solidFill>
              </a:rPr>
              <a:t>Student_id</a:t>
            </a:r>
            <a:r>
              <a:rPr lang="en-US" sz="1600" b="1" dirty="0">
                <a:solidFill>
                  <a:srgbClr val="558ED5"/>
                </a:solidFill>
              </a:rPr>
              <a:t> VARCHAR (10</a:t>
            </a:r>
            <a:r>
              <a:rPr lang="en-US" sz="1600" b="1" dirty="0" smtClean="0">
                <a:solidFill>
                  <a:srgbClr val="558ED5"/>
                </a:solidFill>
              </a:rPr>
              <a:t>),</a:t>
            </a:r>
            <a:endParaRPr lang="en-US" sz="1600" dirty="0">
              <a:latin typeface="Times New Roman"/>
              <a:ea typeface="Times New Roman"/>
            </a:endParaRPr>
          </a:p>
          <a:p>
            <a:r>
              <a:rPr lang="en-US" sz="1600" b="1" dirty="0">
                <a:solidFill>
                  <a:srgbClr val="558ED5"/>
                </a:solidFill>
              </a:rPr>
              <a:t>   </a:t>
            </a:r>
            <a:r>
              <a:rPr lang="en-US" sz="1600" b="1" dirty="0" err="1">
                <a:solidFill>
                  <a:srgbClr val="BC8F00"/>
                </a:solidFill>
              </a:rPr>
              <a:t>Course_code</a:t>
            </a:r>
            <a:r>
              <a:rPr lang="en-US" sz="1600" b="1" dirty="0">
                <a:solidFill>
                  <a:srgbClr val="558ED5"/>
                </a:solidFill>
              </a:rPr>
              <a:t> VARCHAR (20),</a:t>
            </a:r>
            <a:endParaRPr lang="en-US" sz="1600" dirty="0">
              <a:latin typeface="Times New Roman"/>
              <a:ea typeface="Times New Roman"/>
            </a:endParaRPr>
          </a:p>
          <a:p>
            <a:r>
              <a:rPr lang="en-US" sz="1600" b="1" dirty="0" smtClean="0">
                <a:solidFill>
                  <a:srgbClr val="558ED5"/>
                </a:solidFill>
              </a:rPr>
              <a:t>   CONSTRAINT </a:t>
            </a:r>
            <a:r>
              <a:rPr lang="en-US" sz="1600" b="1" dirty="0" err="1">
                <a:solidFill>
                  <a:srgbClr val="BC8F00"/>
                </a:solidFill>
              </a:rPr>
              <a:t>fk_student_id</a:t>
            </a:r>
            <a:r>
              <a:rPr lang="en-US" sz="1600" b="1" dirty="0">
                <a:solidFill>
                  <a:srgbClr val="558ED5"/>
                </a:solidFill>
              </a:rPr>
              <a:t> FOREIGN KEY (</a:t>
            </a:r>
            <a:r>
              <a:rPr lang="en-US" sz="1600" b="1" dirty="0" err="1">
                <a:solidFill>
                  <a:srgbClr val="BC8F00"/>
                </a:solidFill>
              </a:rPr>
              <a:t>student_id</a:t>
            </a:r>
            <a:r>
              <a:rPr lang="en-US" sz="1600" b="1" dirty="0">
                <a:solidFill>
                  <a:srgbClr val="558ED5"/>
                </a:solidFill>
              </a:rPr>
              <a:t>)</a:t>
            </a:r>
            <a:endParaRPr lang="en-US" sz="1600" dirty="0">
              <a:latin typeface="Times New Roman"/>
              <a:ea typeface="Times New Roman"/>
            </a:endParaRPr>
          </a:p>
          <a:p>
            <a:r>
              <a:rPr lang="en-US" sz="1600" b="1" dirty="0">
                <a:solidFill>
                  <a:srgbClr val="558ED5"/>
                </a:solidFill>
              </a:rPr>
              <a:t>   </a:t>
            </a:r>
            <a:r>
              <a:rPr lang="en-US" sz="1600" b="1" dirty="0" smtClean="0">
                <a:solidFill>
                  <a:srgbClr val="558ED5"/>
                </a:solidFill>
              </a:rPr>
              <a:t>REFERENCES </a:t>
            </a:r>
            <a:r>
              <a:rPr lang="en-US" sz="1600" b="1" dirty="0" err="1" smtClean="0">
                <a:solidFill>
                  <a:srgbClr val="BC8F00"/>
                </a:solidFill>
              </a:rPr>
              <a:t>student_info</a:t>
            </a:r>
            <a:r>
              <a:rPr lang="en-US" sz="1600" b="1" dirty="0" smtClean="0">
                <a:solidFill>
                  <a:srgbClr val="558ED5"/>
                </a:solidFill>
              </a:rPr>
              <a:t>(</a:t>
            </a:r>
            <a:r>
              <a:rPr lang="en-US" sz="1600" b="1" dirty="0" err="1" smtClean="0">
                <a:solidFill>
                  <a:srgbClr val="BC8F00"/>
                </a:solidFill>
              </a:rPr>
              <a:t>student_id</a:t>
            </a:r>
            <a:r>
              <a:rPr lang="en-US" sz="1600" b="1" dirty="0">
                <a:solidFill>
                  <a:srgbClr val="558ED5"/>
                </a:solidFill>
              </a:rPr>
              <a:t>),</a:t>
            </a:r>
            <a:endParaRPr lang="en-US" sz="1600" dirty="0">
              <a:latin typeface="Times New Roman"/>
              <a:ea typeface="Times New Roman"/>
            </a:endParaRPr>
          </a:p>
          <a:p>
            <a:r>
              <a:rPr lang="en-US" sz="1600" b="1" dirty="0">
                <a:solidFill>
                  <a:srgbClr val="558ED5"/>
                </a:solidFill>
              </a:rPr>
              <a:t>   CONSTRAINT </a:t>
            </a:r>
            <a:r>
              <a:rPr lang="en-US" sz="1600" b="1" dirty="0" err="1">
                <a:solidFill>
                  <a:srgbClr val="BC8F00"/>
                </a:solidFill>
              </a:rPr>
              <a:t>fk_course_code</a:t>
            </a:r>
            <a:r>
              <a:rPr lang="en-US" sz="1600" b="1" dirty="0">
                <a:solidFill>
                  <a:srgbClr val="558ED5"/>
                </a:solidFill>
              </a:rPr>
              <a:t> FOREIGN KEY(</a:t>
            </a:r>
            <a:r>
              <a:rPr lang="en-US" sz="1600" b="1" dirty="0" err="1">
                <a:solidFill>
                  <a:srgbClr val="BC8F00"/>
                </a:solidFill>
              </a:rPr>
              <a:t>course_code</a:t>
            </a:r>
            <a:r>
              <a:rPr lang="en-US" sz="1600" b="1" dirty="0">
                <a:solidFill>
                  <a:srgbClr val="558ED5"/>
                </a:solidFill>
              </a:rPr>
              <a:t>)</a:t>
            </a:r>
            <a:endParaRPr lang="en-US" sz="1600" dirty="0">
              <a:latin typeface="Times New Roman"/>
              <a:ea typeface="Times New Roman"/>
            </a:endParaRPr>
          </a:p>
          <a:p>
            <a:r>
              <a:rPr lang="en-US" sz="1600" b="1" dirty="0">
                <a:solidFill>
                  <a:srgbClr val="558ED5"/>
                </a:solidFill>
              </a:rPr>
              <a:t>   REFERENCES </a:t>
            </a:r>
            <a:r>
              <a:rPr lang="en-US" sz="1600" b="1" dirty="0" err="1">
                <a:solidFill>
                  <a:srgbClr val="BC8F00"/>
                </a:solidFill>
              </a:rPr>
              <a:t>course_info</a:t>
            </a:r>
            <a:r>
              <a:rPr lang="en-US" sz="1600" b="1" dirty="0">
                <a:solidFill>
                  <a:srgbClr val="558ED5"/>
                </a:solidFill>
              </a:rPr>
              <a:t>(</a:t>
            </a:r>
            <a:r>
              <a:rPr lang="en-US" sz="1600" b="1" dirty="0" err="1">
                <a:solidFill>
                  <a:srgbClr val="BC8F00"/>
                </a:solidFill>
              </a:rPr>
              <a:t>course_code</a:t>
            </a:r>
            <a:r>
              <a:rPr lang="en-US" sz="1600" b="1" dirty="0">
                <a:solidFill>
                  <a:srgbClr val="558ED5"/>
                </a:solidFill>
              </a:rPr>
              <a:t>)</a:t>
            </a:r>
            <a:endParaRPr lang="en-US" sz="1600" dirty="0">
              <a:latin typeface="Times New Roman"/>
              <a:ea typeface="Times New Roman"/>
            </a:endParaRPr>
          </a:p>
          <a:p>
            <a:r>
              <a:rPr lang="en-US" sz="1600" b="1" dirty="0">
                <a:solidFill>
                  <a:srgbClr val="558ED5"/>
                </a:solidFill>
              </a:rPr>
              <a:t>   );</a:t>
            </a:r>
            <a:endParaRPr lang="en-US" sz="1600" dirty="0">
              <a:latin typeface="Times New Roman"/>
              <a:ea typeface="Times New Roman"/>
            </a:endParaRPr>
          </a:p>
          <a:p>
            <a:endParaRPr lang="en-US" sz="1600" dirty="0"/>
          </a:p>
        </p:txBody>
      </p:sp>
      <p:sp>
        <p:nvSpPr>
          <p:cNvPr id="8"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47</a:t>
            </a:fld>
            <a:endParaRPr lang="en-US" sz="1400" dirty="0">
              <a:solidFill>
                <a:srgbClr val="953735"/>
              </a:solidFill>
            </a:endParaRPr>
          </a:p>
        </p:txBody>
      </p:sp>
    </p:spTree>
    <p:extLst>
      <p:ext uri="{BB962C8B-B14F-4D97-AF65-F5344CB8AC3E}">
        <p14:creationId xmlns:p14="http://schemas.microsoft.com/office/powerpoint/2010/main" val="157772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228600" y="1650861"/>
            <a:ext cx="8839200" cy="4216539"/>
          </a:xfrm>
          <a:prstGeom prst="rect">
            <a:avLst/>
          </a:prstGeom>
          <a:noFill/>
        </p:spPr>
        <p:txBody>
          <a:bodyPr wrap="square" rtlCol="0">
            <a:spAutoFit/>
          </a:bodyPr>
          <a:lstStyle/>
          <a:p>
            <a:r>
              <a:rPr lang="en-US" b="0" dirty="0" smtClean="0"/>
              <a:t>Create a table for the </a:t>
            </a:r>
            <a:r>
              <a:rPr lang="en-US" dirty="0" smtClean="0"/>
              <a:t>CMS application</a:t>
            </a:r>
            <a:r>
              <a:rPr lang="en-US" b="0" dirty="0" smtClean="0"/>
              <a:t> where the course fees are maintained. </a:t>
            </a:r>
          </a:p>
          <a:p>
            <a:r>
              <a:rPr lang="en-US" b="1" dirty="0" smtClean="0"/>
              <a:t>Requirement # 3</a:t>
            </a:r>
            <a:r>
              <a:rPr lang="en-US" dirty="0" smtClean="0"/>
              <a:t>: </a:t>
            </a:r>
            <a:r>
              <a:rPr lang="en-US" b="0" dirty="0" smtClean="0"/>
              <a:t>Create a table </a:t>
            </a:r>
            <a:r>
              <a:rPr lang="en-US" dirty="0" err="1" smtClean="0"/>
              <a:t>Course_Fees</a:t>
            </a:r>
            <a:r>
              <a:rPr lang="en-US" dirty="0" smtClean="0"/>
              <a:t> </a:t>
            </a:r>
            <a:r>
              <a:rPr lang="en-US" b="0" dirty="0" smtClean="0"/>
              <a:t>with the following  columns and check constraints,</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sz="1600" b="0" dirty="0" smtClean="0"/>
          </a:p>
          <a:p>
            <a:r>
              <a:rPr lang="en-US" b="0" dirty="0" smtClean="0"/>
              <a:t>Add the following constraints,</a:t>
            </a:r>
          </a:p>
          <a:p>
            <a:pPr marL="623888" indent="-444500">
              <a:buFont typeface="Arial" pitchFamily="34" charset="0"/>
              <a:buChar char="•"/>
            </a:pPr>
            <a:r>
              <a:rPr lang="en-US" sz="1400" dirty="0" smtClean="0"/>
              <a:t>Course_Code </a:t>
            </a:r>
            <a:r>
              <a:rPr lang="en-US" sz="1400" b="0" dirty="0" smtClean="0"/>
              <a:t>- Foreign key referencing </a:t>
            </a:r>
            <a:r>
              <a:rPr lang="en-US" sz="1400" dirty="0" err="1" smtClean="0"/>
              <a:t>Course_Info</a:t>
            </a:r>
            <a:r>
              <a:rPr lang="en-US" sz="1400" dirty="0" smtClean="0"/>
              <a:t> </a:t>
            </a:r>
            <a:r>
              <a:rPr lang="en-US" sz="1400" b="0" dirty="0" smtClean="0"/>
              <a:t>tables </a:t>
            </a:r>
            <a:r>
              <a:rPr lang="en-US" sz="1400" dirty="0" smtClean="0"/>
              <a:t>Course_Code </a:t>
            </a:r>
            <a:r>
              <a:rPr lang="en-US" sz="1400" b="0" dirty="0" smtClean="0"/>
              <a:t>column. </a:t>
            </a:r>
          </a:p>
          <a:p>
            <a:pPr marL="623888" indent="-444500">
              <a:buFont typeface="Arial" pitchFamily="34" charset="0"/>
              <a:buChar char="•"/>
            </a:pPr>
            <a:r>
              <a:rPr lang="en-US" sz="1400" b="0" dirty="0" smtClean="0"/>
              <a:t>Base_Fees should be greater than 15000</a:t>
            </a:r>
          </a:p>
          <a:p>
            <a:pPr marL="623888" indent="-444500">
              <a:buFont typeface="Arial" pitchFamily="34" charset="0"/>
              <a:buChar char="•"/>
            </a:pPr>
            <a:r>
              <a:rPr lang="en-US" sz="1400" b="0" dirty="0" smtClean="0"/>
              <a:t>Base_Fees should be greater than Special_Fees.</a:t>
            </a:r>
          </a:p>
          <a:p>
            <a:pPr marL="623888" indent="-444500">
              <a:buFont typeface="Arial" pitchFamily="34" charset="0"/>
              <a:buChar char="•"/>
            </a:pPr>
            <a:r>
              <a:rPr lang="en-US" sz="1400" b="0" dirty="0" smtClean="0"/>
              <a:t>Discount should be between 5 and 15 %.</a:t>
            </a:r>
          </a:p>
        </p:txBody>
      </p:sp>
      <p:graphicFrame>
        <p:nvGraphicFramePr>
          <p:cNvPr id="9" name="Table 8"/>
          <p:cNvGraphicFramePr>
            <a:graphicFrameLocks noGrp="1"/>
          </p:cNvGraphicFramePr>
          <p:nvPr>
            <p:extLst>
              <p:ext uri="{D42A27DB-BD31-4B8C-83A1-F6EECF244321}">
                <p14:modId xmlns:p14="http://schemas.microsoft.com/office/powerpoint/2010/main" val="2762825297"/>
              </p:ext>
            </p:extLst>
          </p:nvPr>
        </p:nvGraphicFramePr>
        <p:xfrm>
          <a:off x="533400" y="2772173"/>
          <a:ext cx="4191000" cy="1543426"/>
        </p:xfrm>
        <a:graphic>
          <a:graphicData uri="http://schemas.openxmlformats.org/drawingml/2006/table">
            <a:tbl>
              <a:tblPr firstRow="1">
                <a:tableStyleId>{3C2FFA5D-87B4-456A-9821-1D502468CF0F}</a:tableStyleId>
              </a:tblPr>
              <a:tblGrid>
                <a:gridCol w="2667000"/>
                <a:gridCol w="914400"/>
                <a:gridCol w="609600"/>
              </a:tblGrid>
              <a:tr h="274320">
                <a:tc>
                  <a:txBody>
                    <a:bodyPr/>
                    <a:lstStyle/>
                    <a:p>
                      <a:pPr marL="0" marR="0">
                        <a:spcBef>
                          <a:spcPts val="0"/>
                        </a:spcBef>
                        <a:spcAft>
                          <a:spcPts val="0"/>
                        </a:spcAft>
                      </a:pPr>
                      <a:r>
                        <a:rPr lang="en-US" sz="1200" dirty="0" smtClean="0">
                          <a:latin typeface="+mn-lt"/>
                          <a:ea typeface="Calibri"/>
                          <a:cs typeface="Arial" pitchFamily="34" charset="0"/>
                        </a:rPr>
                        <a:t>Column Name</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Data Type</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Data Size</a:t>
                      </a:r>
                      <a:endParaRPr lang="en-US" sz="1200" dirty="0">
                        <a:latin typeface="+mn-lt"/>
                        <a:ea typeface="Calibri"/>
                        <a:cs typeface="Arial" pitchFamily="34" charset="0"/>
                      </a:endParaRPr>
                    </a:p>
                  </a:txBody>
                  <a:tcPr marL="80387" marR="80387" marT="40193" marB="40193"/>
                </a:tc>
              </a:tr>
              <a:tr h="274320">
                <a:tc>
                  <a:txBody>
                    <a:bodyPr/>
                    <a:lstStyle/>
                    <a:p>
                      <a:pPr marL="0" marR="0" algn="l" defTabSz="914400" rtl="0" eaLnBrk="1" latinLnBrk="0" hangingPunct="1">
                        <a:spcBef>
                          <a:spcPts val="0"/>
                        </a:spcBef>
                        <a:spcAft>
                          <a:spcPts val="0"/>
                        </a:spcAft>
                      </a:pPr>
                      <a:r>
                        <a:rPr lang="en-US" sz="1200" kern="1200" dirty="0" smtClean="0">
                          <a:latin typeface="+mn-lt"/>
                          <a:cs typeface="Arial" pitchFamily="34" charset="0"/>
                        </a:rPr>
                        <a:t>COURSE_CODE</a:t>
                      </a:r>
                      <a:endParaRPr lang="en-US" sz="1200" kern="1200" dirty="0">
                        <a:solidFill>
                          <a:srgbClr val="000000"/>
                        </a:solidFill>
                        <a:latin typeface="+mn-lt"/>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smtClean="0">
                          <a:latin typeface="+mn-lt"/>
                          <a:cs typeface="Arial" pitchFamily="34" charset="0"/>
                        </a:rPr>
                        <a:t>varchar</a:t>
                      </a:r>
                      <a:endParaRPr lang="en-US" sz="1200" kern="1200" dirty="0">
                        <a:solidFill>
                          <a:srgbClr val="000000"/>
                        </a:solidFill>
                        <a:latin typeface="+mn-lt"/>
                        <a:ea typeface="Times New Roman"/>
                        <a:cs typeface="Arial" pitchFamily="34" charset="0"/>
                      </a:endParaRPr>
                    </a:p>
                  </a:txBody>
                  <a:tcPr marL="80387" marR="80387" marT="40193" marB="40193"/>
                </a:tc>
                <a:tc>
                  <a:txBody>
                    <a:bodyPr/>
                    <a:lstStyle/>
                    <a:p>
                      <a:pPr marL="0" marR="0" algn="l" defTabSz="914400" rtl="0" eaLnBrk="1" latinLnBrk="0" hangingPunct="1">
                        <a:spcBef>
                          <a:spcPts val="0"/>
                        </a:spcBef>
                        <a:spcAft>
                          <a:spcPts val="0"/>
                        </a:spcAft>
                      </a:pPr>
                      <a:r>
                        <a:rPr lang="en-US" sz="1200" kern="1200" dirty="0">
                          <a:latin typeface="+mn-lt"/>
                          <a:cs typeface="Arial" pitchFamily="34" charset="0"/>
                        </a:rPr>
                        <a:t>10</a:t>
                      </a:r>
                      <a:endParaRPr lang="en-US" sz="1200" kern="1200" dirty="0">
                        <a:solidFill>
                          <a:srgbClr val="000000"/>
                        </a:solidFill>
                        <a:latin typeface="+mn-lt"/>
                        <a:ea typeface="Times New Roman"/>
                        <a:cs typeface="Arial" pitchFamily="34" charset="0"/>
                      </a:endParaRPr>
                    </a:p>
                  </a:txBody>
                  <a:tcPr marL="80387" marR="80387" marT="40193" marB="40193"/>
                </a:tc>
              </a:tr>
              <a:tr h="274320">
                <a:tc>
                  <a:txBody>
                    <a:bodyPr/>
                    <a:lstStyle/>
                    <a:p>
                      <a:pPr marL="0" marR="0">
                        <a:spcBef>
                          <a:spcPts val="0"/>
                        </a:spcBef>
                        <a:spcAft>
                          <a:spcPts val="0"/>
                        </a:spcAft>
                      </a:pPr>
                      <a:r>
                        <a:rPr lang="en-US" sz="1200" kern="1200" dirty="0" smtClean="0">
                          <a:latin typeface="+mn-lt"/>
                          <a:cs typeface="Arial" pitchFamily="34" charset="0"/>
                        </a:rPr>
                        <a:t>BASE_FEES</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int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kern="1200" dirty="0" smtClean="0">
                          <a:latin typeface="+mn-lt"/>
                          <a:cs typeface="Arial" pitchFamily="34" charset="0"/>
                        </a:rPr>
                        <a:t>10</a:t>
                      </a:r>
                      <a:endParaRPr lang="en-US" sz="1200" dirty="0">
                        <a:latin typeface="+mn-lt"/>
                        <a:ea typeface="Calibri"/>
                        <a:cs typeface="Arial" pitchFamily="34" charset="0"/>
                      </a:endParaRPr>
                    </a:p>
                  </a:txBody>
                  <a:tcPr marL="80387" marR="80387" marT="40193" marB="40193"/>
                </a:tc>
              </a:tr>
              <a:tr h="274320">
                <a:tc>
                  <a:txBody>
                    <a:bodyPr/>
                    <a:lstStyle/>
                    <a:p>
                      <a:pPr marL="0" marR="0">
                        <a:spcBef>
                          <a:spcPts val="0"/>
                        </a:spcBef>
                        <a:spcAft>
                          <a:spcPts val="0"/>
                        </a:spcAft>
                      </a:pPr>
                      <a:r>
                        <a:rPr lang="en-US" sz="1200" dirty="0" smtClean="0">
                          <a:latin typeface="+mn-lt"/>
                          <a:ea typeface="Calibri"/>
                          <a:cs typeface="Arial" pitchFamily="34" charset="0"/>
                        </a:rPr>
                        <a:t>SPECIAL_FEES</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int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10</a:t>
                      </a:r>
                      <a:endParaRPr lang="en-US" sz="1200" dirty="0">
                        <a:latin typeface="+mn-lt"/>
                        <a:ea typeface="Calibri"/>
                        <a:cs typeface="Arial" pitchFamily="34" charset="0"/>
                      </a:endParaRPr>
                    </a:p>
                  </a:txBody>
                  <a:tcPr marL="80387" marR="80387" marT="40193" marB="40193"/>
                </a:tc>
              </a:tr>
              <a:tr h="274320">
                <a:tc>
                  <a:txBody>
                    <a:bodyPr/>
                    <a:lstStyle/>
                    <a:p>
                      <a:pPr marL="0" marR="0">
                        <a:spcBef>
                          <a:spcPts val="0"/>
                        </a:spcBef>
                        <a:spcAft>
                          <a:spcPts val="0"/>
                        </a:spcAft>
                      </a:pPr>
                      <a:r>
                        <a:rPr lang="en-US" sz="1200" dirty="0" smtClean="0">
                          <a:latin typeface="+mn-lt"/>
                          <a:ea typeface="Calibri"/>
                          <a:cs typeface="Arial" pitchFamily="34" charset="0"/>
                        </a:rPr>
                        <a:t>DISCOUNT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int</a:t>
                      </a:r>
                      <a:endParaRPr lang="en-US" sz="1200" dirty="0">
                        <a:latin typeface="+mn-lt"/>
                        <a:ea typeface="Calibri"/>
                        <a:cs typeface="Arial" pitchFamily="34" charset="0"/>
                      </a:endParaRPr>
                    </a:p>
                  </a:txBody>
                  <a:tcPr marL="80387" marR="80387" marT="40193" marB="40193"/>
                </a:tc>
                <a:tc>
                  <a:txBody>
                    <a:bodyPr/>
                    <a:lstStyle/>
                    <a:p>
                      <a:pPr marL="0" marR="0">
                        <a:spcBef>
                          <a:spcPts val="0"/>
                        </a:spcBef>
                        <a:spcAft>
                          <a:spcPts val="0"/>
                        </a:spcAft>
                      </a:pPr>
                      <a:r>
                        <a:rPr lang="en-US" sz="1200" dirty="0" smtClean="0">
                          <a:latin typeface="+mn-lt"/>
                          <a:ea typeface="Calibri"/>
                          <a:cs typeface="Arial" pitchFamily="34" charset="0"/>
                        </a:rPr>
                        <a:t>5</a:t>
                      </a:r>
                      <a:endParaRPr lang="en-US" sz="1200" dirty="0">
                        <a:latin typeface="+mn-lt"/>
                        <a:ea typeface="Calibri"/>
                        <a:cs typeface="Arial" pitchFamily="34" charset="0"/>
                      </a:endParaRPr>
                    </a:p>
                  </a:txBody>
                  <a:tcPr marL="80387" marR="80387" marT="40193" marB="40193"/>
                </a:tc>
              </a:tr>
            </a:tbl>
          </a:graphicData>
        </a:graphic>
      </p:graphicFrame>
      <p:sp>
        <p:nvSpPr>
          <p:cNvPr id="10" name="TextBox 9"/>
          <p:cNvSpPr txBox="1"/>
          <p:nvPr/>
        </p:nvSpPr>
        <p:spPr>
          <a:xfrm>
            <a:off x="304800" y="2514600"/>
            <a:ext cx="3048000" cy="276999"/>
          </a:xfrm>
          <a:prstGeom prst="rect">
            <a:avLst/>
          </a:prstGeom>
          <a:noFill/>
        </p:spPr>
        <p:txBody>
          <a:bodyPr wrap="square" rtlCol="0">
            <a:spAutoFit/>
          </a:bodyPr>
          <a:lstStyle/>
          <a:p>
            <a:r>
              <a:rPr lang="en-US" sz="1200" dirty="0" smtClean="0"/>
              <a:t> COURSE_FEES</a:t>
            </a:r>
            <a:endParaRPr lang="en-US" sz="1200" dirty="0"/>
          </a:p>
        </p:txBody>
      </p:sp>
      <p:sp>
        <p:nvSpPr>
          <p:cNvPr id="8"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48</a:t>
            </a:fld>
            <a:endParaRPr lang="en-US" sz="1400" dirty="0">
              <a:solidFill>
                <a:srgbClr val="953735"/>
              </a:solidFill>
            </a:endParaRPr>
          </a:p>
        </p:txBody>
      </p:sp>
    </p:spTree>
    <p:extLst>
      <p:ext uri="{BB962C8B-B14F-4D97-AF65-F5344CB8AC3E}">
        <p14:creationId xmlns:p14="http://schemas.microsoft.com/office/powerpoint/2010/main" val="3705655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Lend a Hand</a:t>
            </a:r>
          </a:p>
        </p:txBody>
      </p:sp>
      <p:sp>
        <p:nvSpPr>
          <p:cNvPr id="3" name="Content Placeholder 2"/>
          <p:cNvSpPr>
            <a:spLocks noGrp="1"/>
          </p:cNvSpPr>
          <p:nvPr>
            <p:ph idx="1"/>
          </p:nvPr>
        </p:nvSpPr>
        <p:spPr>
          <a:xfrm>
            <a:off x="228600" y="1609725"/>
            <a:ext cx="8382000" cy="600075"/>
          </a:xfrm>
        </p:spPr>
        <p:txBody>
          <a:bodyPr/>
          <a:lstStyle/>
          <a:p>
            <a:pPr>
              <a:buNone/>
            </a:pPr>
            <a:endParaRPr sz="1800" dirty="0" smtClean="0"/>
          </a:p>
          <a:p>
            <a:pPr>
              <a:buNone/>
            </a:pPr>
            <a:endParaRPr sz="1800" dirty="0" smtClean="0"/>
          </a:p>
          <a:p>
            <a:pPr marL="53975" indent="-53975">
              <a:buNone/>
            </a:pPr>
            <a:endParaRPr lang="en-US" sz="1800" dirty="0">
              <a:latin typeface="Arial" pitchFamily="34" charset="0"/>
              <a:cs typeface="Arial" pitchFamily="34" charset="0"/>
            </a:endParaRPr>
          </a:p>
        </p:txBody>
      </p:sp>
      <p:sp>
        <p:nvSpPr>
          <p:cNvPr id="7" name="TextBox 6"/>
          <p:cNvSpPr txBox="1"/>
          <p:nvPr/>
        </p:nvSpPr>
        <p:spPr>
          <a:xfrm>
            <a:off x="228600" y="1650861"/>
            <a:ext cx="8839200" cy="3631763"/>
          </a:xfrm>
          <a:prstGeom prst="rect">
            <a:avLst/>
          </a:prstGeom>
          <a:noFill/>
        </p:spPr>
        <p:txBody>
          <a:bodyPr wrap="square" rtlCol="0">
            <a:spAutoFit/>
          </a:bodyPr>
          <a:lstStyle/>
          <a:p>
            <a:r>
              <a:rPr lang="en-US" b="1" dirty="0" smtClean="0"/>
              <a:t>    Solution </a:t>
            </a:r>
            <a:r>
              <a:rPr lang="en-US" b="1" dirty="0"/>
              <a:t>#3: </a:t>
            </a:r>
            <a:endParaRPr lang="en-US" b="1" dirty="0" smtClean="0"/>
          </a:p>
          <a:p>
            <a:endParaRPr lang="en-US" sz="1400" dirty="0">
              <a:latin typeface="Times New Roman"/>
              <a:ea typeface="Times New Roman"/>
            </a:endParaRPr>
          </a:p>
          <a:p>
            <a:pPr lvl="1"/>
            <a:r>
              <a:rPr lang="en-US" b="1" dirty="0">
                <a:solidFill>
                  <a:srgbClr val="558ED5"/>
                </a:solidFill>
              </a:rPr>
              <a:t>CREATE TABLE </a:t>
            </a:r>
            <a:r>
              <a:rPr lang="en-US" b="1" dirty="0" err="1">
                <a:solidFill>
                  <a:srgbClr val="BC8F00"/>
                </a:solidFill>
              </a:rPr>
              <a:t>course_fees</a:t>
            </a:r>
            <a:endParaRPr lang="en-US" sz="1400" dirty="0">
              <a:latin typeface="Times New Roman"/>
              <a:ea typeface="Times New Roman"/>
            </a:endParaRPr>
          </a:p>
          <a:p>
            <a:pPr lvl="1"/>
            <a:r>
              <a:rPr lang="en-US" b="1" dirty="0" smtClean="0">
                <a:solidFill>
                  <a:srgbClr val="558ED5"/>
                </a:solidFill>
              </a:rPr>
              <a:t>(</a:t>
            </a:r>
          </a:p>
          <a:p>
            <a:pPr lvl="1"/>
            <a:r>
              <a:rPr lang="en-US" b="1" dirty="0" err="1" smtClean="0">
                <a:solidFill>
                  <a:srgbClr val="BC8F00"/>
                </a:solidFill>
              </a:rPr>
              <a:t>Course_code</a:t>
            </a:r>
            <a:r>
              <a:rPr lang="en-US" b="1" dirty="0" smtClean="0">
                <a:solidFill>
                  <a:srgbClr val="558ED5"/>
                </a:solidFill>
              </a:rPr>
              <a:t> </a:t>
            </a:r>
            <a:r>
              <a:rPr lang="en-US" b="1" dirty="0">
                <a:solidFill>
                  <a:srgbClr val="558ED5"/>
                </a:solidFill>
              </a:rPr>
              <a:t>VARCHAR (</a:t>
            </a:r>
            <a:r>
              <a:rPr lang="en-US" b="1" dirty="0">
                <a:solidFill>
                  <a:srgbClr val="BC8F00"/>
                </a:solidFill>
              </a:rPr>
              <a:t>20</a:t>
            </a:r>
            <a:r>
              <a:rPr lang="en-US" b="1" dirty="0">
                <a:solidFill>
                  <a:srgbClr val="558ED5"/>
                </a:solidFill>
              </a:rPr>
              <a:t>), </a:t>
            </a:r>
            <a:endParaRPr lang="en-US" sz="1400" dirty="0">
              <a:latin typeface="Times New Roman"/>
              <a:ea typeface="Times New Roman"/>
            </a:endParaRPr>
          </a:p>
          <a:p>
            <a:pPr lvl="1"/>
            <a:r>
              <a:rPr lang="en-US" b="1" dirty="0" err="1">
                <a:solidFill>
                  <a:srgbClr val="BC8F00"/>
                </a:solidFill>
              </a:rPr>
              <a:t>Base_fees</a:t>
            </a:r>
            <a:r>
              <a:rPr lang="en-US" b="1" dirty="0">
                <a:solidFill>
                  <a:srgbClr val="558ED5"/>
                </a:solidFill>
              </a:rPr>
              <a:t> INT (</a:t>
            </a:r>
            <a:r>
              <a:rPr lang="en-US" b="1" dirty="0">
                <a:solidFill>
                  <a:srgbClr val="BC8F00"/>
                </a:solidFill>
              </a:rPr>
              <a:t>10</a:t>
            </a:r>
            <a:r>
              <a:rPr lang="en-US" b="1" dirty="0">
                <a:solidFill>
                  <a:srgbClr val="558ED5"/>
                </a:solidFill>
              </a:rPr>
              <a:t>),</a:t>
            </a:r>
            <a:endParaRPr lang="en-US" sz="1400" dirty="0">
              <a:latin typeface="Times New Roman"/>
              <a:ea typeface="Times New Roman"/>
            </a:endParaRPr>
          </a:p>
          <a:p>
            <a:pPr lvl="1"/>
            <a:r>
              <a:rPr lang="en-US" b="1" dirty="0" err="1">
                <a:solidFill>
                  <a:srgbClr val="BC8F00"/>
                </a:solidFill>
              </a:rPr>
              <a:t>Special_fees</a:t>
            </a:r>
            <a:r>
              <a:rPr lang="en-US" b="1" dirty="0">
                <a:solidFill>
                  <a:srgbClr val="558ED5"/>
                </a:solidFill>
              </a:rPr>
              <a:t> INT(</a:t>
            </a:r>
            <a:r>
              <a:rPr lang="en-US" b="1" dirty="0">
                <a:solidFill>
                  <a:srgbClr val="BC8F00"/>
                </a:solidFill>
              </a:rPr>
              <a:t>10</a:t>
            </a:r>
            <a:r>
              <a:rPr lang="en-US" b="1" dirty="0">
                <a:solidFill>
                  <a:srgbClr val="558ED5"/>
                </a:solidFill>
              </a:rPr>
              <a:t>),</a:t>
            </a:r>
            <a:endParaRPr lang="en-US" sz="1400" dirty="0">
              <a:latin typeface="Times New Roman"/>
              <a:ea typeface="Times New Roman"/>
            </a:endParaRPr>
          </a:p>
          <a:p>
            <a:pPr lvl="1"/>
            <a:r>
              <a:rPr lang="en-US" b="1" dirty="0">
                <a:solidFill>
                  <a:srgbClr val="BC8F00"/>
                </a:solidFill>
              </a:rPr>
              <a:t>Discount</a:t>
            </a:r>
            <a:r>
              <a:rPr lang="en-US" b="1" dirty="0">
                <a:solidFill>
                  <a:srgbClr val="558ED5"/>
                </a:solidFill>
              </a:rPr>
              <a:t> INT (</a:t>
            </a:r>
            <a:r>
              <a:rPr lang="en-US" b="1" dirty="0">
                <a:solidFill>
                  <a:srgbClr val="BC8F00"/>
                </a:solidFill>
              </a:rPr>
              <a:t>5</a:t>
            </a:r>
            <a:r>
              <a:rPr lang="en-US" b="1" dirty="0">
                <a:solidFill>
                  <a:srgbClr val="558ED5"/>
                </a:solidFill>
              </a:rPr>
              <a:t>),</a:t>
            </a:r>
            <a:endParaRPr lang="en-US" sz="1400" dirty="0">
              <a:latin typeface="Times New Roman"/>
              <a:ea typeface="Times New Roman"/>
            </a:endParaRPr>
          </a:p>
          <a:p>
            <a:pPr lvl="1"/>
            <a:r>
              <a:rPr lang="en-US" b="1" dirty="0">
                <a:solidFill>
                  <a:srgbClr val="558ED5"/>
                </a:solidFill>
              </a:rPr>
              <a:t>CONSTRAINT </a:t>
            </a:r>
            <a:r>
              <a:rPr lang="en-US" b="1" dirty="0">
                <a:solidFill>
                  <a:srgbClr val="BC8F00"/>
                </a:solidFill>
              </a:rPr>
              <a:t>fk_course_code2</a:t>
            </a:r>
            <a:r>
              <a:rPr lang="en-US" b="1" dirty="0">
                <a:solidFill>
                  <a:srgbClr val="558ED5"/>
                </a:solidFill>
              </a:rPr>
              <a:t> FOREIGN KEY(</a:t>
            </a:r>
            <a:r>
              <a:rPr lang="en-US" b="1" dirty="0" err="1">
                <a:solidFill>
                  <a:srgbClr val="BC8F00"/>
                </a:solidFill>
              </a:rPr>
              <a:t>course_code</a:t>
            </a:r>
            <a:r>
              <a:rPr lang="en-US" b="1" dirty="0">
                <a:solidFill>
                  <a:srgbClr val="558ED5"/>
                </a:solidFill>
              </a:rPr>
              <a:t>) </a:t>
            </a:r>
            <a:endParaRPr lang="en-US" b="1" dirty="0" smtClean="0">
              <a:solidFill>
                <a:srgbClr val="558ED5"/>
              </a:solidFill>
            </a:endParaRPr>
          </a:p>
          <a:p>
            <a:pPr lvl="1"/>
            <a:r>
              <a:rPr lang="en-US" b="1" dirty="0" smtClean="0">
                <a:solidFill>
                  <a:srgbClr val="558ED5"/>
                </a:solidFill>
              </a:rPr>
              <a:t>REFERENCES </a:t>
            </a:r>
            <a:r>
              <a:rPr lang="en-US" b="1" dirty="0" err="1">
                <a:solidFill>
                  <a:srgbClr val="BC8F00"/>
                </a:solidFill>
              </a:rPr>
              <a:t>course_info</a:t>
            </a:r>
            <a:r>
              <a:rPr lang="en-US" b="1" dirty="0">
                <a:solidFill>
                  <a:srgbClr val="558ED5"/>
                </a:solidFill>
              </a:rPr>
              <a:t>(</a:t>
            </a:r>
            <a:r>
              <a:rPr lang="en-US" b="1" dirty="0" err="1">
                <a:solidFill>
                  <a:srgbClr val="BC8F00"/>
                </a:solidFill>
              </a:rPr>
              <a:t>course_code</a:t>
            </a:r>
            <a:r>
              <a:rPr lang="en-US" b="1" dirty="0">
                <a:solidFill>
                  <a:srgbClr val="558ED5"/>
                </a:solidFill>
              </a:rPr>
              <a:t>), </a:t>
            </a:r>
            <a:endParaRPr lang="en-US" sz="1400" dirty="0">
              <a:latin typeface="Times New Roman"/>
              <a:ea typeface="Times New Roman"/>
            </a:endParaRPr>
          </a:p>
          <a:p>
            <a:pPr lvl="1"/>
            <a:r>
              <a:rPr lang="en-US" b="1" dirty="0">
                <a:solidFill>
                  <a:srgbClr val="558ED5"/>
                </a:solidFill>
              </a:rPr>
              <a:t>CONSTRAINT </a:t>
            </a:r>
            <a:r>
              <a:rPr lang="en-US" b="1" dirty="0" err="1">
                <a:solidFill>
                  <a:srgbClr val="BC8F00"/>
                </a:solidFill>
              </a:rPr>
              <a:t>chk_base_fees</a:t>
            </a:r>
            <a:r>
              <a:rPr lang="en-US" b="1" dirty="0">
                <a:solidFill>
                  <a:srgbClr val="558ED5"/>
                </a:solidFill>
              </a:rPr>
              <a:t> CHECK(</a:t>
            </a:r>
            <a:r>
              <a:rPr lang="en-US" b="1" dirty="0" err="1">
                <a:solidFill>
                  <a:srgbClr val="BC8F00"/>
                </a:solidFill>
              </a:rPr>
              <a:t>base_fees</a:t>
            </a:r>
            <a:r>
              <a:rPr lang="en-US" b="1" dirty="0">
                <a:solidFill>
                  <a:srgbClr val="558ED5"/>
                </a:solidFill>
              </a:rPr>
              <a:t> &gt; </a:t>
            </a:r>
            <a:r>
              <a:rPr lang="en-US" b="1" dirty="0">
                <a:solidFill>
                  <a:srgbClr val="BC8F00"/>
                </a:solidFill>
              </a:rPr>
              <a:t>0</a:t>
            </a:r>
            <a:r>
              <a:rPr lang="en-US" b="1" dirty="0">
                <a:solidFill>
                  <a:srgbClr val="558ED5"/>
                </a:solidFill>
              </a:rPr>
              <a:t> AND </a:t>
            </a:r>
            <a:r>
              <a:rPr lang="en-US" b="1" dirty="0" err="1">
                <a:solidFill>
                  <a:srgbClr val="BC8F00"/>
                </a:solidFill>
              </a:rPr>
              <a:t>base_fees</a:t>
            </a:r>
            <a:r>
              <a:rPr lang="en-US" b="1" dirty="0">
                <a:solidFill>
                  <a:srgbClr val="558ED5"/>
                </a:solidFill>
              </a:rPr>
              <a:t>&gt;</a:t>
            </a:r>
            <a:r>
              <a:rPr lang="en-US" b="1" dirty="0" err="1">
                <a:solidFill>
                  <a:srgbClr val="BC8F00"/>
                </a:solidFill>
              </a:rPr>
              <a:t>special_fees</a:t>
            </a:r>
            <a:r>
              <a:rPr lang="en-US" b="1" dirty="0">
                <a:solidFill>
                  <a:srgbClr val="558ED5"/>
                </a:solidFill>
              </a:rPr>
              <a:t>), </a:t>
            </a:r>
            <a:endParaRPr lang="en-US" sz="1400" dirty="0">
              <a:latin typeface="Times New Roman"/>
              <a:ea typeface="Times New Roman"/>
            </a:endParaRPr>
          </a:p>
          <a:p>
            <a:pPr lvl="1"/>
            <a:r>
              <a:rPr lang="en-US" b="1" dirty="0">
                <a:solidFill>
                  <a:srgbClr val="558ED5"/>
                </a:solidFill>
              </a:rPr>
              <a:t>CONSTRAINT </a:t>
            </a:r>
            <a:r>
              <a:rPr lang="en-US" b="1" dirty="0" err="1">
                <a:solidFill>
                  <a:srgbClr val="BC8F00"/>
                </a:solidFill>
              </a:rPr>
              <a:t>chk_discount</a:t>
            </a:r>
            <a:r>
              <a:rPr lang="en-US" b="1" dirty="0">
                <a:solidFill>
                  <a:srgbClr val="558ED5"/>
                </a:solidFill>
              </a:rPr>
              <a:t> CHECK(</a:t>
            </a:r>
            <a:r>
              <a:rPr lang="en-US" b="1" dirty="0">
                <a:solidFill>
                  <a:srgbClr val="BC8F00"/>
                </a:solidFill>
              </a:rPr>
              <a:t>discount</a:t>
            </a:r>
            <a:r>
              <a:rPr lang="en-US" b="1" dirty="0">
                <a:solidFill>
                  <a:srgbClr val="558ED5"/>
                </a:solidFill>
              </a:rPr>
              <a:t> &gt;=</a:t>
            </a:r>
            <a:r>
              <a:rPr lang="en-US" b="1" dirty="0">
                <a:solidFill>
                  <a:srgbClr val="BC8F00"/>
                </a:solidFill>
              </a:rPr>
              <a:t>5</a:t>
            </a:r>
            <a:r>
              <a:rPr lang="en-US" b="1" dirty="0">
                <a:solidFill>
                  <a:srgbClr val="558ED5"/>
                </a:solidFill>
              </a:rPr>
              <a:t> AND </a:t>
            </a:r>
            <a:r>
              <a:rPr lang="en-US" b="1" dirty="0">
                <a:solidFill>
                  <a:srgbClr val="BC8F00"/>
                </a:solidFill>
              </a:rPr>
              <a:t>discount</a:t>
            </a:r>
            <a:r>
              <a:rPr lang="en-US" b="1" dirty="0">
                <a:solidFill>
                  <a:srgbClr val="558ED5"/>
                </a:solidFill>
              </a:rPr>
              <a:t> &lt;=</a:t>
            </a:r>
            <a:r>
              <a:rPr lang="en-US" b="1" dirty="0">
                <a:solidFill>
                  <a:srgbClr val="BC8F00"/>
                </a:solidFill>
              </a:rPr>
              <a:t>15</a:t>
            </a:r>
            <a:r>
              <a:rPr lang="en-US" b="1" dirty="0">
                <a:solidFill>
                  <a:srgbClr val="558ED5"/>
                </a:solidFill>
              </a:rPr>
              <a:t>) </a:t>
            </a:r>
            <a:endParaRPr lang="en-US" sz="1400" dirty="0">
              <a:latin typeface="Times New Roman"/>
              <a:ea typeface="Times New Roman"/>
            </a:endParaRPr>
          </a:p>
          <a:p>
            <a:pPr lvl="1"/>
            <a:r>
              <a:rPr lang="en-US" b="1" dirty="0">
                <a:solidFill>
                  <a:srgbClr val="558ED5"/>
                </a:solidFill>
              </a:rPr>
              <a:t>);</a:t>
            </a:r>
            <a:endParaRPr lang="en-US" sz="1400" dirty="0">
              <a:effectLst/>
              <a:latin typeface="Times New Roman"/>
              <a:ea typeface="Times New Roman"/>
            </a:endParaRPr>
          </a:p>
        </p:txBody>
      </p:sp>
      <p:sp>
        <p:nvSpPr>
          <p:cNvPr id="6"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49</a:t>
            </a:fld>
            <a:endParaRPr lang="en-US" sz="1400" dirty="0">
              <a:solidFill>
                <a:srgbClr val="953735"/>
              </a:solidFill>
            </a:endParaRPr>
          </a:p>
        </p:txBody>
      </p:sp>
    </p:spTree>
    <p:extLst>
      <p:ext uri="{BB962C8B-B14F-4D97-AF65-F5344CB8AC3E}">
        <p14:creationId xmlns:p14="http://schemas.microsoft.com/office/powerpoint/2010/main" val="278808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82" y="1302782"/>
            <a:ext cx="8763000" cy="830818"/>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0">
              <a:buNone/>
            </a:pPr>
            <a:r>
              <a:rPr lang="en-US" sz="2000" dirty="0" smtClean="0"/>
              <a:t>For complete understanding of ANSI SQL we are going to make use of </a:t>
            </a:r>
            <a:r>
              <a:rPr lang="en-US" sz="2000" b="1" dirty="0" smtClean="0"/>
              <a:t>Product Management System</a:t>
            </a:r>
            <a:r>
              <a:rPr lang="en-US" sz="2000" dirty="0" smtClean="0"/>
              <a:t> (</a:t>
            </a:r>
            <a:r>
              <a:rPr lang="en-US" sz="2000" b="1" dirty="0" smtClean="0"/>
              <a:t>PMS</a:t>
            </a:r>
            <a:r>
              <a:rPr lang="en-US" sz="2000" dirty="0" smtClean="0"/>
              <a:t>) for ABC Traders.</a:t>
            </a:r>
          </a:p>
          <a:p>
            <a:pPr marL="0" indent="0">
              <a:buNone/>
            </a:pPr>
            <a:endParaRPr lang="en-US" sz="2000" dirty="0" smtClean="0"/>
          </a:p>
          <a:p>
            <a:pPr marL="0" indent="0">
              <a:buNone/>
            </a:pPr>
            <a:endParaRPr lang="en-US" sz="2000" dirty="0" smtClean="0"/>
          </a:p>
          <a:p>
            <a:pPr marL="0" indent="0">
              <a:buNone/>
            </a:pPr>
            <a:endParaRPr lang="en-US" sz="2000" dirty="0" smtClean="0"/>
          </a:p>
          <a:p>
            <a:endParaRPr lang="en-US" sz="1800" dirty="0" smtClean="0"/>
          </a:p>
          <a:p>
            <a:pPr>
              <a:spcBef>
                <a:spcPts val="1800"/>
              </a:spcBef>
            </a:pPr>
            <a:r>
              <a:rPr lang="en-US" sz="1800" dirty="0" smtClean="0"/>
              <a:t>ABC Traders is a company which buys collectable model cars, trains, trucks, buses, trains and ships directly from manufacturers and sells them to distributors across the globe. In order to manage the stocking, supply and payment transactions the above software is developed.</a:t>
            </a:r>
          </a:p>
          <a:p>
            <a:pPr>
              <a:spcBef>
                <a:spcPts val="1800"/>
              </a:spcBef>
            </a:pPr>
            <a:r>
              <a:rPr lang="en-US" sz="1800" dirty="0" smtClean="0"/>
              <a:t>As per the requirement of the trading company a inventory system is developed to collect the information of products and customers and their payment processing.</a:t>
            </a:r>
          </a:p>
          <a:p>
            <a:pPr>
              <a:lnSpc>
                <a:spcPct val="150000"/>
              </a:lnSpc>
            </a:pPr>
            <a:endParaRPr lang="en-US" sz="1800" dirty="0"/>
          </a:p>
        </p:txBody>
      </p:sp>
      <p:sp>
        <p:nvSpPr>
          <p:cNvPr id="27" name="Title 1"/>
          <p:cNvSpPr>
            <a:spLocks noGrp="1"/>
          </p:cNvSpPr>
          <p:nvPr>
            <p:ph type="title"/>
          </p:nvPr>
        </p:nvSpPr>
        <p:spPr>
          <a:xfrm>
            <a:off x="1303020" y="-152400"/>
            <a:ext cx="8298180" cy="1143000"/>
          </a:xfrm>
        </p:spPr>
        <p:txBody>
          <a:bodyPr/>
          <a:lstStyle/>
          <a:p>
            <a:r>
              <a:rPr lang="en-US" dirty="0" smtClean="0"/>
              <a:t>Scenario</a:t>
            </a:r>
            <a:endParaRPr lang="en-US" dirty="0"/>
          </a:p>
        </p:txBody>
      </p:sp>
      <p:sp>
        <p:nvSpPr>
          <p:cNvPr id="24" name="Slide Number Placeholder 2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96" y="2257425"/>
            <a:ext cx="8620125" cy="781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3474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371600"/>
            <a:ext cx="8686800" cy="4946650"/>
          </a:xfrm>
        </p:spPr>
        <p:txBody>
          <a:bodyPr/>
          <a:lstStyle/>
          <a:p>
            <a:pPr>
              <a:defRPr/>
            </a:pPr>
            <a:r>
              <a:rPr lang="en-US" sz="1800" dirty="0"/>
              <a:t>We have learnt what is mean by Data Integrity.</a:t>
            </a:r>
          </a:p>
          <a:p>
            <a:pPr>
              <a:defRPr/>
            </a:pPr>
            <a:r>
              <a:rPr lang="en-US" sz="1800" dirty="0"/>
              <a:t>We have explore on the criticalities of Entity integrity using PRIMARY KEY Constraint .</a:t>
            </a:r>
          </a:p>
          <a:p>
            <a:pPr>
              <a:defRPr/>
            </a:pPr>
            <a:r>
              <a:rPr lang="en-US" sz="1800" dirty="0"/>
              <a:t>We have learnt how to enforce referential integrity using FOREIGN KEY Constraint.</a:t>
            </a:r>
          </a:p>
          <a:p>
            <a:pPr>
              <a:defRPr/>
            </a:pPr>
            <a:r>
              <a:rPr lang="en-US" sz="1800" dirty="0"/>
              <a:t>We have learnt how to enforce domain integrity using NOT NULL, UNIQUE KEY &amp; CHECK Constraint.</a:t>
            </a:r>
          </a:p>
          <a:p>
            <a:pPr>
              <a:defRPr/>
            </a:pPr>
            <a:r>
              <a:rPr lang="en-US" sz="1800" dirty="0"/>
              <a:t>We have explore on the criticalities of Enabling and Disabling Constraints.</a:t>
            </a:r>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50</a:t>
            </a:fld>
            <a:endParaRPr lang="en-US" dirty="0"/>
          </a:p>
        </p:txBody>
      </p:sp>
    </p:spTree>
    <p:extLst>
      <p:ext uri="{BB962C8B-B14F-4D97-AF65-F5344CB8AC3E}">
        <p14:creationId xmlns:p14="http://schemas.microsoft.com/office/powerpoint/2010/main" val="284721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4946650"/>
          </a:xfrm>
        </p:spPr>
        <p:txBody>
          <a:bodyPr/>
          <a:lstStyle/>
          <a:p>
            <a:pPr>
              <a:defRPr/>
            </a:pPr>
            <a:r>
              <a:rPr lang="en-US" sz="1600" dirty="0"/>
              <a:t>http://en.wikipedia.org/wiki/Data_integrity</a:t>
            </a:r>
          </a:p>
          <a:p>
            <a:pPr>
              <a:defRPr/>
            </a:pPr>
            <a:r>
              <a:rPr lang="en-US" sz="1600" dirty="0"/>
              <a:t>http://en.wikipedia.org/wiki/Entity_integrity</a:t>
            </a:r>
          </a:p>
          <a:p>
            <a:pPr>
              <a:defRPr/>
            </a:pPr>
            <a:r>
              <a:rPr lang="en-US" sz="1600" dirty="0"/>
              <a:t>http://en.wikipedia.org/wiki/Referential_integrity</a:t>
            </a:r>
          </a:p>
          <a:p>
            <a:pPr>
              <a:defRPr/>
            </a:pPr>
            <a:r>
              <a:rPr lang="en-US" sz="1600" dirty="0"/>
              <a:t>http://en.wikipedia.org/wiki/Foreign_key</a:t>
            </a:r>
          </a:p>
          <a:p>
            <a:pPr>
              <a:defRPr/>
            </a:pPr>
            <a:r>
              <a:rPr lang="en-US" sz="1600" dirty="0"/>
              <a:t>http://en.wikipedia.org/wiki/Primary_key</a:t>
            </a:r>
          </a:p>
          <a:p>
            <a:pPr>
              <a:defRPr/>
            </a:pPr>
            <a:r>
              <a:rPr lang="en-US" sz="1600" dirty="0"/>
              <a:t>http://en.wikipedia.org/wiki/Integrity_constraints</a:t>
            </a:r>
          </a:p>
          <a:p>
            <a:pPr>
              <a:defRPr/>
            </a:pPr>
            <a:r>
              <a:rPr lang="en-US" sz="1600" dirty="0"/>
              <a:t>http://en.wikipedia.org/wiki/Integrity_constraints#Domain_Integrity</a:t>
            </a:r>
          </a:p>
          <a:p>
            <a:pPr>
              <a:defRPr/>
            </a:pPr>
            <a:r>
              <a:rPr lang="en-US" sz="1600" dirty="0"/>
              <a:t>http://en.wikipedia.org/wiki/Integrity_constraints#User_Defined_Integrity</a:t>
            </a:r>
          </a:p>
          <a:p>
            <a:pPr marL="0" indent="0">
              <a:buNone/>
              <a:defRPr/>
            </a:pPr>
            <a:r>
              <a:rPr lang="en-US" sz="1800" b="1" dirty="0"/>
              <a:t>Book</a:t>
            </a:r>
            <a:r>
              <a:rPr lang="en-US" sz="1600" dirty="0"/>
              <a:t> </a:t>
            </a:r>
            <a:r>
              <a:rPr lang="en-US" sz="1800" b="1" dirty="0"/>
              <a:t>Title</a:t>
            </a:r>
            <a:r>
              <a:rPr lang="en-US" sz="1600" dirty="0"/>
              <a:t>: (ISO-ANSI Working Draft) Foundation (SQL/Foundation) </a:t>
            </a:r>
            <a:r>
              <a:rPr lang="en-US" sz="1800" b="1" dirty="0"/>
              <a:t>Author: </a:t>
            </a:r>
            <a:r>
              <a:rPr lang="en-US" sz="1800" dirty="0"/>
              <a:t>Jim Melton (Editor)</a:t>
            </a:r>
          </a:p>
          <a:p>
            <a:pPr>
              <a:defRPr/>
            </a:pPr>
            <a:endParaRPr lang="en-US" sz="24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51</a:t>
            </a:fld>
            <a:endParaRPr lang="en-US"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2" cstate="print"/>
          <a:srcRect/>
          <a:stretch>
            <a:fillRect/>
          </a:stretch>
        </p:blipFill>
        <p:spPr bwMode="auto">
          <a:xfrm>
            <a:off x="8229600" y="0"/>
            <a:ext cx="914400" cy="914400"/>
          </a:xfrm>
          <a:prstGeom prst="rect">
            <a:avLst/>
          </a:prstGeom>
          <a:noFill/>
          <a:ln w="9525" algn="ctr">
            <a:noFill/>
            <a:miter lim="800000"/>
            <a:headEnd/>
            <a:tailEnd/>
          </a:ln>
        </p:spPr>
      </p:pic>
    </p:spTree>
    <p:extLst>
      <p:ext uri="{BB962C8B-B14F-4D97-AF65-F5344CB8AC3E}">
        <p14:creationId xmlns:p14="http://schemas.microsoft.com/office/powerpoint/2010/main" val="2976616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a:t>
            </a:r>
            <a:r>
              <a:rPr lang="en-US" sz="2200" b="1" dirty="0">
                <a:solidFill>
                  <a:schemeClr val="tx1"/>
                </a:solidFill>
                <a:latin typeface="Myriad Pro" pitchFamily="34" charset="0"/>
                <a:cs typeface="Arial" pitchFamily="34" charset="0"/>
              </a:rPr>
              <a:t>SQL</a:t>
            </a: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dirty="0">
                <a:solidFill>
                  <a:schemeClr val="bg1"/>
                </a:solidFill>
                <a:latin typeface="Cambria" pitchFamily="18" charset="0"/>
              </a:rPr>
              <a:t>You have successfully completed </a:t>
            </a:r>
            <a:endParaRPr lang="en-US" sz="2000" dirty="0" smtClean="0">
              <a:solidFill>
                <a:schemeClr val="bg1"/>
              </a:solidFill>
              <a:latin typeface="Cambria" pitchFamily="18" charset="0"/>
            </a:endParaRPr>
          </a:p>
          <a:p>
            <a:pPr lvl="1" fontAlgn="auto">
              <a:spcBef>
                <a:spcPts val="0"/>
              </a:spcBef>
              <a:spcAft>
                <a:spcPts val="0"/>
              </a:spcAft>
              <a:defRPr/>
            </a:pPr>
            <a:r>
              <a:rPr lang="en-US" sz="2000" b="1" dirty="0">
                <a:solidFill>
                  <a:schemeClr val="bg1"/>
                </a:solidFill>
                <a:latin typeface="Cambria" pitchFamily="18" charset="0"/>
              </a:rPr>
              <a:t>Understanding Constraints &amp; their Types</a:t>
            </a:r>
          </a:p>
        </p:txBody>
      </p:sp>
    </p:spTree>
    <p:extLst>
      <p:ext uri="{BB962C8B-B14F-4D97-AF65-F5344CB8AC3E}">
        <p14:creationId xmlns:p14="http://schemas.microsoft.com/office/powerpoint/2010/main" val="2387554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53</a:t>
            </a:fld>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784415482"/>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1800" dirty="0">
                          <a:effectLst/>
                        </a:rPr>
                        <a:t>Version Number</a:t>
                      </a:r>
                      <a:endParaRPr lang="en-US" sz="18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1800" dirty="0">
                          <a:effectLst/>
                        </a:rPr>
                        <a:t>Changes made</a:t>
                      </a:r>
                      <a:endParaRPr lang="en-US" sz="18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600" dirty="0" smtClean="0">
                          <a:effectLst/>
                          <a:latin typeface="Calibri"/>
                          <a:ea typeface="Calibri"/>
                        </a:rPr>
                        <a:t>V1.0</a:t>
                      </a:r>
                      <a:endParaRPr lang="en-US" sz="16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V1.1</a:t>
                      </a:r>
                      <a:endParaRPr lang="en-US" sz="18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r>
              <a:tr h="355777">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r>
            </a:tbl>
          </a:graphicData>
        </a:graphic>
      </p:graphicFrame>
    </p:spTree>
    <p:extLst>
      <p:ext uri="{BB962C8B-B14F-4D97-AF65-F5344CB8AC3E}">
        <p14:creationId xmlns:p14="http://schemas.microsoft.com/office/powerpoint/2010/main" val="553987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Database tables</a:t>
            </a:r>
            <a:endParaRPr lang="en-US" dirty="0"/>
          </a:p>
        </p:txBody>
      </p:sp>
      <p:sp>
        <p:nvSpPr>
          <p:cNvPr id="9" name="Content Placeholder 2"/>
          <p:cNvSpPr>
            <a:spLocks noGrp="1"/>
          </p:cNvSpPr>
          <p:nvPr>
            <p:ph idx="1"/>
          </p:nvPr>
        </p:nvSpPr>
        <p:spPr>
          <a:xfrm>
            <a:off x="228600" y="1301750"/>
            <a:ext cx="8686800" cy="4946650"/>
          </a:xfrm>
        </p:spPr>
        <p:txBody>
          <a:bodyPr/>
          <a:lstStyle/>
          <a:p>
            <a:pPr marL="0" indent="0">
              <a:buNone/>
            </a:pPr>
            <a:r>
              <a:rPr lang="en-US" sz="2000" dirty="0" smtClean="0"/>
              <a:t>There are many entities involved in </a:t>
            </a:r>
            <a:r>
              <a:rPr lang="en-US" sz="2000" b="1" dirty="0" smtClean="0"/>
              <a:t>Product Management System. </a:t>
            </a:r>
          </a:p>
          <a:p>
            <a:pPr marL="0" indent="0">
              <a:buNone/>
            </a:pPr>
            <a:r>
              <a:rPr lang="en-US" sz="2000" b="1" dirty="0" smtClean="0"/>
              <a:t>PMS</a:t>
            </a:r>
            <a:r>
              <a:rPr lang="en-US" sz="2000" dirty="0" smtClean="0"/>
              <a:t> as given below which we will be dealing with throughout this course</a:t>
            </a:r>
          </a:p>
          <a:p>
            <a:pPr marL="0" indent="0">
              <a:buNone/>
            </a:pPr>
            <a:endParaRPr lang="en-US" sz="2000" dirty="0" smtClean="0"/>
          </a:p>
          <a:p>
            <a:pPr marL="0" indent="0">
              <a:buNone/>
            </a:pPr>
            <a:endParaRPr lang="en-US" sz="2000" dirty="0" smtClean="0"/>
          </a:p>
        </p:txBody>
      </p:sp>
      <p:sp>
        <p:nvSpPr>
          <p:cNvPr id="12" name="AutoShape 2"/>
          <p:cNvSpPr>
            <a:spLocks noChangeArrowheads="1"/>
          </p:cNvSpPr>
          <p:nvPr/>
        </p:nvSpPr>
        <p:spPr bwMode="auto">
          <a:xfrm rot="5400000">
            <a:off x="1547496" y="3611245"/>
            <a:ext cx="1845946" cy="213487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Payments</a:t>
            </a:r>
          </a:p>
          <a:p>
            <a:pPr>
              <a:lnSpc>
                <a:spcPct val="120000"/>
              </a:lnSpc>
            </a:pPr>
            <a:r>
              <a:rPr lang="en-US" sz="1300" dirty="0" smtClean="0">
                <a:solidFill>
                  <a:srgbClr val="92D050"/>
                </a:solidFill>
                <a:ea typeface="Times New Roman"/>
                <a:cs typeface="Mangal"/>
              </a:rPr>
              <a:t>To maintain information of payments done e.g. payment date,  amount etc. </a:t>
            </a:r>
            <a:endParaRPr lang="en-US" sz="1300" dirty="0">
              <a:solidFill>
                <a:srgbClr val="92D050"/>
              </a:solidFill>
              <a:ea typeface="Times New Roman"/>
              <a:cs typeface="Mangal"/>
            </a:endParaRPr>
          </a:p>
        </p:txBody>
      </p:sp>
      <p:sp>
        <p:nvSpPr>
          <p:cNvPr id="13" name="AutoShape 2"/>
          <p:cNvSpPr>
            <a:spLocks noChangeArrowheads="1"/>
          </p:cNvSpPr>
          <p:nvPr/>
        </p:nvSpPr>
        <p:spPr bwMode="auto">
          <a:xfrm rot="5400000">
            <a:off x="2646835" y="2020730"/>
            <a:ext cx="1842774" cy="2068515"/>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Customer</a:t>
            </a:r>
          </a:p>
          <a:p>
            <a:pPr>
              <a:lnSpc>
                <a:spcPct val="120000"/>
              </a:lnSpc>
            </a:pPr>
            <a:r>
              <a:rPr lang="en-US" sz="1300" dirty="0" smtClean="0">
                <a:solidFill>
                  <a:srgbClr val="92D050"/>
                </a:solidFill>
                <a:latin typeface="+mj-lt"/>
                <a:ea typeface="Times New Roman"/>
                <a:cs typeface="Mangal"/>
              </a:rPr>
              <a:t>To maintain customer details  e.g. Customer Name, address</a:t>
            </a:r>
          </a:p>
          <a:p>
            <a:pPr>
              <a:lnSpc>
                <a:spcPct val="120000"/>
              </a:lnSpc>
            </a:pPr>
            <a:r>
              <a:rPr lang="en-US" sz="1300" dirty="0" smtClean="0">
                <a:solidFill>
                  <a:srgbClr val="92D050"/>
                </a:solidFill>
                <a:latin typeface="+mj-lt"/>
                <a:ea typeface="Times New Roman"/>
                <a:cs typeface="Mangal"/>
              </a:rPr>
              <a:t> </a:t>
            </a:r>
            <a:endParaRPr lang="en-US" sz="1300" dirty="0">
              <a:solidFill>
                <a:srgbClr val="92D050"/>
              </a:solidFill>
              <a:latin typeface="+mj-lt"/>
              <a:ea typeface="Times New Roman"/>
              <a:cs typeface="Mangal"/>
            </a:endParaRPr>
          </a:p>
        </p:txBody>
      </p:sp>
      <p:sp>
        <p:nvSpPr>
          <p:cNvPr id="14" name="AutoShape 2"/>
          <p:cNvSpPr>
            <a:spLocks noChangeArrowheads="1"/>
          </p:cNvSpPr>
          <p:nvPr/>
        </p:nvSpPr>
        <p:spPr bwMode="auto">
          <a:xfrm rot="5400000">
            <a:off x="3682871" y="3702017"/>
            <a:ext cx="1886998" cy="1963901"/>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Orders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5" name="AutoShape 2"/>
          <p:cNvSpPr>
            <a:spLocks noChangeArrowheads="1"/>
          </p:cNvSpPr>
          <p:nvPr/>
        </p:nvSpPr>
        <p:spPr bwMode="auto">
          <a:xfrm rot="5400000">
            <a:off x="393861" y="1922620"/>
            <a:ext cx="1789427" cy="2272348"/>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marL="0" marR="0" algn="ctr">
              <a:lnSpc>
                <a:spcPct val="120000"/>
              </a:lnSpc>
              <a:spcBef>
                <a:spcPts val="0"/>
              </a:spcBef>
              <a:spcAft>
                <a:spcPts val="0"/>
              </a:spcAft>
            </a:pPr>
            <a:r>
              <a:rPr lang="en-US" sz="1600" b="1" i="1" dirty="0" smtClean="0">
                <a:solidFill>
                  <a:srgbClr val="92D050"/>
                </a:solidFill>
                <a:latin typeface="Cambria"/>
                <a:ea typeface="Times New Roman"/>
                <a:cs typeface="Mangal"/>
              </a:rPr>
              <a:t>Offices</a:t>
            </a:r>
            <a:r>
              <a:rPr lang="en-US" sz="1600" b="1" i="1" dirty="0" smtClean="0">
                <a:solidFill>
                  <a:srgbClr val="92D050"/>
                </a:solidFill>
                <a:effectLst/>
                <a:latin typeface="Cambria"/>
                <a:ea typeface="Times New Roman"/>
                <a:cs typeface="Mangal"/>
              </a:rPr>
              <a:t> </a:t>
            </a:r>
            <a:endParaRPr lang="en-US" sz="1200" dirty="0">
              <a:solidFill>
                <a:srgbClr val="92D050"/>
              </a:solidFill>
              <a:effectLst/>
              <a:latin typeface="Calibri"/>
              <a:ea typeface="Calibri"/>
              <a:cs typeface="Mangal"/>
            </a:endParaRPr>
          </a:p>
          <a:p>
            <a:pPr marL="0" marR="0">
              <a:lnSpc>
                <a:spcPct val="120000"/>
              </a:lnSpc>
              <a:spcBef>
                <a:spcPts val="0"/>
              </a:spcBef>
              <a:spcAft>
                <a:spcPts val="0"/>
              </a:spcAft>
            </a:pPr>
            <a:r>
              <a:rPr lang="en-US" sz="1300" dirty="0">
                <a:solidFill>
                  <a:srgbClr val="92D050"/>
                </a:solidFill>
                <a:effectLst/>
                <a:latin typeface="+mj-lt"/>
                <a:ea typeface="Times New Roman"/>
                <a:cs typeface="Mangal"/>
              </a:rPr>
              <a:t>To </a:t>
            </a:r>
            <a:r>
              <a:rPr lang="en-US" sz="1300" dirty="0" smtClean="0">
                <a:solidFill>
                  <a:srgbClr val="92D050"/>
                </a:solidFill>
                <a:effectLst/>
                <a:latin typeface="+mj-lt"/>
                <a:ea typeface="Times New Roman"/>
                <a:cs typeface="Mangal"/>
              </a:rPr>
              <a:t>maintain information </a:t>
            </a:r>
            <a:r>
              <a:rPr lang="en-US" sz="1300" dirty="0">
                <a:solidFill>
                  <a:srgbClr val="92D050"/>
                </a:solidFill>
                <a:effectLst/>
                <a:latin typeface="+mj-lt"/>
                <a:ea typeface="Times New Roman"/>
                <a:cs typeface="Mangal"/>
              </a:rPr>
              <a:t>of </a:t>
            </a:r>
            <a:r>
              <a:rPr lang="en-US" sz="1300" dirty="0" smtClean="0">
                <a:solidFill>
                  <a:srgbClr val="92D050"/>
                </a:solidFill>
                <a:effectLst/>
                <a:latin typeface="+mj-lt"/>
                <a:ea typeface="Times New Roman"/>
                <a:cs typeface="Mangal"/>
              </a:rPr>
              <a:t>Offices e.g. Office code, address, city etc. </a:t>
            </a:r>
            <a:endParaRPr lang="en-US" sz="1300" dirty="0">
              <a:solidFill>
                <a:srgbClr val="92D050"/>
              </a:solidFill>
              <a:effectLst/>
              <a:latin typeface="+mj-lt"/>
              <a:ea typeface="Calibri"/>
              <a:cs typeface="Mangal"/>
            </a:endParaRPr>
          </a:p>
        </p:txBody>
      </p:sp>
      <p:sp>
        <p:nvSpPr>
          <p:cNvPr id="16" name="AutoShape 2"/>
          <p:cNvSpPr>
            <a:spLocks noChangeArrowheads="1"/>
          </p:cNvSpPr>
          <p:nvPr/>
        </p:nvSpPr>
        <p:spPr bwMode="auto">
          <a:xfrm rot="5400000">
            <a:off x="4827905" y="2030096"/>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Employees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To maintain </a:t>
            </a:r>
            <a:r>
              <a:rPr lang="en-US" sz="1300" dirty="0" smtClean="0">
                <a:solidFill>
                  <a:srgbClr val="92D050"/>
                </a:solidFill>
                <a:latin typeface="Cambria"/>
                <a:ea typeface="Times New Roman"/>
                <a:cs typeface="Mangal"/>
              </a:rPr>
              <a:t>employee  </a:t>
            </a:r>
            <a:endParaRPr lang="en-US" sz="1300" dirty="0">
              <a:solidFill>
                <a:srgbClr val="92D050"/>
              </a:solidFill>
              <a:latin typeface="Cambria"/>
              <a:ea typeface="Times New Roman"/>
              <a:cs typeface="Mangal"/>
            </a:endParaRPr>
          </a:p>
          <a:p>
            <a:pPr>
              <a:lnSpc>
                <a:spcPct val="120000"/>
              </a:lnSpc>
            </a:pPr>
            <a:r>
              <a:rPr lang="en-US" sz="1300" dirty="0">
                <a:solidFill>
                  <a:srgbClr val="92D050"/>
                </a:solidFill>
                <a:latin typeface="Cambria"/>
                <a:ea typeface="Times New Roman"/>
                <a:cs typeface="Mangal"/>
              </a:rPr>
              <a:t>details  e.g. </a:t>
            </a:r>
            <a:r>
              <a:rPr lang="en-US" sz="1300" dirty="0" smtClean="0">
                <a:solidFill>
                  <a:srgbClr val="92D050"/>
                </a:solidFill>
                <a:latin typeface="Cambria"/>
                <a:ea typeface="Times New Roman"/>
                <a:cs typeface="Mangal"/>
              </a:rPr>
              <a:t> id,</a:t>
            </a:r>
            <a:endParaRPr lang="en-US" sz="1300" dirty="0">
              <a:solidFill>
                <a:srgbClr val="92D050"/>
              </a:solidFill>
              <a:latin typeface="Cambria"/>
              <a:ea typeface="Times New Roman"/>
              <a:cs typeface="Mangal"/>
            </a:endParaRPr>
          </a:p>
          <a:p>
            <a:pPr>
              <a:lnSpc>
                <a:spcPct val="120000"/>
              </a:lnSpc>
            </a:pPr>
            <a:r>
              <a:rPr lang="en-US" sz="1300" dirty="0" smtClean="0">
                <a:solidFill>
                  <a:srgbClr val="92D050"/>
                </a:solidFill>
                <a:latin typeface="Cambria"/>
                <a:ea typeface="Times New Roman"/>
                <a:cs typeface="Mangal"/>
              </a:rPr>
              <a:t>Name etc. </a:t>
            </a:r>
            <a:endParaRPr lang="en-US" sz="1300" dirty="0">
              <a:solidFill>
                <a:srgbClr val="92D050"/>
              </a:solidFill>
              <a:latin typeface="Cambria"/>
              <a:ea typeface="Times New Roman"/>
              <a:cs typeface="Mangal"/>
            </a:endParaRPr>
          </a:p>
        </p:txBody>
      </p:sp>
      <p:sp>
        <p:nvSpPr>
          <p:cNvPr id="17" name="AutoShape 2"/>
          <p:cNvSpPr>
            <a:spLocks noChangeArrowheads="1"/>
          </p:cNvSpPr>
          <p:nvPr/>
        </p:nvSpPr>
        <p:spPr bwMode="auto">
          <a:xfrm rot="5400000">
            <a:off x="6991985" y="1999615"/>
            <a:ext cx="1789429" cy="2057400"/>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smtClean="0">
                <a:solidFill>
                  <a:srgbClr val="92D050"/>
                </a:solidFill>
                <a:latin typeface="Cambria"/>
                <a:ea typeface="Times New Roman"/>
                <a:cs typeface="Mangal"/>
              </a:rPr>
              <a:t>Products</a:t>
            </a:r>
          </a:p>
          <a:p>
            <a:pPr>
              <a:lnSpc>
                <a:spcPct val="120000"/>
              </a:lnSpc>
            </a:pPr>
            <a:r>
              <a:rPr lang="en-US" sz="1300" dirty="0" smtClean="0">
                <a:solidFill>
                  <a:srgbClr val="92D050"/>
                </a:solidFill>
                <a:latin typeface="Cambria"/>
                <a:ea typeface="Times New Roman"/>
                <a:cs typeface="Mangal"/>
              </a:rPr>
              <a:t>To </a:t>
            </a:r>
            <a:r>
              <a:rPr lang="en-US" sz="1300" dirty="0">
                <a:solidFill>
                  <a:srgbClr val="92D050"/>
                </a:solidFill>
                <a:ea typeface="Times New Roman"/>
                <a:cs typeface="Mangal"/>
              </a:rPr>
              <a:t>maintain information of products e.g. </a:t>
            </a:r>
            <a:r>
              <a:rPr lang="en-US" sz="1300" dirty="0" smtClean="0">
                <a:solidFill>
                  <a:srgbClr val="92D050"/>
                </a:solidFill>
                <a:ea typeface="Times New Roman"/>
                <a:cs typeface="Mangal"/>
              </a:rPr>
              <a:t>product id</a:t>
            </a:r>
            <a:r>
              <a:rPr lang="en-US" sz="1300" dirty="0">
                <a:solidFill>
                  <a:srgbClr val="92D050"/>
                </a:solidFill>
                <a:ea typeface="Times New Roman"/>
                <a:cs typeface="Mangal"/>
              </a:rPr>
              <a:t>, name etc</a:t>
            </a:r>
            <a:r>
              <a:rPr lang="en-US" sz="1300" dirty="0" smtClean="0">
                <a:solidFill>
                  <a:srgbClr val="92D050"/>
                </a:solidFill>
                <a:latin typeface="Cambria"/>
                <a:ea typeface="Times New Roman"/>
                <a:cs typeface="Mangal"/>
              </a:rPr>
              <a:t>. </a:t>
            </a:r>
            <a:endParaRPr lang="en-US" sz="1300" dirty="0">
              <a:solidFill>
                <a:srgbClr val="92D050"/>
              </a:solidFill>
              <a:latin typeface="Cambria"/>
              <a:ea typeface="Times New Roman"/>
              <a:cs typeface="Mangal"/>
            </a:endParaRPr>
          </a:p>
        </p:txBody>
      </p:sp>
      <p:sp>
        <p:nvSpPr>
          <p:cNvPr id="18" name="AutoShape 2"/>
          <p:cNvSpPr>
            <a:spLocks noChangeArrowheads="1"/>
          </p:cNvSpPr>
          <p:nvPr/>
        </p:nvSpPr>
        <p:spPr bwMode="auto">
          <a:xfrm rot="5400000">
            <a:off x="5863943" y="3682965"/>
            <a:ext cx="1886998" cy="2032483"/>
          </a:xfrm>
          <a:prstGeom prst="bracePair">
            <a:avLst>
              <a:gd name="adj" fmla="val 8333"/>
            </a:avLst>
          </a:prstGeom>
          <a:solidFill>
            <a:schemeClr val="tx1">
              <a:lumMod val="65000"/>
              <a:lumOff val="35000"/>
            </a:schemeClr>
          </a:solidFill>
          <a:extLst/>
        </p:spPr>
        <p:txBody>
          <a:bodyPr rot="0" vert="horz" wrap="square" lIns="91440" tIns="45720" rIns="91440" bIns="45720" anchor="ctr" anchorCtr="0" upright="1">
            <a:noAutofit/>
          </a:bodyPr>
          <a:lstStyle/>
          <a:p>
            <a:pPr algn="ctr">
              <a:lnSpc>
                <a:spcPct val="120000"/>
              </a:lnSpc>
            </a:pPr>
            <a:r>
              <a:rPr lang="en-US" sz="1600" b="1" i="1" dirty="0" err="1" smtClean="0">
                <a:solidFill>
                  <a:srgbClr val="92D050"/>
                </a:solidFill>
                <a:latin typeface="Cambria"/>
                <a:ea typeface="Times New Roman"/>
                <a:cs typeface="Mangal"/>
              </a:rPr>
              <a:t>OrderDetails</a:t>
            </a:r>
            <a:endParaRPr lang="en-US" sz="1600" b="1" i="1" dirty="0">
              <a:solidFill>
                <a:srgbClr val="92D050"/>
              </a:solidFill>
              <a:latin typeface="Cambria"/>
              <a:ea typeface="Times New Roman"/>
              <a:cs typeface="Mangal"/>
            </a:endParaRPr>
          </a:p>
          <a:p>
            <a:pPr>
              <a:lnSpc>
                <a:spcPct val="120000"/>
              </a:lnSpc>
            </a:pPr>
            <a:r>
              <a:rPr lang="en-US" sz="1300" dirty="0">
                <a:solidFill>
                  <a:srgbClr val="92D050"/>
                </a:solidFill>
                <a:ea typeface="Times New Roman"/>
                <a:cs typeface="Mangal"/>
              </a:rPr>
              <a:t>To maintain </a:t>
            </a:r>
            <a:r>
              <a:rPr lang="en-US" sz="1300" dirty="0" smtClean="0">
                <a:solidFill>
                  <a:srgbClr val="92D050"/>
                </a:solidFill>
                <a:ea typeface="Times New Roman"/>
                <a:cs typeface="Mangal"/>
              </a:rPr>
              <a:t>Orders done by customers e.g. order no ,date etc. </a:t>
            </a:r>
            <a:endParaRPr lang="en-US" sz="1300" dirty="0">
              <a:solidFill>
                <a:srgbClr val="92D050"/>
              </a:solidFill>
              <a:ea typeface="Times New Roman"/>
              <a:cs typeface="Mangal"/>
            </a:endParaRPr>
          </a:p>
        </p:txBody>
      </p:sp>
      <p:sp>
        <p:nvSpPr>
          <p:cNvPr id="19" name="Slide Number Placeholder 18"/>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1201253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1303020" y="-152400"/>
            <a:ext cx="8298180" cy="1143000"/>
          </a:xfrm>
        </p:spPr>
        <p:txBody>
          <a:bodyPr/>
          <a:lstStyle/>
          <a:p>
            <a:r>
              <a:rPr lang="en-US" dirty="0" smtClean="0"/>
              <a:t>Schema Diagram</a:t>
            </a:r>
            <a:endParaRPr lang="en-US" dirty="0"/>
          </a:p>
        </p:txBody>
      </p:sp>
      <p:pic>
        <p:nvPicPr>
          <p:cNvPr id="5" name="Picture 3" descr="C:\mysql\case study\ClassicModels\docs\dbschema\ClassicModelsDBSchema.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40" t="1358" r="1176" b="22555"/>
          <a:stretch/>
        </p:blipFill>
        <p:spPr bwMode="auto">
          <a:xfrm>
            <a:off x="219075" y="1219200"/>
            <a:ext cx="8696325" cy="4800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47ED8886-DB3B-44F4-9A80-E6A224679F20}" type="slidenum">
              <a:rPr lang="en-US" smtClean="0"/>
              <a:pPr/>
              <a:t>7</a:t>
            </a:fld>
            <a:endParaRPr lang="en-US" dirty="0"/>
          </a:p>
        </p:txBody>
      </p:sp>
    </p:spTree>
    <p:extLst>
      <p:ext uri="{BB962C8B-B14F-4D97-AF65-F5344CB8AC3E}">
        <p14:creationId xmlns:p14="http://schemas.microsoft.com/office/powerpoint/2010/main" val="2872934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4946650"/>
          </a:xfrm>
        </p:spPr>
        <p:txBody>
          <a:bodyPr/>
          <a:lstStyle/>
          <a:p>
            <a:pPr marL="0" indent="0">
              <a:buNone/>
            </a:pPr>
            <a:r>
              <a:rPr lang="en-US" sz="4400" dirty="0" smtClean="0">
                <a:solidFill>
                  <a:srgbClr val="00B0F0"/>
                </a:solidFill>
              </a:rPr>
              <a:t>Hi! </a:t>
            </a:r>
            <a:r>
              <a:rPr lang="en-US" sz="4400" dirty="0" smtClean="0">
                <a:solidFill>
                  <a:srgbClr val="FFC000"/>
                </a:solidFill>
              </a:rPr>
              <a:t> </a:t>
            </a:r>
            <a:r>
              <a:rPr lang="en-US" sz="2000" dirty="0" smtClean="0"/>
              <a:t>I am  </a:t>
            </a:r>
            <a:r>
              <a:rPr lang="en-US" sz="4000" dirty="0" smtClean="0">
                <a:solidFill>
                  <a:srgbClr val="00B050"/>
                </a:solidFill>
              </a:rPr>
              <a:t>TIM</a:t>
            </a:r>
            <a:r>
              <a:rPr lang="en-US" sz="4000" dirty="0" smtClean="0">
                <a:solidFill>
                  <a:srgbClr val="92D050"/>
                </a:solidFill>
              </a:rPr>
              <a:t>	</a:t>
            </a:r>
            <a:r>
              <a:rPr lang="en-US" sz="4000" dirty="0" smtClean="0"/>
              <a:t>	 </a:t>
            </a:r>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r>
              <a:rPr lang="en-US" sz="1800" dirty="0" smtClean="0"/>
              <a:t>I found trouble with integrity of data.</a:t>
            </a:r>
          </a:p>
          <a:p>
            <a:pPr marL="0" indent="0">
              <a:buNone/>
            </a:pPr>
            <a:r>
              <a:rPr lang="en-US" sz="1800" dirty="0" smtClean="0"/>
              <a:t>Table allows null values &amp; even duplicate records. I also want to impart relationships constraint between tables.</a:t>
            </a:r>
            <a:endParaRPr lang="en-US" sz="2000" dirty="0"/>
          </a:p>
          <a:p>
            <a:pPr marL="0" indent="0">
              <a:buNone/>
            </a:pPr>
            <a:endParaRPr lang="en-US" sz="2000" dirty="0" smtClean="0"/>
          </a:p>
        </p:txBody>
      </p:sp>
      <p:sp>
        <p:nvSpPr>
          <p:cNvPr id="8" name="Rectangle 7"/>
          <p:cNvSpPr/>
          <p:nvPr/>
        </p:nvSpPr>
        <p:spPr>
          <a:xfrm>
            <a:off x="304800" y="5175738"/>
            <a:ext cx="8229600" cy="615462"/>
          </a:xfrm>
          <a:prstGeom prst="rect">
            <a:avLst/>
          </a:prstGeom>
          <a:gradFill flip="none" rotWithShape="1">
            <a:gsLst>
              <a:gs pos="0">
                <a:srgbClr val="92D050">
                  <a:shade val="30000"/>
                  <a:satMod val="115000"/>
                </a:srgbClr>
              </a:gs>
              <a:gs pos="81000">
                <a:srgbClr val="92D050">
                  <a:shade val="67500"/>
                  <a:satMod val="115000"/>
                </a:srgbClr>
              </a:gs>
              <a:gs pos="100000">
                <a:srgbClr val="92D050">
                  <a:shade val="100000"/>
                  <a:satMod val="115000"/>
                </a:srgbClr>
              </a:gs>
            </a:gsLst>
            <a:path path="circle">
              <a:fillToRect t="100000" r="100000"/>
            </a:path>
            <a:tileRect l="-100000" b="-100000"/>
          </a:gra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Lets learn about </a:t>
            </a:r>
            <a:r>
              <a:rPr lang="en-US" sz="1600" dirty="0">
                <a:solidFill>
                  <a:schemeClr val="bg1"/>
                </a:solidFill>
              </a:rPr>
              <a:t>Data </a:t>
            </a:r>
            <a:r>
              <a:rPr lang="en-US" sz="1600" dirty="0" smtClean="0">
                <a:solidFill>
                  <a:schemeClr val="bg1"/>
                </a:solidFill>
              </a:rPr>
              <a:t>Integrity </a:t>
            </a:r>
            <a:r>
              <a:rPr lang="en-US" sz="1600" dirty="0" smtClean="0"/>
              <a:t>which </a:t>
            </a:r>
            <a:r>
              <a:rPr lang="en-US" sz="1600" dirty="0"/>
              <a:t>will help us meet TIM’s requirements..</a:t>
            </a:r>
          </a:p>
        </p:txBody>
      </p:sp>
      <p:sp>
        <p:nvSpPr>
          <p:cNvPr id="2" name="Title 1"/>
          <p:cNvSpPr>
            <a:spLocks noGrp="1"/>
          </p:cNvSpPr>
          <p:nvPr>
            <p:ph type="title"/>
          </p:nvPr>
        </p:nvSpPr>
        <p:spPr/>
        <p:txBody>
          <a:bodyPr/>
          <a:lstStyle/>
          <a:p>
            <a:r>
              <a:rPr lang="en-US" dirty="0" smtClean="0"/>
              <a:t>Scenario</a:t>
            </a:r>
            <a:endParaRPr lang="en-US" dirty="0"/>
          </a:p>
        </p:txBody>
      </p:sp>
      <p:pic>
        <p:nvPicPr>
          <p:cNvPr id="5" name="Picture 4"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3177654" y="1686951"/>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Slide Number Placeholder 3"/>
          <p:cNvSpPr>
            <a:spLocks noGrp="1"/>
          </p:cNvSpPr>
          <p:nvPr>
            <p:ph type="sldNum" sz="quarter" idx="4294967295"/>
          </p:nvPr>
        </p:nvSpPr>
        <p:spPr>
          <a:xfrm>
            <a:off x="152400" y="6427787"/>
            <a:ext cx="457200" cy="277813"/>
          </a:xfrm>
          <a:prstGeom prst="rect">
            <a:avLst/>
          </a:prstGeom>
        </p:spPr>
        <p:txBody>
          <a:bodyPr/>
          <a:lstStyle/>
          <a:p>
            <a:fld id="{47ED8886-DB3B-44F4-9A80-E6A224679F20}" type="slidenum">
              <a:rPr lang="en-US" sz="1400">
                <a:solidFill>
                  <a:srgbClr val="953735"/>
                </a:solidFill>
              </a:rPr>
              <a:pPr/>
              <a:t>8</a:t>
            </a:fld>
            <a:endParaRPr lang="en-US" sz="1400" dirty="0">
              <a:solidFill>
                <a:srgbClr val="953735"/>
              </a:solidFill>
            </a:endParaRPr>
          </a:p>
        </p:txBody>
      </p:sp>
    </p:spTree>
    <p:extLst>
      <p:ext uri="{BB962C8B-B14F-4D97-AF65-F5344CB8AC3E}">
        <p14:creationId xmlns:p14="http://schemas.microsoft.com/office/powerpoint/2010/main" val="169991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 you Know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862" y="2369958"/>
            <a:ext cx="60960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1"/>
          <p:cNvSpPr>
            <a:spLocks noGrp="1"/>
          </p:cNvSpPr>
          <p:nvPr>
            <p:ph idx="1"/>
          </p:nvPr>
        </p:nvSpPr>
        <p:spPr>
          <a:xfrm>
            <a:off x="228600" y="1609725"/>
            <a:ext cx="8686800" cy="4946650"/>
          </a:xfrm>
        </p:spPr>
        <p:txBody>
          <a:bodyPr/>
          <a:lstStyle/>
          <a:p>
            <a:pPr marL="0" indent="0">
              <a:buNone/>
            </a:pPr>
            <a:r>
              <a:rPr lang="en-US" dirty="0" smtClean="0"/>
              <a:t>		</a:t>
            </a:r>
          </a:p>
          <a:p>
            <a:pPr marL="0" indent="0">
              <a:buNone/>
            </a:pPr>
            <a:r>
              <a:rPr lang="en-US" dirty="0"/>
              <a:t>	</a:t>
            </a:r>
            <a:endParaRPr lang="en-US" dirty="0" smtClean="0"/>
          </a:p>
          <a:p>
            <a:pPr marL="0" indent="0">
              <a:spcBef>
                <a:spcPts val="0"/>
              </a:spcBef>
              <a:buNone/>
            </a:pPr>
            <a:r>
              <a:rPr lang="en-US" dirty="0" smtClean="0"/>
              <a:t>	</a:t>
            </a:r>
          </a:p>
          <a:p>
            <a:pPr marL="0" indent="0">
              <a:spcBef>
                <a:spcPts val="0"/>
              </a:spcBef>
              <a:buNone/>
            </a:pPr>
            <a:r>
              <a:rPr lang="en-US" sz="2400" dirty="0"/>
              <a:t>	</a:t>
            </a:r>
            <a:r>
              <a:rPr lang="en-US" sz="2400" dirty="0" smtClean="0"/>
              <a:t>    What do you Understand by</a:t>
            </a:r>
          </a:p>
          <a:p>
            <a:pPr marL="0" indent="0">
              <a:spcBef>
                <a:spcPts val="0"/>
              </a:spcBef>
              <a:buNone/>
            </a:pPr>
            <a:r>
              <a:rPr lang="en-US" sz="2400" dirty="0" smtClean="0"/>
              <a:t>		Data Integrity </a:t>
            </a:r>
            <a:endParaRPr lang="en-US" sz="2400" dirty="0"/>
          </a:p>
          <a:p>
            <a:pPr marL="0" indent="0">
              <a:buNone/>
            </a:pPr>
            <a:endParaRPr lang="en-US" dirty="0"/>
          </a:p>
        </p:txBody>
      </p:sp>
      <p:sp>
        <p:nvSpPr>
          <p:cNvPr id="10" name="Rectangle 9"/>
          <p:cNvSpPr/>
          <p:nvPr/>
        </p:nvSpPr>
        <p:spPr>
          <a:xfrm>
            <a:off x="7625862" y="2819400"/>
            <a:ext cx="1060938" cy="923330"/>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a:t>
            </a:r>
            <a:endParaRPr lang="en-US" sz="5400" b="1" cap="none" spc="0" dirty="0">
              <a:ln/>
              <a:solidFill>
                <a:schemeClr val="accent3"/>
              </a:solidFill>
              <a:effectLst/>
            </a:endParaRPr>
          </a:p>
        </p:txBody>
      </p:sp>
    </p:spTree>
    <p:extLst>
      <p:ext uri="{BB962C8B-B14F-4D97-AF65-F5344CB8AC3E}">
        <p14:creationId xmlns:p14="http://schemas.microsoft.com/office/powerpoint/2010/main" val="1083209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par>
                          <p:cTn id="8" fill="hold">
                            <p:stCondLst>
                              <p:cond delay="500"/>
                            </p:stCondLst>
                            <p:childTnLst>
                              <p:par>
                                <p:cTn id="9" presetID="27" presetClass="emph" presetSubtype="0" fill="remove" grpId="0" nodeType="afterEffect">
                                  <p:stCondLst>
                                    <p:cond delay="0"/>
                                  </p:stCondLst>
                                  <p:childTnLst>
                                    <p:animClr clrSpc="rgb" dir="cw">
                                      <p:cBhvr override="childStyle">
                                        <p:cTn id="10" dur="250" autoRev="1" fill="remove"/>
                                        <p:tgtEl>
                                          <p:spTgt spid="10"/>
                                        </p:tgtEl>
                                        <p:attrNameLst>
                                          <p:attrName>style.color</p:attrName>
                                        </p:attrNameLst>
                                      </p:cBhvr>
                                      <p:to>
                                        <a:schemeClr val="bg1"/>
                                      </p:to>
                                    </p:animClr>
                                    <p:animClr clrSpc="rgb" dir="cw">
                                      <p:cBhvr>
                                        <p:cTn id="11" dur="250" autoRev="1" fill="remove"/>
                                        <p:tgtEl>
                                          <p:spTgt spid="10"/>
                                        </p:tgtEl>
                                        <p:attrNameLst>
                                          <p:attrName>fillcolor</p:attrName>
                                        </p:attrNameLst>
                                      </p:cBhvr>
                                      <p:to>
                                        <a:schemeClr val="bg1"/>
                                      </p:to>
                                    </p:animClr>
                                    <p:set>
                                      <p:cBhvr>
                                        <p:cTn id="12" dur="250" autoRev="1" fill="remove"/>
                                        <p:tgtEl>
                                          <p:spTgt spid="10"/>
                                        </p:tgtEl>
                                        <p:attrNameLst>
                                          <p:attrName>fill.type</p:attrName>
                                        </p:attrNameLst>
                                      </p:cBhvr>
                                      <p:to>
                                        <p:strVal val="solid"/>
                                      </p:to>
                                    </p:set>
                                    <p:set>
                                      <p:cBhvr>
                                        <p:cTn id="13" dur="250" autoRev="1" fill="remove"/>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481EB-8F30-4DBE-97E4-C47F16554C60}">
  <ds:schemaRefs>
    <ds:schemaRef ds:uri="http://purl.org/dc/elements/1.1/"/>
    <ds:schemaRef ds:uri="http://schemas.openxmlformats.org/package/2006/metadata/core-propertie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20ACE641-FCD6-4CC6-B817-B85A58D7EE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587111D-7DFB-442C-9FE3-44380E208E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14338</TotalTime>
  <Words>3699</Words>
  <Application>Microsoft Office PowerPoint</Application>
  <PresentationFormat>On-screen Show (4:3)</PresentationFormat>
  <Paragraphs>775</Paragraphs>
  <Slides>53</Slides>
  <Notes>15</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Theme_3</vt:lpstr>
      <vt:lpstr>PowerPoint Presentation</vt:lpstr>
      <vt:lpstr>Icon Used</vt:lpstr>
      <vt:lpstr>Overview</vt:lpstr>
      <vt:lpstr>Objective</vt:lpstr>
      <vt:lpstr>Scenario</vt:lpstr>
      <vt:lpstr>Database tables</vt:lpstr>
      <vt:lpstr>Schema Diagram</vt:lpstr>
      <vt:lpstr>Scenario</vt:lpstr>
      <vt:lpstr>Do you Know</vt:lpstr>
      <vt:lpstr>Data Integrity</vt:lpstr>
      <vt:lpstr>Integrity Constraints</vt:lpstr>
      <vt:lpstr>Integrity Constraints</vt:lpstr>
      <vt:lpstr>Scenario</vt:lpstr>
      <vt:lpstr>PRIMARY KEY Constraints</vt:lpstr>
      <vt:lpstr>PRIMARY KEY Constraints</vt:lpstr>
      <vt:lpstr>PRIMARY KEY Constraints</vt:lpstr>
      <vt:lpstr>Sequence generators</vt:lpstr>
      <vt:lpstr>Sequence generators</vt:lpstr>
      <vt:lpstr>Sequence generators</vt:lpstr>
      <vt:lpstr>Sequence generators</vt:lpstr>
      <vt:lpstr>Integrity Constraints</vt:lpstr>
      <vt:lpstr>Integrity Constraints</vt:lpstr>
      <vt:lpstr>Integrity Constraints</vt:lpstr>
      <vt:lpstr>Scenario</vt:lpstr>
      <vt:lpstr>FOREIGN KEY Constraint </vt:lpstr>
      <vt:lpstr>FOREIGN KEY Constraint </vt:lpstr>
      <vt:lpstr>FOREIGN KEY Constraint </vt:lpstr>
      <vt:lpstr>Integrity Constraints</vt:lpstr>
      <vt:lpstr>Scenario</vt:lpstr>
      <vt:lpstr>NOT NULL Constraint </vt:lpstr>
      <vt:lpstr>Scenario</vt:lpstr>
      <vt:lpstr>UNIQUE KEY Constraint </vt:lpstr>
      <vt:lpstr>UNIQUE KEY Constraint </vt:lpstr>
      <vt:lpstr>Scenario</vt:lpstr>
      <vt:lpstr>CHECK Constraint </vt:lpstr>
      <vt:lpstr>Integrity Constraints</vt:lpstr>
      <vt:lpstr>Scenario</vt:lpstr>
      <vt:lpstr>Enabling and Disabling Constraints</vt:lpstr>
      <vt:lpstr>Enabling and Disabling Constraints</vt:lpstr>
      <vt:lpstr>Enabling and Disabling Constraints</vt:lpstr>
      <vt:lpstr>Questions</vt:lpstr>
      <vt:lpstr>Check Your Understanding</vt:lpstr>
      <vt:lpstr>Activity</vt:lpstr>
      <vt:lpstr>Lend a Hand</vt:lpstr>
      <vt:lpstr>Lend a Hand</vt:lpstr>
      <vt:lpstr>Lend a Hand</vt:lpstr>
      <vt:lpstr>Lend a Hand</vt:lpstr>
      <vt:lpstr>Lend a Hand</vt:lpstr>
      <vt:lpstr>Lend a Hand</vt:lpstr>
      <vt:lpstr>Summary</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TF_PartI</dc:title>
  <dc:creator>AssetDevelopmentTeam@cognizant.com</dc:creator>
  <cp:lastModifiedBy>Devadas, Abiramasundari (Cognizant)</cp:lastModifiedBy>
  <cp:revision>686</cp:revision>
  <dcterms:created xsi:type="dcterms:W3CDTF">2011-06-15T11:24:59Z</dcterms:created>
  <dcterms:modified xsi:type="dcterms:W3CDTF">2013-03-20T05:02:15Z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