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57" r:id="rId5"/>
    <p:sldId id="418" r:id="rId6"/>
    <p:sldId id="422" r:id="rId7"/>
    <p:sldId id="263" r:id="rId8"/>
    <p:sldId id="287" r:id="rId9"/>
    <p:sldId id="452" r:id="rId10"/>
    <p:sldId id="413"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98" r:id="rId25"/>
    <p:sldId id="467" r:id="rId26"/>
    <p:sldId id="468" r:id="rId27"/>
    <p:sldId id="469" r:id="rId28"/>
    <p:sldId id="470" r:id="rId29"/>
    <p:sldId id="471" r:id="rId30"/>
    <p:sldId id="472" r:id="rId31"/>
    <p:sldId id="473" r:id="rId32"/>
    <p:sldId id="474" r:id="rId33"/>
    <p:sldId id="475" r:id="rId34"/>
    <p:sldId id="476"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9" r:id="rId49"/>
    <p:sldId id="500" r:id="rId50"/>
    <p:sldId id="411" r:id="rId51"/>
    <p:sldId id="412" r:id="rId52"/>
    <p:sldId id="45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vl+9Pa7+cMiuZHn7MTiClg==" hashData="O27dT9VihpmGY28pGWAckeOot6k="/>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8" autoAdjust="0"/>
    <p:restoredTop sz="89331" autoAdjust="0"/>
  </p:normalViewPr>
  <p:slideViewPr>
    <p:cSldViewPr>
      <p:cViewPr>
        <p:scale>
          <a:sx n="70" d="100"/>
          <a:sy n="70" d="100"/>
        </p:scale>
        <p:origin x="-13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762419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a:t>
            </a:r>
            <a:r>
              <a:rPr lang="en-US" b="1" dirty="0" smtClean="0">
                <a:effectLst/>
              </a:rPr>
              <a:t>computer</a:t>
            </a:r>
            <a:r>
              <a:rPr lang="en-US" dirty="0" smtClean="0">
                <a:effectLst/>
              </a:rPr>
              <a:t> is any device that can to carry out a finite set of arithmetic or logical operations in a programmed sequence.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Since a sequence of operations can be readily changed, the computer can solve more than one kind of problem.</a:t>
            </a:r>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Cell phones: </a:t>
            </a:r>
          </a:p>
          <a:p>
            <a:r>
              <a:rPr lang="en-US" sz="1200" b="0" i="0" u="none" strike="noStrike" kern="1200" baseline="0" dirty="0" smtClean="0">
                <a:solidFill>
                  <a:schemeClr val="tx1"/>
                </a:solidFill>
                <a:latin typeface="+mn-lt"/>
                <a:ea typeface="+mn-ea"/>
                <a:cs typeface="+mn-cs"/>
              </a:rPr>
              <a:t>most cell phones on the market today offer some kind of data</a:t>
            </a:r>
          </a:p>
          <a:p>
            <a:r>
              <a:rPr lang="en-US" sz="1200" b="0" i="0" u="none" strike="noStrike" kern="1200" baseline="0" dirty="0" smtClean="0">
                <a:solidFill>
                  <a:schemeClr val="tx1"/>
                </a:solidFill>
                <a:latin typeface="+mn-lt"/>
                <a:ea typeface="+mn-ea"/>
                <a:cs typeface="+mn-cs"/>
              </a:rPr>
              <a:t>service. Most offer a short messaging service (SMS) and many also offer wireless</a:t>
            </a:r>
          </a:p>
          <a:p>
            <a:r>
              <a:rPr lang="en-US" sz="1200" b="0" i="0" u="none" strike="noStrike" kern="1200" baseline="0" dirty="0" smtClean="0">
                <a:solidFill>
                  <a:schemeClr val="tx1"/>
                </a:solidFill>
                <a:latin typeface="+mn-lt"/>
                <a:ea typeface="+mn-ea"/>
                <a:cs typeface="+mn-cs"/>
              </a:rPr>
              <a:t>access protocol (WAP) services that allow a minimal form of Web access.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Personal digital assistants (PDAs):</a:t>
            </a:r>
          </a:p>
          <a:p>
            <a:r>
              <a:rPr lang="en-US" sz="1200" b="0" i="0" u="none" strike="noStrike" kern="1200" baseline="0" dirty="0" smtClean="0">
                <a:solidFill>
                  <a:schemeClr val="tx1"/>
                </a:solidFill>
                <a:latin typeface="+mn-lt"/>
                <a:ea typeface="+mn-ea"/>
                <a:cs typeface="+mn-cs"/>
              </a:rPr>
              <a:t>we are now seeing a tremendous amount of advancement and market uptake in PDAs. Due to the small size</a:t>
            </a:r>
          </a:p>
          <a:p>
            <a:r>
              <a:rPr lang="en-US" sz="1200" b="0" i="0" u="none" strike="noStrike" kern="1200" baseline="0" dirty="0" smtClean="0">
                <a:solidFill>
                  <a:schemeClr val="tx1"/>
                </a:solidFill>
                <a:latin typeface="+mn-lt"/>
                <a:ea typeface="+mn-ea"/>
                <a:cs typeface="+mn-cs"/>
              </a:rPr>
              <a:t>and relatively high computing power of these devices, they are fast becoming a favorite among mobile professionals.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Smart Phones:</a:t>
            </a:r>
          </a:p>
          <a:p>
            <a:r>
              <a:rPr lang="en-US" sz="1200" b="0" i="0" u="none" strike="noStrike" kern="1200" baseline="0" dirty="0" smtClean="0">
                <a:solidFill>
                  <a:schemeClr val="tx1"/>
                </a:solidFill>
                <a:latin typeface="+mn-lt"/>
                <a:ea typeface="+mn-ea"/>
                <a:cs typeface="+mn-cs"/>
              </a:rPr>
              <a:t>we are just now starting to see viable products that offer both the capabilities of cell phones and PDAs. This is a powerful combination</a:t>
            </a:r>
          </a:p>
          <a:p>
            <a:r>
              <a:rPr lang="en-US" sz="1200" b="0" i="0" u="none" strike="noStrike" kern="1200" baseline="0" dirty="0" smtClean="0">
                <a:solidFill>
                  <a:schemeClr val="tx1"/>
                </a:solidFill>
                <a:latin typeface="+mn-lt"/>
                <a:ea typeface="+mn-ea"/>
                <a:cs typeface="+mn-cs"/>
              </a:rPr>
              <a:t>whose proponents view it as the device to end all devices.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Tablet computers:</a:t>
            </a:r>
          </a:p>
          <a:p>
            <a:r>
              <a:rPr lang="en-US" sz="1200" b="0" i="0" u="none" strike="noStrike" kern="1200" baseline="0" dirty="0" smtClean="0">
                <a:solidFill>
                  <a:schemeClr val="tx1"/>
                </a:solidFill>
                <a:latin typeface="+mn-lt"/>
                <a:ea typeface="+mn-ea"/>
                <a:cs typeface="+mn-cs"/>
              </a:rPr>
              <a:t>these are computers with a large screen and no </a:t>
            </a:r>
            <a:r>
              <a:rPr lang="en-US" sz="1200" b="0" i="0" u="none" strike="noStrike" kern="1200" baseline="0" dirty="0" err="1" smtClean="0">
                <a:solidFill>
                  <a:schemeClr val="tx1"/>
                </a:solidFill>
                <a:latin typeface="+mn-lt"/>
                <a:ea typeface="+mn-ea"/>
                <a:cs typeface="+mn-cs"/>
              </a:rPr>
              <a:t>builtin</a:t>
            </a:r>
            <a:r>
              <a:rPr lang="en-US" sz="1200" b="0" i="0" u="none" strike="noStrike" kern="1200" baseline="0" dirty="0" smtClean="0">
                <a:solidFill>
                  <a:schemeClr val="tx1"/>
                </a:solidFill>
                <a:latin typeface="+mn-lt"/>
                <a:ea typeface="+mn-ea"/>
                <a:cs typeface="+mn-cs"/>
              </a:rPr>
              <a:t> keyboard. Input is through a stylus. The idea is that using these computers</a:t>
            </a:r>
          </a:p>
          <a:p>
            <a:r>
              <a:rPr lang="en-US" sz="1200" b="0" i="0" u="none" strike="noStrike" kern="1200" baseline="0" dirty="0" smtClean="0">
                <a:solidFill>
                  <a:schemeClr val="tx1"/>
                </a:solidFill>
                <a:latin typeface="+mn-lt"/>
                <a:ea typeface="+mn-ea"/>
                <a:cs typeface="+mn-cs"/>
              </a:rPr>
              <a:t>is like using a tablet of paper.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Notebook computers:</a:t>
            </a:r>
          </a:p>
          <a:p>
            <a:r>
              <a:rPr lang="en-US" sz="1200" b="0" i="0" u="none" strike="noStrike" kern="1200" baseline="0" dirty="0" smtClean="0">
                <a:solidFill>
                  <a:schemeClr val="tx1"/>
                </a:solidFill>
                <a:latin typeface="+mn-lt"/>
                <a:ea typeface="+mn-ea"/>
                <a:cs typeface="+mn-cs"/>
              </a:rPr>
              <a:t>so far these have been the portable computing device of choice. Many people have gotten rid of their desktop computer</a:t>
            </a:r>
          </a:p>
          <a:p>
            <a:r>
              <a:rPr lang="en-US" sz="1200" b="0" i="0" u="none" strike="noStrike" kern="1200" baseline="0" dirty="0" smtClean="0">
                <a:solidFill>
                  <a:schemeClr val="tx1"/>
                </a:solidFill>
                <a:latin typeface="+mn-lt"/>
                <a:ea typeface="+mn-ea"/>
                <a:cs typeface="+mn-cs"/>
              </a:rPr>
              <a:t>and now just use a notebook, which they can carry around outside of the office. At the same time, many notebooks are powerful enough to use in the</a:t>
            </a:r>
          </a:p>
          <a:p>
            <a:r>
              <a:rPr lang="en-US" sz="1200" b="0" i="0" u="none" strike="noStrike" kern="1200" baseline="0" dirty="0" smtClean="0">
                <a:solidFill>
                  <a:schemeClr val="tx1"/>
                </a:solidFill>
                <a:latin typeface="+mn-lt"/>
                <a:ea typeface="+mn-ea"/>
                <a:cs typeface="+mn-cs"/>
              </a:rPr>
              <a:t>office just like a desktop computer.</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2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A predicate is retrospectively deterministic if the simply contained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predicate, parenthesized </a:t>
            </a:r>
            <a:r>
              <a:rPr lang="en-US" sz="1200" dirty="0" err="1" smtClean="0">
                <a:solidFill>
                  <a:schemeClr val="tx1">
                    <a:lumMod val="75000"/>
                    <a:lumOff val="25000"/>
                  </a:schemeClr>
                </a:solidFill>
              </a:rPr>
              <a:t>boolean</a:t>
            </a:r>
            <a:r>
              <a:rPr lang="en-US" sz="1200" dirty="0" smtClean="0">
                <a:solidFill>
                  <a:schemeClr val="tx1">
                    <a:lumMod val="75000"/>
                    <a:lumOff val="25000"/>
                  </a:schemeClr>
                </a:solidFill>
              </a:rPr>
              <a:t> value expression or </a:t>
            </a:r>
            <a:r>
              <a:rPr lang="en-US" sz="1200" dirty="0" err="1" smtClean="0">
                <a:solidFill>
                  <a:schemeClr val="tx1">
                    <a:lumMod val="75000"/>
                    <a:lumOff val="25000"/>
                  </a:schemeClr>
                </a:solidFill>
              </a:rPr>
              <a:t>nonparenthesized</a:t>
            </a:r>
            <a:r>
              <a:rPr lang="en-US" sz="1200" dirty="0" smtClean="0">
                <a:solidFill>
                  <a:schemeClr val="tx1">
                    <a:lumMod val="75000"/>
                    <a:lumOff val="25000"/>
                  </a:schemeClr>
                </a:solidFill>
              </a:rPr>
              <a:t> </a:t>
            </a:r>
          </a:p>
          <a:p>
            <a:pPr fontAlgn="base">
              <a:lnSpc>
                <a:spcPct val="86000"/>
              </a:lnSpc>
              <a:spcBef>
                <a:spcPct val="0"/>
              </a:spcBef>
              <a:spcAft>
                <a:spcPct val="0"/>
              </a:spcAft>
              <a:buClr>
                <a:srgbClr val="000000"/>
              </a:buClr>
              <a:buSzPct val="100000"/>
            </a:pPr>
            <a:r>
              <a:rPr lang="en-US" sz="1200" dirty="0" smtClean="0">
                <a:solidFill>
                  <a:schemeClr val="tx1">
                    <a:lumMod val="75000"/>
                    <a:lumOff val="25000"/>
                  </a:schemeClr>
                </a:solidFill>
              </a:rPr>
              <a:t>value expression primary is retrospectively deterministic.</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435029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6A8B6E77-EC63-4CD7-8F8A-914122582C5F}"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39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40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srgbClr val="00B0F0"/>
                </a:solidFill>
              </a:rPr>
              <a:t>Solution #1:</a:t>
            </a:r>
          </a:p>
          <a:p>
            <a:r>
              <a:rPr lang="en-US" sz="1200" b="1" dirty="0" smtClean="0"/>
              <a:t>SELECT</a:t>
            </a:r>
            <a:r>
              <a:rPr lang="en-US" sz="1200" dirty="0" smtClean="0"/>
              <a:t> COURSE_CODE,BASE_FEES,SPECIAL_FEES </a:t>
            </a:r>
          </a:p>
          <a:p>
            <a:r>
              <a:rPr lang="en-US" sz="1200" b="1" dirty="0" smtClean="0"/>
              <a:t>FROM </a:t>
            </a:r>
            <a:r>
              <a:rPr lang="en-US" sz="1200" dirty="0" smtClean="0"/>
              <a:t>COURSE_FEES </a:t>
            </a:r>
            <a:r>
              <a:rPr lang="en-US" sz="1200" b="1" dirty="0" smtClean="0"/>
              <a:t>UNION </a:t>
            </a:r>
          </a:p>
          <a:p>
            <a:r>
              <a:rPr lang="en-US" sz="1200" b="1" dirty="0" smtClean="0"/>
              <a:t>SELECT </a:t>
            </a:r>
            <a:r>
              <a:rPr lang="en-US" sz="1200" dirty="0" smtClean="0"/>
              <a:t>COURSE_CODE,BASE_FEES,SPECIAL_FEES </a:t>
            </a:r>
          </a:p>
          <a:p>
            <a:r>
              <a:rPr lang="en-US" sz="1200" b="1" dirty="0" smtClean="0"/>
              <a:t>FROM </a:t>
            </a:r>
            <a:r>
              <a:rPr lang="en-US" sz="1200" dirty="0" smtClean="0"/>
              <a:t>COURSE_FEES_HISTORY</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44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b="1" dirty="0" smtClean="0"/>
              <a:t>Arithmetic operators Cont..</a:t>
            </a:r>
          </a:p>
          <a:p>
            <a:r>
              <a:rPr lang="en-US" sz="1200" dirty="0" smtClean="0"/>
              <a:t>When the declared type of either operand of an arithmetic operator is approximate numeric, the declared type of the result is an implementation-defined approximate numeric type.</a:t>
            </a:r>
          </a:p>
          <a:p>
            <a:r>
              <a:rPr lang="en-US" sz="1200" dirty="0" smtClean="0"/>
              <a:t>The monadic arithmetic operators &lt;plus sign&gt; and &lt;minus sign&gt; (+ and –, respectively) specify monadic plus and monadic minus, respectively. </a:t>
            </a:r>
          </a:p>
          <a:p>
            <a:r>
              <a:rPr lang="en-US" sz="1200" dirty="0" smtClean="0"/>
              <a:t>Monadic plus does not change its operand. Monadic minus reverses the sign of its operand.</a:t>
            </a:r>
          </a:p>
          <a:p>
            <a:r>
              <a:rPr lang="en-US" sz="1200" dirty="0" smtClean="0"/>
              <a:t>The dyadic arithmetic operators &lt;plus sign&gt;, &lt;minus sign&gt;, &lt;asterisk&gt;, and &lt;solidus&gt; (+, –, *, and /, respectively) specify addition, subtraction, multiplication, and division, respectively. If the value of a divisor is zero, then an exception condition is raised: </a:t>
            </a:r>
            <a:r>
              <a:rPr lang="en-US" sz="1200" b="1" dirty="0" smtClean="0"/>
              <a:t>data exception — division by zero.</a:t>
            </a:r>
          </a:p>
          <a:p>
            <a:r>
              <a:rPr lang="en-US" sz="1200" dirty="0" smtClean="0"/>
              <a:t>If the operator is not division and the mathematical result of the operation is not exactly representable with the precision and scale of the result data type, then an exception condition is raised: </a:t>
            </a:r>
            <a:r>
              <a:rPr lang="en-US" sz="1200" b="1" dirty="0" smtClean="0"/>
              <a:t>data exception— numeric value out of range.</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204068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86000"/>
              </a:lnSpc>
              <a:spcBef>
                <a:spcPct val="0"/>
              </a:spcBef>
              <a:spcAft>
                <a:spcPct val="0"/>
              </a:spcAft>
              <a:buClr>
                <a:srgbClr val="000000"/>
              </a:buClr>
              <a:buSzPct val="100000"/>
            </a:pPr>
            <a:r>
              <a:rPr lang="en-US" sz="1100" b="1" dirty="0" smtClean="0">
                <a:solidFill>
                  <a:schemeClr val="tx1">
                    <a:lumMod val="75000"/>
                    <a:lumOff val="25000"/>
                  </a:schemeClr>
                </a:solidFill>
              </a:rPr>
              <a:t>Rule:</a:t>
            </a:r>
          </a:p>
          <a:p>
            <a:pPr fontAlgn="base">
              <a:lnSpc>
                <a:spcPct val="86000"/>
              </a:lnSpc>
              <a:spcBef>
                <a:spcPct val="0"/>
              </a:spcBef>
              <a:spcAft>
                <a:spcPct val="0"/>
              </a:spcAft>
              <a:buClr>
                <a:srgbClr val="000000"/>
              </a:buClr>
              <a:buSzPct val="100000"/>
            </a:pPr>
            <a:r>
              <a:rPr lang="en-US" dirty="0" smtClean="0">
                <a:solidFill>
                  <a:schemeClr val="tx1">
                    <a:lumMod val="75000"/>
                    <a:lumOff val="25000"/>
                  </a:schemeClr>
                </a:solidFill>
              </a:rPr>
              <a:t>The declared types of the corresponding fields of the two value </a:t>
            </a:r>
          </a:p>
          <a:p>
            <a:pPr fontAlgn="base">
              <a:lnSpc>
                <a:spcPct val="86000"/>
              </a:lnSpc>
              <a:spcBef>
                <a:spcPct val="0"/>
              </a:spcBef>
              <a:spcAft>
                <a:spcPct val="0"/>
              </a:spcAft>
              <a:buClr>
                <a:srgbClr val="000000"/>
              </a:buClr>
              <a:buSzPct val="100000"/>
            </a:pPr>
            <a:r>
              <a:rPr lang="en-US" dirty="0" err="1" smtClean="0">
                <a:solidFill>
                  <a:schemeClr val="tx1">
                    <a:lumMod val="75000"/>
                    <a:lumOff val="25000"/>
                  </a:schemeClr>
                </a:solidFill>
              </a:rPr>
              <a:t>predicands</a:t>
            </a:r>
            <a:r>
              <a:rPr lang="en-US" dirty="0" smtClean="0">
                <a:solidFill>
                  <a:schemeClr val="tx1">
                    <a:lumMod val="75000"/>
                    <a:lumOff val="25000"/>
                  </a:schemeClr>
                </a:solidFill>
              </a:rPr>
              <a:t> shall be comparable.</a:t>
            </a:r>
            <a:endParaRPr lang="en-US" sz="1100" dirty="0" smtClean="0">
              <a:solidFill>
                <a:schemeClr val="tx1">
                  <a:lumMod val="75000"/>
                  <a:lumOff val="25000"/>
                </a:schemeClr>
              </a:solidFill>
            </a:endParaRP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45053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5" name="Slide Number Placeholder 4"/>
          <p:cNvSpPr>
            <a:spLocks noGrp="1"/>
          </p:cNvSpPr>
          <p:nvPr>
            <p:ph type="sldNum" sz="quarter" idx="10"/>
          </p:nvPr>
        </p:nvSpPr>
        <p:spPr/>
        <p:txBody>
          <a:bodyPr/>
          <a:lstStyle/>
          <a:p>
            <a:fld id="{6A8B6E77-EC63-4CD7-8F8A-914122582C5F}"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r>
              <a:rPr lang="en-US" sz="1100" b="0" u="none" dirty="0" smtClean="0"/>
              <a:t>String are not case sensitive in MYSQL</a:t>
            </a:r>
          </a:p>
        </p:txBody>
      </p:sp>
      <p:sp>
        <p:nvSpPr>
          <p:cNvPr id="5" name="Slide Number Placeholder 4"/>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package" Target="../embeddings/Microsoft_Word_Document1.docx"/></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SQL Operators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Operators </a:t>
            </a:r>
          </a:p>
        </p:txBody>
      </p:sp>
      <p:sp>
        <p:nvSpPr>
          <p:cNvPr id="3" name="Content Placeholder 2"/>
          <p:cNvSpPr>
            <a:spLocks noGrp="1"/>
          </p:cNvSpPr>
          <p:nvPr>
            <p:ph idx="1"/>
          </p:nvPr>
        </p:nvSpPr>
        <p:spPr>
          <a:xfrm>
            <a:off x="228600" y="1219200"/>
            <a:ext cx="8686800" cy="4946650"/>
          </a:xfrm>
        </p:spPr>
        <p:txBody>
          <a:bodyPr/>
          <a:lstStyle/>
          <a:p>
            <a:pPr marL="0" indent="0">
              <a:buNone/>
            </a:pPr>
            <a:r>
              <a:rPr lang="en-IN" sz="2400" b="1" dirty="0" smtClean="0"/>
              <a:t>SQL </a:t>
            </a:r>
            <a:r>
              <a:rPr lang="en-IN" sz="2400" b="1" dirty="0"/>
              <a:t>Operators </a:t>
            </a:r>
            <a:r>
              <a:rPr lang="en-US" sz="2400" b="1" dirty="0" smtClean="0"/>
              <a:t>:</a:t>
            </a:r>
            <a:r>
              <a:rPr lang="en-IN" sz="2400" b="1" dirty="0" smtClean="0"/>
              <a:t> </a:t>
            </a:r>
          </a:p>
          <a:p>
            <a:pPr marL="0" indent="0">
              <a:buNone/>
            </a:pPr>
            <a:endParaRPr lang="en-IN" sz="2400" b="1" dirty="0" smtClean="0"/>
          </a:p>
          <a:p>
            <a:pPr marL="0" indent="0">
              <a:buNone/>
            </a:pPr>
            <a:r>
              <a:rPr lang="en-US" sz="1800" dirty="0"/>
              <a:t>An SQL Operator used for processing data values (stored in columns of tables) and returns a result. The data values are called </a:t>
            </a:r>
            <a:r>
              <a:rPr lang="en-US" sz="1800" b="1" i="1" dirty="0"/>
              <a:t>operands</a:t>
            </a:r>
            <a:r>
              <a:rPr lang="en-US" sz="1800" dirty="0" smtClean="0"/>
              <a:t>.</a:t>
            </a:r>
          </a:p>
          <a:p>
            <a:pPr marL="0" indent="0">
              <a:buNone/>
            </a:pPr>
            <a:endParaRPr lang="en-US" sz="1800" dirty="0"/>
          </a:p>
          <a:p>
            <a:pPr marL="0" indent="0">
              <a:buNone/>
            </a:pPr>
            <a:r>
              <a:rPr lang="en-US" sz="1800" dirty="0" smtClean="0"/>
              <a:t>SQL </a:t>
            </a:r>
            <a:r>
              <a:rPr lang="en-US" sz="1800" dirty="0"/>
              <a:t>Operators are represented by </a:t>
            </a:r>
            <a:r>
              <a:rPr lang="en-US" sz="1800" b="1" i="1" dirty="0"/>
              <a:t>special characters</a:t>
            </a:r>
            <a:r>
              <a:rPr lang="en-US" sz="1800" dirty="0"/>
              <a:t> or by </a:t>
            </a:r>
            <a:r>
              <a:rPr lang="en-US" sz="1800" b="1" i="1" dirty="0"/>
              <a:t>keywords</a:t>
            </a:r>
            <a:r>
              <a:rPr lang="en-US" sz="1800" dirty="0" smtClean="0"/>
              <a:t>.</a:t>
            </a:r>
          </a:p>
          <a:p>
            <a:pPr marL="0" indent="0">
              <a:buNone/>
            </a:pPr>
            <a:endParaRPr lang="en-US" sz="1800" dirty="0" smtClean="0"/>
          </a:p>
          <a:p>
            <a:r>
              <a:rPr lang="en-US" sz="1800" dirty="0" smtClean="0"/>
              <a:t>ANSI SQL </a:t>
            </a:r>
            <a:r>
              <a:rPr lang="en-US" sz="1800" dirty="0"/>
              <a:t>supports the  following  </a:t>
            </a:r>
            <a:r>
              <a:rPr lang="en-US" sz="1800" dirty="0" smtClean="0"/>
              <a:t>operators:</a:t>
            </a:r>
            <a:endParaRPr lang="en-US" sz="1800" dirty="0"/>
          </a:p>
          <a:p>
            <a:pPr lvl="1"/>
            <a:r>
              <a:rPr lang="en-US" sz="1600" dirty="0" smtClean="0"/>
              <a:t>Arithmetic </a:t>
            </a:r>
            <a:r>
              <a:rPr lang="en-US" sz="1600" dirty="0"/>
              <a:t>operators </a:t>
            </a:r>
          </a:p>
          <a:p>
            <a:pPr lvl="1"/>
            <a:r>
              <a:rPr lang="en-US" sz="1600" dirty="0"/>
              <a:t>Comparison operators</a:t>
            </a:r>
          </a:p>
          <a:p>
            <a:pPr lvl="1"/>
            <a:r>
              <a:rPr lang="en-US" sz="1600" dirty="0"/>
              <a:t>Logical operators</a:t>
            </a:r>
          </a:p>
          <a:p>
            <a:pPr lvl="1"/>
            <a:r>
              <a:rPr lang="en-US" sz="1600" dirty="0"/>
              <a:t>Set, Union, Intersect &amp; Minus Operators</a:t>
            </a:r>
          </a:p>
          <a:p>
            <a:endParaRPr lang="en-US" sz="1800" dirty="0" smtClean="0"/>
          </a:p>
          <a:p>
            <a:endParaRPr lang="en-US" sz="1800" dirty="0"/>
          </a:p>
          <a:p>
            <a:endParaRPr lang="en-IN"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down)">
                                      <p:cBhvr>
                                        <p:cTn id="24" dur="500"/>
                                        <p:tgtEl>
                                          <p:spTgt spid="3">
                                            <p:txEl>
                                              <p:pRg st="8" end="8"/>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down)">
                                      <p:cBhvr>
                                        <p:cTn id="27" dur="500"/>
                                        <p:tgtEl>
                                          <p:spTgt spid="3">
                                            <p:txEl>
                                              <p:pRg st="9" end="9"/>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down)">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Arithmetic </a:t>
            </a:r>
            <a:r>
              <a:rPr lang="en-IN" dirty="0" smtClean="0"/>
              <a:t>Operators </a:t>
            </a:r>
            <a:endParaRPr lang="en-IN" dirty="0"/>
          </a:p>
        </p:txBody>
      </p:sp>
      <p:sp>
        <p:nvSpPr>
          <p:cNvPr id="3" name="Content Placeholder 2"/>
          <p:cNvSpPr>
            <a:spLocks noGrp="1"/>
          </p:cNvSpPr>
          <p:nvPr>
            <p:ph idx="1"/>
          </p:nvPr>
        </p:nvSpPr>
        <p:spPr>
          <a:xfrm>
            <a:off x="228600" y="1219200"/>
            <a:ext cx="8686800" cy="4946650"/>
          </a:xfrm>
        </p:spPr>
        <p:txBody>
          <a:bodyPr/>
          <a:lstStyle/>
          <a:p>
            <a:pPr marL="0" indent="0">
              <a:buNone/>
            </a:pPr>
            <a:r>
              <a:rPr lang="en-US" sz="2400" b="1" dirty="0"/>
              <a:t>Arithmetic operators </a:t>
            </a:r>
            <a:endParaRPr lang="en-US" sz="2400" b="1" dirty="0" smtClean="0"/>
          </a:p>
          <a:p>
            <a:pPr marL="0" indent="0">
              <a:buNone/>
            </a:pPr>
            <a:r>
              <a:rPr lang="en-US" sz="1800" dirty="0" smtClean="0"/>
              <a:t>Arithmetic </a:t>
            </a:r>
            <a:r>
              <a:rPr lang="en-US" sz="1800" dirty="0"/>
              <a:t>operators  are used to manipulate numeric operands that is columns storing numeric values.</a:t>
            </a:r>
          </a:p>
          <a:p>
            <a:pPr marL="0" indent="0">
              <a:buNone/>
            </a:pPr>
            <a:endParaRPr lang="en-IN" sz="1800" dirty="0" smtClean="0"/>
          </a:p>
          <a:p>
            <a:pPr marL="0" indent="0">
              <a:buNone/>
            </a:pPr>
            <a:r>
              <a:rPr lang="en-IN" sz="1800" dirty="0" smtClean="0"/>
              <a:t>Two types of arithmetic operators :</a:t>
            </a:r>
          </a:p>
          <a:p>
            <a:pPr lvl="1"/>
            <a:r>
              <a:rPr lang="en-IN" sz="1800" b="1" dirty="0"/>
              <a:t>Monadic</a:t>
            </a:r>
            <a:r>
              <a:rPr lang="en-IN" sz="1800" dirty="0"/>
              <a:t> Arithmetic Operators </a:t>
            </a:r>
            <a:r>
              <a:rPr lang="en-IN" sz="1800" dirty="0" smtClean="0"/>
              <a:t>   </a:t>
            </a:r>
          </a:p>
          <a:p>
            <a:pPr marL="914400" lvl="2" indent="0">
              <a:buNone/>
            </a:pPr>
            <a:r>
              <a:rPr lang="en-IN" sz="2800" b="1" dirty="0" smtClean="0"/>
              <a:t>+	- </a:t>
            </a:r>
            <a:endParaRPr lang="en-IN" sz="1800" b="1" dirty="0"/>
          </a:p>
          <a:p>
            <a:pPr lvl="1"/>
            <a:r>
              <a:rPr lang="en-IN" sz="1800" b="1" dirty="0"/>
              <a:t>Dyadic</a:t>
            </a:r>
            <a:r>
              <a:rPr lang="en-IN" sz="1800" dirty="0"/>
              <a:t> Arithmetic </a:t>
            </a:r>
            <a:r>
              <a:rPr lang="en-IN" sz="1800" dirty="0" smtClean="0"/>
              <a:t>Operators</a:t>
            </a:r>
          </a:p>
          <a:p>
            <a:pPr marL="914400" lvl="2" indent="0">
              <a:buNone/>
            </a:pPr>
            <a:r>
              <a:rPr lang="en-IN" sz="2800" b="1" dirty="0" smtClean="0">
                <a:solidFill>
                  <a:prstClr val="black"/>
                </a:solidFill>
              </a:rPr>
              <a:t>/	*	+	-</a:t>
            </a:r>
            <a:endParaRPr lang="en-IN" sz="1800" b="1" dirty="0" smtClean="0">
              <a:solidFill>
                <a:prstClr val="black"/>
              </a:solidFill>
            </a:endParaRPr>
          </a:p>
        </p:txBody>
      </p:sp>
      <p:sp>
        <p:nvSpPr>
          <p:cNvPr id="5" name="Rectangle 5"/>
          <p:cNvSpPr>
            <a:spLocks noChangeArrowheads="1"/>
          </p:cNvSpPr>
          <p:nvPr/>
        </p:nvSpPr>
        <p:spPr bwMode="auto">
          <a:xfrm>
            <a:off x="1910228" y="5105400"/>
            <a:ext cx="6624172" cy="9271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dirty="0" smtClean="0">
              <a:solidFill>
                <a:schemeClr val="tx1"/>
              </a:solidFill>
            </a:endParaRPr>
          </a:p>
          <a:p>
            <a:pPr fontAlgn="base">
              <a:lnSpc>
                <a:spcPct val="86000"/>
              </a:lnSpc>
              <a:spcBef>
                <a:spcPct val="0"/>
              </a:spcBef>
              <a:spcAft>
                <a:spcPct val="0"/>
              </a:spcAft>
              <a:buClr>
                <a:srgbClr val="000000"/>
              </a:buClr>
              <a:buSzPct val="100000"/>
            </a:pPr>
            <a:endParaRPr lang="en-US" b="1" dirty="0" smtClean="0">
              <a:solidFill>
                <a:schemeClr val="tx1"/>
              </a:solidFill>
            </a:endParaRPr>
          </a:p>
          <a:p>
            <a:pPr fontAlgn="base">
              <a:lnSpc>
                <a:spcPct val="86000"/>
              </a:lnSpc>
              <a:spcBef>
                <a:spcPct val="0"/>
              </a:spcBef>
              <a:spcAft>
                <a:spcPct val="0"/>
              </a:spcAft>
              <a:buClr>
                <a:srgbClr val="000000"/>
              </a:buClr>
              <a:buSzPct val="100000"/>
            </a:pPr>
            <a:endParaRPr lang="en-US" b="1" dirty="0" smtClean="0">
              <a:solidFill>
                <a:schemeClr val="tx1"/>
              </a:solidFill>
            </a:endParaRPr>
          </a:p>
          <a:p>
            <a:pPr fontAlgn="base">
              <a:lnSpc>
                <a:spcPct val="86000"/>
              </a:lnSpc>
              <a:spcBef>
                <a:spcPct val="0"/>
              </a:spcBef>
              <a:spcAft>
                <a:spcPct val="0"/>
              </a:spcAft>
              <a:buClr>
                <a:srgbClr val="000000"/>
              </a:buClr>
              <a:buSzPct val="100000"/>
            </a:pPr>
            <a:r>
              <a:rPr lang="en-US" b="1" dirty="0" smtClean="0">
                <a:solidFill>
                  <a:schemeClr val="tx1"/>
                </a:solidFill>
              </a:rPr>
              <a:t>Rule:</a:t>
            </a:r>
          </a:p>
          <a:p>
            <a:pPr fontAlgn="base">
              <a:lnSpc>
                <a:spcPct val="86000"/>
              </a:lnSpc>
              <a:spcBef>
                <a:spcPct val="0"/>
              </a:spcBef>
              <a:spcAft>
                <a:spcPct val="0"/>
              </a:spcAft>
              <a:buClr>
                <a:srgbClr val="000000"/>
              </a:buClr>
              <a:buSzPct val="100000"/>
            </a:pPr>
            <a:r>
              <a:rPr lang="en-US" dirty="0" smtClean="0">
                <a:solidFill>
                  <a:schemeClr val="tx1"/>
                </a:solidFill>
              </a:rPr>
              <a:t>If </a:t>
            </a:r>
            <a:r>
              <a:rPr lang="en-US" dirty="0">
                <a:solidFill>
                  <a:schemeClr val="tx1"/>
                </a:solidFill>
              </a:rPr>
              <a:t>the value of any operand in a numeric value expression is null value,</a:t>
            </a:r>
          </a:p>
          <a:p>
            <a:pPr fontAlgn="base">
              <a:lnSpc>
                <a:spcPct val="86000"/>
              </a:lnSpc>
              <a:spcBef>
                <a:spcPct val="0"/>
              </a:spcBef>
              <a:spcAft>
                <a:spcPct val="0"/>
              </a:spcAft>
              <a:buClr>
                <a:srgbClr val="000000"/>
              </a:buClr>
              <a:buSzPct val="100000"/>
            </a:pPr>
            <a:r>
              <a:rPr lang="en-US" dirty="0" smtClean="0">
                <a:solidFill>
                  <a:schemeClr val="tx1"/>
                </a:solidFill>
              </a:rPr>
              <a:t>then </a:t>
            </a:r>
            <a:r>
              <a:rPr lang="en-US" dirty="0">
                <a:solidFill>
                  <a:schemeClr val="tx1"/>
                </a:solidFill>
              </a:rPr>
              <a:t>the result of that numeric value expression is the null value</a:t>
            </a:r>
            <a:r>
              <a:rPr lang="en-US" dirty="0" smtClean="0">
                <a:solidFill>
                  <a:schemeClr val="tx1"/>
                </a:solidFill>
              </a:rPr>
              <a:t>.</a:t>
            </a:r>
          </a:p>
          <a:p>
            <a:pPr fontAlgn="base">
              <a:lnSpc>
                <a:spcPct val="86000"/>
              </a:lnSpc>
              <a:spcBef>
                <a:spcPct val="0"/>
              </a:spcBef>
              <a:spcAft>
                <a:spcPct val="0"/>
              </a:spcAft>
              <a:buClr>
                <a:srgbClr val="000000"/>
              </a:buClr>
              <a:buSzPct val="100000"/>
            </a:pPr>
            <a:endParaRPr lang="en-US" dirty="0">
              <a:solidFill>
                <a:schemeClr val="tx1"/>
              </a:solidFill>
            </a:endParaRPr>
          </a:p>
          <a:p>
            <a:pPr fontAlgn="base">
              <a:lnSpc>
                <a:spcPct val="86000"/>
              </a:lnSpc>
              <a:spcBef>
                <a:spcPct val="0"/>
              </a:spcBef>
              <a:spcAft>
                <a:spcPct val="0"/>
              </a:spcAft>
              <a:buClr>
                <a:srgbClr val="000000"/>
              </a:buClr>
              <a:buSzPct val="100000"/>
            </a:pPr>
            <a:endParaRPr lang="en-US" dirty="0">
              <a:solidFill>
                <a:schemeClr val="tx1"/>
              </a:solidFill>
            </a:endParaRPr>
          </a:p>
          <a:p>
            <a:pPr fontAlgn="base">
              <a:lnSpc>
                <a:spcPct val="86000"/>
              </a:lnSpc>
              <a:spcBef>
                <a:spcPct val="0"/>
              </a:spcBef>
              <a:spcAft>
                <a:spcPct val="0"/>
              </a:spcAft>
              <a:buClr>
                <a:srgbClr val="000000"/>
              </a:buClr>
              <a:buSzPct val="100000"/>
            </a:pPr>
            <a:endParaRPr lang="en-US" dirty="0">
              <a:solidFill>
                <a:schemeClr val="tx1"/>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30" y="50292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32500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marL="58738" lvl="2"/>
            <a:r>
              <a:rPr lang="en-US" dirty="0" smtClean="0">
                <a:latin typeface="Verdana" pitchFamily="34" charset="0"/>
              </a:rPr>
              <a:t>Arithmetic Operators </a:t>
            </a:r>
          </a:p>
        </p:txBody>
      </p:sp>
      <p:sp>
        <p:nvSpPr>
          <p:cNvPr id="6" name="TextBox 5"/>
          <p:cNvSpPr txBox="1"/>
          <p:nvPr/>
        </p:nvSpPr>
        <p:spPr>
          <a:xfrm>
            <a:off x="228600" y="1219200"/>
            <a:ext cx="8686800" cy="369332"/>
          </a:xfrm>
          <a:prstGeom prst="rect">
            <a:avLst/>
          </a:prstGeom>
          <a:noFill/>
        </p:spPr>
        <p:txBody>
          <a:bodyPr wrap="square" rtlCol="0">
            <a:spAutoFit/>
          </a:bodyPr>
          <a:lstStyle/>
          <a:p>
            <a:r>
              <a:rPr lang="en-US" b="1" dirty="0" smtClean="0"/>
              <a:t>Examples: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632999135"/>
              </p:ext>
            </p:extLst>
          </p:nvPr>
        </p:nvGraphicFramePr>
        <p:xfrm>
          <a:off x="228600" y="1893333"/>
          <a:ext cx="8305799" cy="3872630"/>
        </p:xfrm>
        <a:graphic>
          <a:graphicData uri="http://schemas.openxmlformats.org/drawingml/2006/table">
            <a:tbl>
              <a:tblPr firstRow="1" bandRow="1">
                <a:tableStyleId>{5C22544A-7EE6-4342-B048-85BDC9FD1C3A}</a:tableStyleId>
              </a:tblPr>
              <a:tblGrid>
                <a:gridCol w="1447800"/>
                <a:gridCol w="3657600"/>
                <a:gridCol w="3200399"/>
              </a:tblGrid>
              <a:tr h="405968">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53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+(monadic)</a:t>
                      </a:r>
                      <a:endParaRPr lang="en-US" sz="1600" dirty="0">
                        <a:latin typeface="+mn-lt"/>
                        <a:cs typeface="Arial" pitchFamily="34" charset="0"/>
                      </a:endParaRPr>
                    </a:p>
                  </a:txBody>
                  <a:tcPr/>
                </a:tc>
                <a:tc>
                  <a:txBody>
                    <a:bodyPr/>
                    <a:lstStyle/>
                    <a:p>
                      <a:pPr algn="l" rtl="0"/>
                      <a:r>
                        <a:rPr lang="en-US" sz="1600" dirty="0"/>
                        <a:t>Makes operand positive </a:t>
                      </a:r>
                      <a:endParaRPr lang="en-US" sz="1600" dirty="0">
                        <a:latin typeface="+mn-lt"/>
                        <a:cs typeface="Arial" pitchFamily="34" charset="0"/>
                      </a:endParaRPr>
                    </a:p>
                  </a:txBody>
                  <a:tcPr marL="28575" marR="28575" marT="28575" marB="28575"/>
                </a:tc>
                <a:tc>
                  <a:txBody>
                    <a:bodyPr/>
                    <a:lstStyle/>
                    <a:p>
                      <a:pPr algn="l" rtl="0"/>
                      <a:r>
                        <a:rPr lang="en-US" sz="1600" b="1" kern="1200" dirty="0">
                          <a:solidFill>
                            <a:srgbClr val="0070C0"/>
                          </a:solidFill>
                          <a:latin typeface="+mn-lt"/>
                          <a:ea typeface="+mn-ea"/>
                          <a:cs typeface="Arial" pitchFamily="34" charset="0"/>
                        </a:rPr>
                        <a:t>SELECT</a:t>
                      </a:r>
                      <a:r>
                        <a:rPr lang="en-US" sz="1600" b="1" dirty="0">
                          <a:latin typeface="+mn-lt"/>
                          <a:cs typeface="Arial" pitchFamily="34" charset="0"/>
                        </a:rPr>
                        <a:t> </a:t>
                      </a:r>
                      <a:r>
                        <a:rPr lang="en-US" sz="1600" b="1" dirty="0" smtClean="0">
                          <a:solidFill>
                            <a:srgbClr val="0070C0"/>
                          </a:solidFill>
                          <a:latin typeface="+mn-lt"/>
                          <a:cs typeface="Arial" pitchFamily="34" charset="0"/>
                        </a:rPr>
                        <a:t> </a:t>
                      </a:r>
                      <a:r>
                        <a:rPr lang="en-US" sz="1600" b="1" dirty="0" smtClean="0">
                          <a:latin typeface="+mn-lt"/>
                          <a:cs typeface="Arial" pitchFamily="34" charset="0"/>
                        </a:rPr>
                        <a:t>+</a:t>
                      </a:r>
                      <a:r>
                        <a:rPr lang="en-US" sz="1600" b="1" dirty="0" smtClean="0">
                          <a:solidFill>
                            <a:srgbClr val="00B050"/>
                          </a:solidFill>
                          <a:latin typeface="+mn-lt"/>
                          <a:cs typeface="Arial" pitchFamily="34" charset="0"/>
                        </a:rPr>
                        <a:t> </a:t>
                      </a:r>
                      <a:r>
                        <a:rPr lang="en-US" sz="1600" b="1" kern="1200" dirty="0" err="1" smtClean="0">
                          <a:solidFill>
                            <a:srgbClr val="BC8F00"/>
                          </a:solidFill>
                          <a:latin typeface="+mn-lt"/>
                          <a:ea typeface="+mn-ea"/>
                          <a:cs typeface="+mn-cs"/>
                        </a:rPr>
                        <a:t>Creditlimit</a:t>
                      </a:r>
                      <a:r>
                        <a:rPr lang="en-US" sz="1600" b="1" dirty="0" smtClean="0">
                          <a:solidFill>
                            <a:srgbClr val="00B050"/>
                          </a:solidFill>
                          <a:latin typeface="+mn-lt"/>
                          <a:cs typeface="Arial" pitchFamily="34" charset="0"/>
                        </a:rPr>
                        <a:t> </a:t>
                      </a:r>
                    </a:p>
                    <a:p>
                      <a:pPr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marL="28575" marR="28575" marT="28575" marB="28575"/>
                </a:tc>
              </a:tr>
              <a:tr h="584235">
                <a:tc>
                  <a:txBody>
                    <a:bodyPr/>
                    <a:lstStyle/>
                    <a:p>
                      <a:r>
                        <a:rPr lang="en-US" sz="1600" dirty="0" smtClean="0"/>
                        <a:t>-(monadic)</a:t>
                      </a:r>
                      <a:endParaRPr lang="en-US" sz="1600" dirty="0">
                        <a:latin typeface="+mn-lt"/>
                        <a:cs typeface="Arial" pitchFamily="34" charset="0"/>
                      </a:endParaRPr>
                    </a:p>
                  </a:txBody>
                  <a:tcPr/>
                </a:tc>
                <a:tc>
                  <a:txBody>
                    <a:bodyPr/>
                    <a:lstStyle/>
                    <a:p>
                      <a:pPr algn="l" rtl="0"/>
                      <a:r>
                        <a:rPr lang="en-US" sz="1600" dirty="0"/>
                        <a:t>Makes operand </a:t>
                      </a:r>
                      <a:r>
                        <a:rPr lang="en-US" sz="1600" dirty="0" smtClean="0"/>
                        <a:t>negative</a:t>
                      </a:r>
                      <a:endParaRPr lang="en-US" sz="1600" dirty="0">
                        <a:latin typeface="+mn-lt"/>
                        <a:cs typeface="Arial" pitchFamily="34" charset="0"/>
                      </a:endParaRPr>
                    </a:p>
                  </a:txBody>
                  <a:tcPr marL="28575" marR="28575" marT="28575" marB="28575"/>
                </a:tc>
                <a:tc>
                  <a:txBody>
                    <a:bodyPr/>
                    <a:lstStyle/>
                    <a:p>
                      <a:pPr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dirty="0" smtClean="0">
                          <a:solidFill>
                            <a:srgbClr val="0070C0"/>
                          </a:solidFill>
                          <a:latin typeface="+mn-lt"/>
                          <a:cs typeface="Arial" pitchFamily="34" charset="0"/>
                        </a:rPr>
                        <a:t> </a:t>
                      </a:r>
                      <a:r>
                        <a:rPr lang="en-US" sz="1600" b="1" dirty="0" smtClean="0">
                          <a:solidFill>
                            <a:schemeClr val="dk1"/>
                          </a:solidFill>
                          <a:latin typeface="+mn-lt"/>
                          <a:cs typeface="Arial" pitchFamily="34" charset="0"/>
                        </a:rPr>
                        <a:t>-</a:t>
                      </a:r>
                      <a:r>
                        <a:rPr lang="en-US" sz="1600" b="1" dirty="0" smtClean="0">
                          <a:solidFill>
                            <a:srgbClr val="00B050"/>
                          </a:solidFill>
                          <a:latin typeface="+mn-lt"/>
                          <a:cs typeface="Arial" pitchFamily="34" charset="0"/>
                        </a:rPr>
                        <a:t> </a:t>
                      </a:r>
                      <a:r>
                        <a:rPr lang="en-US" sz="1600" b="1" kern="1200" dirty="0" err="1" smtClean="0">
                          <a:solidFill>
                            <a:srgbClr val="BC8F00"/>
                          </a:solidFill>
                          <a:latin typeface="+mn-lt"/>
                          <a:ea typeface="+mn-ea"/>
                          <a:cs typeface="+mn-cs"/>
                        </a:rPr>
                        <a:t>Creditlimit</a:t>
                      </a:r>
                      <a:r>
                        <a:rPr lang="en-US" sz="1600" b="1" dirty="0" smtClean="0">
                          <a:solidFill>
                            <a:srgbClr val="00B050"/>
                          </a:solidFill>
                          <a:latin typeface="+mn-lt"/>
                          <a:cs typeface="Arial" pitchFamily="34" charset="0"/>
                        </a:rPr>
                        <a:t> </a:t>
                      </a:r>
                    </a:p>
                    <a:p>
                      <a:pPr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marL="28575" marR="28575" marT="28575" marB="28575"/>
                </a:tc>
              </a:tr>
              <a:tr h="592583">
                <a:tc>
                  <a:txBody>
                    <a:bodyPr/>
                    <a:lstStyle/>
                    <a:p>
                      <a:r>
                        <a:rPr lang="en-US" sz="1600" dirty="0" smtClean="0"/>
                        <a:t>/</a:t>
                      </a:r>
                      <a:endParaRPr lang="en-US" sz="1600" dirty="0">
                        <a:latin typeface="+mn-lt"/>
                        <a:cs typeface="Arial" pitchFamily="34" charset="0"/>
                      </a:endParaRPr>
                    </a:p>
                  </a:txBody>
                  <a:tcPr/>
                </a:tc>
                <a:tc>
                  <a:txBody>
                    <a:bodyPr/>
                    <a:lstStyle/>
                    <a:p>
                      <a:r>
                        <a:rPr lang="en-US" sz="1600" dirty="0" smtClean="0"/>
                        <a:t>Division(Used with Number and Date)</a:t>
                      </a:r>
                      <a:endParaRPr lang="en-US" sz="1600" dirty="0">
                        <a:latin typeface="+mn-lt"/>
                        <a:cs typeface="Arial" pitchFamily="34" charset="0"/>
                      </a:endParaRPr>
                    </a:p>
                  </a:txBody>
                  <a:tcPr/>
                </a:tc>
                <a:tc>
                  <a:txBody>
                    <a:bodyPr/>
                    <a:lstStyle/>
                    <a:p>
                      <a:pPr lvl="0"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dirty="0" smtClean="0">
                          <a:solidFill>
                            <a:srgbClr val="0070C0"/>
                          </a:solidFill>
                          <a:latin typeface="+mn-lt"/>
                          <a:cs typeface="Arial" pitchFamily="34" charset="0"/>
                        </a:rPr>
                        <a:t> </a:t>
                      </a:r>
                      <a:r>
                        <a:rPr lang="en-US" sz="1600" b="1" kern="1200" dirty="0" smtClean="0">
                          <a:solidFill>
                            <a:srgbClr val="BC8F00"/>
                          </a:solidFill>
                          <a:latin typeface="+mn-lt"/>
                          <a:ea typeface="+mn-ea"/>
                          <a:cs typeface="+mn-cs"/>
                        </a:rPr>
                        <a:t>Creditlimit</a:t>
                      </a:r>
                      <a:r>
                        <a:rPr lang="en-US" sz="1600" b="1" dirty="0" smtClean="0">
                          <a:solidFill>
                            <a:srgbClr val="00B050"/>
                          </a:solidFill>
                          <a:latin typeface="+mn-lt"/>
                          <a:cs typeface="Arial" pitchFamily="34" charset="0"/>
                        </a:rPr>
                        <a:t> </a:t>
                      </a:r>
                      <a:r>
                        <a:rPr lang="en-US" sz="1600" b="1" dirty="0" smtClean="0">
                          <a:solidFill>
                            <a:schemeClr val="tx1"/>
                          </a:solidFill>
                          <a:latin typeface="+mn-lt"/>
                          <a:cs typeface="Arial" pitchFamily="34" charset="0"/>
                        </a:rPr>
                        <a:t>/ 10</a:t>
                      </a:r>
                      <a:r>
                        <a:rPr lang="en-US" sz="1600" b="1" dirty="0" smtClean="0">
                          <a:solidFill>
                            <a:srgbClr val="00B050"/>
                          </a:solidFill>
                          <a:latin typeface="+mn-lt"/>
                          <a:cs typeface="Arial" pitchFamily="34" charset="0"/>
                        </a:rPr>
                        <a:t> </a:t>
                      </a:r>
                    </a:p>
                    <a:p>
                      <a:pPr lvl="0"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a:tc>
              </a:tr>
              <a:tr h="592583">
                <a:tc>
                  <a:txBody>
                    <a:bodyPr/>
                    <a:lstStyle/>
                    <a:p>
                      <a:r>
                        <a:rPr lang="en-US" sz="1600" dirty="0" smtClean="0"/>
                        <a:t>*</a:t>
                      </a:r>
                      <a:endParaRPr lang="en-US" sz="160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Multiplication</a:t>
                      </a:r>
                      <a:endParaRPr lang="en-US" sz="1600" dirty="0">
                        <a:latin typeface="+mn-lt"/>
                        <a:cs typeface="Arial" pitchFamily="34" charset="0"/>
                      </a:endParaRPr>
                    </a:p>
                  </a:txBody>
                  <a:tcPr/>
                </a:tc>
                <a:tc>
                  <a:txBody>
                    <a:bodyPr/>
                    <a:lstStyle/>
                    <a:p>
                      <a:pPr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dirty="0" smtClean="0">
                          <a:solidFill>
                            <a:srgbClr val="0070C0"/>
                          </a:solidFill>
                          <a:latin typeface="+mn-lt"/>
                          <a:cs typeface="Arial" pitchFamily="34" charset="0"/>
                        </a:rPr>
                        <a:t> </a:t>
                      </a:r>
                      <a:r>
                        <a:rPr lang="en-US" sz="1600" b="1" kern="1200" dirty="0" smtClean="0">
                          <a:solidFill>
                            <a:srgbClr val="BC8F00"/>
                          </a:solidFill>
                          <a:latin typeface="+mn-lt"/>
                          <a:ea typeface="+mn-ea"/>
                          <a:cs typeface="+mn-cs"/>
                        </a:rPr>
                        <a:t>Creditlimit</a:t>
                      </a:r>
                      <a:r>
                        <a:rPr lang="en-US" sz="1600" b="1" baseline="0" dirty="0" smtClean="0">
                          <a:solidFill>
                            <a:schemeClr val="tx1"/>
                          </a:solidFill>
                          <a:latin typeface="+mn-lt"/>
                          <a:cs typeface="Arial" pitchFamily="34" charset="0"/>
                        </a:rPr>
                        <a:t> * 1</a:t>
                      </a:r>
                      <a:r>
                        <a:rPr lang="en-US" sz="1600" b="1" dirty="0" smtClean="0">
                          <a:solidFill>
                            <a:schemeClr val="tx1"/>
                          </a:solidFill>
                          <a:latin typeface="+mn-lt"/>
                          <a:cs typeface="Arial" pitchFamily="34" charset="0"/>
                        </a:rPr>
                        <a:t>0</a:t>
                      </a:r>
                      <a:r>
                        <a:rPr lang="en-US" sz="1600" b="1" dirty="0" smtClean="0">
                          <a:solidFill>
                            <a:srgbClr val="00B050"/>
                          </a:solidFill>
                          <a:latin typeface="+mn-lt"/>
                          <a:cs typeface="Arial" pitchFamily="34" charset="0"/>
                        </a:rPr>
                        <a:t> </a:t>
                      </a:r>
                    </a:p>
                    <a:p>
                      <a:pPr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a:tc>
              </a:tr>
              <a:tr h="533248">
                <a:tc>
                  <a:txBody>
                    <a:bodyPr/>
                    <a:lstStyle/>
                    <a:p>
                      <a:pPr algn="l" rtl="0"/>
                      <a:r>
                        <a:rPr lang="en-US" sz="1600"/>
                        <a:t>+   </a:t>
                      </a:r>
                      <a:endParaRPr lang="en-US" sz="1600">
                        <a:latin typeface="+mn-lt"/>
                        <a:cs typeface="Arial" pitchFamily="34" charset="0"/>
                      </a:endParaRPr>
                    </a:p>
                  </a:txBody>
                  <a:tcPr marL="28575" marR="28575" marT="28575" marB="28575"/>
                </a:tc>
                <a:tc>
                  <a:txBody>
                    <a:bodyPr/>
                    <a:lstStyle/>
                    <a:p>
                      <a:pPr algn="l" rtl="0"/>
                      <a:r>
                        <a:rPr lang="en-US" sz="1600" dirty="0"/>
                        <a:t>Addition (numbers and dates) </a:t>
                      </a:r>
                      <a:endParaRPr lang="en-US" sz="1600" dirty="0">
                        <a:latin typeface="+mn-lt"/>
                        <a:cs typeface="Arial" pitchFamily="34" charset="0"/>
                      </a:endParaRPr>
                    </a:p>
                  </a:txBody>
                  <a:tcPr marL="28575" marR="28575" marT="28575" marB="28575"/>
                </a:tc>
                <a:tc>
                  <a:txBody>
                    <a:bodyPr/>
                    <a:lstStyle/>
                    <a:p>
                      <a:pPr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dirty="0" smtClean="0">
                          <a:solidFill>
                            <a:srgbClr val="0070C0"/>
                          </a:solidFill>
                          <a:latin typeface="+mn-lt"/>
                          <a:cs typeface="Arial" pitchFamily="34" charset="0"/>
                        </a:rPr>
                        <a:t> </a:t>
                      </a:r>
                      <a:r>
                        <a:rPr lang="en-US" sz="1600" b="1" kern="1200" dirty="0" smtClean="0">
                          <a:solidFill>
                            <a:srgbClr val="BC8F00"/>
                          </a:solidFill>
                          <a:latin typeface="+mn-lt"/>
                          <a:ea typeface="+mn-ea"/>
                          <a:cs typeface="+mn-cs"/>
                        </a:rPr>
                        <a:t>Creditlimit</a:t>
                      </a:r>
                      <a:r>
                        <a:rPr lang="en-US" sz="1600" b="1" baseline="0" dirty="0" smtClean="0">
                          <a:solidFill>
                            <a:schemeClr val="tx1"/>
                          </a:solidFill>
                          <a:latin typeface="+mn-lt"/>
                          <a:cs typeface="Arial" pitchFamily="34" charset="0"/>
                        </a:rPr>
                        <a:t> + </a:t>
                      </a:r>
                      <a:r>
                        <a:rPr lang="en-US" sz="1600" b="1" dirty="0" smtClean="0">
                          <a:solidFill>
                            <a:schemeClr val="tx1"/>
                          </a:solidFill>
                          <a:latin typeface="+mn-lt"/>
                          <a:cs typeface="Arial" pitchFamily="34" charset="0"/>
                        </a:rPr>
                        <a:t>1000</a:t>
                      </a:r>
                      <a:r>
                        <a:rPr lang="en-US" sz="1600" b="1" dirty="0" smtClean="0">
                          <a:solidFill>
                            <a:srgbClr val="00B050"/>
                          </a:solidFill>
                          <a:latin typeface="+mn-lt"/>
                          <a:cs typeface="Arial" pitchFamily="34" charset="0"/>
                        </a:rPr>
                        <a:t> </a:t>
                      </a:r>
                    </a:p>
                    <a:p>
                      <a:pPr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marL="28575" marR="28575" marT="28575" marB="28575"/>
                </a:tc>
              </a:tr>
              <a:tr h="607601">
                <a:tc>
                  <a:txBody>
                    <a:bodyPr/>
                    <a:lstStyle/>
                    <a:p>
                      <a:pPr algn="l" rtl="0"/>
                      <a:r>
                        <a:rPr lang="en-US" sz="1600" dirty="0"/>
                        <a:t>- </a:t>
                      </a:r>
                      <a:endParaRPr lang="en-US" sz="1600" dirty="0">
                        <a:latin typeface="+mn-lt"/>
                        <a:cs typeface="Arial" pitchFamily="34" charset="0"/>
                      </a:endParaRPr>
                    </a:p>
                  </a:txBody>
                  <a:tcPr marL="28575" marR="28575" marT="28575" marB="28575"/>
                </a:tc>
                <a:tc>
                  <a:txBody>
                    <a:bodyPr/>
                    <a:lstStyle/>
                    <a:p>
                      <a:pPr algn="l" rtl="0"/>
                      <a:r>
                        <a:rPr lang="en-US" sz="1600" dirty="0"/>
                        <a:t>Subtraction (numbers and dates) </a:t>
                      </a:r>
                      <a:endParaRPr lang="en-US" sz="1600" dirty="0">
                        <a:latin typeface="+mn-lt"/>
                        <a:cs typeface="Arial" pitchFamily="34" charset="0"/>
                      </a:endParaRPr>
                    </a:p>
                  </a:txBody>
                  <a:tcPr marL="28575" marR="28575" marT="28575" marB="28575"/>
                </a:tc>
                <a:tc>
                  <a:txBody>
                    <a:bodyPr/>
                    <a:lstStyle/>
                    <a:p>
                      <a:pPr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dirty="0" smtClean="0">
                          <a:solidFill>
                            <a:srgbClr val="0070C0"/>
                          </a:solidFill>
                          <a:latin typeface="+mn-lt"/>
                          <a:cs typeface="Arial" pitchFamily="34" charset="0"/>
                        </a:rPr>
                        <a:t> </a:t>
                      </a:r>
                      <a:r>
                        <a:rPr lang="en-US" sz="1600" b="1" kern="1200" dirty="0" smtClean="0">
                          <a:solidFill>
                            <a:srgbClr val="BC8F00"/>
                          </a:solidFill>
                          <a:latin typeface="+mn-lt"/>
                          <a:ea typeface="+mn-ea"/>
                          <a:cs typeface="+mn-cs"/>
                        </a:rPr>
                        <a:t>Creditlimit</a:t>
                      </a:r>
                      <a:r>
                        <a:rPr lang="en-US" sz="1600" b="1" baseline="0" dirty="0" smtClean="0">
                          <a:solidFill>
                            <a:schemeClr val="tx1"/>
                          </a:solidFill>
                          <a:latin typeface="+mn-lt"/>
                          <a:cs typeface="Arial" pitchFamily="34" charset="0"/>
                        </a:rPr>
                        <a:t> - 50</a:t>
                      </a:r>
                      <a:r>
                        <a:rPr lang="en-US" sz="1600" b="1" dirty="0" smtClean="0">
                          <a:solidFill>
                            <a:schemeClr val="tx1"/>
                          </a:solidFill>
                          <a:latin typeface="+mn-lt"/>
                          <a:cs typeface="Arial" pitchFamily="34" charset="0"/>
                        </a:rPr>
                        <a:t>0</a:t>
                      </a:r>
                      <a:r>
                        <a:rPr lang="en-US" sz="1600" b="1" dirty="0" smtClean="0">
                          <a:solidFill>
                            <a:srgbClr val="00B050"/>
                          </a:solidFill>
                          <a:latin typeface="+mn-lt"/>
                          <a:cs typeface="Arial" pitchFamily="34" charset="0"/>
                        </a:rPr>
                        <a:t> </a:t>
                      </a:r>
                    </a:p>
                    <a:p>
                      <a:pPr algn="l" rtl="0"/>
                      <a:r>
                        <a:rPr lang="en-US" sz="1600" b="1" dirty="0" smtClean="0">
                          <a:solidFill>
                            <a:srgbClr val="0070C0"/>
                          </a:solidFill>
                          <a:latin typeface="+mn-lt"/>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endParaRPr lang="en-US" sz="1600" b="1" dirty="0">
                        <a:latin typeface="+mn-lt"/>
                        <a:cs typeface="Arial" pitchFamily="34" charset="0"/>
                      </a:endParaRPr>
                    </a:p>
                  </a:txBody>
                  <a:tcPr marL="28575" marR="28575" marT="28575" marB="28575"/>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2934009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sp>
        <p:nvSpPr>
          <p:cNvPr id="6" name="Oval Callout 5"/>
          <p:cNvSpPr/>
          <p:nvPr/>
        </p:nvSpPr>
        <p:spPr>
          <a:xfrm>
            <a:off x="4724400" y="1447800"/>
            <a:ext cx="4191000" cy="3213026"/>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Hurray!</a:t>
            </a:r>
            <a:endParaRPr lang="en-US" sz="1400" dirty="0" smtClean="0">
              <a:solidFill>
                <a:schemeClr val="bg2">
                  <a:lumMod val="25000"/>
                </a:schemeClr>
              </a:solidFill>
            </a:endParaRPr>
          </a:p>
          <a:p>
            <a:pPr algn="ctr"/>
            <a:r>
              <a:rPr lang="en-US" dirty="0" smtClean="0">
                <a:solidFill>
                  <a:schemeClr val="bg2">
                    <a:lumMod val="25000"/>
                  </a:schemeClr>
                </a:solidFill>
              </a:rPr>
              <a:t>You have understood my requirement and provided the solution!</a:t>
            </a:r>
          </a:p>
          <a:p>
            <a:pPr algn="ctr"/>
            <a:r>
              <a:rPr lang="en-US" dirty="0" smtClean="0">
                <a:solidFill>
                  <a:schemeClr val="bg2">
                    <a:lumMod val="25000"/>
                  </a:schemeClr>
                </a:solidFill>
              </a:rPr>
              <a:t>My next requirement is… find </a:t>
            </a:r>
            <a:r>
              <a:rPr lang="en-US" dirty="0">
                <a:solidFill>
                  <a:schemeClr val="bg2">
                    <a:lumMod val="25000"/>
                  </a:schemeClr>
                </a:solidFill>
              </a:rPr>
              <a:t>the customers whose credit limit is in the range of 10000 and 15000. </a:t>
            </a:r>
          </a:p>
          <a:p>
            <a:pPr algn="ctr"/>
            <a:endParaRPr lang="en-US" dirty="0">
              <a:solidFill>
                <a:schemeClr val="bg2">
                  <a:lumMod val="25000"/>
                </a:schemeClr>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4431" y="3394555"/>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04800" y="5175738"/>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comparison operators </a:t>
            </a:r>
            <a:r>
              <a:rPr lang="en-US" dirty="0"/>
              <a:t>which will help us meet TIM’s requirements..</a:t>
            </a:r>
          </a:p>
        </p:txBody>
      </p:sp>
      <p:sp>
        <p:nvSpPr>
          <p:cNvPr id="10" name="Slide Number Placeholder 9"/>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271142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a:t>
            </a:r>
            <a:r>
              <a:rPr lang="en-IN" dirty="0" smtClean="0"/>
              <a:t>Operators</a:t>
            </a:r>
            <a:endParaRPr lang="en-IN" dirty="0"/>
          </a:p>
        </p:txBody>
      </p:sp>
      <p:sp>
        <p:nvSpPr>
          <p:cNvPr id="3" name="Content Placeholder 2"/>
          <p:cNvSpPr>
            <a:spLocks noGrp="1"/>
          </p:cNvSpPr>
          <p:nvPr>
            <p:ph idx="1"/>
          </p:nvPr>
        </p:nvSpPr>
        <p:spPr>
          <a:xfrm>
            <a:off x="228600" y="1143000"/>
            <a:ext cx="8686800" cy="5029200"/>
          </a:xfrm>
        </p:spPr>
        <p:txBody>
          <a:bodyPr/>
          <a:lstStyle/>
          <a:p>
            <a:pPr marL="0" indent="0">
              <a:buNone/>
            </a:pPr>
            <a:r>
              <a:rPr lang="en-US" sz="2400" b="1" dirty="0"/>
              <a:t>Comparison </a:t>
            </a:r>
            <a:r>
              <a:rPr lang="en-US" sz="2400" b="1" dirty="0" smtClean="0"/>
              <a:t>operators</a:t>
            </a:r>
          </a:p>
          <a:p>
            <a:pPr marL="0" indent="0">
              <a:buNone/>
            </a:pPr>
            <a:r>
              <a:rPr lang="en-US" sz="1800" dirty="0"/>
              <a:t>Comparison operators are used in conditions that compare one operand with another. The result of a comparison can be TRUE (or) FALSE (or) NULL. </a:t>
            </a:r>
            <a:endParaRPr lang="en-IN" sz="1800" dirty="0" smtClean="0"/>
          </a:p>
          <a:p>
            <a:pPr marL="0" indent="0">
              <a:buNone/>
            </a:pPr>
            <a:endParaRPr lang="en-IN" sz="1800" dirty="0" smtClean="0"/>
          </a:p>
          <a:p>
            <a:pPr marL="0" indent="0">
              <a:buNone/>
            </a:pPr>
            <a:r>
              <a:rPr lang="en-IN" sz="1800" dirty="0" smtClean="0"/>
              <a:t>Types </a:t>
            </a:r>
            <a:r>
              <a:rPr lang="en-IN" sz="1800" dirty="0"/>
              <a:t>of comparison </a:t>
            </a:r>
            <a:r>
              <a:rPr lang="en-IN" sz="1800" dirty="0" smtClean="0"/>
              <a:t>operators:</a:t>
            </a:r>
          </a:p>
          <a:p>
            <a:pPr marL="0" indent="0">
              <a:buNone/>
            </a:pPr>
            <a:r>
              <a:rPr lang="en-IN" sz="1600" dirty="0" smtClean="0"/>
              <a:t>	</a:t>
            </a:r>
          </a:p>
        </p:txBody>
      </p:sp>
      <p:graphicFrame>
        <p:nvGraphicFramePr>
          <p:cNvPr id="8" name="Table 7"/>
          <p:cNvGraphicFramePr>
            <a:graphicFrameLocks noGrp="1"/>
          </p:cNvGraphicFramePr>
          <p:nvPr>
            <p:extLst>
              <p:ext uri="{D42A27DB-BD31-4B8C-83A1-F6EECF244321}">
                <p14:modId xmlns:p14="http://schemas.microsoft.com/office/powerpoint/2010/main" val="803647897"/>
              </p:ext>
            </p:extLst>
          </p:nvPr>
        </p:nvGraphicFramePr>
        <p:xfrm>
          <a:off x="1295400" y="3124200"/>
          <a:ext cx="6096000" cy="2595880"/>
        </p:xfrm>
        <a:graphic>
          <a:graphicData uri="http://schemas.openxmlformats.org/drawingml/2006/table">
            <a:tbl>
              <a:tblPr firstRow="1" bandRow="1">
                <a:tableStyleId>{5C22544A-7EE6-4342-B048-85BDC9FD1C3A}</a:tableStyleId>
              </a:tblPr>
              <a:tblGrid>
                <a:gridCol w="2286000"/>
                <a:gridCol w="3810000"/>
              </a:tblGrid>
              <a:tr h="370840">
                <a:tc>
                  <a:txBody>
                    <a:bodyPr/>
                    <a:lstStyle/>
                    <a:p>
                      <a:r>
                        <a:rPr lang="en-US" dirty="0" smtClean="0"/>
                        <a:t>Comparison operator</a:t>
                      </a:r>
                      <a:endParaRPr lang="en-US" dirty="0"/>
                    </a:p>
                  </a:txBody>
                  <a:tcPr/>
                </a:tc>
                <a:tc>
                  <a:txBody>
                    <a:bodyPr/>
                    <a:lstStyle/>
                    <a:p>
                      <a:r>
                        <a:rPr lang="en-US" dirty="0" smtClean="0"/>
                        <a:t>Name</a:t>
                      </a:r>
                      <a:endParaRPr lang="en-US" dirty="0"/>
                    </a:p>
                  </a:txBody>
                  <a:tcPr/>
                </a:tc>
              </a:tr>
              <a:tr h="370840">
                <a:tc>
                  <a:txBody>
                    <a:bodyPr/>
                    <a:lstStyle/>
                    <a:p>
                      <a:r>
                        <a:rPr lang="en-US" sz="1600" dirty="0" smtClean="0"/>
                        <a:t>=</a:t>
                      </a:r>
                      <a:endParaRPr lang="en-US" sz="1600" dirty="0">
                        <a:latin typeface="+mn-lt"/>
                        <a:cs typeface="Arial" pitchFamily="34" charset="0"/>
                      </a:endParaRPr>
                    </a:p>
                  </a:txBody>
                  <a:tcPr/>
                </a:tc>
                <a:tc>
                  <a:txBody>
                    <a:bodyPr/>
                    <a:lstStyle/>
                    <a:p>
                      <a:r>
                        <a:rPr lang="en-US" dirty="0" smtClean="0"/>
                        <a:t>equals operator</a:t>
                      </a:r>
                      <a:endParaRPr lang="en-US" dirty="0"/>
                    </a:p>
                  </a:txBody>
                  <a:tcPr/>
                </a:tc>
              </a:tr>
              <a:tr h="370840">
                <a:tc>
                  <a:txBody>
                    <a:bodyPr/>
                    <a:lstStyle/>
                    <a:p>
                      <a:r>
                        <a:rPr lang="en-US" sz="1600" dirty="0" smtClean="0"/>
                        <a:t>!=,  &lt;&gt; </a:t>
                      </a:r>
                      <a:endParaRPr lang="en-US" sz="1600" dirty="0">
                        <a:latin typeface="+mn-lt"/>
                        <a:cs typeface="Arial" pitchFamily="34" charset="0"/>
                      </a:endParaRPr>
                    </a:p>
                  </a:txBody>
                  <a:tcPr/>
                </a:tc>
                <a:tc>
                  <a:txBody>
                    <a:bodyPr/>
                    <a:lstStyle/>
                    <a:p>
                      <a:r>
                        <a:rPr lang="en-US" dirty="0" smtClean="0"/>
                        <a:t>not equals operator</a:t>
                      </a:r>
                      <a:endParaRPr lang="en-US" dirty="0"/>
                    </a:p>
                  </a:txBody>
                  <a:tcPr/>
                </a:tc>
              </a:tr>
              <a:tr h="370840">
                <a:tc>
                  <a:txBody>
                    <a:bodyPr/>
                    <a:lstStyle/>
                    <a:p>
                      <a:r>
                        <a:rPr lang="en-US" sz="1600" dirty="0" smtClean="0"/>
                        <a:t>&lt;</a:t>
                      </a:r>
                      <a:endParaRPr lang="en-US" sz="1600" dirty="0">
                        <a:latin typeface="+mn-lt"/>
                        <a:cs typeface="Arial" pitchFamily="34" charset="0"/>
                      </a:endParaRPr>
                    </a:p>
                  </a:txBody>
                  <a:tcPr/>
                </a:tc>
                <a:tc>
                  <a:txBody>
                    <a:bodyPr/>
                    <a:lstStyle/>
                    <a:p>
                      <a:r>
                        <a:rPr lang="en-US" dirty="0" smtClean="0"/>
                        <a:t>less than operator</a:t>
                      </a:r>
                      <a:endParaRPr lang="en-US" dirty="0"/>
                    </a:p>
                  </a:txBody>
                  <a:tcPr/>
                </a:tc>
              </a:tr>
              <a:tr h="370840">
                <a:tc>
                  <a:txBody>
                    <a:bodyPr/>
                    <a:lstStyle/>
                    <a:p>
                      <a:r>
                        <a:rPr lang="en-US" sz="1600" dirty="0" smtClean="0"/>
                        <a:t>&gt;</a:t>
                      </a:r>
                      <a:endParaRPr lang="en-US" sz="1600" dirty="0">
                        <a:latin typeface="+mn-lt"/>
                        <a:cs typeface="Arial" pitchFamily="34" charset="0"/>
                      </a:endParaRPr>
                    </a:p>
                  </a:txBody>
                  <a:tcPr/>
                </a:tc>
                <a:tc>
                  <a:txBody>
                    <a:bodyPr/>
                    <a:lstStyle/>
                    <a:p>
                      <a:r>
                        <a:rPr lang="en-US" dirty="0" smtClean="0"/>
                        <a:t>greater than operator</a:t>
                      </a:r>
                      <a:endParaRPr lang="en-US" dirty="0"/>
                    </a:p>
                  </a:txBody>
                  <a:tcPr/>
                </a:tc>
              </a:tr>
              <a:tr h="370840">
                <a:tc>
                  <a:txBody>
                    <a:bodyPr/>
                    <a:lstStyle/>
                    <a:p>
                      <a:pPr algn="l" rtl="0"/>
                      <a:r>
                        <a:rPr lang="en-US" sz="1600" dirty="0"/>
                        <a:t>&lt;</a:t>
                      </a:r>
                      <a:r>
                        <a:rPr lang="en-US" sz="1600" dirty="0" smtClean="0"/>
                        <a:t>= </a:t>
                      </a:r>
                      <a:r>
                        <a:rPr lang="en-US" sz="1600" dirty="0"/>
                        <a:t>  </a:t>
                      </a:r>
                      <a:endParaRPr lang="en-US" sz="1600" dirty="0">
                        <a:latin typeface="+mn-lt"/>
                        <a:cs typeface="Arial" pitchFamily="34" charset="0"/>
                      </a:endParaRPr>
                    </a:p>
                  </a:txBody>
                  <a:tcPr marL="28575" marR="28575" marT="28575" marB="28575"/>
                </a:tc>
                <a:tc>
                  <a:txBody>
                    <a:bodyPr/>
                    <a:lstStyle/>
                    <a:p>
                      <a:r>
                        <a:rPr lang="en-US" dirty="0" smtClean="0"/>
                        <a:t>less than or equals operator</a:t>
                      </a:r>
                      <a:endParaRPr lang="en-US" dirty="0"/>
                    </a:p>
                  </a:txBody>
                  <a:tcPr/>
                </a:tc>
              </a:tr>
              <a:tr h="370840">
                <a:tc>
                  <a:txBody>
                    <a:bodyPr/>
                    <a:lstStyle/>
                    <a:p>
                      <a:pPr algn="l" rtl="0"/>
                      <a:r>
                        <a:rPr lang="en-US" sz="1600" dirty="0"/>
                        <a:t>&gt;</a:t>
                      </a:r>
                      <a:r>
                        <a:rPr lang="en-US" sz="1600" dirty="0" smtClean="0"/>
                        <a:t>= </a:t>
                      </a:r>
                      <a:r>
                        <a:rPr lang="en-US" sz="1600" dirty="0"/>
                        <a:t>  </a:t>
                      </a:r>
                      <a:endParaRPr lang="en-US" sz="1600" dirty="0">
                        <a:latin typeface="+mn-lt"/>
                        <a:cs typeface="Arial" pitchFamily="34" charset="0"/>
                      </a:endParaRPr>
                    </a:p>
                  </a:txBody>
                  <a:tcPr marL="28575" marR="28575" marT="28575" marB="28575"/>
                </a:tc>
                <a:tc>
                  <a:txBody>
                    <a:bodyPr/>
                    <a:lstStyle/>
                    <a:p>
                      <a:r>
                        <a:rPr lang="en-US" dirty="0" smtClean="0"/>
                        <a:t>greater than or equals operator</a:t>
                      </a:r>
                      <a:endParaRPr lang="en-US" dirty="0"/>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2667427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a:t>
            </a:r>
            <a:r>
              <a:rPr lang="en-IN" dirty="0" smtClean="0"/>
              <a:t>Operators</a:t>
            </a:r>
            <a:endParaRPr lang="en-IN"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2400" b="1" dirty="0"/>
              <a:t>Comparison </a:t>
            </a:r>
            <a:r>
              <a:rPr lang="en-US" sz="2400" b="1" dirty="0" smtClean="0"/>
              <a:t>operators cont..</a:t>
            </a:r>
          </a:p>
          <a:p>
            <a:pPr marL="800100" lvl="2" indent="0">
              <a:buNone/>
            </a:pPr>
            <a:endParaRPr lang="en-US" sz="1600" dirty="0"/>
          </a:p>
          <a:p>
            <a:pPr marL="800100" lvl="2" indent="0">
              <a:buNone/>
            </a:pP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4147599186"/>
              </p:ext>
            </p:extLst>
          </p:nvPr>
        </p:nvGraphicFramePr>
        <p:xfrm>
          <a:off x="685800" y="1828800"/>
          <a:ext cx="7696200" cy="3754120"/>
        </p:xfrm>
        <a:graphic>
          <a:graphicData uri="http://schemas.openxmlformats.org/drawingml/2006/table">
            <a:tbl>
              <a:tblPr firstRow="1" bandRow="1">
                <a:tableStyleId>{5C22544A-7EE6-4342-B048-85BDC9FD1C3A}</a:tableStyleId>
              </a:tblPr>
              <a:tblGrid>
                <a:gridCol w="3429000"/>
                <a:gridCol w="4267200"/>
              </a:tblGrid>
              <a:tr h="370840">
                <a:tc>
                  <a:txBody>
                    <a:bodyPr/>
                    <a:lstStyle/>
                    <a:p>
                      <a:r>
                        <a:rPr lang="en-US" dirty="0" smtClean="0"/>
                        <a:t>Operators </a:t>
                      </a:r>
                      <a:endParaRPr lang="en-US" dirty="0"/>
                    </a:p>
                  </a:txBody>
                  <a:tcPr/>
                </a:tc>
                <a:tc>
                  <a:txBody>
                    <a:bodyPr/>
                    <a:lstStyle/>
                    <a:p>
                      <a:r>
                        <a:rPr lang="en-US" dirty="0" smtClean="0"/>
                        <a:t>Syntax</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t>between predicate </a:t>
                      </a:r>
                      <a:endParaRPr lang="en-US" sz="1600" b="1" kern="1200" dirty="0" smtClean="0">
                        <a:solidFill>
                          <a:schemeClr val="dk1"/>
                        </a:solidFill>
                        <a:latin typeface="+mn-lt"/>
                        <a:ea typeface="+mn-ea"/>
                        <a:cs typeface="+mn-cs"/>
                      </a:endParaRPr>
                    </a:p>
                  </a:txBody>
                  <a:tcPr/>
                </a:tc>
                <a:tc>
                  <a:txBody>
                    <a:bodyPr/>
                    <a:lstStyle/>
                    <a:p>
                      <a:r>
                        <a:rPr lang="en-US" sz="1600" dirty="0" smtClean="0"/>
                        <a:t>[ </a:t>
                      </a:r>
                      <a:r>
                        <a:rPr lang="en-US" sz="1600" dirty="0" smtClean="0">
                          <a:solidFill>
                            <a:srgbClr val="0070C0"/>
                          </a:solidFill>
                        </a:rPr>
                        <a:t>NOT</a:t>
                      </a:r>
                      <a:r>
                        <a:rPr lang="en-US" sz="1600" dirty="0" smtClean="0"/>
                        <a:t> ] </a:t>
                      </a:r>
                      <a:r>
                        <a:rPr lang="en-US" sz="1600" dirty="0" smtClean="0">
                          <a:solidFill>
                            <a:srgbClr val="0070C0"/>
                          </a:solidFill>
                        </a:rPr>
                        <a:t>BETWEEN</a:t>
                      </a:r>
                      <a:r>
                        <a:rPr lang="en-US" sz="1600" dirty="0" smtClean="0"/>
                        <a:t> &lt;row value predicand&gt; </a:t>
                      </a:r>
                    </a:p>
                    <a:p>
                      <a:r>
                        <a:rPr lang="en-US" sz="1600" dirty="0" smtClean="0"/>
                        <a:t>AND &lt;row value predicand&gt;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in predicate </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smtClean="0">
                          <a:solidFill>
                            <a:srgbClr val="0070C0"/>
                          </a:solidFill>
                        </a:rPr>
                        <a:t>NOT</a:t>
                      </a:r>
                      <a:r>
                        <a:rPr lang="en-US" sz="1600" dirty="0" smtClean="0"/>
                        <a:t> ] </a:t>
                      </a:r>
                      <a:r>
                        <a:rPr lang="en-US" sz="1600" dirty="0" smtClean="0">
                          <a:solidFill>
                            <a:srgbClr val="0070C0"/>
                          </a:solidFill>
                        </a:rPr>
                        <a:t>IN</a:t>
                      </a:r>
                      <a:r>
                        <a:rPr lang="en-US" sz="1600" dirty="0" smtClean="0"/>
                        <a:t> &lt;in predicate value&gt;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character like predicate</a:t>
                      </a:r>
                    </a:p>
                    <a:p>
                      <a:endParaRPr lang="en-US" sz="1600" dirty="0"/>
                    </a:p>
                  </a:txBody>
                  <a:tcPr/>
                </a:tc>
                <a:tc>
                  <a:txBody>
                    <a:bodyPr/>
                    <a:lstStyle/>
                    <a:p>
                      <a:r>
                        <a:rPr lang="en-US" sz="1600" dirty="0" smtClean="0"/>
                        <a:t>[ </a:t>
                      </a:r>
                      <a:r>
                        <a:rPr lang="en-US" sz="1600" dirty="0" smtClean="0">
                          <a:solidFill>
                            <a:srgbClr val="0070C0"/>
                          </a:solidFill>
                        </a:rPr>
                        <a:t>NOT</a:t>
                      </a:r>
                      <a:r>
                        <a:rPr lang="en-US" sz="1600" dirty="0" smtClean="0"/>
                        <a:t> ] </a:t>
                      </a:r>
                      <a:r>
                        <a:rPr lang="en-US" sz="1600" dirty="0" smtClean="0">
                          <a:solidFill>
                            <a:srgbClr val="0070C0"/>
                          </a:solidFill>
                        </a:rPr>
                        <a:t>LIKE</a:t>
                      </a:r>
                      <a:r>
                        <a:rPr lang="en-US" sz="1600" dirty="0" smtClean="0"/>
                        <a:t> &lt;character pattern&gt; </a:t>
                      </a:r>
                    </a:p>
                    <a:p>
                      <a:r>
                        <a:rPr lang="en-US" sz="1600" dirty="0" smtClean="0"/>
                        <a:t>[ ESCAPE &lt;escape character&gt;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null predicate </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rPr>
                        <a:t>IS</a:t>
                      </a:r>
                      <a:r>
                        <a:rPr lang="en-US" sz="1600" dirty="0" smtClean="0"/>
                        <a:t> [ </a:t>
                      </a:r>
                      <a:r>
                        <a:rPr lang="en-US" sz="1600" dirty="0" smtClean="0">
                          <a:solidFill>
                            <a:srgbClr val="0070C0"/>
                          </a:solidFill>
                        </a:rPr>
                        <a:t>NOT</a:t>
                      </a:r>
                      <a:r>
                        <a:rPr lang="en-US" sz="1600" dirty="0" smtClean="0"/>
                        <a:t> ] </a:t>
                      </a:r>
                      <a:r>
                        <a:rPr lang="en-US" sz="1600" dirty="0" smtClean="0">
                          <a:solidFill>
                            <a:srgbClr val="0070C0"/>
                          </a:solidFill>
                        </a:rPr>
                        <a:t>NULL</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exists predicate</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rPr>
                        <a:t>EXISTS</a:t>
                      </a:r>
                      <a:r>
                        <a:rPr lang="en-US" sz="1600" dirty="0" smtClean="0"/>
                        <a:t> &lt;table sub query&gt;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quantifier</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 &lt;</a:t>
                      </a:r>
                      <a:r>
                        <a:rPr lang="en-US" sz="1600" dirty="0" smtClean="0">
                          <a:solidFill>
                            <a:srgbClr val="0070C0"/>
                          </a:solidFill>
                        </a:rPr>
                        <a:t>all</a:t>
                      </a:r>
                      <a:r>
                        <a:rPr lang="en-US" sz="1600" dirty="0" smtClean="0"/>
                        <a:t>&gt;| &lt;</a:t>
                      </a:r>
                      <a:r>
                        <a:rPr lang="en-US" sz="1600" dirty="0" smtClean="0">
                          <a:solidFill>
                            <a:srgbClr val="0070C0"/>
                          </a:solidFill>
                        </a:rPr>
                        <a:t>some</a:t>
                      </a:r>
                      <a:r>
                        <a:rPr lang="en-US" sz="1600" dirty="0" smtClean="0"/>
                        <a:t>&gt;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all</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rPr>
                        <a:t>ALL</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some</a:t>
                      </a:r>
                      <a:endParaRPr lang="en-US" sz="16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rPr>
                        <a:t>SOME</a:t>
                      </a:r>
                      <a:r>
                        <a:rPr lang="en-US" sz="1600" dirty="0" smtClean="0"/>
                        <a:t>| </a:t>
                      </a:r>
                      <a:r>
                        <a:rPr lang="en-US" sz="1600" dirty="0" smtClean="0">
                          <a:solidFill>
                            <a:srgbClr val="0070C0"/>
                          </a:solidFill>
                        </a:rPr>
                        <a:t>ANY</a:t>
                      </a:r>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3898721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47800" y="0"/>
            <a:ext cx="7543800" cy="1143000"/>
          </a:xfrm>
        </p:spPr>
        <p:txBody>
          <a:bodyPr/>
          <a:lstStyle/>
          <a:p>
            <a:pPr marL="58738" indent="-4763"/>
            <a:r>
              <a:rPr lang="en-US" sz="3200" dirty="0" smtClean="0">
                <a:latin typeface="Verdana" pitchFamily="34" charset="0"/>
              </a:rPr>
              <a:t>Comparison Operators </a:t>
            </a:r>
          </a:p>
        </p:txBody>
      </p:sp>
      <p:sp>
        <p:nvSpPr>
          <p:cNvPr id="6" name="TextBox 5"/>
          <p:cNvSpPr txBox="1"/>
          <p:nvPr/>
        </p:nvSpPr>
        <p:spPr>
          <a:xfrm>
            <a:off x="228600" y="1182469"/>
            <a:ext cx="8686800" cy="646331"/>
          </a:xfrm>
          <a:prstGeom prst="rect">
            <a:avLst/>
          </a:prstGeom>
          <a:noFill/>
        </p:spPr>
        <p:txBody>
          <a:bodyPr wrap="square" rtlCol="0">
            <a:spAutoFit/>
          </a:bodyPr>
          <a:lstStyle/>
          <a:p>
            <a:r>
              <a:rPr lang="en-US" b="0" dirty="0" smtClean="0"/>
              <a:t>Below comparison operators are used in conditions that compare one operand with another. The result of a comparison can be TRUE (or) FALSE. </a:t>
            </a:r>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3964995470"/>
              </p:ext>
            </p:extLst>
          </p:nvPr>
        </p:nvGraphicFramePr>
        <p:xfrm>
          <a:off x="457201" y="1981200"/>
          <a:ext cx="7924800" cy="4329778"/>
        </p:xfrm>
        <a:graphic>
          <a:graphicData uri="http://schemas.openxmlformats.org/drawingml/2006/table">
            <a:tbl>
              <a:tblPr firstRow="1" bandRow="1">
                <a:tableStyleId>{5C22544A-7EE6-4342-B048-85BDC9FD1C3A}</a:tableStyleId>
              </a:tblPr>
              <a:tblGrid>
                <a:gridCol w="1235978"/>
                <a:gridCol w="2942552"/>
                <a:gridCol w="3746270"/>
              </a:tblGrid>
              <a:tr h="352138">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583228">
                <a:tc>
                  <a:txBody>
                    <a:bodyPr/>
                    <a:lstStyle/>
                    <a:p>
                      <a:r>
                        <a:rPr lang="en-US" sz="1300" dirty="0" smtClean="0"/>
                        <a:t>=</a:t>
                      </a:r>
                      <a:endParaRPr lang="en-US" sz="1300" dirty="0">
                        <a:latin typeface="+mn-lt"/>
                        <a:cs typeface="Arial" pitchFamily="34" charset="0"/>
                      </a:endParaRPr>
                    </a:p>
                  </a:txBody>
                  <a:tcPr/>
                </a:tc>
                <a:tc>
                  <a:txBody>
                    <a:bodyPr/>
                    <a:lstStyle/>
                    <a:p>
                      <a:pPr algn="l" rtl="0"/>
                      <a:r>
                        <a:rPr lang="en-US" sz="1300" dirty="0" smtClean="0"/>
                        <a:t>Equality Test</a:t>
                      </a:r>
                      <a:endParaRPr lang="en-US" sz="1300" dirty="0">
                        <a:latin typeface="+mn-lt"/>
                        <a:cs typeface="Arial" pitchFamily="34" charset="0"/>
                      </a:endParaRPr>
                    </a:p>
                  </a:txBody>
                  <a:tcPr marL="28575" marR="28575" marT="28575" marB="28575"/>
                </a:tc>
                <a:tc>
                  <a:txBody>
                    <a:bodyPr/>
                    <a:lstStyle/>
                    <a:p>
                      <a:pPr algn="l" rtl="0"/>
                      <a:r>
                        <a:rPr lang="en-US" sz="1300" b="1" dirty="0" smtClean="0">
                          <a:solidFill>
                            <a:srgbClr val="0070C0"/>
                          </a:solidFill>
                          <a:latin typeface="+mn-lt"/>
                          <a:cs typeface="Arial" pitchFamily="34" charset="0"/>
                        </a:rPr>
                        <a:t>SELECT </a:t>
                      </a:r>
                      <a:r>
                        <a:rPr lang="en-US" sz="1300" b="1" kern="1200" dirty="0" err="1" smtClean="0">
                          <a:solidFill>
                            <a:srgbClr val="BC8F00"/>
                          </a:solidFill>
                          <a:latin typeface="+mn-lt"/>
                          <a:ea typeface="+mn-ea"/>
                          <a:cs typeface="+mn-cs"/>
                        </a:rPr>
                        <a:t>CustomerName</a:t>
                      </a:r>
                      <a:r>
                        <a:rPr lang="en-US" sz="1300" b="1" dirty="0" smtClean="0">
                          <a:solidFill>
                            <a:srgbClr val="0070C0"/>
                          </a:solidFill>
                          <a:latin typeface="+mn-lt"/>
                          <a:cs typeface="Arial" pitchFamily="34" charset="0"/>
                        </a:rPr>
                        <a:t> </a:t>
                      </a:r>
                    </a:p>
                    <a:p>
                      <a:pPr algn="l" rtl="0"/>
                      <a:r>
                        <a:rPr lang="en-US" sz="1300" b="1"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Customers</a:t>
                      </a:r>
                      <a:r>
                        <a:rPr lang="en-US" sz="1300" b="1" dirty="0" smtClean="0">
                          <a:solidFill>
                            <a:srgbClr val="0070C0"/>
                          </a:solidFill>
                          <a:latin typeface="+mn-lt"/>
                          <a:cs typeface="Arial" pitchFamily="34" charset="0"/>
                        </a:rPr>
                        <a:t> </a:t>
                      </a:r>
                    </a:p>
                    <a:p>
                      <a:pPr algn="l" rtl="0"/>
                      <a:r>
                        <a:rPr lang="en-US" sz="1300" b="1" dirty="0" smtClean="0">
                          <a:solidFill>
                            <a:srgbClr val="0070C0"/>
                          </a:solidFill>
                          <a:latin typeface="+mn-lt"/>
                          <a:cs typeface="Arial" pitchFamily="34" charset="0"/>
                        </a:rPr>
                        <a:t>WHERE </a:t>
                      </a:r>
                      <a:r>
                        <a:rPr lang="en-US" sz="1300" b="1" kern="1200" dirty="0" smtClean="0">
                          <a:solidFill>
                            <a:srgbClr val="BC8F00"/>
                          </a:solidFill>
                          <a:latin typeface="+mn-lt"/>
                          <a:ea typeface="+mn-ea"/>
                          <a:cs typeface="+mn-cs"/>
                        </a:rPr>
                        <a:t>Country</a:t>
                      </a:r>
                      <a:r>
                        <a:rPr lang="en-US" sz="1300" b="1" dirty="0" smtClean="0">
                          <a:solidFill>
                            <a:srgbClr val="0070C0"/>
                          </a:solidFill>
                          <a:latin typeface="+mn-lt"/>
                          <a:cs typeface="Arial" pitchFamily="34" charset="0"/>
                        </a:rPr>
                        <a:t> </a:t>
                      </a:r>
                      <a:r>
                        <a:rPr lang="en-US" sz="1300" b="1" kern="1200" dirty="0" smtClean="0">
                          <a:solidFill>
                            <a:schemeClr val="dk1"/>
                          </a:solidFill>
                          <a:latin typeface="+mn-lt"/>
                          <a:ea typeface="+mn-ea"/>
                          <a:cs typeface="Arial" pitchFamily="34" charset="0"/>
                        </a:rPr>
                        <a:t>=</a:t>
                      </a:r>
                      <a:r>
                        <a:rPr lang="en-US" sz="1300" b="1" kern="1200" dirty="0" smtClean="0">
                          <a:solidFill>
                            <a:srgbClr val="BC8F00"/>
                          </a:solidFill>
                          <a:latin typeface="+mn-lt"/>
                          <a:ea typeface="+mn-ea"/>
                          <a:cs typeface="+mn-cs"/>
                        </a:rPr>
                        <a:t>‘USA’</a:t>
                      </a:r>
                      <a:r>
                        <a:rPr lang="en-US" sz="1300" b="1" dirty="0" smtClean="0">
                          <a:solidFill>
                            <a:srgbClr val="0070C0"/>
                          </a:solidFill>
                          <a:latin typeface="+mn-lt"/>
                          <a:cs typeface="Arial" pitchFamily="34" charset="0"/>
                        </a:rPr>
                        <a:t>; </a:t>
                      </a:r>
                      <a:endParaRPr lang="en-US" sz="1300" b="1" dirty="0">
                        <a:latin typeface="+mn-lt"/>
                        <a:cs typeface="Arial" pitchFamily="34" charset="0"/>
                      </a:endParaRPr>
                    </a:p>
                  </a:txBody>
                  <a:tcPr marL="28575" marR="28575" marT="28575" marB="28575"/>
                </a:tc>
              </a:tr>
              <a:tr h="605237">
                <a:tc>
                  <a:txBody>
                    <a:bodyPr/>
                    <a:lstStyle/>
                    <a:p>
                      <a:r>
                        <a:rPr lang="en-US" sz="1300" dirty="0" smtClean="0"/>
                        <a:t>!=,  &lt;&gt; </a:t>
                      </a:r>
                      <a:endParaRPr lang="en-US" sz="1300" dirty="0">
                        <a:latin typeface="+mn-lt"/>
                        <a:cs typeface="Arial" pitchFamily="34" charset="0"/>
                      </a:endParaRPr>
                    </a:p>
                  </a:txBody>
                  <a:tcPr/>
                </a:tc>
                <a:tc>
                  <a:txBody>
                    <a:bodyPr/>
                    <a:lstStyle/>
                    <a:p>
                      <a:pPr algn="l" rtl="0"/>
                      <a:r>
                        <a:rPr lang="en-US" sz="1300" dirty="0" smtClean="0"/>
                        <a:t>Inequality Test</a:t>
                      </a:r>
                      <a:endParaRPr lang="en-US" sz="1300" dirty="0">
                        <a:latin typeface="+mn-lt"/>
                        <a:cs typeface="Arial" pitchFamily="34" charset="0"/>
                      </a:endParaRPr>
                    </a:p>
                  </a:txBody>
                  <a:tcPr marL="28575" marR="28575" marT="28575" marB="28575"/>
                </a:tc>
                <a:tc>
                  <a:txBody>
                    <a:bodyPr/>
                    <a:lstStyle/>
                    <a:p>
                      <a:pPr algn="l" rtl="0"/>
                      <a:r>
                        <a:rPr lang="en-US" sz="1300" b="1" dirty="0" smtClean="0">
                          <a:solidFill>
                            <a:srgbClr val="0070C0"/>
                          </a:solidFill>
                          <a:latin typeface="+mn-lt"/>
                          <a:cs typeface="Arial" pitchFamily="34" charset="0"/>
                        </a:rPr>
                        <a:t>SELECT </a:t>
                      </a:r>
                      <a:r>
                        <a:rPr lang="en-US" sz="1300" b="1" kern="1200" dirty="0" err="1" smtClean="0">
                          <a:solidFill>
                            <a:srgbClr val="BC8F00"/>
                          </a:solidFill>
                          <a:latin typeface="+mn-lt"/>
                          <a:ea typeface="+mn-ea"/>
                          <a:cs typeface="+mn-cs"/>
                        </a:rPr>
                        <a:t>CustomerName</a:t>
                      </a:r>
                      <a:r>
                        <a:rPr lang="en-US" sz="1300" b="1" dirty="0" smtClean="0">
                          <a:solidFill>
                            <a:srgbClr val="0070C0"/>
                          </a:solidFill>
                          <a:latin typeface="+mn-lt"/>
                          <a:cs typeface="Arial" pitchFamily="34" charset="0"/>
                        </a:rPr>
                        <a:t> </a:t>
                      </a:r>
                    </a:p>
                    <a:p>
                      <a:pPr algn="l" rtl="0"/>
                      <a:r>
                        <a:rPr lang="en-US" sz="1300" b="1"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Customers</a:t>
                      </a:r>
                      <a:r>
                        <a:rPr lang="en-US" sz="1300" b="1" dirty="0" smtClean="0">
                          <a:solidFill>
                            <a:srgbClr val="0070C0"/>
                          </a:solidFill>
                          <a:latin typeface="+mn-lt"/>
                          <a:cs typeface="Arial" pitchFamily="34" charset="0"/>
                        </a:rPr>
                        <a:t> </a:t>
                      </a:r>
                    </a:p>
                    <a:p>
                      <a:pPr algn="l" rtl="0"/>
                      <a:r>
                        <a:rPr lang="en-US" sz="1300" b="1" dirty="0" smtClean="0">
                          <a:solidFill>
                            <a:srgbClr val="0070C0"/>
                          </a:solidFill>
                          <a:latin typeface="+mn-lt"/>
                          <a:cs typeface="Arial" pitchFamily="34" charset="0"/>
                        </a:rPr>
                        <a:t>WHERE </a:t>
                      </a:r>
                      <a:r>
                        <a:rPr lang="en-US" sz="1300" b="1" kern="1200" dirty="0" smtClean="0">
                          <a:solidFill>
                            <a:srgbClr val="BC8F00"/>
                          </a:solidFill>
                          <a:latin typeface="+mn-lt"/>
                          <a:ea typeface="+mn-ea"/>
                          <a:cs typeface="+mn-cs"/>
                        </a:rPr>
                        <a:t>Country</a:t>
                      </a:r>
                      <a:r>
                        <a:rPr lang="en-US" sz="1300" b="1" dirty="0" smtClean="0">
                          <a:solidFill>
                            <a:srgbClr val="0070C0"/>
                          </a:solidFill>
                          <a:latin typeface="+mn-lt"/>
                          <a:cs typeface="Arial" pitchFamily="34" charset="0"/>
                        </a:rPr>
                        <a:t> </a:t>
                      </a:r>
                      <a:r>
                        <a:rPr lang="en-US" sz="1300" b="1" kern="1200" dirty="0" smtClean="0">
                          <a:solidFill>
                            <a:schemeClr val="dk1"/>
                          </a:solidFill>
                          <a:latin typeface="+mn-lt"/>
                          <a:ea typeface="+mn-ea"/>
                          <a:cs typeface="Arial" pitchFamily="34" charset="0"/>
                        </a:rPr>
                        <a:t>!=</a:t>
                      </a:r>
                      <a:r>
                        <a:rPr lang="en-US" sz="1300" b="1" kern="1200" dirty="0" smtClean="0">
                          <a:solidFill>
                            <a:srgbClr val="BC8F00"/>
                          </a:solidFill>
                          <a:latin typeface="+mn-lt"/>
                          <a:ea typeface="+mn-ea"/>
                          <a:cs typeface="+mn-cs"/>
                        </a:rPr>
                        <a:t>‘USA’</a:t>
                      </a:r>
                      <a:r>
                        <a:rPr lang="en-US" sz="1300" b="1" dirty="0" smtClean="0">
                          <a:solidFill>
                            <a:srgbClr val="0070C0"/>
                          </a:solidFill>
                          <a:latin typeface="+mn-lt"/>
                          <a:cs typeface="Arial" pitchFamily="34" charset="0"/>
                        </a:rPr>
                        <a:t>; </a:t>
                      </a:r>
                      <a:endParaRPr lang="en-US" sz="1300" b="1" dirty="0">
                        <a:latin typeface="+mn-lt"/>
                        <a:cs typeface="Arial" pitchFamily="34" charset="0"/>
                      </a:endParaRPr>
                    </a:p>
                  </a:txBody>
                  <a:tcPr marL="28575" marR="28575" marT="28575" marB="28575"/>
                </a:tc>
              </a:tr>
              <a:tr h="616241">
                <a:tc>
                  <a:txBody>
                    <a:bodyPr/>
                    <a:lstStyle/>
                    <a:p>
                      <a:r>
                        <a:rPr lang="en-US" sz="1300" dirty="0" smtClean="0"/>
                        <a:t>&gt;</a:t>
                      </a:r>
                      <a:endParaRPr lang="en-US" sz="1300" dirty="0">
                        <a:latin typeface="+mn-lt"/>
                        <a:cs typeface="Arial" pitchFamily="34" charset="0"/>
                      </a:endParaRPr>
                    </a:p>
                  </a:txBody>
                  <a:tcPr/>
                </a:tc>
                <a:tc>
                  <a:txBody>
                    <a:bodyPr/>
                    <a:lstStyle/>
                    <a:p>
                      <a:r>
                        <a:rPr lang="en-US" sz="1300" dirty="0" smtClean="0"/>
                        <a:t>Greater than test</a:t>
                      </a:r>
                      <a:endParaRPr lang="en-US" sz="1300" dirty="0">
                        <a:latin typeface="+mn-lt"/>
                        <a:cs typeface="Arial" pitchFamily="34" charset="0"/>
                      </a:endParaRPr>
                    </a:p>
                  </a:txBody>
                  <a:tcPr/>
                </a:tc>
                <a:tc>
                  <a:txBody>
                    <a:bodyPr/>
                    <a:lstStyle/>
                    <a:p>
                      <a:pPr algn="l" rtl="0"/>
                      <a:r>
                        <a:rPr lang="en-US" sz="1300" b="1" kern="1200" dirty="0" smtClean="0">
                          <a:solidFill>
                            <a:srgbClr val="0070C0"/>
                          </a:solidFill>
                          <a:latin typeface="+mn-lt"/>
                          <a:ea typeface="+mn-ea"/>
                          <a:cs typeface="Arial" pitchFamily="34" charset="0"/>
                        </a:rPr>
                        <a:t>SELECT</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CustomerName</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FROM</a:t>
                      </a:r>
                      <a:r>
                        <a:rPr lang="en-US" sz="1300" b="1"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WHERE</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creditLimit</a:t>
                      </a:r>
                      <a:r>
                        <a:rPr lang="en-US" sz="1300" b="1" dirty="0" smtClean="0">
                          <a:latin typeface="+mn-lt"/>
                          <a:cs typeface="Arial" pitchFamily="34" charset="0"/>
                        </a:rPr>
                        <a:t> &gt; </a:t>
                      </a:r>
                      <a:r>
                        <a:rPr lang="en-US" sz="1300" b="1" dirty="0" smtClean="0">
                          <a:solidFill>
                            <a:srgbClr val="FFC000"/>
                          </a:solidFill>
                          <a:latin typeface="+mn-lt"/>
                          <a:cs typeface="Arial" pitchFamily="34" charset="0"/>
                        </a:rPr>
                        <a:t>5000</a:t>
                      </a:r>
                      <a:r>
                        <a:rPr lang="en-US" sz="1300" b="1" dirty="0" smtClean="0">
                          <a:latin typeface="+mn-lt"/>
                          <a:cs typeface="Arial" pitchFamily="34" charset="0"/>
                        </a:rPr>
                        <a:t>; </a:t>
                      </a:r>
                      <a:endParaRPr lang="en-US" sz="1300" b="1" dirty="0">
                        <a:latin typeface="+mn-lt"/>
                        <a:cs typeface="Arial" pitchFamily="34" charset="0"/>
                      </a:endParaRPr>
                    </a:p>
                  </a:txBody>
                  <a:tcPr/>
                </a:tc>
              </a:tr>
              <a:tr h="601980">
                <a:tc>
                  <a:txBody>
                    <a:bodyPr/>
                    <a:lstStyle/>
                    <a:p>
                      <a:r>
                        <a:rPr lang="en-US" sz="1300" dirty="0" smtClean="0"/>
                        <a:t>&lt;</a:t>
                      </a:r>
                      <a:endParaRPr lang="en-US" sz="1300" dirty="0">
                        <a:latin typeface="+mn-lt"/>
                        <a:cs typeface="Arial" pitchFamily="34" charset="0"/>
                      </a:endParaRPr>
                    </a:p>
                  </a:txBody>
                  <a:tcPr/>
                </a:tc>
                <a:tc>
                  <a:txBody>
                    <a:bodyPr/>
                    <a:lstStyle/>
                    <a:p>
                      <a:r>
                        <a:rPr lang="en-US" sz="1300" dirty="0" smtClean="0"/>
                        <a:t>Less than test</a:t>
                      </a:r>
                      <a:endParaRPr lang="en-US" sz="1300" dirty="0">
                        <a:latin typeface="+mn-lt"/>
                        <a:cs typeface="Arial" pitchFamily="34" charset="0"/>
                      </a:endParaRPr>
                    </a:p>
                  </a:txBody>
                  <a:tcPr/>
                </a:tc>
                <a:tc>
                  <a:txBody>
                    <a:bodyPr/>
                    <a:lstStyle/>
                    <a:p>
                      <a:pPr algn="l" rtl="0"/>
                      <a:r>
                        <a:rPr lang="en-US" sz="1300" b="1" kern="1200" dirty="0" smtClean="0">
                          <a:solidFill>
                            <a:srgbClr val="0070C0"/>
                          </a:solidFill>
                          <a:latin typeface="+mn-lt"/>
                          <a:ea typeface="+mn-ea"/>
                          <a:cs typeface="Arial" pitchFamily="34" charset="0"/>
                        </a:rPr>
                        <a:t>SELECT</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CustomerName</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FROM</a:t>
                      </a:r>
                      <a:r>
                        <a:rPr lang="en-US" sz="1300" b="1"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WHERE</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creditLimit</a:t>
                      </a:r>
                      <a:r>
                        <a:rPr lang="en-US" sz="1300" b="1" dirty="0" smtClean="0">
                          <a:latin typeface="+mn-lt"/>
                          <a:cs typeface="Arial" pitchFamily="34" charset="0"/>
                        </a:rPr>
                        <a:t> &lt; </a:t>
                      </a:r>
                      <a:r>
                        <a:rPr lang="en-US" sz="1300" b="1" dirty="0" smtClean="0">
                          <a:solidFill>
                            <a:srgbClr val="FFC000"/>
                          </a:solidFill>
                          <a:latin typeface="+mn-lt"/>
                          <a:cs typeface="Arial" pitchFamily="34" charset="0"/>
                        </a:rPr>
                        <a:t>10000</a:t>
                      </a:r>
                      <a:r>
                        <a:rPr lang="en-US" sz="1300" b="1" dirty="0" smtClean="0">
                          <a:latin typeface="+mn-lt"/>
                          <a:cs typeface="Arial" pitchFamily="34" charset="0"/>
                        </a:rPr>
                        <a:t>; </a:t>
                      </a:r>
                      <a:endParaRPr lang="en-US" sz="1300" b="1" dirty="0">
                        <a:latin typeface="+mn-lt"/>
                        <a:cs typeface="Arial" pitchFamily="34" charset="0"/>
                      </a:endParaRPr>
                    </a:p>
                  </a:txBody>
                  <a:tcPr/>
                </a:tc>
              </a:tr>
              <a:tr h="495300">
                <a:tc>
                  <a:txBody>
                    <a:bodyPr/>
                    <a:lstStyle/>
                    <a:p>
                      <a:pPr algn="l" rtl="0"/>
                      <a:r>
                        <a:rPr lang="en-US" sz="1300"/>
                        <a:t>&gt;=   </a:t>
                      </a:r>
                      <a:endParaRPr lang="en-US" sz="1300">
                        <a:latin typeface="+mn-lt"/>
                        <a:cs typeface="Arial" pitchFamily="34" charset="0"/>
                      </a:endParaRPr>
                    </a:p>
                  </a:txBody>
                  <a:tcPr marL="28575" marR="28575" marT="28575" marB="28575"/>
                </a:tc>
                <a:tc>
                  <a:txBody>
                    <a:bodyPr/>
                    <a:lstStyle/>
                    <a:p>
                      <a:pPr algn="l" rtl="0"/>
                      <a:r>
                        <a:rPr lang="en-US" sz="1300"/>
                        <a:t>Greater than or equal to test. </a:t>
                      </a:r>
                      <a:endParaRPr lang="en-US" sz="1300">
                        <a:latin typeface="+mn-lt"/>
                        <a:cs typeface="Arial" pitchFamily="34" charset="0"/>
                      </a:endParaRPr>
                    </a:p>
                  </a:txBody>
                  <a:tcPr marL="28575" marR="28575" marT="28575" marB="28575"/>
                </a:tc>
                <a:tc>
                  <a:txBody>
                    <a:bodyPr/>
                    <a:lstStyle/>
                    <a:p>
                      <a:pPr algn="l" rtl="0"/>
                      <a:r>
                        <a:rPr lang="en-US" sz="1300" b="1" kern="1200" dirty="0" smtClean="0">
                          <a:solidFill>
                            <a:srgbClr val="0070C0"/>
                          </a:solidFill>
                          <a:latin typeface="+mn-lt"/>
                          <a:ea typeface="+mn-ea"/>
                          <a:cs typeface="Arial" pitchFamily="34" charset="0"/>
                        </a:rPr>
                        <a:t>SELECT</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CustomerName</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FROM</a:t>
                      </a:r>
                      <a:r>
                        <a:rPr lang="en-US" sz="1300" b="1"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WHERE</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CreditLimit</a:t>
                      </a:r>
                      <a:r>
                        <a:rPr lang="en-US" sz="1300" b="1" dirty="0" smtClean="0">
                          <a:latin typeface="+mn-lt"/>
                          <a:cs typeface="Arial" pitchFamily="34" charset="0"/>
                        </a:rPr>
                        <a:t> &gt;= </a:t>
                      </a:r>
                      <a:r>
                        <a:rPr lang="en-US" sz="1300" b="1" dirty="0" smtClean="0">
                          <a:solidFill>
                            <a:srgbClr val="FFC000"/>
                          </a:solidFill>
                          <a:latin typeface="+mn-lt"/>
                          <a:cs typeface="Arial" pitchFamily="34" charset="0"/>
                        </a:rPr>
                        <a:t>5000</a:t>
                      </a:r>
                      <a:r>
                        <a:rPr lang="en-US" sz="1300" b="1" dirty="0" smtClean="0">
                          <a:latin typeface="+mn-lt"/>
                          <a:cs typeface="Arial" pitchFamily="34" charset="0"/>
                        </a:rPr>
                        <a:t>; </a:t>
                      </a:r>
                      <a:endParaRPr lang="en-US" sz="1300" b="1" dirty="0">
                        <a:latin typeface="+mn-lt"/>
                        <a:cs typeface="Arial" pitchFamily="34" charset="0"/>
                      </a:endParaRPr>
                    </a:p>
                  </a:txBody>
                  <a:tcPr marL="28575" marR="28575" marT="28575" marB="28575"/>
                </a:tc>
              </a:tr>
              <a:tr h="583228">
                <a:tc>
                  <a:txBody>
                    <a:bodyPr/>
                    <a:lstStyle/>
                    <a:p>
                      <a:pPr algn="l" rtl="0"/>
                      <a:r>
                        <a:rPr lang="en-US" sz="1300" dirty="0"/>
                        <a:t>&lt;=   </a:t>
                      </a:r>
                      <a:endParaRPr lang="en-US" sz="1300" dirty="0">
                        <a:latin typeface="+mn-lt"/>
                        <a:cs typeface="Arial" pitchFamily="34" charset="0"/>
                      </a:endParaRPr>
                    </a:p>
                  </a:txBody>
                  <a:tcPr marL="28575" marR="28575" marT="28575" marB="28575"/>
                </a:tc>
                <a:tc>
                  <a:txBody>
                    <a:bodyPr/>
                    <a:lstStyle/>
                    <a:p>
                      <a:pPr algn="l" rtl="0"/>
                      <a:r>
                        <a:rPr lang="en-US" sz="1300" dirty="0"/>
                        <a:t>Less than or equal to test. </a:t>
                      </a:r>
                      <a:endParaRPr lang="en-US" sz="1300" dirty="0">
                        <a:latin typeface="+mn-lt"/>
                        <a:cs typeface="Arial" pitchFamily="34" charset="0"/>
                      </a:endParaRPr>
                    </a:p>
                  </a:txBody>
                  <a:tcPr marL="28575" marR="28575" marT="28575" marB="28575"/>
                </a:tc>
                <a:tc>
                  <a:txBody>
                    <a:bodyPr/>
                    <a:lstStyle/>
                    <a:p>
                      <a:pPr algn="l" rtl="0"/>
                      <a:r>
                        <a:rPr lang="en-US" sz="1300" b="1" kern="1200" dirty="0" smtClean="0">
                          <a:solidFill>
                            <a:srgbClr val="0070C0"/>
                          </a:solidFill>
                          <a:latin typeface="+mn-lt"/>
                          <a:ea typeface="+mn-ea"/>
                          <a:cs typeface="Arial" pitchFamily="34" charset="0"/>
                        </a:rPr>
                        <a:t>SELECT</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CustomerName</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FROM</a:t>
                      </a:r>
                      <a:r>
                        <a:rPr lang="en-US" sz="1300" b="1"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1" dirty="0" smtClean="0">
                          <a:latin typeface="+mn-lt"/>
                          <a:cs typeface="Arial" pitchFamily="34" charset="0"/>
                        </a:rPr>
                        <a:t> </a:t>
                      </a:r>
                    </a:p>
                    <a:p>
                      <a:pPr algn="l" rtl="0"/>
                      <a:r>
                        <a:rPr lang="en-US" sz="1300" b="1" kern="1200" dirty="0" smtClean="0">
                          <a:solidFill>
                            <a:srgbClr val="0070C0"/>
                          </a:solidFill>
                          <a:latin typeface="+mn-lt"/>
                          <a:ea typeface="+mn-ea"/>
                          <a:cs typeface="Arial" pitchFamily="34" charset="0"/>
                        </a:rPr>
                        <a:t>WHERE</a:t>
                      </a:r>
                      <a:r>
                        <a:rPr lang="en-US" sz="1300" b="1" dirty="0" smtClean="0">
                          <a:latin typeface="+mn-lt"/>
                          <a:cs typeface="Arial" pitchFamily="34" charset="0"/>
                        </a:rPr>
                        <a:t> </a:t>
                      </a:r>
                      <a:r>
                        <a:rPr lang="en-US" sz="1300" b="1" kern="1200" dirty="0" err="1" smtClean="0">
                          <a:solidFill>
                            <a:srgbClr val="BC8F00"/>
                          </a:solidFill>
                          <a:latin typeface="+mn-lt"/>
                          <a:ea typeface="+mn-ea"/>
                          <a:cs typeface="+mn-cs"/>
                        </a:rPr>
                        <a:t>CreditLimit</a:t>
                      </a:r>
                      <a:r>
                        <a:rPr lang="en-US" sz="1300" b="1" dirty="0" smtClean="0">
                          <a:latin typeface="+mn-lt"/>
                          <a:cs typeface="Arial" pitchFamily="34" charset="0"/>
                        </a:rPr>
                        <a:t> &lt;= </a:t>
                      </a:r>
                      <a:r>
                        <a:rPr lang="en-US" sz="1300" b="1" kern="1200" dirty="0" smtClean="0">
                          <a:solidFill>
                            <a:srgbClr val="FFC000"/>
                          </a:solidFill>
                          <a:latin typeface="+mn-lt"/>
                          <a:ea typeface="+mn-ea"/>
                          <a:cs typeface="Arial" pitchFamily="34" charset="0"/>
                        </a:rPr>
                        <a:t>10000</a:t>
                      </a:r>
                      <a:r>
                        <a:rPr lang="en-US" sz="1300" b="1" dirty="0">
                          <a:latin typeface="+mn-lt"/>
                          <a:cs typeface="Arial" pitchFamily="34" charset="0"/>
                        </a:rPr>
                        <a:t>; </a:t>
                      </a:r>
                    </a:p>
                  </a:txBody>
                  <a:tcPr marL="28575" marR="28575" marT="28575" marB="28575"/>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marL="58738" indent="-4763"/>
            <a:r>
              <a:rPr lang="en-US" sz="2800" dirty="0" smtClean="0">
                <a:latin typeface="Verdana" pitchFamily="34" charset="0"/>
              </a:rPr>
              <a:t>Comparison Operators </a:t>
            </a:r>
          </a:p>
        </p:txBody>
      </p:sp>
      <p:sp>
        <p:nvSpPr>
          <p:cNvPr id="6" name="TextBox 5"/>
          <p:cNvSpPr txBox="1"/>
          <p:nvPr/>
        </p:nvSpPr>
        <p:spPr>
          <a:xfrm>
            <a:off x="228600" y="1295400"/>
            <a:ext cx="8686800" cy="338554"/>
          </a:xfrm>
          <a:prstGeom prst="rect">
            <a:avLst/>
          </a:prstGeom>
          <a:noFill/>
        </p:spPr>
        <p:txBody>
          <a:bodyPr wrap="square" rtlCol="0">
            <a:spAutoFit/>
          </a:bodyPr>
          <a:lstStyle/>
          <a:p>
            <a:r>
              <a:rPr lang="en-US" sz="1600" b="0" dirty="0" smtClean="0"/>
              <a:t>Below comparison operators are used in conditions that compares a value to each value in a list . </a:t>
            </a:r>
            <a:endParaRPr lang="en-US" sz="1600" b="0" dirty="0"/>
          </a:p>
        </p:txBody>
      </p:sp>
      <p:graphicFrame>
        <p:nvGraphicFramePr>
          <p:cNvPr id="5" name="Table 4"/>
          <p:cNvGraphicFramePr>
            <a:graphicFrameLocks noGrp="1"/>
          </p:cNvGraphicFramePr>
          <p:nvPr>
            <p:extLst>
              <p:ext uri="{D42A27DB-BD31-4B8C-83A1-F6EECF244321}">
                <p14:modId xmlns:p14="http://schemas.microsoft.com/office/powerpoint/2010/main" val="3200205662"/>
              </p:ext>
            </p:extLst>
          </p:nvPr>
        </p:nvGraphicFramePr>
        <p:xfrm>
          <a:off x="304799" y="1981200"/>
          <a:ext cx="8534402" cy="2966859"/>
        </p:xfrm>
        <a:graphic>
          <a:graphicData uri="http://schemas.openxmlformats.org/drawingml/2006/table">
            <a:tbl>
              <a:tblPr firstRow="1" bandRow="1">
                <a:tableStyleId>{5C22544A-7EE6-4342-B048-85BDC9FD1C3A}</a:tableStyleId>
              </a:tblPr>
              <a:tblGrid>
                <a:gridCol w="1600201"/>
                <a:gridCol w="3352799"/>
                <a:gridCol w="3581402"/>
              </a:tblGrid>
              <a:tr h="264021">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1031331">
                <a:tc>
                  <a:txBody>
                    <a:bodyPr/>
                    <a:lstStyle/>
                    <a:p>
                      <a:r>
                        <a:rPr lang="en-US" sz="1600" dirty="0" smtClean="0"/>
                        <a:t>IN</a:t>
                      </a:r>
                      <a:endParaRPr lang="en-US" sz="1600" dirty="0">
                        <a:latin typeface="+mn-lt"/>
                        <a:cs typeface="Arial" pitchFamily="34" charset="0"/>
                      </a:endParaRPr>
                    </a:p>
                  </a:txBody>
                  <a:tcPr/>
                </a:tc>
                <a:tc>
                  <a:txBody>
                    <a:bodyPr/>
                    <a:lstStyle/>
                    <a:p>
                      <a:pPr algn="l" rtl="0"/>
                      <a:r>
                        <a:rPr lang="en-US" sz="1600" dirty="0" smtClean="0"/>
                        <a:t>Equivalent to comparing the operand value with a</a:t>
                      </a:r>
                      <a:r>
                        <a:rPr lang="en-US" sz="1600" baseline="0" dirty="0" smtClean="0"/>
                        <a:t> list of values and if any match happens it returns true.</a:t>
                      </a:r>
                      <a:endParaRPr lang="en-US" sz="1600" dirty="0">
                        <a:latin typeface="+mn-lt"/>
                        <a:cs typeface="Arial" pitchFamily="34" charset="0"/>
                      </a:endParaRPr>
                    </a:p>
                  </a:txBody>
                  <a:tcPr marL="28575" marR="28575" marT="28575" marB="28575"/>
                </a:tc>
                <a:tc>
                  <a:txBody>
                    <a:bodyPr/>
                    <a:lstStyle/>
                    <a:p>
                      <a:pPr algn="l" rtl="0"/>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solidFill>
                            <a:srgbClr val="2D9F01"/>
                          </a:solidFill>
                          <a:latin typeface="+mn-lt"/>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WHERE</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Country</a:t>
                      </a:r>
                      <a:r>
                        <a:rPr lang="en-US" sz="1600" b="1" dirty="0" smtClean="0">
                          <a:latin typeface="+mn-lt"/>
                          <a:cs typeface="Arial" pitchFamily="34" charset="0"/>
                        </a:rPr>
                        <a:t> </a:t>
                      </a:r>
                      <a:r>
                        <a:rPr lang="en-US" sz="1600" b="1" kern="1200" dirty="0" smtClean="0">
                          <a:solidFill>
                            <a:srgbClr val="0070C0"/>
                          </a:solidFill>
                          <a:latin typeface="+mn-lt"/>
                          <a:ea typeface="+mn-ea"/>
                          <a:cs typeface="Arial" pitchFamily="34" charset="0"/>
                        </a:rPr>
                        <a:t>IN</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‘USA</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‘Norway</a:t>
                      </a:r>
                      <a:r>
                        <a:rPr lang="en-US" sz="1600" b="1" dirty="0" smtClean="0">
                          <a:latin typeface="+mn-lt"/>
                          <a:cs typeface="Arial" pitchFamily="34" charset="0"/>
                        </a:rPr>
                        <a:t>'); </a:t>
                      </a:r>
                    </a:p>
                  </a:txBody>
                  <a:tcPr marL="28575" marR="28575" marT="28575" marB="28575"/>
                </a:tc>
              </a:tr>
              <a:tr h="1600248">
                <a:tc>
                  <a:txBody>
                    <a:bodyPr/>
                    <a:lstStyle/>
                    <a:p>
                      <a:r>
                        <a:rPr lang="en-US" sz="1600" dirty="0" smtClean="0"/>
                        <a:t>NOT IN</a:t>
                      </a:r>
                      <a:endParaRPr lang="en-US" sz="1600" dirty="0">
                        <a:latin typeface="+mn-lt"/>
                        <a:cs typeface="Arial" pitchFamily="34" charset="0"/>
                      </a:endParaRPr>
                    </a:p>
                  </a:txBody>
                  <a:tcPr/>
                </a:tc>
                <a:tc>
                  <a:txBody>
                    <a:bodyPr/>
                    <a:lstStyle/>
                    <a:p>
                      <a:pPr algn="l" rtl="0"/>
                      <a:r>
                        <a:rPr lang="en-US" sz="1600" dirty="0" smtClean="0"/>
                        <a:t>Equivalent to comparing the operand value with a</a:t>
                      </a:r>
                      <a:r>
                        <a:rPr lang="en-US" sz="1600" baseline="0" dirty="0" smtClean="0"/>
                        <a:t> list of values and if any match happens it returns true.</a:t>
                      </a:r>
                      <a:endParaRPr lang="en-US" sz="1600" dirty="0">
                        <a:latin typeface="+mn-lt"/>
                        <a:cs typeface="Arial" pitchFamily="34" charset="0"/>
                      </a:endParaRPr>
                    </a:p>
                  </a:txBody>
                  <a:tcPr marL="285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latin typeface="+mn-lt"/>
                          <a:cs typeface="Arial" pitchFamily="34" charset="0"/>
                        </a:rPr>
                        <a:t>SELECT</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solidFill>
                            <a:srgbClr val="2D9F01"/>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WHERE</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Country</a:t>
                      </a:r>
                      <a:r>
                        <a:rPr lang="en-US" sz="16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NOT</a:t>
                      </a:r>
                      <a:r>
                        <a:rPr lang="en-US" sz="1600" b="1" dirty="0" smtClean="0">
                          <a:latin typeface="+mn-lt"/>
                          <a:cs typeface="Arial" pitchFamily="34" charset="0"/>
                        </a:rPr>
                        <a:t> </a:t>
                      </a:r>
                      <a:r>
                        <a:rPr lang="en-US" sz="1600" b="1" kern="1200" dirty="0" smtClean="0">
                          <a:solidFill>
                            <a:srgbClr val="0070C0"/>
                          </a:solidFill>
                          <a:latin typeface="+mn-lt"/>
                          <a:ea typeface="+mn-ea"/>
                          <a:cs typeface="Arial" pitchFamily="34" charset="0"/>
                        </a:rPr>
                        <a:t>IN</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‘USA</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‘Norway</a:t>
                      </a:r>
                      <a:r>
                        <a:rPr lang="en-US" sz="1600" b="1" dirty="0" smtClean="0">
                          <a:latin typeface="+mn-lt"/>
                          <a:cs typeface="Arial" pitchFamily="34" charset="0"/>
                        </a:rPr>
                        <a:t>'); </a:t>
                      </a:r>
                    </a:p>
                  </a:txBody>
                  <a:tcPr marL="28575" marR="28575" marT="28575" marB="28575"/>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marL="58738" indent="-4763"/>
            <a:r>
              <a:rPr lang="en-US" sz="2800" dirty="0" smtClean="0">
                <a:latin typeface="Verdana" pitchFamily="34" charset="0"/>
              </a:rPr>
              <a:t>Comparison Operators </a:t>
            </a:r>
          </a:p>
        </p:txBody>
      </p:sp>
      <p:sp>
        <p:nvSpPr>
          <p:cNvPr id="6" name="TextBox 5"/>
          <p:cNvSpPr txBox="1"/>
          <p:nvPr/>
        </p:nvSpPr>
        <p:spPr>
          <a:xfrm>
            <a:off x="228600" y="1219200"/>
            <a:ext cx="8686800" cy="338554"/>
          </a:xfrm>
          <a:prstGeom prst="rect">
            <a:avLst/>
          </a:prstGeom>
          <a:noFill/>
        </p:spPr>
        <p:txBody>
          <a:bodyPr wrap="square" rtlCol="0">
            <a:spAutoFit/>
          </a:bodyPr>
          <a:lstStyle/>
          <a:p>
            <a:r>
              <a:rPr lang="en-US" sz="1600" b="1" dirty="0" smtClean="0"/>
              <a:t>Comparison operators contd..</a:t>
            </a:r>
            <a:endParaRPr lang="en-US" sz="1600" b="1" dirty="0"/>
          </a:p>
        </p:txBody>
      </p:sp>
      <p:graphicFrame>
        <p:nvGraphicFramePr>
          <p:cNvPr id="5" name="Table 4"/>
          <p:cNvGraphicFramePr>
            <a:graphicFrameLocks noGrp="1"/>
          </p:cNvGraphicFramePr>
          <p:nvPr>
            <p:extLst>
              <p:ext uri="{D42A27DB-BD31-4B8C-83A1-F6EECF244321}">
                <p14:modId xmlns:p14="http://schemas.microsoft.com/office/powerpoint/2010/main" val="3304657620"/>
              </p:ext>
            </p:extLst>
          </p:nvPr>
        </p:nvGraphicFramePr>
        <p:xfrm>
          <a:off x="304800" y="1828800"/>
          <a:ext cx="8534402" cy="4349426"/>
        </p:xfrm>
        <a:graphic>
          <a:graphicData uri="http://schemas.openxmlformats.org/drawingml/2006/table">
            <a:tbl>
              <a:tblPr firstRow="1" bandRow="1">
                <a:tableStyleId>{5C22544A-7EE6-4342-B048-85BDC9FD1C3A}</a:tableStyleId>
              </a:tblPr>
              <a:tblGrid>
                <a:gridCol w="1600201"/>
                <a:gridCol w="2895599"/>
                <a:gridCol w="4038602"/>
              </a:tblGrid>
              <a:tr h="361292">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1411295">
                <a:tc>
                  <a:txBody>
                    <a:bodyPr/>
                    <a:lstStyle/>
                    <a:p>
                      <a:r>
                        <a:rPr lang="en-US" sz="1600" dirty="0" smtClean="0"/>
                        <a:t>BETWEEN AND</a:t>
                      </a:r>
                      <a:endParaRPr lang="en-US" sz="1600" dirty="0">
                        <a:latin typeface="+mn-lt"/>
                        <a:cs typeface="Arial" pitchFamily="34" charset="0"/>
                      </a:endParaRPr>
                    </a:p>
                  </a:txBody>
                  <a:tcPr/>
                </a:tc>
                <a:tc>
                  <a:txBody>
                    <a:bodyPr/>
                    <a:lstStyle/>
                    <a:p>
                      <a:r>
                        <a:rPr lang="en-US" sz="1600" dirty="0" smtClean="0"/>
                        <a:t>Check is the operand value is between a range, this includes</a:t>
                      </a:r>
                      <a:r>
                        <a:rPr lang="en-US" sz="1600" baseline="0" dirty="0" smtClean="0"/>
                        <a:t> the lower and higher limits.</a:t>
                      </a:r>
                      <a:endParaRPr lang="en-US" sz="1600" dirty="0">
                        <a:latin typeface="+mn-lt"/>
                        <a:cs typeface="Arial" pitchFamily="34" charset="0"/>
                      </a:endParaRPr>
                    </a:p>
                  </a:txBody>
                  <a:tcPr/>
                </a:tc>
                <a:tc>
                  <a:txBody>
                    <a:bodyPr/>
                    <a:lstStyle/>
                    <a:p>
                      <a:pPr algn="l" rtl="0"/>
                      <a:r>
                        <a:rPr lang="en-US" sz="1600" b="1" kern="1200" dirty="0" smtClean="0">
                          <a:solidFill>
                            <a:srgbClr val="0070C0"/>
                          </a:solidFill>
                          <a:latin typeface="+mn-lt"/>
                          <a:ea typeface="+mn-ea"/>
                          <a:cs typeface="Arial" pitchFamily="34" charset="0"/>
                        </a:rPr>
                        <a:t>SELECT</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WHERE</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CreditLimit</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BETWEEN</a:t>
                      </a:r>
                      <a:r>
                        <a:rPr lang="en-US" sz="1600" b="1" dirty="0" smtClean="0">
                          <a:latin typeface="+mn-lt"/>
                          <a:cs typeface="Arial" pitchFamily="34" charset="0"/>
                        </a:rPr>
                        <a:t> </a:t>
                      </a:r>
                      <a:r>
                        <a:rPr lang="en-US" sz="1600" b="1" dirty="0" smtClean="0">
                          <a:solidFill>
                            <a:srgbClr val="FFC000"/>
                          </a:solidFill>
                          <a:latin typeface="+mn-lt"/>
                          <a:cs typeface="Arial" pitchFamily="34" charset="0"/>
                        </a:rPr>
                        <a:t>10,000</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AND</a:t>
                      </a:r>
                      <a:r>
                        <a:rPr lang="en-US" sz="1600" b="1" dirty="0" smtClean="0">
                          <a:latin typeface="+mn-lt"/>
                          <a:cs typeface="Arial" pitchFamily="34" charset="0"/>
                        </a:rPr>
                        <a:t> </a:t>
                      </a:r>
                      <a:r>
                        <a:rPr lang="en-US" sz="1600" b="1" kern="1200" dirty="0" smtClean="0">
                          <a:solidFill>
                            <a:srgbClr val="FFC000"/>
                          </a:solidFill>
                          <a:latin typeface="+mn-lt"/>
                          <a:ea typeface="+mn-ea"/>
                          <a:cs typeface="Arial" pitchFamily="34" charset="0"/>
                        </a:rPr>
                        <a:t>15000</a:t>
                      </a:r>
                      <a:r>
                        <a:rPr lang="en-US" sz="1600" dirty="0" smtClean="0">
                          <a:latin typeface="+mn-lt"/>
                          <a:cs typeface="Arial" pitchFamily="34" charset="0"/>
                        </a:rPr>
                        <a:t>; </a:t>
                      </a:r>
                      <a:r>
                        <a:rPr lang="en-US" sz="1600" dirty="0" smtClean="0">
                          <a:solidFill>
                            <a:schemeClr val="tx1"/>
                          </a:solidFill>
                          <a:latin typeface="+mn-lt"/>
                          <a:cs typeface="Arial" pitchFamily="34" charset="0"/>
                        </a:rPr>
                        <a:t>// selects customer</a:t>
                      </a:r>
                      <a:r>
                        <a:rPr lang="en-US" sz="1600" baseline="0" dirty="0" smtClean="0">
                          <a:solidFill>
                            <a:schemeClr val="tx1"/>
                          </a:solidFill>
                          <a:latin typeface="+mn-lt"/>
                          <a:cs typeface="Arial" pitchFamily="34" charset="0"/>
                        </a:rPr>
                        <a:t> name </a:t>
                      </a:r>
                      <a:r>
                        <a:rPr lang="en-US" sz="1600" dirty="0" smtClean="0">
                          <a:solidFill>
                            <a:schemeClr val="tx1"/>
                          </a:solidFill>
                          <a:latin typeface="+mn-lt"/>
                          <a:cs typeface="Arial" pitchFamily="34" charset="0"/>
                        </a:rPr>
                        <a:t>whose credit limit </a:t>
                      </a:r>
                      <a:r>
                        <a:rPr lang="en-US" sz="1600" baseline="0" dirty="0" smtClean="0">
                          <a:solidFill>
                            <a:schemeClr val="tx1"/>
                          </a:solidFill>
                          <a:latin typeface="+mn-lt"/>
                          <a:cs typeface="Arial" pitchFamily="34" charset="0"/>
                        </a:rPr>
                        <a:t>between 10000 and 15000. it also includes the value 10000 and 15000.</a:t>
                      </a:r>
                      <a:endParaRPr lang="en-US" sz="1600" dirty="0" smtClean="0">
                        <a:solidFill>
                          <a:schemeClr val="tx1"/>
                        </a:solidFill>
                        <a:latin typeface="+mn-lt"/>
                        <a:cs typeface="Arial" pitchFamily="34" charset="0"/>
                      </a:endParaRPr>
                    </a:p>
                  </a:txBody>
                  <a:tcPr/>
                </a:tc>
              </a:tr>
              <a:tr h="2189814">
                <a:tc>
                  <a:txBody>
                    <a:bodyPr/>
                    <a:lstStyle/>
                    <a:p>
                      <a:r>
                        <a:rPr lang="en-US" sz="1600" dirty="0" smtClean="0"/>
                        <a:t>NOT BETWEEN AND</a:t>
                      </a:r>
                      <a:endParaRPr lang="en-US" sz="1600" dirty="0">
                        <a:latin typeface="+mn-lt"/>
                        <a:cs typeface="Arial" pitchFamily="34" charset="0"/>
                      </a:endParaRPr>
                    </a:p>
                  </a:txBody>
                  <a:tcPr/>
                </a:tc>
                <a:tc>
                  <a:txBody>
                    <a:bodyPr/>
                    <a:lstStyle/>
                    <a:p>
                      <a:r>
                        <a:rPr lang="en-US" sz="1600" dirty="0" smtClean="0"/>
                        <a:t>Check is the operand value is between a range, this includes</a:t>
                      </a:r>
                      <a:r>
                        <a:rPr lang="en-US" sz="1600" baseline="0" dirty="0" smtClean="0"/>
                        <a:t> the lower and higher limits.</a:t>
                      </a:r>
                      <a:endParaRPr lang="en-US" sz="1600" dirty="0">
                        <a:latin typeface="+mn-lt"/>
                        <a:cs typeface="Arial" pitchFamily="34" charset="0"/>
                      </a:endParaRPr>
                    </a:p>
                  </a:txBody>
                  <a:tcPr/>
                </a:tc>
                <a:tc>
                  <a:txBody>
                    <a:bodyPr/>
                    <a:lstStyle/>
                    <a:p>
                      <a:pPr algn="l" rtl="0"/>
                      <a:r>
                        <a:rPr lang="en-US" sz="1600" b="1" kern="1200" dirty="0" smtClean="0">
                          <a:solidFill>
                            <a:srgbClr val="0070C0"/>
                          </a:solidFill>
                          <a:latin typeface="+mn-lt"/>
                          <a:ea typeface="+mn-ea"/>
                          <a:cs typeface="Arial" pitchFamily="34" charset="0"/>
                        </a:rPr>
                        <a:t>SELECT</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WHERE</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CreditLimit</a:t>
                      </a:r>
                      <a:r>
                        <a:rPr lang="en-US" sz="1600" b="1" kern="1200" dirty="0" smtClean="0">
                          <a:solidFill>
                            <a:srgbClr val="2D9F01"/>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NOT BETWEEN</a:t>
                      </a:r>
                      <a:r>
                        <a:rPr lang="en-US" sz="1600" b="1" dirty="0" smtClean="0">
                          <a:latin typeface="+mn-lt"/>
                          <a:cs typeface="Arial" pitchFamily="34" charset="0"/>
                        </a:rPr>
                        <a:t> </a:t>
                      </a:r>
                      <a:r>
                        <a:rPr lang="en-US" sz="1600" b="1" dirty="0" smtClean="0">
                          <a:solidFill>
                            <a:srgbClr val="FFC000"/>
                          </a:solidFill>
                          <a:latin typeface="+mn-lt"/>
                          <a:cs typeface="Arial" pitchFamily="34" charset="0"/>
                        </a:rPr>
                        <a:t>10000</a:t>
                      </a:r>
                      <a:r>
                        <a:rPr lang="en-US" sz="1600" b="1" dirty="0" smtClean="0">
                          <a:latin typeface="+mn-lt"/>
                          <a:cs typeface="Arial" pitchFamily="34" charset="0"/>
                        </a:rPr>
                        <a:t> </a:t>
                      </a:r>
                    </a:p>
                    <a:p>
                      <a:pPr algn="l" rtl="0"/>
                      <a:r>
                        <a:rPr lang="en-US" sz="1600" b="1" kern="1200" dirty="0" smtClean="0">
                          <a:solidFill>
                            <a:srgbClr val="0070C0"/>
                          </a:solidFill>
                          <a:latin typeface="+mn-lt"/>
                          <a:ea typeface="+mn-ea"/>
                          <a:cs typeface="Arial" pitchFamily="34" charset="0"/>
                        </a:rPr>
                        <a:t>AND</a:t>
                      </a:r>
                      <a:r>
                        <a:rPr lang="en-US" sz="1600" b="1" dirty="0" smtClean="0">
                          <a:latin typeface="+mn-lt"/>
                          <a:cs typeface="Arial" pitchFamily="34" charset="0"/>
                        </a:rPr>
                        <a:t> </a:t>
                      </a:r>
                      <a:r>
                        <a:rPr lang="en-US" sz="1600" b="1" kern="1200" dirty="0" smtClean="0">
                          <a:solidFill>
                            <a:srgbClr val="FFC000"/>
                          </a:solidFill>
                          <a:latin typeface="+mn-lt"/>
                          <a:ea typeface="+mn-ea"/>
                          <a:cs typeface="Arial" pitchFamily="34" charset="0"/>
                        </a:rPr>
                        <a:t>15000</a:t>
                      </a:r>
                      <a:r>
                        <a:rPr lang="en-US" sz="1600" b="1" dirty="0" smtClean="0">
                          <a:latin typeface="+mn-lt"/>
                          <a:cs typeface="Arial" pitchFamily="34" charset="0"/>
                        </a:rPr>
                        <a:t>; </a:t>
                      </a:r>
                      <a:r>
                        <a:rPr lang="en-US" sz="1600" dirty="0" smtClean="0">
                          <a:solidFill>
                            <a:schemeClr val="tx1"/>
                          </a:solidFill>
                          <a:latin typeface="+mn-lt"/>
                          <a:cs typeface="Arial" pitchFamily="34" charset="0"/>
                        </a:rPr>
                        <a:t>// selects customer</a:t>
                      </a:r>
                      <a:r>
                        <a:rPr lang="en-US" sz="1600" baseline="0" dirty="0" smtClean="0">
                          <a:solidFill>
                            <a:schemeClr val="tx1"/>
                          </a:solidFill>
                          <a:latin typeface="+mn-lt"/>
                          <a:cs typeface="Arial" pitchFamily="34" charset="0"/>
                        </a:rPr>
                        <a:t> name </a:t>
                      </a:r>
                      <a:r>
                        <a:rPr lang="en-US" sz="1600" dirty="0" smtClean="0">
                          <a:solidFill>
                            <a:schemeClr val="tx1"/>
                          </a:solidFill>
                          <a:latin typeface="+mn-lt"/>
                          <a:cs typeface="Arial" pitchFamily="34" charset="0"/>
                        </a:rPr>
                        <a:t>whose duration </a:t>
                      </a:r>
                      <a:r>
                        <a:rPr lang="en-US" sz="1600" b="1" dirty="0" smtClean="0">
                          <a:solidFill>
                            <a:schemeClr val="tx1"/>
                          </a:solidFill>
                          <a:latin typeface="+mn-lt"/>
                          <a:cs typeface="Arial" pitchFamily="34" charset="0"/>
                        </a:rPr>
                        <a:t>NOT</a:t>
                      </a:r>
                      <a:r>
                        <a:rPr lang="en-US" sz="1600" b="1" baseline="0" dirty="0" smtClean="0">
                          <a:solidFill>
                            <a:schemeClr val="tx1"/>
                          </a:solidFill>
                          <a:latin typeface="+mn-lt"/>
                          <a:cs typeface="Arial" pitchFamily="34" charset="0"/>
                        </a:rPr>
                        <a:t> </a:t>
                      </a:r>
                      <a:r>
                        <a:rPr lang="en-US" sz="1600" baseline="0" dirty="0" smtClean="0">
                          <a:solidFill>
                            <a:schemeClr val="tx1"/>
                          </a:solidFill>
                          <a:latin typeface="+mn-lt"/>
                          <a:cs typeface="Arial" pitchFamily="34" charset="0"/>
                        </a:rPr>
                        <a:t>between 10000 and 15000. it also includes the value 10000 and 15000.</a:t>
                      </a:r>
                      <a:endParaRPr lang="en-US" sz="1600" dirty="0" smtClean="0">
                        <a:solidFill>
                          <a:schemeClr val="tx1"/>
                        </a:solidFill>
                        <a:latin typeface="+mn-lt"/>
                        <a:cs typeface="Arial" pitchFamily="34" charset="0"/>
                      </a:endParaRPr>
                    </a:p>
                  </a:txBody>
                  <a:tcP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1378649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2800" dirty="0" smtClean="0">
                <a:latin typeface="Verdana" pitchFamily="34" charset="0"/>
              </a:rPr>
              <a:t>Comparison Operators </a:t>
            </a:r>
          </a:p>
        </p:txBody>
      </p:sp>
      <p:graphicFrame>
        <p:nvGraphicFramePr>
          <p:cNvPr id="5" name="Table 4"/>
          <p:cNvGraphicFramePr>
            <a:graphicFrameLocks noGrp="1"/>
          </p:cNvGraphicFramePr>
          <p:nvPr>
            <p:extLst>
              <p:ext uri="{D42A27DB-BD31-4B8C-83A1-F6EECF244321}">
                <p14:modId xmlns:p14="http://schemas.microsoft.com/office/powerpoint/2010/main" val="107864583"/>
              </p:ext>
            </p:extLst>
          </p:nvPr>
        </p:nvGraphicFramePr>
        <p:xfrm>
          <a:off x="228600" y="1066800"/>
          <a:ext cx="8763000" cy="5157005"/>
        </p:xfrm>
        <a:graphic>
          <a:graphicData uri="http://schemas.openxmlformats.org/drawingml/2006/table">
            <a:tbl>
              <a:tblPr firstRow="1" bandRow="1">
                <a:tableStyleId>{5C22544A-7EE6-4342-B048-85BDC9FD1C3A}</a:tableStyleId>
              </a:tblPr>
              <a:tblGrid>
                <a:gridCol w="1143000"/>
                <a:gridCol w="2971800"/>
                <a:gridCol w="4648200"/>
              </a:tblGrid>
              <a:tr h="402785">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r>
              <a:tr h="14427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LIKE/NOT LIKE</a:t>
                      </a:r>
                    </a:p>
                    <a:p>
                      <a:endParaRPr lang="en-US" sz="1600" dirty="0">
                        <a:latin typeface="+mn-lt"/>
                        <a:cs typeface="Arial" pitchFamily="34" charset="0"/>
                      </a:endParaRPr>
                    </a:p>
                  </a:txBody>
                  <a:tcPr/>
                </a:tc>
                <a:tc>
                  <a:txBody>
                    <a:bodyPr/>
                    <a:lstStyle/>
                    <a:p>
                      <a:pPr algn="l" rtl="0"/>
                      <a:r>
                        <a:rPr lang="en-US" sz="1600" dirty="0" smtClean="0"/>
                        <a:t>The LIKE operator is used for wild card matching.</a:t>
                      </a:r>
                    </a:p>
                    <a:p>
                      <a:pPr algn="l" rtl="0"/>
                      <a:r>
                        <a:rPr lang="en-US" sz="1600" dirty="0" smtClean="0"/>
                        <a:t>% used for multiple or no character.</a:t>
                      </a:r>
                    </a:p>
                  </a:txBody>
                  <a:tcPr marL="28575" marR="28575" marT="28575" marB="28575"/>
                </a:tc>
                <a:tc>
                  <a:txBody>
                    <a:bodyPr/>
                    <a:lstStyle/>
                    <a:p>
                      <a:pPr algn="l" rtl="0"/>
                      <a:r>
                        <a:rPr lang="en-US" sz="1400" b="1" dirty="0" smtClean="0">
                          <a:solidFill>
                            <a:srgbClr val="0070C0"/>
                          </a:solidFill>
                          <a:latin typeface="+mn-lt"/>
                          <a:cs typeface="Arial" pitchFamily="34" charset="0"/>
                        </a:rPr>
                        <a:t>SELECT</a:t>
                      </a:r>
                      <a:r>
                        <a:rPr lang="en-US" sz="1400" b="1" dirty="0" smtClean="0">
                          <a:latin typeface="+mn-lt"/>
                          <a:cs typeface="Arial" pitchFamily="34" charset="0"/>
                        </a:rPr>
                        <a:t> </a:t>
                      </a:r>
                      <a:r>
                        <a:rPr lang="en-US" sz="1400" b="1" kern="1200" dirty="0" err="1" smtClean="0">
                          <a:solidFill>
                            <a:srgbClr val="BC8F00"/>
                          </a:solidFill>
                          <a:latin typeface="+mn-lt"/>
                          <a:ea typeface="+mn-ea"/>
                          <a:cs typeface="+mn-cs"/>
                        </a:rPr>
                        <a:t>CustomerName</a:t>
                      </a:r>
                      <a:r>
                        <a:rPr lang="en-US" sz="1400" b="1" dirty="0" smtClean="0">
                          <a:solidFill>
                            <a:srgbClr val="2D9F01"/>
                          </a:solidFill>
                          <a:latin typeface="+mn-lt"/>
                          <a:cs typeface="Arial" pitchFamily="34" charset="0"/>
                        </a:rPr>
                        <a:t> </a:t>
                      </a:r>
                    </a:p>
                    <a:p>
                      <a:pPr algn="l" rtl="0"/>
                      <a:r>
                        <a:rPr lang="en-US" sz="1400" b="1" kern="1200" dirty="0" smtClean="0">
                          <a:solidFill>
                            <a:srgbClr val="0070C0"/>
                          </a:solidFill>
                          <a:latin typeface="+mn-lt"/>
                          <a:ea typeface="+mn-ea"/>
                          <a:cs typeface="Arial" pitchFamily="34" charset="0"/>
                        </a:rPr>
                        <a:t>FROM</a:t>
                      </a:r>
                      <a:r>
                        <a:rPr lang="en-US" sz="1400" b="1" dirty="0" smtClean="0">
                          <a:latin typeface="+mn-lt"/>
                          <a:cs typeface="Arial" pitchFamily="34" charset="0"/>
                        </a:rPr>
                        <a:t> </a:t>
                      </a:r>
                      <a:r>
                        <a:rPr lang="en-US" sz="1400" b="1" kern="1200" dirty="0" smtClean="0">
                          <a:solidFill>
                            <a:srgbClr val="BC8F00"/>
                          </a:solidFill>
                          <a:latin typeface="+mn-lt"/>
                          <a:ea typeface="+mn-ea"/>
                          <a:cs typeface="+mn-cs"/>
                        </a:rPr>
                        <a:t>Customers</a:t>
                      </a:r>
                      <a:r>
                        <a:rPr lang="en-US" sz="1400" b="1" dirty="0" smtClean="0">
                          <a:latin typeface="+mn-lt"/>
                          <a:cs typeface="Arial" pitchFamily="34" charset="0"/>
                        </a:rPr>
                        <a:t> </a:t>
                      </a:r>
                    </a:p>
                    <a:p>
                      <a:pPr algn="l" rtl="0"/>
                      <a:r>
                        <a:rPr lang="en-US" sz="1400" b="1" kern="1200" dirty="0" smtClean="0">
                          <a:solidFill>
                            <a:srgbClr val="0070C0"/>
                          </a:solidFill>
                          <a:latin typeface="+mn-lt"/>
                          <a:ea typeface="+mn-ea"/>
                          <a:cs typeface="Arial" pitchFamily="34" charset="0"/>
                        </a:rPr>
                        <a:t>WHERE</a:t>
                      </a:r>
                      <a:r>
                        <a:rPr lang="en-US" sz="1400" b="1" dirty="0" smtClean="0">
                          <a:latin typeface="+mn-lt"/>
                          <a:cs typeface="Arial" pitchFamily="34" charset="0"/>
                        </a:rPr>
                        <a:t> </a:t>
                      </a:r>
                      <a:r>
                        <a:rPr lang="en-US" sz="1400" b="1" kern="1200" dirty="0" err="1" smtClean="0">
                          <a:solidFill>
                            <a:srgbClr val="BC8F00"/>
                          </a:solidFill>
                          <a:latin typeface="+mn-lt"/>
                          <a:ea typeface="+mn-ea"/>
                          <a:cs typeface="+mn-cs"/>
                        </a:rPr>
                        <a:t>CustomerName</a:t>
                      </a:r>
                      <a:r>
                        <a:rPr lang="en-US" sz="1400" b="1" dirty="0" smtClean="0">
                          <a:latin typeface="+mn-lt"/>
                          <a:cs typeface="Arial" pitchFamily="34" charset="0"/>
                        </a:rPr>
                        <a:t> </a:t>
                      </a:r>
                    </a:p>
                    <a:p>
                      <a:pPr algn="l" rtl="0"/>
                      <a:r>
                        <a:rPr lang="en-US" sz="1400" b="1" kern="1200" dirty="0" smtClean="0">
                          <a:solidFill>
                            <a:srgbClr val="0070C0"/>
                          </a:solidFill>
                          <a:latin typeface="+mn-lt"/>
                          <a:ea typeface="+mn-ea"/>
                          <a:cs typeface="Arial" pitchFamily="34" charset="0"/>
                        </a:rPr>
                        <a:t>LIKE</a:t>
                      </a:r>
                      <a:r>
                        <a:rPr lang="en-US" sz="1400" b="1" dirty="0" smtClean="0">
                          <a:latin typeface="+mn-lt"/>
                          <a:cs typeface="Arial" pitchFamily="34" charset="0"/>
                        </a:rPr>
                        <a:t> '%</a:t>
                      </a:r>
                      <a:r>
                        <a:rPr lang="en-US" sz="1400" b="1" kern="1200" dirty="0" smtClean="0">
                          <a:solidFill>
                            <a:srgbClr val="BC8F00"/>
                          </a:solidFill>
                          <a:latin typeface="+mn-lt"/>
                          <a:ea typeface="+mn-ea"/>
                          <a:cs typeface="+mn-cs"/>
                        </a:rPr>
                        <a:t>Gift Stores</a:t>
                      </a:r>
                      <a:r>
                        <a:rPr lang="en-US" sz="1400" b="1" kern="1200" dirty="0" smtClean="0">
                          <a:solidFill>
                            <a:schemeClr val="dk1"/>
                          </a:solidFill>
                          <a:latin typeface="+mn-lt"/>
                          <a:ea typeface="+mn-ea"/>
                          <a:cs typeface="Arial" pitchFamily="34" charset="0"/>
                        </a:rPr>
                        <a:t>’</a:t>
                      </a:r>
                      <a:r>
                        <a:rPr lang="en-US" sz="1400" b="1" dirty="0" smtClean="0">
                          <a:latin typeface="+mn-lt"/>
                          <a:cs typeface="Arial" pitchFamily="34" charset="0"/>
                        </a:rPr>
                        <a:t>; </a:t>
                      </a:r>
                      <a:r>
                        <a:rPr lang="en-US" sz="1400" dirty="0" smtClean="0">
                          <a:latin typeface="+mn-lt"/>
                          <a:cs typeface="Arial" pitchFamily="34" charset="0"/>
                        </a:rPr>
                        <a:t> </a:t>
                      </a:r>
                    </a:p>
                    <a:p>
                      <a:pPr algn="l" rtl="0"/>
                      <a:r>
                        <a:rPr lang="en-US" sz="1600" dirty="0" smtClean="0">
                          <a:solidFill>
                            <a:schemeClr val="tx1"/>
                          </a:solidFill>
                          <a:latin typeface="+mn-lt"/>
                          <a:cs typeface="Arial" pitchFamily="34" charset="0"/>
                        </a:rPr>
                        <a:t>//Select Customers</a:t>
                      </a:r>
                      <a:r>
                        <a:rPr lang="en-US" sz="1600" baseline="0" dirty="0" smtClean="0">
                          <a:solidFill>
                            <a:schemeClr val="tx1"/>
                          </a:solidFill>
                          <a:latin typeface="+mn-lt"/>
                          <a:cs typeface="Arial" pitchFamily="34" charset="0"/>
                        </a:rPr>
                        <a:t> </a:t>
                      </a:r>
                      <a:r>
                        <a:rPr lang="en-US" sz="1600" dirty="0" smtClean="0">
                          <a:solidFill>
                            <a:schemeClr val="tx1"/>
                          </a:solidFill>
                          <a:latin typeface="+mn-lt"/>
                          <a:cs typeface="Arial" pitchFamily="34" charset="0"/>
                        </a:rPr>
                        <a:t>whose name ends with ‘Gift Stores’</a:t>
                      </a:r>
                    </a:p>
                    <a:p>
                      <a:pPr algn="l" rtl="0"/>
                      <a:r>
                        <a:rPr lang="en-US" sz="1600" dirty="0" smtClean="0">
                          <a:solidFill>
                            <a:schemeClr val="tx1"/>
                          </a:solidFill>
                          <a:latin typeface="+mn-lt"/>
                          <a:cs typeface="Arial" pitchFamily="34" charset="0"/>
                        </a:rPr>
                        <a:t>Example: SIGNAL</a:t>
                      </a:r>
                      <a:r>
                        <a:rPr lang="en-US" sz="1600" baseline="0" dirty="0" smtClean="0">
                          <a:solidFill>
                            <a:schemeClr val="tx1"/>
                          </a:solidFill>
                          <a:latin typeface="+mn-lt"/>
                          <a:cs typeface="Arial" pitchFamily="34" charset="0"/>
                        </a:rPr>
                        <a:t> GIFT STORES</a:t>
                      </a:r>
                      <a:r>
                        <a:rPr lang="en-US" sz="1600" dirty="0" smtClean="0">
                          <a:solidFill>
                            <a:schemeClr val="tx1"/>
                          </a:solidFill>
                          <a:latin typeface="+mn-lt"/>
                          <a:cs typeface="Arial" pitchFamily="34" charset="0"/>
                        </a:rPr>
                        <a:t>.</a:t>
                      </a:r>
                    </a:p>
                  </a:txBody>
                  <a:tcPr marL="28575" marR="28575" marT="28575" marB="28575"/>
                </a:tc>
              </a:tr>
              <a:tr h="13755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LIKE</a:t>
                      </a:r>
                    </a:p>
                    <a:p>
                      <a:r>
                        <a:rPr lang="en-US" sz="1600" dirty="0" smtClean="0"/>
                        <a:t>/NOT LIKE</a:t>
                      </a:r>
                      <a:endParaRPr lang="en-US" sz="1600" dirty="0">
                        <a:latin typeface="+mn-lt"/>
                        <a:cs typeface="Arial" pitchFamily="34" charset="0"/>
                      </a:endParaRPr>
                    </a:p>
                  </a:txBody>
                  <a:tcPr/>
                </a:tc>
                <a:tc>
                  <a:txBody>
                    <a:bodyPr/>
                    <a:lstStyle/>
                    <a:p>
                      <a:pPr algn="l" rtl="0"/>
                      <a:r>
                        <a:rPr lang="en-US" sz="1600" dirty="0" smtClean="0"/>
                        <a:t>The LIKE operator is used for wild card matching.</a:t>
                      </a:r>
                    </a:p>
                    <a:p>
                      <a:pPr algn="l" rtl="0"/>
                      <a:r>
                        <a:rPr lang="en-US" sz="1600" dirty="0" smtClean="0"/>
                        <a:t>_ is used for single character.</a:t>
                      </a:r>
                    </a:p>
                  </a:txBody>
                  <a:tcPr marL="28575" marR="28575" marT="28575" marB="2857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Arial" pitchFamily="34" charset="0"/>
                        </a:rPr>
                        <a:t>SELECT</a:t>
                      </a:r>
                      <a:r>
                        <a:rPr lang="en-US" sz="1400" b="1" dirty="0" smtClean="0">
                          <a:latin typeface="+mn-lt"/>
                          <a:cs typeface="Arial" pitchFamily="34" charset="0"/>
                        </a:rPr>
                        <a:t> </a:t>
                      </a:r>
                      <a:r>
                        <a:rPr lang="en-US" sz="1400" b="1" kern="1200" dirty="0" err="1" smtClean="0">
                          <a:solidFill>
                            <a:srgbClr val="BC8F00"/>
                          </a:solidFill>
                          <a:latin typeface="+mn-lt"/>
                          <a:ea typeface="+mn-ea"/>
                          <a:cs typeface="+mn-cs"/>
                        </a:rPr>
                        <a:t>CustomerName</a:t>
                      </a:r>
                      <a:r>
                        <a:rPr lang="en-US" sz="14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Arial" pitchFamily="34" charset="0"/>
                        </a:rPr>
                        <a:t>FROM</a:t>
                      </a:r>
                      <a:r>
                        <a:rPr lang="en-US" sz="1400" b="1" dirty="0" smtClean="0">
                          <a:latin typeface="+mn-lt"/>
                          <a:cs typeface="Arial" pitchFamily="34" charset="0"/>
                        </a:rPr>
                        <a:t> </a:t>
                      </a:r>
                      <a:r>
                        <a:rPr lang="en-US" sz="1400" b="1" kern="1200" dirty="0" smtClean="0">
                          <a:solidFill>
                            <a:srgbClr val="BC8F00"/>
                          </a:solidFill>
                          <a:latin typeface="+mn-lt"/>
                          <a:ea typeface="+mn-ea"/>
                          <a:cs typeface="+mn-cs"/>
                        </a:rPr>
                        <a:t>Customers</a:t>
                      </a:r>
                      <a:r>
                        <a:rPr lang="en-US" sz="14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Arial" pitchFamily="34" charset="0"/>
                        </a:rPr>
                        <a:t>WHERE</a:t>
                      </a:r>
                      <a:r>
                        <a:rPr lang="en-US" sz="1400" b="1" dirty="0" smtClean="0">
                          <a:latin typeface="+mn-lt"/>
                          <a:cs typeface="Arial" pitchFamily="34" charset="0"/>
                        </a:rPr>
                        <a:t> </a:t>
                      </a:r>
                      <a:r>
                        <a:rPr lang="en-US" sz="1400" b="1" kern="1200" dirty="0" err="1" smtClean="0">
                          <a:solidFill>
                            <a:srgbClr val="BC8F00"/>
                          </a:solidFill>
                          <a:latin typeface="+mn-lt"/>
                          <a:ea typeface="+mn-ea"/>
                          <a:cs typeface="+mn-cs"/>
                        </a:rPr>
                        <a:t>CustomerName</a:t>
                      </a:r>
                      <a:r>
                        <a:rPr lang="en-US" sz="14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latin typeface="+mn-lt"/>
                          <a:ea typeface="+mn-ea"/>
                          <a:cs typeface="Arial" pitchFamily="34" charset="0"/>
                        </a:rPr>
                        <a:t>LIKE</a:t>
                      </a:r>
                      <a:r>
                        <a:rPr lang="en-US" sz="1400" b="1" dirty="0" smtClean="0">
                          <a:latin typeface="+mn-lt"/>
                          <a:cs typeface="Arial" pitchFamily="34" charset="0"/>
                        </a:rPr>
                        <a:t> </a:t>
                      </a:r>
                      <a:r>
                        <a:rPr lang="en-US" sz="1400" b="1" kern="1200" dirty="0" smtClean="0">
                          <a:solidFill>
                            <a:srgbClr val="BC8F00"/>
                          </a:solidFill>
                          <a:latin typeface="+mn-lt"/>
                          <a:ea typeface="+mn-ea"/>
                          <a:cs typeface="+mn-cs"/>
                        </a:rPr>
                        <a:t>‘</a:t>
                      </a:r>
                      <a:r>
                        <a:rPr lang="en-US" sz="1400" b="1" kern="1200" dirty="0" err="1" smtClean="0">
                          <a:solidFill>
                            <a:srgbClr val="BC8F00"/>
                          </a:solidFill>
                          <a:latin typeface="+mn-lt"/>
                          <a:ea typeface="+mn-ea"/>
                          <a:cs typeface="+mn-cs"/>
                        </a:rPr>
                        <a:t>Herkku</a:t>
                      </a:r>
                      <a:r>
                        <a:rPr lang="en-US" sz="1400" b="1" kern="1200" dirty="0" smtClean="0">
                          <a:solidFill>
                            <a:srgbClr val="BC8F00"/>
                          </a:solidFill>
                          <a:latin typeface="+mn-lt"/>
                          <a:ea typeface="+mn-ea"/>
                          <a:cs typeface="+mn-cs"/>
                        </a:rPr>
                        <a:t> Gift</a:t>
                      </a:r>
                      <a:r>
                        <a:rPr lang="en-US" sz="1400" b="1" dirty="0" smtClean="0">
                          <a:latin typeface="+mn-lt"/>
                          <a:cs typeface="Arial" pitchFamily="34" charset="0"/>
                        </a:rPr>
                        <a:t>_‘;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cs typeface="Arial" pitchFamily="34" charset="0"/>
                        </a:rPr>
                        <a:t>//Select customers whose name starts with </a:t>
                      </a:r>
                      <a:r>
                        <a:rPr lang="en-US" sz="1600" dirty="0" err="1" smtClean="0">
                          <a:solidFill>
                            <a:schemeClr val="tx1"/>
                          </a:solidFill>
                          <a:latin typeface="+mn-lt"/>
                          <a:cs typeface="Arial" pitchFamily="34" charset="0"/>
                        </a:rPr>
                        <a:t>Herkku</a:t>
                      </a:r>
                      <a:r>
                        <a:rPr lang="en-US" sz="1600" dirty="0" smtClean="0">
                          <a:solidFill>
                            <a:schemeClr val="tx1"/>
                          </a:solidFill>
                          <a:latin typeface="+mn-lt"/>
                          <a:cs typeface="Arial" pitchFamily="34" charset="0"/>
                        </a:rPr>
                        <a:t> Gift and</a:t>
                      </a:r>
                      <a:r>
                        <a:rPr lang="en-US" sz="1600" baseline="0" dirty="0" smtClean="0">
                          <a:solidFill>
                            <a:schemeClr val="tx1"/>
                          </a:solidFill>
                          <a:latin typeface="+mn-lt"/>
                          <a:cs typeface="Arial" pitchFamily="34" charset="0"/>
                        </a:rPr>
                        <a:t> ends with one character after it.</a:t>
                      </a:r>
                    </a:p>
                  </a:txBody>
                  <a:tcPr marL="28575" marR="28575" marT="28575" marB="28575"/>
                </a:tc>
              </a:tr>
              <a:tr h="1913227">
                <a:tc>
                  <a:txBody>
                    <a:bodyPr/>
                    <a:lstStyle/>
                    <a:p>
                      <a:r>
                        <a:rPr lang="en-US" sz="1600" dirty="0" smtClean="0"/>
                        <a:t>IS</a:t>
                      </a:r>
                      <a:r>
                        <a:rPr lang="en-US" sz="1600" baseline="0" dirty="0" smtClean="0"/>
                        <a:t> NULL/</a:t>
                      </a:r>
                    </a:p>
                    <a:p>
                      <a:endParaRPr lang="en-US" sz="1600" baseline="0" dirty="0" smtClean="0"/>
                    </a:p>
                    <a:p>
                      <a:r>
                        <a:rPr lang="en-US" sz="1600" baseline="0" dirty="0" smtClean="0"/>
                        <a:t>IS NOT NULL</a:t>
                      </a:r>
                      <a:endParaRPr lang="en-US" sz="1600" dirty="0">
                        <a:latin typeface="+mn-lt"/>
                        <a:cs typeface="Arial" pitchFamily="34" charset="0"/>
                      </a:endParaRPr>
                    </a:p>
                  </a:txBody>
                  <a:tcPr/>
                </a:tc>
                <a:tc>
                  <a:txBody>
                    <a:bodyPr/>
                    <a:lstStyle/>
                    <a:p>
                      <a:r>
                        <a:rPr lang="en-US" sz="1600" dirty="0" smtClean="0"/>
                        <a:t>Tests for nulls. This is the only operator that should be used to test for nulls. </a:t>
                      </a:r>
                      <a:endParaRPr lang="en-US" sz="160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SELECT</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FROM</a:t>
                      </a:r>
                      <a:r>
                        <a:rPr lang="en-US" sz="1600" b="1" dirty="0" smtClean="0">
                          <a:latin typeface="+mn-lt"/>
                          <a:cs typeface="Arial" pitchFamily="34" charset="0"/>
                        </a:rPr>
                        <a:t> </a:t>
                      </a:r>
                      <a:r>
                        <a:rPr lang="en-US" sz="1600" b="1" kern="1200" dirty="0" smtClean="0">
                          <a:solidFill>
                            <a:srgbClr val="BC8F00"/>
                          </a:solidFill>
                          <a:latin typeface="+mn-lt"/>
                          <a:ea typeface="+mn-ea"/>
                          <a:cs typeface="+mn-cs"/>
                        </a:rPr>
                        <a:t>Customers</a:t>
                      </a:r>
                      <a:r>
                        <a:rPr lang="en-US" sz="16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rgbClr val="0070C0"/>
                          </a:solidFill>
                          <a:latin typeface="+mn-lt"/>
                          <a:ea typeface="+mn-ea"/>
                          <a:cs typeface="Arial" pitchFamily="34" charset="0"/>
                        </a:rPr>
                        <a:t>WHERE</a:t>
                      </a:r>
                      <a:r>
                        <a:rPr lang="en-US" sz="1600" b="1" dirty="0" smtClean="0">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latin typeface="+mn-lt"/>
                          <a:cs typeface="Arial" pitchFamily="34" charset="0"/>
                        </a:rPr>
                        <a:t>IS NOT NULL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latin typeface="+mn-lt"/>
                          <a:cs typeface="Arial" pitchFamily="34" charset="0"/>
                        </a:rPr>
                        <a:t>AND </a:t>
                      </a:r>
                      <a:r>
                        <a:rPr lang="en-US" sz="1600" b="1" kern="1200" dirty="0" smtClean="0">
                          <a:solidFill>
                            <a:srgbClr val="BC8F00"/>
                          </a:solidFill>
                          <a:latin typeface="+mn-lt"/>
                          <a:ea typeface="+mn-ea"/>
                          <a:cs typeface="+mn-cs"/>
                        </a:rPr>
                        <a:t>Creditlimit</a:t>
                      </a:r>
                      <a:r>
                        <a:rPr lang="en-US" sz="1600" b="1" dirty="0" smtClean="0">
                          <a:latin typeface="+mn-lt"/>
                          <a:cs typeface="Arial" pitchFamily="34" charset="0"/>
                        </a:rPr>
                        <a:t> &lt;= </a:t>
                      </a:r>
                      <a:r>
                        <a:rPr lang="en-US" sz="1600" b="1" kern="1200" dirty="0" smtClean="0">
                          <a:solidFill>
                            <a:srgbClr val="FFC000"/>
                          </a:solidFill>
                          <a:latin typeface="+mn-lt"/>
                          <a:ea typeface="+mn-ea"/>
                          <a:cs typeface="Arial" pitchFamily="34" charset="0"/>
                        </a:rPr>
                        <a:t>10000</a:t>
                      </a:r>
                      <a:r>
                        <a:rPr lang="en-US" sz="1600" b="1" dirty="0" smtClean="0">
                          <a:latin typeface="+mn-lt"/>
                          <a:cs typeface="Arial" pitchFamily="34" charset="0"/>
                        </a:rPr>
                        <a:t>; </a:t>
                      </a:r>
                    </a:p>
                    <a:p>
                      <a:pPr algn="l" rtl="0"/>
                      <a:r>
                        <a:rPr lang="en-US" sz="1600" b="0" dirty="0" smtClean="0">
                          <a:solidFill>
                            <a:schemeClr val="tx1"/>
                          </a:solidFill>
                          <a:latin typeface="+mn-lt"/>
                          <a:cs typeface="Arial" pitchFamily="34" charset="0"/>
                        </a:rPr>
                        <a:t>// returns all records which has credit limit</a:t>
                      </a:r>
                      <a:r>
                        <a:rPr lang="en-US" sz="1600" b="0" baseline="0" dirty="0" smtClean="0">
                          <a:solidFill>
                            <a:schemeClr val="tx1"/>
                          </a:solidFill>
                          <a:latin typeface="+mn-lt"/>
                          <a:cs typeface="Arial" pitchFamily="34" charset="0"/>
                        </a:rPr>
                        <a:t> &lt;= 10000 and customer name is not null</a:t>
                      </a:r>
                      <a:endParaRPr lang="en-US" sz="1600" b="0" dirty="0">
                        <a:solidFill>
                          <a:schemeClr val="tx1"/>
                        </a:solidFill>
                        <a:latin typeface="+mn-lt"/>
                        <a:cs typeface="Arial" pitchFamily="34" charset="0"/>
                      </a:endParaRPr>
                    </a:p>
                  </a:txBody>
                  <a:tcPr/>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sp>
        <p:nvSpPr>
          <p:cNvPr id="6" name="Oval Callout 5"/>
          <p:cNvSpPr/>
          <p:nvPr/>
        </p:nvSpPr>
        <p:spPr>
          <a:xfrm>
            <a:off x="4876800" y="2590800"/>
            <a:ext cx="3657600" cy="20574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Hurray!</a:t>
            </a:r>
            <a:endParaRPr lang="en-US" sz="1400" dirty="0" smtClean="0">
              <a:solidFill>
                <a:schemeClr val="bg2">
                  <a:lumMod val="25000"/>
                </a:schemeClr>
              </a:solidFill>
            </a:endParaRPr>
          </a:p>
          <a:p>
            <a:pPr algn="ctr"/>
            <a:r>
              <a:rPr lang="en-US" dirty="0" smtClean="0">
                <a:solidFill>
                  <a:schemeClr val="bg2">
                    <a:lumMod val="25000"/>
                  </a:schemeClr>
                </a:solidFill>
              </a:rPr>
              <a:t>Requirement is completed. Thanks everyone who solved this problem!</a:t>
            </a:r>
            <a:endParaRPr lang="en-US" dirty="0">
              <a:solidFill>
                <a:schemeClr val="bg2">
                  <a:lumMod val="25000"/>
                </a:schemeClr>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810000"/>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22120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990600"/>
            <a:ext cx="6248400" cy="4953000"/>
          </a:xfrm>
        </p:spPr>
        <p:txBody>
          <a:bodyPr/>
          <a:lstStyle/>
          <a:p>
            <a:pPr marL="457200" lvl="1" indent="-457200">
              <a:lnSpc>
                <a:spcPct val="150000"/>
              </a:lnSpc>
              <a:buNone/>
              <a:defRPr/>
            </a:pPr>
            <a:r>
              <a:rPr lang="en-US" sz="2100" dirty="0" smtClean="0"/>
              <a:t>Associates to reflect the following before proceeding</a:t>
            </a:r>
          </a:p>
          <a:p>
            <a:pPr marL="457200" lvl="1" indent="-457200">
              <a:lnSpc>
                <a:spcPct val="150000"/>
              </a:lnSpc>
              <a:buFont typeface="Wingdings" pitchFamily="2" charset="2"/>
              <a:buChar char="Ø"/>
              <a:defRPr/>
            </a:pPr>
            <a:r>
              <a:rPr lang="en-US" sz="2100" dirty="0" smtClean="0"/>
              <a:t>What is the operator used for checking whether a age falls in the range 10 and 60?</a:t>
            </a:r>
          </a:p>
          <a:p>
            <a:pPr marL="457200" lvl="1" indent="-457200">
              <a:lnSpc>
                <a:spcPct val="150000"/>
              </a:lnSpc>
              <a:buFont typeface="Wingdings" pitchFamily="2" charset="2"/>
              <a:buChar char="Ø"/>
              <a:defRPr/>
            </a:pPr>
            <a:r>
              <a:rPr lang="en-US" sz="2100" dirty="0" smtClean="0"/>
              <a:t>What is operator used to check if a name starts with "An"?</a:t>
            </a:r>
          </a:p>
          <a:p>
            <a:pPr marL="457200" lvl="1" indent="-457200">
              <a:lnSpc>
                <a:spcPct val="150000"/>
              </a:lnSpc>
              <a:buFont typeface="Wingdings" pitchFamily="2" charset="2"/>
              <a:buChar char="Ø"/>
              <a:defRPr/>
            </a:pPr>
            <a:r>
              <a:rPr lang="en-US" sz="2100" dirty="0" smtClean="0"/>
              <a:t>What is operator used to check if a column values meets all the values in a list or a </a:t>
            </a:r>
            <a:r>
              <a:rPr lang="en-US" sz="2100" dirty="0" err="1" smtClean="0"/>
              <a:t>subquery</a:t>
            </a:r>
            <a:r>
              <a:rPr lang="en-US" sz="2100" dirty="0" smtClean="0"/>
              <a:t>?</a:t>
            </a:r>
          </a:p>
          <a:p>
            <a:pPr marL="457200" lvl="1" indent="-457200">
              <a:lnSpc>
                <a:spcPct val="150000"/>
              </a:lnSpc>
              <a:buFont typeface="Wingdings" pitchFamily="2" charset="2"/>
              <a:buChar char="Ø"/>
              <a:defRPr/>
            </a:pPr>
            <a:r>
              <a:rPr lang="en-US" sz="2100" dirty="0" smtClean="0"/>
              <a:t>How to check if a column is null?</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6" name="Slide Number Placeholder 5"/>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3450511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75738"/>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t>
            </a:r>
            <a:r>
              <a:rPr lang="en-US" dirty="0" smtClean="0"/>
              <a:t>about logical </a:t>
            </a:r>
            <a:r>
              <a:rPr lang="en-US" dirty="0"/>
              <a:t>operators which will help us meet TIM’s requirements..</a:t>
            </a:r>
          </a:p>
        </p:txBody>
      </p:sp>
      <p:sp>
        <p:nvSpPr>
          <p:cNvPr id="2" name="Title 1"/>
          <p:cNvSpPr>
            <a:spLocks noGrp="1"/>
          </p:cNvSpPr>
          <p:nvPr>
            <p:ph type="title"/>
          </p:nvPr>
        </p:nvSpPr>
        <p:spPr/>
        <p:txBody>
          <a:bodyPr/>
          <a:lstStyle/>
          <a:p>
            <a:r>
              <a:rPr lang="en-US" dirty="0" smtClean="0"/>
              <a:t>Problem 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124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905000"/>
            <a:ext cx="3962400" cy="29718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a:t>
            </a:r>
            <a:endParaRPr lang="en-US" sz="1400" dirty="0" smtClean="0">
              <a:solidFill>
                <a:schemeClr val="bg2">
                  <a:lumMod val="25000"/>
                </a:schemeClr>
              </a:solidFill>
            </a:endParaRPr>
          </a:p>
          <a:p>
            <a:pPr algn="ctr"/>
            <a:r>
              <a:rPr lang="en-US" dirty="0" smtClean="0">
                <a:solidFill>
                  <a:schemeClr val="bg2">
                    <a:lumMod val="25000"/>
                  </a:schemeClr>
                </a:solidFill>
              </a:rPr>
              <a:t>Provide me query which will get the customer details who are from London and also from UK location</a:t>
            </a:r>
            <a:endParaRPr lang="en-US" dirty="0">
              <a:solidFill>
                <a:schemeClr val="bg2">
                  <a:lumMod val="25000"/>
                </a:schemeClr>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12888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Operators</a:t>
            </a:r>
            <a:endParaRPr lang="en-IN"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2400" b="1" dirty="0" smtClean="0"/>
              <a:t>Logical operators</a:t>
            </a:r>
          </a:p>
          <a:p>
            <a:pPr marL="0" indent="0">
              <a:buNone/>
            </a:pPr>
            <a:r>
              <a:rPr lang="en-US" sz="1800" b="1" i="1" dirty="0" smtClean="0"/>
              <a:t>Logical </a:t>
            </a:r>
            <a:r>
              <a:rPr lang="en-US" sz="1800" b="1" i="1" dirty="0"/>
              <a:t>operators </a:t>
            </a:r>
            <a:r>
              <a:rPr lang="en-US" sz="1800" dirty="0"/>
              <a:t>is used for manipulating the results of one or more conditions. </a:t>
            </a:r>
          </a:p>
          <a:p>
            <a:pPr marL="0" indent="0">
              <a:buNone/>
            </a:pPr>
            <a:r>
              <a:rPr lang="en-US" sz="1800" dirty="0" smtClean="0"/>
              <a:t>In SQL, all logical operators evaluate to TRUE, FALSE, or NULL (UNKNOWN). </a:t>
            </a:r>
            <a:endParaRPr lang="en-US" sz="2000" b="1" dirty="0" smtClean="0"/>
          </a:p>
          <a:p>
            <a:pPr marL="0" indent="0">
              <a:buNone/>
            </a:pPr>
            <a:endParaRPr lang="en-IN" sz="1800" dirty="0" smtClean="0"/>
          </a:p>
          <a:p>
            <a:pPr marL="0" indent="0">
              <a:buNone/>
            </a:pPr>
            <a:r>
              <a:rPr lang="en-IN" sz="1800" dirty="0" smtClean="0"/>
              <a:t>Types of comparison operators :</a:t>
            </a:r>
          </a:p>
        </p:txBody>
      </p:sp>
      <p:graphicFrame>
        <p:nvGraphicFramePr>
          <p:cNvPr id="8" name="Table 7"/>
          <p:cNvGraphicFramePr>
            <a:graphicFrameLocks noGrp="1"/>
          </p:cNvGraphicFramePr>
          <p:nvPr>
            <p:extLst>
              <p:ext uri="{D42A27DB-BD31-4B8C-83A1-F6EECF244321}">
                <p14:modId xmlns:p14="http://schemas.microsoft.com/office/powerpoint/2010/main" val="1302971545"/>
              </p:ext>
            </p:extLst>
          </p:nvPr>
        </p:nvGraphicFramePr>
        <p:xfrm>
          <a:off x="1676400" y="3124200"/>
          <a:ext cx="5715000" cy="2754889"/>
        </p:xfrm>
        <a:graphic>
          <a:graphicData uri="http://schemas.openxmlformats.org/drawingml/2006/table">
            <a:tbl>
              <a:tblPr firstRow="1" bandRow="1">
                <a:tableStyleId>{5C22544A-7EE6-4342-B048-85BDC9FD1C3A}</a:tableStyleId>
              </a:tblPr>
              <a:tblGrid>
                <a:gridCol w="1219200"/>
                <a:gridCol w="4495800"/>
              </a:tblGrid>
              <a:tr h="323590">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Description</a:t>
                      </a:r>
                      <a:endParaRPr lang="en-US" sz="1600" dirty="0">
                        <a:latin typeface="+mn-lt"/>
                        <a:cs typeface="Arial" pitchFamily="34" charset="0"/>
                      </a:endParaRPr>
                    </a:p>
                  </a:txBody>
                  <a:tcPr/>
                </a:tc>
              </a:tr>
              <a:tr h="571105">
                <a:tc>
                  <a:txBody>
                    <a:bodyPr/>
                    <a:lstStyle/>
                    <a:p>
                      <a:pPr algn="l" rtl="0"/>
                      <a:r>
                        <a:rPr lang="en-US" sz="1600" dirty="0"/>
                        <a:t>NOT </a:t>
                      </a:r>
                      <a:endParaRPr lang="en-US" sz="1600" dirty="0">
                        <a:latin typeface="+mn-lt"/>
                        <a:cs typeface="Arial" pitchFamily="34" charset="0"/>
                      </a:endParaRPr>
                    </a:p>
                  </a:txBody>
                  <a:tcPr marL="28575" marR="28575" marT="28575" marB="28575"/>
                </a:tc>
                <a:tc>
                  <a:txBody>
                    <a:bodyPr/>
                    <a:lstStyle/>
                    <a:p>
                      <a:pPr algn="l" rtl="0"/>
                      <a:r>
                        <a:rPr lang="en-US" sz="1600" dirty="0"/>
                        <a:t>Returns TRUE if the </a:t>
                      </a:r>
                      <a:r>
                        <a:rPr lang="en-US" sz="1600" dirty="0" smtClean="0"/>
                        <a:t>condition returns FALSE</a:t>
                      </a:r>
                      <a:r>
                        <a:rPr lang="en-US" sz="1600" dirty="0"/>
                        <a:t>. Returns FALSE if </a:t>
                      </a:r>
                      <a:r>
                        <a:rPr lang="en-US" sz="1600" dirty="0" smtClean="0"/>
                        <a:t>the return values is TRUE</a:t>
                      </a:r>
                      <a:r>
                        <a:rPr lang="en-US" sz="1600" dirty="0"/>
                        <a:t>. </a:t>
                      </a:r>
                      <a:endParaRPr lang="en-US" sz="1600" dirty="0">
                        <a:latin typeface="+mn-lt"/>
                        <a:cs typeface="Arial" pitchFamily="34" charset="0"/>
                      </a:endParaRPr>
                    </a:p>
                  </a:txBody>
                  <a:tcPr marL="28575" marR="28575" marT="28575" marB="28575"/>
                </a:tc>
              </a:tr>
              <a:tr h="924252">
                <a:tc>
                  <a:txBody>
                    <a:bodyPr/>
                    <a:lstStyle/>
                    <a:p>
                      <a:pPr algn="l" rtl="0"/>
                      <a:r>
                        <a:rPr lang="en-US" sz="1600" dirty="0"/>
                        <a:t>AND </a:t>
                      </a:r>
                      <a:endParaRPr lang="en-US" sz="1600" dirty="0">
                        <a:latin typeface="+mn-lt"/>
                        <a:cs typeface="Arial" pitchFamily="34" charset="0"/>
                      </a:endParaRPr>
                    </a:p>
                  </a:txBody>
                  <a:tcPr marL="28575" marR="28575" marT="28575" marB="28575"/>
                </a:tc>
                <a:tc>
                  <a:txBody>
                    <a:bodyPr/>
                    <a:lstStyle/>
                    <a:p>
                      <a:pPr algn="l" rtl="0"/>
                      <a:r>
                        <a:rPr lang="en-US" sz="1600" dirty="0" smtClean="0"/>
                        <a:t>Used to combine two conditions. Returns </a:t>
                      </a:r>
                      <a:r>
                        <a:rPr lang="en-US" sz="1600" dirty="0"/>
                        <a:t>TRUE if both </a:t>
                      </a:r>
                      <a:r>
                        <a:rPr lang="en-US" sz="1600" dirty="0" smtClean="0"/>
                        <a:t>condition are met.</a:t>
                      </a:r>
                      <a:r>
                        <a:rPr lang="en-US" sz="1600" baseline="0" dirty="0" smtClean="0"/>
                        <a:t> </a:t>
                      </a:r>
                      <a:r>
                        <a:rPr lang="en-US" sz="1600" dirty="0" smtClean="0"/>
                        <a:t>Returns </a:t>
                      </a:r>
                      <a:r>
                        <a:rPr lang="en-US" sz="1600" dirty="0"/>
                        <a:t>FALSE if either </a:t>
                      </a:r>
                      <a:r>
                        <a:rPr lang="en-US" sz="1600" dirty="0" smtClean="0"/>
                        <a:t>of it is FALSE. </a:t>
                      </a:r>
                      <a:endParaRPr lang="en-US" sz="1600" dirty="0">
                        <a:latin typeface="+mn-lt"/>
                        <a:cs typeface="Arial" pitchFamily="34" charset="0"/>
                      </a:endParaRPr>
                    </a:p>
                  </a:txBody>
                  <a:tcPr marL="28575" marR="28575" marT="28575" marB="28575"/>
                </a:tc>
              </a:tr>
              <a:tr h="924252">
                <a:tc>
                  <a:txBody>
                    <a:bodyPr/>
                    <a:lstStyle/>
                    <a:p>
                      <a:pPr algn="l" rtl="0"/>
                      <a:r>
                        <a:rPr lang="en-US" sz="1600" dirty="0"/>
                        <a:t>OR </a:t>
                      </a:r>
                      <a:endParaRPr lang="en-US" sz="1600" dirty="0">
                        <a:latin typeface="+mn-lt"/>
                        <a:cs typeface="Arial" pitchFamily="34" charset="0"/>
                      </a:endParaRPr>
                    </a:p>
                  </a:txBody>
                  <a:tcPr marL="28575" marR="28575" marT="28575" marB="28575"/>
                </a:tc>
                <a:tc>
                  <a:txBody>
                    <a:bodyPr/>
                    <a:lstStyle/>
                    <a:p>
                      <a:pPr algn="l" rtl="0"/>
                      <a:r>
                        <a:rPr lang="en-US" sz="1600" dirty="0"/>
                        <a:t>Returns TRUE if </a:t>
                      </a:r>
                      <a:r>
                        <a:rPr lang="en-US" sz="1600" dirty="0" smtClean="0"/>
                        <a:t>one</a:t>
                      </a:r>
                      <a:r>
                        <a:rPr lang="en-US" sz="1600" baseline="0" dirty="0" smtClean="0"/>
                        <a:t> </a:t>
                      </a:r>
                      <a:r>
                        <a:rPr lang="en-US" sz="1600" dirty="0" smtClean="0"/>
                        <a:t>of the condition returns </a:t>
                      </a:r>
                      <a:r>
                        <a:rPr lang="en-US" sz="1600" dirty="0"/>
                        <a:t>TRUE. Returns FALSE if both are FALSE</a:t>
                      </a:r>
                      <a:r>
                        <a:rPr lang="en-US" sz="1600" dirty="0" smtClean="0"/>
                        <a:t>.</a:t>
                      </a:r>
                      <a:endParaRPr lang="en-US" sz="1600" dirty="0">
                        <a:latin typeface="+mn-lt"/>
                        <a:cs typeface="Arial" pitchFamily="34" charset="0"/>
                      </a:endParaRPr>
                    </a:p>
                  </a:txBody>
                  <a:tcPr marL="28575" marR="28575" marT="28575" marB="28575"/>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2660136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2"/>
            <a:r>
              <a:rPr lang="en-US" dirty="0" smtClean="0">
                <a:latin typeface="Verdana" pitchFamily="34" charset="0"/>
              </a:rPr>
              <a:t>Logical Operators </a:t>
            </a:r>
          </a:p>
        </p:txBody>
      </p:sp>
      <p:sp>
        <p:nvSpPr>
          <p:cNvPr id="6" name="TextBox 5"/>
          <p:cNvSpPr txBox="1"/>
          <p:nvPr/>
        </p:nvSpPr>
        <p:spPr>
          <a:xfrm>
            <a:off x="152400" y="1219200"/>
            <a:ext cx="8686800" cy="615553"/>
          </a:xfrm>
          <a:prstGeom prst="rect">
            <a:avLst/>
          </a:prstGeom>
          <a:noFill/>
        </p:spPr>
        <p:txBody>
          <a:bodyPr wrap="square" rtlCol="0">
            <a:spAutoFit/>
          </a:bodyPr>
          <a:lstStyle/>
          <a:p>
            <a:r>
              <a:rPr lang="en-US" sz="1700" b="1" dirty="0" smtClean="0"/>
              <a:t>Example</a:t>
            </a:r>
            <a:r>
              <a:rPr lang="en-US" sz="1700" dirty="0" smtClean="0"/>
              <a:t>: </a:t>
            </a:r>
            <a:r>
              <a:rPr lang="en-US" sz="1700" b="0" dirty="0" smtClean="0">
                <a:solidFill>
                  <a:srgbClr val="002060"/>
                </a:solidFill>
              </a:rPr>
              <a:t>If age &gt; 45 AND salary &lt; 4000</a:t>
            </a:r>
            <a:r>
              <a:rPr lang="en-US" sz="1700" b="0" dirty="0" smtClean="0"/>
              <a:t>. Here </a:t>
            </a:r>
            <a:r>
              <a:rPr lang="en-US" sz="1700" b="1" dirty="0" smtClean="0"/>
              <a:t>And</a:t>
            </a:r>
            <a:r>
              <a:rPr lang="en-US" sz="1700" dirty="0" smtClean="0"/>
              <a:t> </a:t>
            </a:r>
            <a:r>
              <a:rPr lang="en-US" sz="1700" b="0" dirty="0" smtClean="0"/>
              <a:t>is the operator used to combine the results of the both the condition and returns a result.</a:t>
            </a:r>
          </a:p>
        </p:txBody>
      </p:sp>
      <p:graphicFrame>
        <p:nvGraphicFramePr>
          <p:cNvPr id="5" name="Table 4"/>
          <p:cNvGraphicFramePr>
            <a:graphicFrameLocks noGrp="1"/>
          </p:cNvGraphicFramePr>
          <p:nvPr>
            <p:extLst>
              <p:ext uri="{D42A27DB-BD31-4B8C-83A1-F6EECF244321}">
                <p14:modId xmlns:p14="http://schemas.microsoft.com/office/powerpoint/2010/main" val="3458809308"/>
              </p:ext>
            </p:extLst>
          </p:nvPr>
        </p:nvGraphicFramePr>
        <p:xfrm>
          <a:off x="304799" y="1981200"/>
          <a:ext cx="8534401" cy="3942420"/>
        </p:xfrm>
        <a:graphic>
          <a:graphicData uri="http://schemas.openxmlformats.org/drawingml/2006/table">
            <a:tbl>
              <a:tblPr firstRow="1" bandRow="1">
                <a:tableStyleId>{5C22544A-7EE6-4342-B048-85BDC9FD1C3A}</a:tableStyleId>
              </a:tblPr>
              <a:tblGrid>
                <a:gridCol w="1143001"/>
                <a:gridCol w="5494867"/>
                <a:gridCol w="1896533"/>
              </a:tblGrid>
              <a:tr h="357210">
                <a:tc>
                  <a:txBody>
                    <a:bodyPr/>
                    <a:lstStyle/>
                    <a:p>
                      <a:r>
                        <a:rPr lang="en-US" sz="1600" dirty="0" smtClean="0"/>
                        <a:t>Operator</a:t>
                      </a:r>
                      <a:endParaRPr lang="en-US" sz="1600" dirty="0">
                        <a:latin typeface="+mn-lt"/>
                        <a:cs typeface="Arial" pitchFamily="34" charset="0"/>
                      </a:endParaRPr>
                    </a:p>
                  </a:txBody>
                  <a:tcPr/>
                </a:tc>
                <a:tc>
                  <a:txBody>
                    <a:bodyPr/>
                    <a:lstStyle/>
                    <a:p>
                      <a:r>
                        <a:rPr lang="en-US" sz="1600" dirty="0" smtClean="0"/>
                        <a:t>Example</a:t>
                      </a:r>
                      <a:endParaRPr lang="en-US" sz="1600" dirty="0">
                        <a:latin typeface="+mn-lt"/>
                        <a:cs typeface="Arial" pitchFamily="34" charset="0"/>
                      </a:endParaRPr>
                    </a:p>
                  </a:txBody>
                  <a:tcPr/>
                </a:tc>
                <a:tc>
                  <a:txBody>
                    <a:bodyPr/>
                    <a:lstStyle/>
                    <a:p>
                      <a:r>
                        <a:rPr lang="en-US" sz="1600" dirty="0" smtClean="0"/>
                        <a:t>Result</a:t>
                      </a:r>
                      <a:endParaRPr lang="en-US" sz="1600" dirty="0">
                        <a:latin typeface="+mn-lt"/>
                        <a:cs typeface="Arial" pitchFamily="34" charset="0"/>
                      </a:endParaRPr>
                    </a:p>
                  </a:txBody>
                  <a:tcPr/>
                </a:tc>
              </a:tr>
              <a:tr h="757950">
                <a:tc>
                  <a:txBody>
                    <a:bodyPr/>
                    <a:lstStyle/>
                    <a:p>
                      <a:pPr algn="l" rtl="0"/>
                      <a:r>
                        <a:rPr lang="en-US" sz="1600" dirty="0"/>
                        <a:t>NOT </a:t>
                      </a:r>
                      <a:endParaRPr lang="en-US" sz="1600" dirty="0">
                        <a:latin typeface="+mn-lt"/>
                        <a:cs typeface="Arial" pitchFamily="34" charset="0"/>
                      </a:endParaRPr>
                    </a:p>
                  </a:txBody>
                  <a:tcPr marL="28575" marR="28575" marT="28575" marB="28575"/>
                </a:tc>
                <a:tc>
                  <a:txBody>
                    <a:bodyPr/>
                    <a:lstStyle/>
                    <a:p>
                      <a:pPr algn="l" rtl="0"/>
                      <a:r>
                        <a:rPr lang="en-US" sz="1600" b="1" dirty="0" smtClean="0">
                          <a:solidFill>
                            <a:srgbClr val="0070C0"/>
                          </a:solidFill>
                          <a:latin typeface="+mn-lt"/>
                          <a:cs typeface="Arial" pitchFamily="34" charset="0"/>
                        </a:rPr>
                        <a:t>SELECT</a:t>
                      </a:r>
                      <a:r>
                        <a:rPr lang="en-US" sz="1600" b="1" dirty="0" smtClean="0">
                          <a:solidFill>
                            <a:srgbClr val="002060"/>
                          </a:solidFill>
                          <a:latin typeface="+mn-lt"/>
                          <a:cs typeface="Arial" pitchFamily="34" charset="0"/>
                        </a:rPr>
                        <a:t> </a:t>
                      </a:r>
                      <a:r>
                        <a:rPr lang="en-US" sz="1600" b="1" kern="1200" dirty="0" err="1" smtClean="0">
                          <a:solidFill>
                            <a:srgbClr val="BC8F00"/>
                          </a:solidFill>
                          <a:latin typeface="+mn-lt"/>
                          <a:ea typeface="+mn-ea"/>
                          <a:cs typeface="+mn-cs"/>
                        </a:rPr>
                        <a:t>CustomerName</a:t>
                      </a:r>
                      <a:r>
                        <a:rPr lang="en-US" sz="1600" b="1" dirty="0" smtClean="0">
                          <a:solidFill>
                            <a:srgbClr val="2D9F01"/>
                          </a:solidFill>
                          <a:latin typeface="+mn-lt"/>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dirty="0" smtClean="0">
                          <a:solidFill>
                            <a:srgbClr val="002060"/>
                          </a:solidFill>
                          <a:latin typeface="+mn-lt"/>
                          <a:cs typeface="Arial" pitchFamily="34" charset="0"/>
                        </a:rPr>
                        <a:t> </a:t>
                      </a:r>
                      <a:r>
                        <a:rPr lang="en-US" sz="1600" b="1" kern="1200" dirty="0" smtClean="0">
                          <a:solidFill>
                            <a:srgbClr val="BC8F00"/>
                          </a:solidFill>
                          <a:latin typeface="+mn-lt"/>
                          <a:ea typeface="+mn-ea"/>
                          <a:cs typeface="+mn-cs"/>
                        </a:rPr>
                        <a:t>Customers </a:t>
                      </a:r>
                    </a:p>
                    <a:p>
                      <a:pPr algn="l" rtl="0"/>
                      <a:r>
                        <a:rPr lang="en-US" sz="1600" b="1" kern="1200" dirty="0" smtClean="0">
                          <a:solidFill>
                            <a:srgbClr val="0070C0"/>
                          </a:solidFill>
                          <a:latin typeface="+mn-lt"/>
                          <a:ea typeface="+mn-ea"/>
                          <a:cs typeface="Arial" pitchFamily="34" charset="0"/>
                        </a:rPr>
                        <a:t>WHERE</a:t>
                      </a:r>
                      <a:r>
                        <a:rPr lang="en-US" sz="1600" b="1" dirty="0" smtClean="0">
                          <a:solidFill>
                            <a:srgbClr val="002060"/>
                          </a:solidFill>
                          <a:latin typeface="+mn-lt"/>
                          <a:cs typeface="Arial" pitchFamily="34" charset="0"/>
                        </a:rPr>
                        <a:t> </a:t>
                      </a:r>
                      <a:r>
                        <a:rPr lang="en-US" sz="1600" b="1" kern="1200" dirty="0" smtClean="0">
                          <a:solidFill>
                            <a:srgbClr val="0070C0"/>
                          </a:solidFill>
                          <a:latin typeface="+mn-lt"/>
                          <a:ea typeface="+mn-ea"/>
                          <a:cs typeface="Arial" pitchFamily="34" charset="0"/>
                        </a:rPr>
                        <a:t>NOT</a:t>
                      </a:r>
                      <a:r>
                        <a:rPr lang="en-US" sz="1600" b="1" dirty="0" smtClean="0">
                          <a:solidFill>
                            <a:srgbClr val="002060"/>
                          </a:solidFill>
                          <a:latin typeface="+mn-lt"/>
                          <a:cs typeface="Arial" pitchFamily="34" charset="0"/>
                        </a:rPr>
                        <a:t> (</a:t>
                      </a:r>
                      <a:r>
                        <a:rPr lang="en-US" sz="1600" b="1" kern="1200" dirty="0" smtClean="0">
                          <a:solidFill>
                            <a:srgbClr val="BC8F00"/>
                          </a:solidFill>
                          <a:latin typeface="+mn-lt"/>
                          <a:ea typeface="+mn-ea"/>
                          <a:cs typeface="+mn-cs"/>
                        </a:rPr>
                        <a:t>Creditlimit</a:t>
                      </a:r>
                      <a:r>
                        <a:rPr lang="en-US" sz="1600" b="1" dirty="0" smtClean="0">
                          <a:solidFill>
                            <a:srgbClr val="002060"/>
                          </a:solidFill>
                          <a:latin typeface="+mn-lt"/>
                          <a:cs typeface="Arial" pitchFamily="34" charset="0"/>
                        </a:rPr>
                        <a:t> </a:t>
                      </a:r>
                      <a:r>
                        <a:rPr lang="en-US" sz="1600" b="1" kern="1200" dirty="0" smtClean="0">
                          <a:solidFill>
                            <a:srgbClr val="0070C0"/>
                          </a:solidFill>
                          <a:latin typeface="+mn-lt"/>
                          <a:ea typeface="+mn-ea"/>
                          <a:cs typeface="Arial" pitchFamily="34" charset="0"/>
                        </a:rPr>
                        <a:t>IS</a:t>
                      </a:r>
                      <a:r>
                        <a:rPr lang="en-US" sz="1600" b="1" dirty="0" smtClean="0">
                          <a:solidFill>
                            <a:srgbClr val="002060"/>
                          </a:solidFill>
                          <a:latin typeface="+mn-lt"/>
                          <a:cs typeface="Arial" pitchFamily="34" charset="0"/>
                        </a:rPr>
                        <a:t> </a:t>
                      </a:r>
                      <a:r>
                        <a:rPr lang="en-US" sz="1600" b="1" kern="1200" dirty="0" smtClean="0">
                          <a:solidFill>
                            <a:srgbClr val="0070C0"/>
                          </a:solidFill>
                          <a:latin typeface="+mn-lt"/>
                          <a:ea typeface="+mn-ea"/>
                          <a:cs typeface="Arial" pitchFamily="34" charset="0"/>
                        </a:rPr>
                        <a:t>NULL</a:t>
                      </a:r>
                      <a:r>
                        <a:rPr lang="en-US" sz="1600" b="1" dirty="0" smtClean="0">
                          <a:solidFill>
                            <a:schemeClr val="tx1"/>
                          </a:solidFill>
                          <a:latin typeface="+mn-lt"/>
                          <a:cs typeface="Arial" pitchFamily="34" charset="0"/>
                        </a:rPr>
                        <a:t>);// </a:t>
                      </a:r>
                      <a:r>
                        <a:rPr lang="en-US" sz="1600" dirty="0" smtClean="0">
                          <a:solidFill>
                            <a:schemeClr val="tx1"/>
                          </a:solidFill>
                          <a:latin typeface="+mn-lt"/>
                          <a:cs typeface="Arial" pitchFamily="34" charset="0"/>
                        </a:rPr>
                        <a:t>Retrieves the customer names who</a:t>
                      </a:r>
                      <a:r>
                        <a:rPr lang="en-US" sz="1600" baseline="0" dirty="0" smtClean="0">
                          <a:solidFill>
                            <a:schemeClr val="tx1"/>
                          </a:solidFill>
                          <a:latin typeface="+mn-lt"/>
                          <a:cs typeface="Arial" pitchFamily="34" charset="0"/>
                        </a:rPr>
                        <a:t> has a creditlimit assigned.</a:t>
                      </a:r>
                      <a:endParaRPr lang="en-US" sz="1600" dirty="0">
                        <a:solidFill>
                          <a:schemeClr val="tx1"/>
                        </a:solidFill>
                        <a:latin typeface="+mn-lt"/>
                        <a:cs typeface="Arial" pitchFamily="34" charset="0"/>
                      </a:endParaRPr>
                    </a:p>
                  </a:txBody>
                  <a:tcPr marL="28575" marR="28575" marT="28575" marB="28575"/>
                </a:tc>
                <a:tc>
                  <a:txBody>
                    <a:bodyPr/>
                    <a:lstStyle/>
                    <a:p>
                      <a:r>
                        <a:rPr lang="en-US" sz="1400" dirty="0"/>
                        <a:t>Atelier </a:t>
                      </a:r>
                      <a:r>
                        <a:rPr lang="en-US" sz="1400" dirty="0" err="1" smtClean="0"/>
                        <a:t>graphique</a:t>
                      </a:r>
                      <a:endParaRPr lang="en-US" sz="1400" dirty="0" smtClean="0"/>
                    </a:p>
                    <a:p>
                      <a:r>
                        <a:rPr lang="en-US" sz="1400" dirty="0" smtClean="0"/>
                        <a:t>….</a:t>
                      </a:r>
                      <a:endParaRPr lang="en-US" sz="1400" dirty="0"/>
                    </a:p>
                  </a:txBody>
                  <a:tcPr anchor="ctr"/>
                </a:tc>
              </a:tr>
              <a:tr h="1226634">
                <a:tc>
                  <a:txBody>
                    <a:bodyPr/>
                    <a:lstStyle/>
                    <a:p>
                      <a:pPr algn="l" rtl="0"/>
                      <a:r>
                        <a:rPr lang="en-US" sz="1600" dirty="0"/>
                        <a:t>AND </a:t>
                      </a:r>
                      <a:endParaRPr lang="en-US" sz="1600" dirty="0">
                        <a:latin typeface="+mn-lt"/>
                        <a:cs typeface="Arial" pitchFamily="34" charset="0"/>
                      </a:endParaRPr>
                    </a:p>
                  </a:txBody>
                  <a:tcPr marL="28575" marR="28575" marT="28575" marB="28575"/>
                </a:tc>
                <a:tc>
                  <a:txBody>
                    <a:bodyPr/>
                    <a:lstStyle/>
                    <a:p>
                      <a:pPr algn="l" rtl="0"/>
                      <a:r>
                        <a:rPr lang="en-US" sz="1600" b="1" kern="1200" dirty="0" smtClean="0">
                          <a:solidFill>
                            <a:srgbClr val="0070C0"/>
                          </a:solidFill>
                          <a:latin typeface="+mn-lt"/>
                          <a:ea typeface="+mn-ea"/>
                          <a:cs typeface="Arial" pitchFamily="34" charset="0"/>
                        </a:rPr>
                        <a:t>SELECT</a:t>
                      </a:r>
                      <a:r>
                        <a:rPr lang="en-US" sz="1600" b="1" kern="1200" dirty="0" smtClean="0">
                          <a:solidFill>
                            <a:srgbClr val="002060"/>
                          </a:solidFill>
                          <a:latin typeface="+mn-lt"/>
                          <a:ea typeface="+mn-ea"/>
                          <a:cs typeface="Arial" pitchFamily="34" charset="0"/>
                        </a:rPr>
                        <a:t> </a:t>
                      </a:r>
                      <a:r>
                        <a:rPr lang="en-US" sz="1600" b="1" kern="1200" dirty="0" err="1" smtClean="0">
                          <a:solidFill>
                            <a:srgbClr val="BC8F00"/>
                          </a:solidFill>
                          <a:latin typeface="+mn-lt"/>
                          <a:ea typeface="+mn-ea"/>
                          <a:cs typeface="+mn-cs"/>
                        </a:rPr>
                        <a:t>CustomerName</a:t>
                      </a:r>
                      <a:r>
                        <a:rPr lang="en-US" sz="1600" b="1" kern="1200" dirty="0" smtClean="0">
                          <a:solidFill>
                            <a:srgbClr val="002060"/>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kern="1200" dirty="0" smtClean="0">
                          <a:solidFill>
                            <a:srgbClr val="002060"/>
                          </a:solidFill>
                          <a:latin typeface="+mn-lt"/>
                          <a:ea typeface="+mn-ea"/>
                          <a:cs typeface="Arial" pitchFamily="34" charset="0"/>
                        </a:rPr>
                        <a:t> </a:t>
                      </a:r>
                      <a:r>
                        <a:rPr lang="en-US" sz="1600" b="1" kern="1200" dirty="0" smtClean="0">
                          <a:solidFill>
                            <a:srgbClr val="BC8F00"/>
                          </a:solidFill>
                          <a:latin typeface="+mn-lt"/>
                          <a:ea typeface="+mn-ea"/>
                          <a:cs typeface="+mn-cs"/>
                        </a:rPr>
                        <a:t>Customers </a:t>
                      </a:r>
                    </a:p>
                    <a:p>
                      <a:pPr algn="l" rtl="0"/>
                      <a:r>
                        <a:rPr lang="en-US" sz="1600" b="1" kern="1200" dirty="0" smtClean="0">
                          <a:solidFill>
                            <a:srgbClr val="0070C0"/>
                          </a:solidFill>
                          <a:latin typeface="+mn-lt"/>
                          <a:ea typeface="+mn-ea"/>
                          <a:cs typeface="Arial" pitchFamily="34" charset="0"/>
                        </a:rPr>
                        <a:t>WHERE</a:t>
                      </a:r>
                      <a:r>
                        <a:rPr lang="en-US" sz="1600" b="1" kern="1200" dirty="0" smtClean="0">
                          <a:solidFill>
                            <a:srgbClr val="002060"/>
                          </a:solidFill>
                          <a:latin typeface="+mn-lt"/>
                          <a:ea typeface="+mn-ea"/>
                          <a:cs typeface="Arial" pitchFamily="34" charset="0"/>
                        </a:rPr>
                        <a:t> </a:t>
                      </a:r>
                      <a:r>
                        <a:rPr lang="en-US" sz="1600" b="1" kern="1200" dirty="0" smtClean="0">
                          <a:solidFill>
                            <a:srgbClr val="BC8F00"/>
                          </a:solidFill>
                          <a:latin typeface="+mn-lt"/>
                          <a:ea typeface="+mn-ea"/>
                          <a:cs typeface="+mn-cs"/>
                        </a:rPr>
                        <a:t>Country</a:t>
                      </a:r>
                      <a:r>
                        <a:rPr lang="en-US" sz="1600" b="1" kern="1200" dirty="0" smtClean="0">
                          <a:solidFill>
                            <a:srgbClr val="002060"/>
                          </a:solidFill>
                          <a:latin typeface="+mn-lt"/>
                          <a:ea typeface="+mn-ea"/>
                          <a:cs typeface="Arial" pitchFamily="34" charset="0"/>
                        </a:rPr>
                        <a:t> = </a:t>
                      </a:r>
                      <a:r>
                        <a:rPr lang="en-US" sz="1600" b="1" kern="1200" dirty="0" smtClean="0">
                          <a:solidFill>
                            <a:srgbClr val="BC8F00"/>
                          </a:solidFill>
                          <a:latin typeface="+mn-lt"/>
                          <a:ea typeface="+mn-ea"/>
                          <a:cs typeface="+mn-cs"/>
                        </a:rPr>
                        <a:t>‘UK</a:t>
                      </a:r>
                      <a:r>
                        <a:rPr lang="en-US" sz="1600" b="1" kern="1200" dirty="0" smtClean="0">
                          <a:solidFill>
                            <a:srgbClr val="002060"/>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and</a:t>
                      </a:r>
                      <a:r>
                        <a:rPr lang="en-US" sz="1600" b="1" kern="1200" dirty="0" smtClean="0">
                          <a:solidFill>
                            <a:srgbClr val="002060"/>
                          </a:solidFill>
                          <a:latin typeface="+mn-lt"/>
                          <a:ea typeface="+mn-ea"/>
                          <a:cs typeface="Arial" pitchFamily="34" charset="0"/>
                        </a:rPr>
                        <a:t> </a:t>
                      </a:r>
                      <a:r>
                        <a:rPr lang="en-US" sz="1600" b="1" kern="1200" dirty="0" smtClean="0">
                          <a:solidFill>
                            <a:srgbClr val="BC8F00"/>
                          </a:solidFill>
                          <a:latin typeface="+mn-lt"/>
                          <a:ea typeface="+mn-ea"/>
                          <a:cs typeface="+mn-cs"/>
                        </a:rPr>
                        <a:t>City</a:t>
                      </a:r>
                      <a:r>
                        <a:rPr lang="en-US" sz="1600" b="1" kern="1200" dirty="0" smtClean="0">
                          <a:solidFill>
                            <a:srgbClr val="002060"/>
                          </a:solidFill>
                          <a:latin typeface="+mn-lt"/>
                          <a:ea typeface="+mn-ea"/>
                          <a:cs typeface="Arial" pitchFamily="34" charset="0"/>
                        </a:rPr>
                        <a:t> = </a:t>
                      </a:r>
                      <a:r>
                        <a:rPr lang="en-US" sz="1600" b="1" kern="1200" dirty="0" smtClean="0">
                          <a:solidFill>
                            <a:srgbClr val="BC8F00"/>
                          </a:solidFill>
                          <a:latin typeface="+mn-lt"/>
                          <a:ea typeface="+mn-ea"/>
                          <a:cs typeface="+mn-cs"/>
                        </a:rPr>
                        <a:t>‘London</a:t>
                      </a:r>
                      <a:r>
                        <a:rPr lang="en-US" sz="1600" b="1" kern="1200" dirty="0" smtClean="0">
                          <a:solidFill>
                            <a:srgbClr val="002060"/>
                          </a:solidFill>
                          <a:latin typeface="+mn-lt"/>
                          <a:ea typeface="+mn-ea"/>
                          <a:cs typeface="Arial" pitchFamily="34" charset="0"/>
                        </a:rPr>
                        <a:t>'</a:t>
                      </a:r>
                      <a:r>
                        <a:rPr lang="en-US" sz="1600" b="1" kern="1200" dirty="0" smtClean="0">
                          <a:solidFill>
                            <a:srgbClr val="0070C0"/>
                          </a:solidFill>
                          <a:latin typeface="+mn-lt"/>
                          <a:ea typeface="+mn-ea"/>
                          <a:cs typeface="Arial" pitchFamily="34" charset="0"/>
                        </a:rPr>
                        <a:t>;</a:t>
                      </a:r>
                      <a:r>
                        <a:rPr lang="en-US" sz="1600" b="1" dirty="0" smtClean="0">
                          <a:solidFill>
                            <a:srgbClr val="C00000"/>
                          </a:solidFill>
                          <a:latin typeface="+mn-lt"/>
                          <a:cs typeface="Arial" pitchFamily="34" charset="0"/>
                        </a:rPr>
                        <a:t> </a:t>
                      </a:r>
                      <a:r>
                        <a:rPr lang="en-US" sz="1600" dirty="0" smtClean="0">
                          <a:solidFill>
                            <a:schemeClr val="tx1"/>
                          </a:solidFill>
                          <a:latin typeface="+mn-lt"/>
                          <a:cs typeface="Arial" pitchFamily="34" charset="0"/>
                        </a:rPr>
                        <a:t>// Retrieves the customer</a:t>
                      </a:r>
                      <a:r>
                        <a:rPr lang="en-US" sz="1600" baseline="0" dirty="0" smtClean="0">
                          <a:solidFill>
                            <a:schemeClr val="tx1"/>
                          </a:solidFill>
                          <a:latin typeface="+mn-lt"/>
                          <a:cs typeface="Arial" pitchFamily="34" charset="0"/>
                        </a:rPr>
                        <a:t> </a:t>
                      </a:r>
                      <a:r>
                        <a:rPr lang="en-US" sz="1600" dirty="0" smtClean="0">
                          <a:solidFill>
                            <a:schemeClr val="tx1"/>
                          </a:solidFill>
                          <a:latin typeface="+mn-lt"/>
                          <a:cs typeface="Arial" pitchFamily="34" charset="0"/>
                        </a:rPr>
                        <a:t>names who</a:t>
                      </a:r>
                      <a:r>
                        <a:rPr lang="en-US" sz="1600" baseline="0" dirty="0" smtClean="0">
                          <a:solidFill>
                            <a:schemeClr val="tx1"/>
                          </a:solidFill>
                          <a:latin typeface="+mn-lt"/>
                          <a:cs typeface="Arial" pitchFamily="34" charset="0"/>
                        </a:rPr>
                        <a:t> has country UK and their city is London.</a:t>
                      </a:r>
                      <a:endParaRPr lang="en-US" sz="1600" kern="1200" dirty="0">
                        <a:solidFill>
                          <a:schemeClr val="tx1"/>
                        </a:solidFill>
                        <a:latin typeface="+mn-lt"/>
                        <a:ea typeface="+mn-ea"/>
                        <a:cs typeface="Arial" pitchFamily="34" charset="0"/>
                      </a:endParaRPr>
                    </a:p>
                  </a:txBody>
                  <a:tcPr marL="28575" marR="28575" marT="28575" marB="28575"/>
                </a:tc>
                <a:tc>
                  <a:txBody>
                    <a:bodyPr/>
                    <a:lstStyle/>
                    <a:p>
                      <a:r>
                        <a:rPr lang="en-US" sz="1400" dirty="0" smtClean="0"/>
                        <a:t>Stylish Desk Decors, Co.</a:t>
                      </a:r>
                    </a:p>
                    <a:p>
                      <a:r>
                        <a:rPr lang="en-US" sz="1400" dirty="0" smtClean="0"/>
                        <a:t>Double Decker Gift Stores, Ltd</a:t>
                      </a:r>
                      <a:endParaRPr lang="en-US" sz="1400" dirty="0"/>
                    </a:p>
                  </a:txBody>
                  <a:tcPr anchor="ctr"/>
                </a:tc>
              </a:tr>
              <a:tr h="1226634">
                <a:tc>
                  <a:txBody>
                    <a:bodyPr/>
                    <a:lstStyle/>
                    <a:p>
                      <a:pPr algn="l" rtl="0"/>
                      <a:r>
                        <a:rPr lang="en-US" sz="1600" dirty="0"/>
                        <a:t>OR </a:t>
                      </a:r>
                      <a:endParaRPr lang="en-US" sz="1600" dirty="0">
                        <a:latin typeface="+mn-lt"/>
                        <a:cs typeface="Arial" pitchFamily="34" charset="0"/>
                      </a:endParaRPr>
                    </a:p>
                  </a:txBody>
                  <a:tcPr marL="28575" marR="28575" marT="28575" marB="28575"/>
                </a:tc>
                <a:tc>
                  <a:txBody>
                    <a:bodyPr/>
                    <a:lstStyle/>
                    <a:p>
                      <a:pPr algn="l" rtl="0"/>
                      <a:r>
                        <a:rPr lang="en-US" sz="1600" b="1" kern="1200" dirty="0" smtClean="0">
                          <a:solidFill>
                            <a:srgbClr val="0070C0"/>
                          </a:solidFill>
                          <a:latin typeface="+mn-lt"/>
                          <a:ea typeface="+mn-ea"/>
                          <a:cs typeface="Arial" pitchFamily="34" charset="0"/>
                        </a:rPr>
                        <a:t>SELECT</a:t>
                      </a:r>
                      <a:r>
                        <a:rPr lang="en-US" sz="1600" b="1" kern="1200" dirty="0" smtClean="0">
                          <a:solidFill>
                            <a:srgbClr val="002060"/>
                          </a:solidFill>
                          <a:latin typeface="+mn-lt"/>
                          <a:ea typeface="+mn-ea"/>
                          <a:cs typeface="Arial" pitchFamily="34" charset="0"/>
                        </a:rPr>
                        <a:t> </a:t>
                      </a:r>
                      <a:r>
                        <a:rPr lang="en-US" sz="1600" b="1" kern="1200" dirty="0" err="1" smtClean="0">
                          <a:solidFill>
                            <a:srgbClr val="BC8F00"/>
                          </a:solidFill>
                          <a:latin typeface="+mn-lt"/>
                          <a:ea typeface="+mn-ea"/>
                          <a:cs typeface="+mn-cs"/>
                        </a:rPr>
                        <a:t>CustomerName</a:t>
                      </a:r>
                      <a:r>
                        <a:rPr lang="en-US" sz="1600" b="1" kern="1200" dirty="0" smtClean="0">
                          <a:solidFill>
                            <a:srgbClr val="002060"/>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FROM</a:t>
                      </a:r>
                      <a:r>
                        <a:rPr lang="en-US" sz="1600" b="1" kern="1200" dirty="0" smtClean="0">
                          <a:solidFill>
                            <a:srgbClr val="002060"/>
                          </a:solidFill>
                          <a:latin typeface="+mn-lt"/>
                          <a:ea typeface="+mn-ea"/>
                          <a:cs typeface="Arial" pitchFamily="34" charset="0"/>
                        </a:rPr>
                        <a:t> </a:t>
                      </a:r>
                      <a:r>
                        <a:rPr lang="en-US" sz="1600" b="1" kern="1200" dirty="0" smtClean="0">
                          <a:solidFill>
                            <a:srgbClr val="BC8F00"/>
                          </a:solidFill>
                          <a:latin typeface="+mn-lt"/>
                          <a:ea typeface="+mn-ea"/>
                          <a:cs typeface="+mn-cs"/>
                        </a:rPr>
                        <a:t>Customers</a:t>
                      </a:r>
                      <a:r>
                        <a:rPr lang="en-US" sz="1600" b="1" kern="1200" dirty="0" smtClean="0">
                          <a:solidFill>
                            <a:srgbClr val="002060"/>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WHERE</a:t>
                      </a:r>
                      <a:r>
                        <a:rPr lang="en-US" sz="1600" b="1" kern="1200" dirty="0" smtClean="0">
                          <a:solidFill>
                            <a:srgbClr val="002060"/>
                          </a:solidFill>
                          <a:latin typeface="+mn-lt"/>
                          <a:ea typeface="+mn-ea"/>
                          <a:cs typeface="Arial" pitchFamily="34" charset="0"/>
                        </a:rPr>
                        <a:t> </a:t>
                      </a:r>
                      <a:r>
                        <a:rPr lang="en-US" sz="1600" b="1" kern="1200" dirty="0" smtClean="0">
                          <a:solidFill>
                            <a:srgbClr val="BC8F00"/>
                          </a:solidFill>
                          <a:latin typeface="+mn-lt"/>
                          <a:ea typeface="+mn-ea"/>
                          <a:cs typeface="+mn-cs"/>
                        </a:rPr>
                        <a:t>Country</a:t>
                      </a:r>
                      <a:r>
                        <a:rPr lang="en-US" sz="1600" b="1" kern="1200" dirty="0" smtClean="0">
                          <a:solidFill>
                            <a:srgbClr val="002060"/>
                          </a:solidFill>
                          <a:latin typeface="+mn-lt"/>
                          <a:ea typeface="+mn-ea"/>
                          <a:cs typeface="Arial" pitchFamily="34" charset="0"/>
                        </a:rPr>
                        <a:t> = </a:t>
                      </a:r>
                      <a:r>
                        <a:rPr lang="en-US" sz="1600" b="1" kern="1200" dirty="0" smtClean="0">
                          <a:solidFill>
                            <a:srgbClr val="BC8F00"/>
                          </a:solidFill>
                          <a:latin typeface="+mn-lt"/>
                          <a:ea typeface="+mn-ea"/>
                          <a:cs typeface="+mn-cs"/>
                        </a:rPr>
                        <a:t>‘UK</a:t>
                      </a:r>
                      <a:r>
                        <a:rPr lang="en-US" sz="1600" b="1" kern="1200" dirty="0" smtClean="0">
                          <a:solidFill>
                            <a:srgbClr val="002060"/>
                          </a:solidFill>
                          <a:latin typeface="+mn-lt"/>
                          <a:ea typeface="+mn-ea"/>
                          <a:cs typeface="Arial" pitchFamily="34" charset="0"/>
                        </a:rPr>
                        <a:t>' </a:t>
                      </a:r>
                    </a:p>
                    <a:p>
                      <a:pPr algn="l" rtl="0"/>
                      <a:r>
                        <a:rPr lang="en-US" sz="1600" b="1" kern="1200" dirty="0" smtClean="0">
                          <a:solidFill>
                            <a:srgbClr val="0070C0"/>
                          </a:solidFill>
                          <a:latin typeface="+mn-lt"/>
                          <a:ea typeface="+mn-ea"/>
                          <a:cs typeface="Arial" pitchFamily="34" charset="0"/>
                        </a:rPr>
                        <a:t>OR </a:t>
                      </a:r>
                      <a:r>
                        <a:rPr lang="en-US" sz="1600" b="1" kern="1200" dirty="0" smtClean="0">
                          <a:solidFill>
                            <a:srgbClr val="BC8F00"/>
                          </a:solidFill>
                          <a:latin typeface="+mn-lt"/>
                          <a:ea typeface="+mn-ea"/>
                          <a:cs typeface="+mn-cs"/>
                        </a:rPr>
                        <a:t>City</a:t>
                      </a:r>
                      <a:r>
                        <a:rPr lang="en-US" sz="1600" b="1" kern="1200" dirty="0" smtClean="0">
                          <a:solidFill>
                            <a:srgbClr val="002060"/>
                          </a:solidFill>
                          <a:latin typeface="+mn-lt"/>
                          <a:ea typeface="+mn-ea"/>
                          <a:cs typeface="Arial" pitchFamily="34" charset="0"/>
                        </a:rPr>
                        <a:t> = </a:t>
                      </a:r>
                      <a:r>
                        <a:rPr lang="en-US" sz="1600" b="1" kern="1200" dirty="0" smtClean="0">
                          <a:solidFill>
                            <a:srgbClr val="BC8F00"/>
                          </a:solidFill>
                          <a:latin typeface="+mn-lt"/>
                          <a:ea typeface="+mn-ea"/>
                          <a:cs typeface="+mn-cs"/>
                        </a:rPr>
                        <a:t>‘London</a:t>
                      </a:r>
                      <a:r>
                        <a:rPr lang="en-US" sz="1600" b="1" kern="1200" dirty="0" smtClean="0">
                          <a:solidFill>
                            <a:srgbClr val="002060"/>
                          </a:solidFill>
                          <a:latin typeface="+mn-lt"/>
                          <a:ea typeface="+mn-ea"/>
                          <a:cs typeface="Arial" pitchFamily="34" charset="0"/>
                        </a:rPr>
                        <a:t>'</a:t>
                      </a:r>
                      <a:r>
                        <a:rPr lang="en-US" sz="1600" b="1" kern="1200" dirty="0" smtClean="0">
                          <a:solidFill>
                            <a:srgbClr val="0070C0"/>
                          </a:solidFill>
                          <a:latin typeface="+mn-lt"/>
                          <a:ea typeface="+mn-ea"/>
                          <a:cs typeface="Arial" pitchFamily="34" charset="0"/>
                        </a:rPr>
                        <a:t>;</a:t>
                      </a:r>
                      <a:r>
                        <a:rPr lang="en-US" sz="1600" b="1" dirty="0" smtClean="0">
                          <a:solidFill>
                            <a:srgbClr val="C00000"/>
                          </a:solidFill>
                          <a:latin typeface="+mn-lt"/>
                          <a:cs typeface="Arial" pitchFamily="34" charset="0"/>
                        </a:rPr>
                        <a:t> </a:t>
                      </a:r>
                      <a:r>
                        <a:rPr lang="en-US" sz="1600" dirty="0" smtClean="0">
                          <a:solidFill>
                            <a:schemeClr val="tx1"/>
                          </a:solidFill>
                          <a:latin typeface="+mn-lt"/>
                          <a:cs typeface="Arial" pitchFamily="34" charset="0"/>
                        </a:rPr>
                        <a:t>// Retrieves the customer</a:t>
                      </a:r>
                      <a:r>
                        <a:rPr lang="en-US" sz="1600" baseline="0" dirty="0" smtClean="0">
                          <a:solidFill>
                            <a:schemeClr val="tx1"/>
                          </a:solidFill>
                          <a:latin typeface="+mn-lt"/>
                          <a:cs typeface="Arial" pitchFamily="34" charset="0"/>
                        </a:rPr>
                        <a:t> </a:t>
                      </a:r>
                      <a:r>
                        <a:rPr lang="en-US" sz="1600" dirty="0" smtClean="0">
                          <a:solidFill>
                            <a:schemeClr val="tx1"/>
                          </a:solidFill>
                          <a:latin typeface="+mn-lt"/>
                          <a:cs typeface="Arial" pitchFamily="34" charset="0"/>
                        </a:rPr>
                        <a:t>names who</a:t>
                      </a:r>
                      <a:r>
                        <a:rPr lang="en-US" sz="1600" baseline="0" dirty="0" smtClean="0">
                          <a:solidFill>
                            <a:schemeClr val="tx1"/>
                          </a:solidFill>
                          <a:latin typeface="+mn-lt"/>
                          <a:cs typeface="Arial" pitchFamily="34" charset="0"/>
                        </a:rPr>
                        <a:t> has country UK (OR) their location is London.</a:t>
                      </a:r>
                      <a:endParaRPr lang="en-US" sz="1600" kern="1200" dirty="0">
                        <a:solidFill>
                          <a:schemeClr val="tx1"/>
                        </a:solidFill>
                        <a:latin typeface="+mn-lt"/>
                        <a:ea typeface="+mn-ea"/>
                        <a:cs typeface="Arial" pitchFamily="34" charset="0"/>
                      </a:endParaRPr>
                    </a:p>
                  </a:txBody>
                  <a:tcPr marL="28575" marR="28575" marT="28575" marB="28575"/>
                </a:tc>
                <a:tc>
                  <a:txBody>
                    <a:bodyPr/>
                    <a:lstStyle/>
                    <a:p>
                      <a:r>
                        <a:rPr lang="en-US" sz="1200" dirty="0" smtClean="0"/>
                        <a:t>AV Stores, Co.</a:t>
                      </a:r>
                    </a:p>
                    <a:p>
                      <a:r>
                        <a:rPr lang="en-US" sz="1200" dirty="0" smtClean="0"/>
                        <a:t>UK Collectables, Ltd.</a:t>
                      </a:r>
                    </a:p>
                    <a:p>
                      <a:r>
                        <a:rPr lang="en-US" sz="1200" dirty="0" smtClean="0"/>
                        <a:t>giftsbymail.co.uk</a:t>
                      </a:r>
                    </a:p>
                    <a:p>
                      <a:r>
                        <a:rPr lang="en-US" sz="1200" dirty="0" smtClean="0"/>
                        <a:t>Stylish Desk Decors, Co.</a:t>
                      </a:r>
                    </a:p>
                    <a:p>
                      <a:r>
                        <a:rPr lang="en-US" sz="1200" dirty="0" smtClean="0"/>
                        <a:t>Double Decker Gift Stores, Ltd</a:t>
                      </a:r>
                      <a:endParaRPr lang="en-US" sz="1200" dirty="0"/>
                    </a:p>
                  </a:txBody>
                  <a:tcPr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75738"/>
            <a:ext cx="8229600" cy="8440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set operators </a:t>
            </a:r>
            <a:r>
              <a:rPr lang="en-US" dirty="0"/>
              <a:t>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3505200" y="31242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2590800"/>
            <a:ext cx="3505200" cy="19812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a:t>
            </a:r>
            <a:endParaRPr lang="en-US" sz="1400" dirty="0" smtClean="0">
              <a:solidFill>
                <a:schemeClr val="bg2">
                  <a:lumMod val="25000"/>
                </a:schemeClr>
              </a:solidFill>
            </a:endParaRPr>
          </a:p>
          <a:p>
            <a:pPr algn="ctr"/>
            <a:r>
              <a:rPr lang="en-US" dirty="0" smtClean="0">
                <a:solidFill>
                  <a:schemeClr val="bg2">
                    <a:lumMod val="25000"/>
                  </a:schemeClr>
                </a:solidFill>
              </a:rPr>
              <a:t>Please provide the solution on how to get the unique country and state from 2 tables.</a:t>
            </a:r>
            <a:endParaRPr lang="en-US" dirty="0">
              <a:solidFill>
                <a:schemeClr val="bg2">
                  <a:lumMod val="25000"/>
                </a:schemeClr>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latin typeface="Verdana" pitchFamily="34" charset="0"/>
              </a:rPr>
              <a:t>Set Operators </a:t>
            </a:r>
          </a:p>
        </p:txBody>
      </p:sp>
      <p:sp>
        <p:nvSpPr>
          <p:cNvPr id="6" name="TextBox 5"/>
          <p:cNvSpPr txBox="1"/>
          <p:nvPr/>
        </p:nvSpPr>
        <p:spPr>
          <a:xfrm>
            <a:off x="152400" y="1195447"/>
            <a:ext cx="8915400" cy="1754326"/>
          </a:xfrm>
          <a:prstGeom prst="rect">
            <a:avLst/>
          </a:prstGeom>
          <a:noFill/>
        </p:spPr>
        <p:txBody>
          <a:bodyPr wrap="square" rtlCol="0">
            <a:spAutoFit/>
          </a:bodyPr>
          <a:lstStyle/>
          <a:p>
            <a:r>
              <a:rPr lang="en-US" b="1" dirty="0" smtClean="0"/>
              <a:t>Set operators </a:t>
            </a:r>
            <a:r>
              <a:rPr lang="en-US" b="0" dirty="0" smtClean="0"/>
              <a:t>combine the results of two queries into a single result.</a:t>
            </a:r>
          </a:p>
          <a:p>
            <a:endParaRPr lang="en-US" b="0" dirty="0" smtClean="0"/>
          </a:p>
          <a:p>
            <a:r>
              <a:rPr lang="en-US" b="0" dirty="0" smtClean="0"/>
              <a:t>The  two queries can be a select query from a same table or from different tables. </a:t>
            </a:r>
          </a:p>
          <a:p>
            <a:endParaRPr lang="en-US" b="0" dirty="0" smtClean="0"/>
          </a:p>
          <a:p>
            <a:r>
              <a:rPr lang="en-US" b="0" dirty="0" smtClean="0"/>
              <a:t>The different types of Set Operators are </a:t>
            </a:r>
          </a:p>
          <a:p>
            <a:pPr marL="2171700" lvl="4" indent="-342900"/>
            <a:endParaRPr lang="en-US" b="0" dirty="0" smtClean="0"/>
          </a:p>
        </p:txBody>
      </p:sp>
      <p:graphicFrame>
        <p:nvGraphicFramePr>
          <p:cNvPr id="2" name="Table 1"/>
          <p:cNvGraphicFramePr>
            <a:graphicFrameLocks noGrp="1"/>
          </p:cNvGraphicFramePr>
          <p:nvPr>
            <p:extLst>
              <p:ext uri="{D42A27DB-BD31-4B8C-83A1-F6EECF244321}">
                <p14:modId xmlns:p14="http://schemas.microsoft.com/office/powerpoint/2010/main" val="2484337342"/>
              </p:ext>
            </p:extLst>
          </p:nvPr>
        </p:nvGraphicFramePr>
        <p:xfrm>
          <a:off x="762000" y="2971800"/>
          <a:ext cx="7696200" cy="2438400"/>
        </p:xfrm>
        <a:graphic>
          <a:graphicData uri="http://schemas.openxmlformats.org/drawingml/2006/table">
            <a:tbl>
              <a:tblPr firstRow="1" bandRow="1">
                <a:tableStyleId>{5C22544A-7EE6-4342-B048-85BDC9FD1C3A}</a:tableStyleId>
              </a:tblPr>
              <a:tblGrid>
                <a:gridCol w="2294060"/>
                <a:gridCol w="5402140"/>
              </a:tblGrid>
              <a:tr h="377926">
                <a:tc>
                  <a:txBody>
                    <a:bodyPr/>
                    <a:lstStyle/>
                    <a:p>
                      <a:r>
                        <a:rPr lang="en-US" dirty="0" smtClean="0"/>
                        <a:t>Operators</a:t>
                      </a:r>
                      <a:endParaRPr lang="en-US" dirty="0"/>
                    </a:p>
                  </a:txBody>
                  <a:tcPr/>
                </a:tc>
                <a:tc>
                  <a:txBody>
                    <a:bodyPr/>
                    <a:lstStyle/>
                    <a:p>
                      <a:r>
                        <a:rPr lang="en-US" dirty="0" smtClean="0"/>
                        <a:t>Description</a:t>
                      </a:r>
                      <a:endParaRPr lang="en-US" dirty="0"/>
                    </a:p>
                  </a:txBody>
                  <a:tcPr/>
                </a:tc>
              </a:tr>
              <a:tr h="377926">
                <a:tc>
                  <a:txBody>
                    <a:bodyPr/>
                    <a:lstStyle/>
                    <a:p>
                      <a:r>
                        <a:rPr lang="en-US" dirty="0" smtClean="0"/>
                        <a:t>UNION </a:t>
                      </a:r>
                      <a:endParaRPr lang="en-US" dirty="0"/>
                    </a:p>
                  </a:txBody>
                  <a:tcPr/>
                </a:tc>
                <a:tc>
                  <a:txBody>
                    <a:bodyPr/>
                    <a:lstStyle/>
                    <a:p>
                      <a:r>
                        <a:rPr lang="en-US" dirty="0" smtClean="0"/>
                        <a:t>Returns all distinct rows selected by both the queries</a:t>
                      </a:r>
                      <a:endParaRPr lang="en-US" dirty="0"/>
                    </a:p>
                  </a:txBody>
                  <a:tcPr/>
                </a:tc>
              </a:tr>
              <a:tr h="652311">
                <a:tc>
                  <a:txBody>
                    <a:bodyPr/>
                    <a:lstStyle/>
                    <a:p>
                      <a:r>
                        <a:rPr lang="en-US" dirty="0" smtClean="0"/>
                        <a:t>UNION  ALL</a:t>
                      </a:r>
                      <a:endParaRPr lang="en-US" dirty="0"/>
                    </a:p>
                  </a:txBody>
                  <a:tcPr/>
                </a:tc>
                <a:tc>
                  <a:txBody>
                    <a:bodyPr/>
                    <a:lstStyle/>
                    <a:p>
                      <a:r>
                        <a:rPr lang="en-US" dirty="0" smtClean="0"/>
                        <a:t>Returns all rows selected by either query, including all duplicates</a:t>
                      </a:r>
                      <a:endParaRPr lang="en-US" dirty="0"/>
                    </a:p>
                  </a:txBody>
                  <a:tcPr/>
                </a:tc>
              </a:tr>
              <a:tr h="377926">
                <a:tc>
                  <a:txBody>
                    <a:bodyPr/>
                    <a:lstStyle/>
                    <a:p>
                      <a:r>
                        <a:rPr lang="en-US" dirty="0" smtClean="0"/>
                        <a:t>INTERSECT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Returns all distinct rows selected by both queries</a:t>
                      </a:r>
                      <a:endParaRPr lang="en-US" b="0" dirty="0" smtClean="0"/>
                    </a:p>
                  </a:txBody>
                  <a:tcPr/>
                </a:tc>
              </a:tr>
              <a:tr h="652311">
                <a:tc>
                  <a:txBody>
                    <a:bodyPr/>
                    <a:lstStyle/>
                    <a:p>
                      <a:r>
                        <a:rPr lang="en-US" dirty="0" smtClean="0"/>
                        <a:t>MINUS </a:t>
                      </a:r>
                      <a:endParaRPr lang="en-US" dirty="0"/>
                    </a:p>
                  </a:txBody>
                  <a:tcPr/>
                </a:tc>
                <a:tc>
                  <a:txBody>
                    <a:bodyPr/>
                    <a:lstStyle/>
                    <a:p>
                      <a:r>
                        <a:rPr lang="en-US" dirty="0" smtClean="0"/>
                        <a:t>Returns all distinct rows selected by the first query but not the second</a:t>
                      </a:r>
                      <a:endParaRPr lang="en-US" dirty="0"/>
                    </a:p>
                  </a:txBody>
                  <a:tcP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marL="682625" lvl="1" indent="-682625"/>
            <a:r>
              <a:rPr lang="en-US" dirty="0" smtClean="0">
                <a:latin typeface="Verdana" pitchFamily="34" charset="0"/>
              </a:rPr>
              <a:t>Rules of Set Operators </a:t>
            </a:r>
          </a:p>
        </p:txBody>
      </p:sp>
      <p:sp>
        <p:nvSpPr>
          <p:cNvPr id="6" name="TextBox 5"/>
          <p:cNvSpPr txBox="1"/>
          <p:nvPr/>
        </p:nvSpPr>
        <p:spPr>
          <a:xfrm>
            <a:off x="76200" y="1066800"/>
            <a:ext cx="8915400" cy="5201424"/>
          </a:xfrm>
          <a:prstGeom prst="rect">
            <a:avLst/>
          </a:prstGeom>
          <a:noFill/>
        </p:spPr>
        <p:txBody>
          <a:bodyPr wrap="square" rtlCol="0">
            <a:spAutoFit/>
          </a:bodyPr>
          <a:lstStyle/>
          <a:p>
            <a:pPr marL="2171700" lvl="4" indent="-342900"/>
            <a:endParaRPr lang="en-US" b="0" dirty="0" smtClean="0"/>
          </a:p>
          <a:p>
            <a:pPr marL="290513" lvl="2" indent="-174625">
              <a:buAutoNum type="arabicPeriod"/>
            </a:pPr>
            <a:r>
              <a:rPr lang="en-US" b="0" dirty="0" smtClean="0"/>
              <a:t> Both queries should select the same number of columns.</a:t>
            </a:r>
          </a:p>
          <a:p>
            <a:pPr marL="290513" lvl="2" indent="-174625"/>
            <a:endParaRPr lang="en-US" b="0" dirty="0" smtClean="0"/>
          </a:p>
          <a:p>
            <a:pPr marL="290513" lvl="2" indent="-174625"/>
            <a:r>
              <a:rPr lang="en-US" b="0" dirty="0" smtClean="0"/>
              <a:t>2. The columns must be of the same data type. However the length and name of the columns may be different.</a:t>
            </a:r>
          </a:p>
          <a:p>
            <a:pPr marL="290513" lvl="2" indent="-174625"/>
            <a:endParaRPr lang="en-US" b="0" dirty="0" smtClean="0"/>
          </a:p>
          <a:p>
            <a:pPr marL="290513" lvl="2" indent="-174625"/>
            <a:r>
              <a:rPr lang="en-US" b="0" dirty="0" smtClean="0"/>
              <a:t>3. Column names of first query will be column headings of the retrieved records.</a:t>
            </a:r>
          </a:p>
          <a:p>
            <a:pPr marL="566738" lvl="2"/>
            <a:endParaRPr lang="en-US" b="0" dirty="0" smtClean="0">
              <a:solidFill>
                <a:srgbClr val="0070C0"/>
              </a:solidFill>
            </a:endParaRPr>
          </a:p>
          <a:p>
            <a:pPr lvl="2"/>
            <a:r>
              <a:rPr lang="en-US" sz="1600" b="1" dirty="0" smtClean="0">
                <a:solidFill>
                  <a:schemeClr val="tx2">
                    <a:lumMod val="60000"/>
                    <a:lumOff val="40000"/>
                  </a:schemeClr>
                </a:solidFill>
              </a:rPr>
              <a:t>SELECT</a:t>
            </a:r>
            <a:r>
              <a:rPr lang="en-US" sz="1600" dirty="0" smtClean="0">
                <a:solidFill>
                  <a:schemeClr val="tx2"/>
                </a:solidFill>
                <a:latin typeface="Arial" pitchFamily="34" charset="0"/>
                <a:cs typeface="Arial" pitchFamily="34" charset="0"/>
              </a:rPr>
              <a:t> </a:t>
            </a:r>
            <a:r>
              <a:rPr lang="en-US" sz="1600" b="1" dirty="0" smtClean="0">
                <a:solidFill>
                  <a:srgbClr val="BC8F00"/>
                </a:solidFill>
              </a:rPr>
              <a:t>Country, State</a:t>
            </a:r>
            <a:r>
              <a:rPr lang="en-US" sz="1600" dirty="0" smtClean="0">
                <a:solidFill>
                  <a:schemeClr val="tx2"/>
                </a:solidFill>
                <a:latin typeface="Arial" pitchFamily="34" charset="0"/>
                <a:cs typeface="Arial" pitchFamily="34" charset="0"/>
              </a:rPr>
              <a:t> </a:t>
            </a:r>
          </a:p>
          <a:p>
            <a:pPr lvl="2"/>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Customers</a:t>
            </a:r>
            <a:endParaRPr lang="en-US" sz="1600" b="1" dirty="0">
              <a:solidFill>
                <a:srgbClr val="BC8F00"/>
              </a:solidFill>
            </a:endParaRPr>
          </a:p>
          <a:p>
            <a:pPr lvl="2"/>
            <a:r>
              <a:rPr lang="en-US" sz="1600" b="1" dirty="0">
                <a:solidFill>
                  <a:schemeClr val="tx2">
                    <a:lumMod val="60000"/>
                    <a:lumOff val="40000"/>
                  </a:schemeClr>
                </a:solidFill>
              </a:rPr>
              <a:t>&lt;Set Operator&gt;</a:t>
            </a:r>
          </a:p>
          <a:p>
            <a:pPr lvl="2"/>
            <a:r>
              <a:rPr lang="en-US" sz="1600" b="1" dirty="0">
                <a:solidFill>
                  <a:schemeClr val="tx2">
                    <a:lumMod val="60000"/>
                    <a:lumOff val="40000"/>
                  </a:schemeClr>
                </a:solidFill>
              </a:rPr>
              <a:t>SELECT</a:t>
            </a:r>
            <a:r>
              <a:rPr lang="en-US" sz="1600" dirty="0">
                <a:solidFill>
                  <a:schemeClr val="tx2"/>
                </a:solidFill>
                <a:latin typeface="Arial" pitchFamily="34" charset="0"/>
                <a:cs typeface="Arial" pitchFamily="34" charset="0"/>
              </a:rPr>
              <a:t> </a:t>
            </a:r>
            <a:r>
              <a:rPr lang="en-US" sz="1600" b="1" dirty="0" smtClean="0">
                <a:solidFill>
                  <a:srgbClr val="BC8F00"/>
                </a:solidFill>
              </a:rPr>
              <a:t>Country, State </a:t>
            </a:r>
          </a:p>
          <a:p>
            <a:pPr lvl="2"/>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Offices</a:t>
            </a:r>
            <a:endParaRPr lang="en-US" sz="1600" b="1" dirty="0">
              <a:solidFill>
                <a:srgbClr val="BC8F00"/>
              </a:solidFill>
            </a:endParaRPr>
          </a:p>
          <a:p>
            <a:pPr marL="347663" lvl="2"/>
            <a:endParaRPr lang="en-US" b="0" dirty="0" smtClean="0"/>
          </a:p>
          <a:p>
            <a:pPr marL="347663" lvl="2"/>
            <a:r>
              <a:rPr lang="en-US" b="0" dirty="0" smtClean="0"/>
              <a:t>The records retrieved will have the columns for the first table</a:t>
            </a:r>
          </a:p>
          <a:p>
            <a:pPr marL="290513" lvl="2" indent="-174625"/>
            <a:endParaRPr lang="en-US" b="0" dirty="0" smtClean="0"/>
          </a:p>
          <a:p>
            <a:pPr marL="290513" lvl="2" indent="-174625"/>
            <a:endParaRPr lang="en-US" b="0" dirty="0" smtClean="0"/>
          </a:p>
          <a:p>
            <a:pPr marL="290513" lvl="2" indent="-174625"/>
            <a:endParaRPr lang="en-US" b="0" dirty="0" smtClean="0"/>
          </a:p>
          <a:p>
            <a:pPr marL="290513" lvl="2" indent="-174625"/>
            <a:endParaRPr lang="en-US" b="0" dirty="0" smtClean="0"/>
          </a:p>
        </p:txBody>
      </p:sp>
      <p:graphicFrame>
        <p:nvGraphicFramePr>
          <p:cNvPr id="5" name="Table 4"/>
          <p:cNvGraphicFramePr>
            <a:graphicFrameLocks noGrp="1"/>
          </p:cNvGraphicFramePr>
          <p:nvPr>
            <p:extLst>
              <p:ext uri="{D42A27DB-BD31-4B8C-83A1-F6EECF244321}">
                <p14:modId xmlns:p14="http://schemas.microsoft.com/office/powerpoint/2010/main" val="1204641216"/>
              </p:ext>
            </p:extLst>
          </p:nvPr>
        </p:nvGraphicFramePr>
        <p:xfrm>
          <a:off x="2590800" y="5423567"/>
          <a:ext cx="3124200" cy="690063"/>
        </p:xfrm>
        <a:graphic>
          <a:graphicData uri="http://schemas.openxmlformats.org/drawingml/2006/table">
            <a:tbl>
              <a:tblPr firstRow="1" bandRow="1">
                <a:tableStyleId>{5C22544A-7EE6-4342-B048-85BDC9FD1C3A}</a:tableStyleId>
              </a:tblPr>
              <a:tblGrid>
                <a:gridCol w="1562100"/>
                <a:gridCol w="1562100"/>
              </a:tblGrid>
              <a:tr h="287170">
                <a:tc>
                  <a:txBody>
                    <a:bodyPr/>
                    <a:lstStyle/>
                    <a:p>
                      <a:pPr algn="l"/>
                      <a:r>
                        <a:rPr lang="en-US" sz="1400" dirty="0" smtClean="0"/>
                        <a:t>Country</a:t>
                      </a:r>
                      <a:endParaRPr lang="en-US" sz="1400" b="0" dirty="0">
                        <a:latin typeface="Arial" pitchFamily="34" charset="0"/>
                        <a:cs typeface="Arial" pitchFamily="34" charset="0"/>
                      </a:endParaRPr>
                    </a:p>
                  </a:txBody>
                  <a:tcPr anchor="ctr"/>
                </a:tc>
                <a:tc>
                  <a:txBody>
                    <a:bodyPr/>
                    <a:lstStyle/>
                    <a:p>
                      <a:pPr algn="l"/>
                      <a:r>
                        <a:rPr lang="en-US" sz="1400" dirty="0" smtClean="0"/>
                        <a:t>State</a:t>
                      </a:r>
                      <a:endParaRPr lang="en-US" sz="1400" b="0" dirty="0">
                        <a:latin typeface="Arial" pitchFamily="34" charset="0"/>
                        <a:cs typeface="Arial" pitchFamily="34" charset="0"/>
                      </a:endParaRPr>
                    </a:p>
                  </a:txBody>
                  <a:tcPr anchor="ctr"/>
                </a:tc>
              </a:tr>
              <a:tr h="385263">
                <a:tc>
                  <a:txBody>
                    <a:bodyPr/>
                    <a:lstStyle/>
                    <a:p>
                      <a:pPr marL="0" algn="l" defTabSz="914400" rtl="0" eaLnBrk="1" latinLnBrk="0" hangingPunct="1"/>
                      <a:r>
                        <a:rPr lang="en-US" sz="1400" kern="1200" dirty="0" smtClean="0"/>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t>Tokyo</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27</a:t>
            </a:fld>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Operators</a:t>
            </a:r>
            <a:endParaRPr lang="en-IN"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2400" b="1" dirty="0" smtClean="0"/>
              <a:t>UNION </a:t>
            </a:r>
          </a:p>
          <a:p>
            <a:pPr marL="0" indent="0">
              <a:buNone/>
            </a:pPr>
            <a:r>
              <a:rPr lang="en-US" sz="1800" dirty="0" smtClean="0"/>
              <a:t>The </a:t>
            </a:r>
            <a:r>
              <a:rPr lang="en-US" sz="1800" dirty="0"/>
              <a:t>UNION operator combines the output of two query expressions into a single result set. Query expressions are executed independently, and their output is combined into a single result table</a:t>
            </a:r>
            <a:r>
              <a:rPr lang="en-US" sz="1800" dirty="0" smtClean="0"/>
              <a:t>.</a:t>
            </a:r>
          </a:p>
          <a:p>
            <a:r>
              <a:rPr lang="en-US" sz="1800" b="1" dirty="0" smtClean="0"/>
              <a:t>Syntax</a:t>
            </a:r>
          </a:p>
          <a:p>
            <a:pPr marL="400050" lvl="1" indent="0">
              <a:buNone/>
            </a:pPr>
            <a:r>
              <a:rPr lang="en-US" sz="1600" dirty="0" smtClean="0"/>
              <a:t>{ &lt;</a:t>
            </a:r>
            <a:r>
              <a:rPr lang="en-US" sz="1600" dirty="0" err="1" smtClean="0"/>
              <a:t>query_specification</a:t>
            </a:r>
            <a:r>
              <a:rPr lang="en-US" sz="1600" dirty="0" smtClean="0"/>
              <a:t>&gt; | ( &lt;</a:t>
            </a:r>
            <a:r>
              <a:rPr lang="en-US" sz="1600" dirty="0" err="1" smtClean="0"/>
              <a:t>query_expression</a:t>
            </a:r>
            <a:r>
              <a:rPr lang="en-US" sz="1600" dirty="0" smtClean="0"/>
              <a:t>&gt; ) } </a:t>
            </a:r>
          </a:p>
          <a:p>
            <a:pPr marL="400050" lvl="1" indent="0">
              <a:buNone/>
            </a:pPr>
            <a:r>
              <a:rPr lang="en-US" sz="1600" dirty="0" smtClean="0">
                <a:solidFill>
                  <a:srgbClr val="0070C0"/>
                </a:solidFill>
              </a:rPr>
              <a:t>UNION</a:t>
            </a:r>
            <a:r>
              <a:rPr lang="en-US" sz="1600" dirty="0" smtClean="0"/>
              <a:t> &lt;</a:t>
            </a:r>
            <a:r>
              <a:rPr lang="en-US" sz="1600" dirty="0" err="1" smtClean="0"/>
              <a:t>query_specification</a:t>
            </a:r>
            <a:r>
              <a:rPr lang="en-US" sz="1600" dirty="0" smtClean="0"/>
              <a:t> | ( &lt;</a:t>
            </a:r>
            <a:r>
              <a:rPr lang="en-US" sz="1600" dirty="0" err="1" smtClean="0"/>
              <a:t>query_expression</a:t>
            </a:r>
            <a:r>
              <a:rPr lang="en-US" sz="1600" dirty="0" smtClean="0"/>
              <a:t>&gt; ) </a:t>
            </a:r>
          </a:p>
          <a:p>
            <a:pPr marL="400050" lvl="1" indent="0">
              <a:buNone/>
            </a:pPr>
            <a:r>
              <a:rPr lang="en-US" sz="1600" dirty="0" smtClean="0"/>
              <a:t>[ </a:t>
            </a:r>
            <a:r>
              <a:rPr lang="en-US" sz="1600" dirty="0">
                <a:solidFill>
                  <a:srgbClr val="0070C0"/>
                </a:solidFill>
              </a:rPr>
              <a:t>UNION</a:t>
            </a:r>
            <a:r>
              <a:rPr lang="en-US" sz="1600" dirty="0" smtClean="0"/>
              <a:t> &lt;</a:t>
            </a:r>
            <a:r>
              <a:rPr lang="en-US" sz="1600" dirty="0" err="1" smtClean="0"/>
              <a:t>query_specification</a:t>
            </a:r>
            <a:r>
              <a:rPr lang="en-US" sz="1600" dirty="0" smtClean="0"/>
              <a:t>&gt; | ( &lt;</a:t>
            </a:r>
            <a:r>
              <a:rPr lang="en-US" sz="1600" dirty="0" err="1" smtClean="0"/>
              <a:t>query_expression</a:t>
            </a:r>
            <a:r>
              <a:rPr lang="en-US" sz="1600" dirty="0" smtClean="0"/>
              <a:t>&gt; ) </a:t>
            </a:r>
          </a:p>
          <a:p>
            <a:pPr marL="400050" lvl="1" indent="0">
              <a:buNone/>
            </a:pPr>
            <a:r>
              <a:rPr lang="en-US" sz="1600" dirty="0" smtClean="0"/>
              <a:t>[ ...n ] ] </a:t>
            </a:r>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sp>
        <p:nvSpPr>
          <p:cNvPr id="5" name="TextBox 4"/>
          <p:cNvSpPr txBox="1"/>
          <p:nvPr/>
        </p:nvSpPr>
        <p:spPr>
          <a:xfrm>
            <a:off x="76200" y="4990981"/>
            <a:ext cx="2590800" cy="8002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solidFill>
                  <a:srgbClr val="0070C0"/>
                </a:solidFill>
              </a:rPr>
              <a:t>SELECT</a:t>
            </a:r>
            <a:r>
              <a:rPr lang="en-US" sz="1400" dirty="0">
                <a:solidFill>
                  <a:schemeClr val="tx1"/>
                </a:solidFill>
              </a:rPr>
              <a:t> </a:t>
            </a:r>
            <a:r>
              <a:rPr lang="en-US" sz="1600" b="1" dirty="0">
                <a:solidFill>
                  <a:srgbClr val="BC8F00"/>
                </a:solidFill>
              </a:rPr>
              <a:t>coulm1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table1</a:t>
            </a:r>
          </a:p>
          <a:p>
            <a:r>
              <a:rPr lang="en-US" sz="1400" dirty="0">
                <a:solidFill>
                  <a:srgbClr val="0070C0"/>
                </a:solidFill>
              </a:rPr>
              <a:t>UNION</a:t>
            </a:r>
          </a:p>
          <a:p>
            <a:r>
              <a:rPr lang="en-US" sz="1400" dirty="0">
                <a:solidFill>
                  <a:srgbClr val="0070C0"/>
                </a:solidFill>
              </a:rPr>
              <a:t>SELECT</a:t>
            </a:r>
            <a:r>
              <a:rPr lang="en-US" sz="1400" dirty="0">
                <a:solidFill>
                  <a:schemeClr val="tx1"/>
                </a:solidFill>
              </a:rPr>
              <a:t> </a:t>
            </a:r>
            <a:r>
              <a:rPr lang="en-US" sz="1400" b="1" dirty="0">
                <a:solidFill>
                  <a:srgbClr val="BC8F00"/>
                </a:solidFill>
              </a:rPr>
              <a:t>coulm1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table2</a:t>
            </a:r>
            <a:r>
              <a:rPr lang="en-US" sz="1400" dirty="0">
                <a:solidFill>
                  <a:schemeClr val="tx1"/>
                </a:solidFill>
              </a:rPr>
              <a:t>;</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0" y="4600575"/>
            <a:ext cx="27051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575562" y="5210175"/>
            <a:ext cx="596638"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defPPr>
              <a:defRPr lang="en-US"/>
            </a:defPPr>
            <a:lvl1pPr>
              <a:defRPr sz="1400">
                <a:solidFill>
                  <a:schemeClr val="bg1"/>
                </a:solidFill>
              </a:defRPr>
            </a:lvl1pPr>
          </a:lstStyle>
          <a:p>
            <a:r>
              <a:rPr lang="en-US" b="1" dirty="0" smtClean="0">
                <a:solidFill>
                  <a:schemeClr val="tx1"/>
                </a:solidFill>
              </a:rPr>
              <a:t>A </a:t>
            </a:r>
            <a:r>
              <a:rPr lang="en-US" dirty="0" smtClean="0">
                <a:solidFill>
                  <a:schemeClr val="tx1"/>
                </a:solidFill>
              </a:rPr>
              <a:t>∪</a:t>
            </a:r>
            <a:r>
              <a:rPr lang="en-US" b="1" dirty="0" smtClean="0">
                <a:solidFill>
                  <a:schemeClr val="tx1"/>
                </a:solidFill>
              </a:rPr>
              <a:t> </a:t>
            </a:r>
            <a:r>
              <a:rPr lang="en-US" b="1" dirty="0">
                <a:solidFill>
                  <a:schemeClr val="tx1"/>
                </a:solidFill>
              </a:rPr>
              <a:t>B</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0" y="4600575"/>
            <a:ext cx="27051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0"/>
          </p:nvPr>
        </p:nvSpPr>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78252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5"/>
                                        </p:tgtEl>
                                        <p:attrNameLst>
                                          <p:attrName>style.color</p:attrName>
                                        </p:attrNameLst>
                                      </p:cBhvr>
                                      <p:to>
                                        <a:schemeClr val="bg1"/>
                                      </p:to>
                                    </p:animClr>
                                    <p:animClr clrSpc="rgb" dir="cw">
                                      <p:cBhvr>
                                        <p:cTn id="7" dur="250" autoRev="1" fill="remove"/>
                                        <p:tgtEl>
                                          <p:spTgt spid="5"/>
                                        </p:tgtEl>
                                        <p:attrNameLst>
                                          <p:attrName>fillcolor</p:attrName>
                                        </p:attrNameLst>
                                      </p:cBhvr>
                                      <p:to>
                                        <a:schemeClr val="bg1"/>
                                      </p:to>
                                    </p:animClr>
                                    <p:set>
                                      <p:cBhvr>
                                        <p:cTn id="8" dur="250" autoRev="1" fill="remove"/>
                                        <p:tgtEl>
                                          <p:spTgt spid="5"/>
                                        </p:tgtEl>
                                        <p:attrNameLst>
                                          <p:attrName>fill.type</p:attrName>
                                        </p:attrNameLst>
                                      </p:cBhvr>
                                      <p:to>
                                        <p:strVal val="solid"/>
                                      </p:to>
                                    </p:set>
                                    <p:set>
                                      <p:cBhvr>
                                        <p:cTn id="9" dur="250" autoRev="1" fill="remove"/>
                                        <p:tgtEl>
                                          <p:spTgt spid="5"/>
                                        </p:tgtEl>
                                        <p:attrNameLst>
                                          <p:attrName>fill.on</p:attrName>
                                        </p:attrNameLst>
                                      </p:cBhvr>
                                      <p:to>
                                        <p:strVal val="true"/>
                                      </p:to>
                                    </p:set>
                                  </p:childTnLst>
                                </p:cTn>
                              </p:par>
                              <p:par>
                                <p:cTn id="10" presetID="6"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500"/>
                                        <p:tgtEl>
                                          <p:spTgt spid="6"/>
                                        </p:tgtEl>
                                      </p:cBhvr>
                                    </p:animEffect>
                                  </p:childTnLst>
                                </p:cTn>
                              </p:par>
                              <p:par>
                                <p:cTn id="13" presetID="27" presetClass="emph" presetSubtype="0" fill="remove" grpId="0" nodeType="withEffect">
                                  <p:stCondLst>
                                    <p:cond delay="0"/>
                                  </p:stCondLst>
                                  <p:childTnLst>
                                    <p:animClr clrSpc="rgb" dir="cw">
                                      <p:cBhvr override="childStyle">
                                        <p:cTn id="14" dur="250" autoRev="1" fill="remove"/>
                                        <p:tgtEl>
                                          <p:spTgt spid="7"/>
                                        </p:tgtEl>
                                        <p:attrNameLst>
                                          <p:attrName>style.color</p:attrName>
                                        </p:attrNameLst>
                                      </p:cBhvr>
                                      <p:to>
                                        <a:schemeClr val="bg1"/>
                                      </p:to>
                                    </p:animClr>
                                    <p:animClr clrSpc="rgb" dir="cw">
                                      <p:cBhvr>
                                        <p:cTn id="15" dur="250" autoRev="1" fill="remove"/>
                                        <p:tgtEl>
                                          <p:spTgt spid="7"/>
                                        </p:tgtEl>
                                        <p:attrNameLst>
                                          <p:attrName>fillcolor</p:attrName>
                                        </p:attrNameLst>
                                      </p:cBhvr>
                                      <p:to>
                                        <a:schemeClr val="bg1"/>
                                      </p:to>
                                    </p:animClr>
                                    <p:set>
                                      <p:cBhvr>
                                        <p:cTn id="16" dur="250" autoRev="1" fill="remove"/>
                                        <p:tgtEl>
                                          <p:spTgt spid="7"/>
                                        </p:tgtEl>
                                        <p:attrNameLst>
                                          <p:attrName>fill.type</p:attrName>
                                        </p:attrNameLst>
                                      </p:cBhvr>
                                      <p:to>
                                        <p:strVal val="solid"/>
                                      </p:to>
                                    </p:set>
                                    <p:set>
                                      <p:cBhvr>
                                        <p:cTn id="17" dur="250" autoRev="1" fill="remove"/>
                                        <p:tgtEl>
                                          <p:spTgt spid="7"/>
                                        </p:tgtEl>
                                        <p:attrNameLst>
                                          <p:attrName>fill.on</p:attrName>
                                        </p:attrNameLst>
                                      </p:cBhvr>
                                      <p:to>
                                        <p:strVal val="true"/>
                                      </p:to>
                                    </p:set>
                                  </p:childTnLst>
                                </p:cTn>
                              </p:par>
                              <p:par>
                                <p:cTn id="18" presetID="6"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latin typeface="Verdana" pitchFamily="34" charset="0"/>
              </a:rPr>
              <a:t>Example: Union Operator</a:t>
            </a:r>
          </a:p>
        </p:txBody>
      </p:sp>
      <p:graphicFrame>
        <p:nvGraphicFramePr>
          <p:cNvPr id="5" name="Table 4"/>
          <p:cNvGraphicFramePr>
            <a:graphicFrameLocks noGrp="1"/>
          </p:cNvGraphicFramePr>
          <p:nvPr>
            <p:extLst>
              <p:ext uri="{D42A27DB-BD31-4B8C-83A1-F6EECF244321}">
                <p14:modId xmlns:p14="http://schemas.microsoft.com/office/powerpoint/2010/main" val="1954983008"/>
              </p:ext>
            </p:extLst>
          </p:nvPr>
        </p:nvGraphicFramePr>
        <p:xfrm>
          <a:off x="228600" y="1459693"/>
          <a:ext cx="2333626" cy="1347412"/>
        </p:xfrm>
        <a:graphic>
          <a:graphicData uri="http://schemas.openxmlformats.org/drawingml/2006/table">
            <a:tbl>
              <a:tblPr firstRow="1" bandRow="1">
                <a:tableStyleId>{5C22544A-7EE6-4342-B048-85BDC9FD1C3A}</a:tableStyleId>
              </a:tblPr>
              <a:tblGrid>
                <a:gridCol w="1166813"/>
                <a:gridCol w="1166813"/>
              </a:tblGrid>
              <a:tr h="304799">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304799">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332283">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MA</a:t>
                      </a:r>
                      <a:endParaRPr lang="en-US" sz="1400" kern="1200" dirty="0">
                        <a:solidFill>
                          <a:schemeClr val="dk1"/>
                        </a:solidFill>
                        <a:latin typeface="Arial" pitchFamily="34" charset="0"/>
                        <a:ea typeface="+mn-ea"/>
                        <a:cs typeface="Arial" pitchFamily="34" charset="0"/>
                      </a:endParaRPr>
                    </a:p>
                  </a:txBody>
                  <a:tcPr anchor="ctr"/>
                </a:tc>
              </a:tr>
              <a:tr h="405529">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NY</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28276305"/>
              </p:ext>
            </p:extLst>
          </p:nvPr>
        </p:nvGraphicFramePr>
        <p:xfrm>
          <a:off x="4648200" y="1438482"/>
          <a:ext cx="1828800" cy="1723644"/>
        </p:xfrm>
        <a:graphic>
          <a:graphicData uri="http://schemas.openxmlformats.org/drawingml/2006/table">
            <a:tbl>
              <a:tblPr firstRow="1" bandRow="1">
                <a:tableStyleId>{5C22544A-7EE6-4342-B048-85BDC9FD1C3A}</a:tableStyleId>
              </a:tblPr>
              <a:tblGrid>
                <a:gridCol w="914400"/>
                <a:gridCol w="914400"/>
              </a:tblGrid>
              <a:tr h="342900">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342900">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33375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London</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NA</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London</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8" name="TextBox 7"/>
          <p:cNvSpPr txBox="1"/>
          <p:nvPr/>
        </p:nvSpPr>
        <p:spPr>
          <a:xfrm>
            <a:off x="3581400" y="3400274"/>
            <a:ext cx="2514600" cy="146423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a:solidFill>
                  <a:schemeClr val="tx2">
                    <a:lumMod val="60000"/>
                    <a:lumOff val="40000"/>
                  </a:schemeClr>
                </a:solidFill>
              </a:rPr>
              <a:t>SELECT</a:t>
            </a:r>
            <a:r>
              <a:rPr lang="en-US" sz="1600" dirty="0">
                <a:solidFill>
                  <a:schemeClr val="tx2"/>
                </a:solidFill>
                <a:latin typeface="Arial" pitchFamily="34" charset="0"/>
                <a:cs typeface="Arial" pitchFamily="34" charset="0"/>
              </a:rPr>
              <a:t> </a:t>
            </a:r>
            <a:r>
              <a:rPr lang="en-US" sz="1600" b="1" dirty="0" smtClean="0">
                <a:solidFill>
                  <a:srgbClr val="BC8F00"/>
                </a:solidFill>
              </a:rPr>
              <a:t>Country, State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Customers</a:t>
            </a:r>
            <a:endParaRPr lang="en-US" sz="1600" b="1" dirty="0">
              <a:solidFill>
                <a:srgbClr val="BC8F00"/>
              </a:solidFill>
            </a:endParaRPr>
          </a:p>
          <a:p>
            <a:r>
              <a:rPr lang="en-US" sz="1600" b="1" dirty="0">
                <a:solidFill>
                  <a:schemeClr val="tx2">
                    <a:lumMod val="60000"/>
                    <a:lumOff val="40000"/>
                  </a:schemeClr>
                </a:solidFill>
              </a:rPr>
              <a:t>UNION</a:t>
            </a:r>
          </a:p>
          <a:p>
            <a:r>
              <a:rPr lang="en-US" sz="1600" b="1" dirty="0">
                <a:solidFill>
                  <a:schemeClr val="tx2">
                    <a:lumMod val="60000"/>
                    <a:lumOff val="40000"/>
                  </a:schemeClr>
                </a:solidFill>
              </a:rPr>
              <a:t>SELECT</a:t>
            </a:r>
            <a:r>
              <a:rPr lang="en-US" sz="1600" dirty="0" smtClean="0">
                <a:solidFill>
                  <a:schemeClr val="tx2"/>
                </a:solidFill>
                <a:latin typeface="Arial" pitchFamily="34" charset="0"/>
                <a:cs typeface="Arial" pitchFamily="34" charset="0"/>
              </a:rPr>
              <a:t> </a:t>
            </a:r>
            <a:r>
              <a:rPr lang="en-US" sz="1600" b="1" dirty="0" smtClean="0">
                <a:solidFill>
                  <a:srgbClr val="BC8F00"/>
                </a:solidFill>
              </a:rPr>
              <a:t>Country, State</a:t>
            </a:r>
            <a:r>
              <a:rPr lang="en-US" sz="1600" dirty="0" smtClean="0">
                <a:solidFill>
                  <a:schemeClr val="tx2"/>
                </a:solidFill>
                <a:latin typeface="Arial" pitchFamily="34" charset="0"/>
                <a:cs typeface="Arial" pitchFamily="34" charset="0"/>
              </a:rPr>
              <a:t>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Offices;</a:t>
            </a:r>
            <a:endParaRPr lang="en-US" sz="1600" b="1" dirty="0">
              <a:solidFill>
                <a:srgbClr val="BC8F00"/>
              </a:solidFill>
            </a:endParaRPr>
          </a:p>
        </p:txBody>
      </p:sp>
      <p:sp>
        <p:nvSpPr>
          <p:cNvPr id="9" name="TextBox 8"/>
          <p:cNvSpPr txBox="1"/>
          <p:nvPr/>
        </p:nvSpPr>
        <p:spPr>
          <a:xfrm>
            <a:off x="914400" y="1143000"/>
            <a:ext cx="1600200" cy="307777"/>
          </a:xfrm>
          <a:prstGeom prst="rect">
            <a:avLst/>
          </a:prstGeom>
          <a:noFill/>
        </p:spPr>
        <p:txBody>
          <a:bodyPr wrap="square" rtlCol="0">
            <a:spAutoFit/>
          </a:bodyPr>
          <a:lstStyle/>
          <a:p>
            <a:r>
              <a:rPr lang="en-US" sz="1400" dirty="0" smtClean="0"/>
              <a:t>Customers</a:t>
            </a:r>
            <a:endParaRPr lang="en-US" sz="1400" dirty="0"/>
          </a:p>
        </p:txBody>
      </p:sp>
      <p:sp>
        <p:nvSpPr>
          <p:cNvPr id="10" name="TextBox 9"/>
          <p:cNvSpPr txBox="1"/>
          <p:nvPr/>
        </p:nvSpPr>
        <p:spPr>
          <a:xfrm>
            <a:off x="4724400" y="1066800"/>
            <a:ext cx="3124200" cy="307777"/>
          </a:xfrm>
          <a:prstGeom prst="rect">
            <a:avLst/>
          </a:prstGeom>
          <a:noFill/>
        </p:spPr>
        <p:txBody>
          <a:bodyPr wrap="square" rtlCol="0">
            <a:spAutoFit/>
          </a:bodyPr>
          <a:lstStyle/>
          <a:p>
            <a:r>
              <a:rPr lang="en-US" sz="1400" dirty="0" smtClean="0"/>
              <a:t>Offices</a:t>
            </a:r>
            <a:endParaRPr lang="en-US" sz="1400" dirty="0"/>
          </a:p>
        </p:txBody>
      </p:sp>
      <p:graphicFrame>
        <p:nvGraphicFramePr>
          <p:cNvPr id="12" name="Table 11"/>
          <p:cNvGraphicFramePr>
            <a:graphicFrameLocks noGrp="1"/>
          </p:cNvGraphicFramePr>
          <p:nvPr>
            <p:extLst>
              <p:ext uri="{D42A27DB-BD31-4B8C-83A1-F6EECF244321}">
                <p14:modId xmlns:p14="http://schemas.microsoft.com/office/powerpoint/2010/main" val="969055803"/>
              </p:ext>
            </p:extLst>
          </p:nvPr>
        </p:nvGraphicFramePr>
        <p:xfrm>
          <a:off x="457200" y="4407305"/>
          <a:ext cx="2324100" cy="1828800"/>
        </p:xfrm>
        <a:graphic>
          <a:graphicData uri="http://schemas.openxmlformats.org/drawingml/2006/table">
            <a:tbl>
              <a:tblPr firstRow="1" bandRow="1">
                <a:tableStyleId>{5C22544A-7EE6-4342-B048-85BDC9FD1C3A}</a:tableStyleId>
              </a:tblPr>
              <a:tblGrid>
                <a:gridCol w="1162050"/>
                <a:gridCol w="1162050"/>
              </a:tblGrid>
              <a:tr h="248546">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25456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MA</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NY</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London</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NA</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11" name="TextBox 10"/>
          <p:cNvSpPr txBox="1"/>
          <p:nvPr/>
        </p:nvSpPr>
        <p:spPr>
          <a:xfrm>
            <a:off x="3124200" y="5055719"/>
            <a:ext cx="3124200" cy="646986"/>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0" dirty="0" smtClean="0">
                <a:solidFill>
                  <a:schemeClr val="tx2"/>
                </a:solidFill>
                <a:latin typeface="Arial" pitchFamily="34" charset="0"/>
                <a:cs typeface="Arial" pitchFamily="34" charset="0"/>
              </a:rPr>
              <a:t>All the unique records from both the tables will </a:t>
            </a:r>
            <a:r>
              <a:rPr lang="en-US" sz="1600" b="0" smtClean="0">
                <a:solidFill>
                  <a:schemeClr val="tx2"/>
                </a:solidFill>
                <a:latin typeface="Arial" pitchFamily="34" charset="0"/>
                <a:cs typeface="Arial" pitchFamily="34" charset="0"/>
              </a:rPr>
              <a:t>be fetched.</a:t>
            </a:r>
            <a:endParaRPr lang="en-US" sz="1600" b="0" dirty="0">
              <a:solidFill>
                <a:schemeClr val="tx2"/>
              </a:solidFill>
              <a:latin typeface="Arial" pitchFamily="34" charset="0"/>
              <a:cs typeface="Arial" pitchFamily="34" charset="0"/>
            </a:endParaRPr>
          </a:p>
        </p:txBody>
      </p:sp>
      <p:sp>
        <p:nvSpPr>
          <p:cNvPr id="13" name="Right Brace 12"/>
          <p:cNvSpPr/>
          <p:nvPr/>
        </p:nvSpPr>
        <p:spPr>
          <a:xfrm>
            <a:off x="2819400" y="4483505"/>
            <a:ext cx="304800" cy="18288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ine Callout 2 13"/>
          <p:cNvSpPr/>
          <p:nvPr/>
        </p:nvSpPr>
        <p:spPr>
          <a:xfrm>
            <a:off x="7239000" y="2106065"/>
            <a:ext cx="1219200" cy="1005840"/>
          </a:xfrm>
          <a:prstGeom prst="borderCallout2">
            <a:avLst>
              <a:gd name="adj1" fmla="val 85302"/>
              <a:gd name="adj2" fmla="val -66758"/>
              <a:gd name="adj3" fmla="val 45416"/>
              <a:gd name="adj4" fmla="val -550"/>
              <a:gd name="adj5" fmla="val 14953"/>
              <a:gd name="adj6" fmla="val -6644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Duplicate records within the table.</a:t>
            </a:r>
            <a:endParaRPr lang="en-US" sz="1400" dirty="0">
              <a:latin typeface="Arial" pitchFamily="34" charset="0"/>
              <a:cs typeface="Arial" pitchFamily="34" charset="0"/>
            </a:endParaRPr>
          </a:p>
        </p:txBody>
      </p:sp>
      <p:sp>
        <p:nvSpPr>
          <p:cNvPr id="15" name="Rounded Rectangle 14"/>
          <p:cNvSpPr/>
          <p:nvPr/>
        </p:nvSpPr>
        <p:spPr>
          <a:xfrm>
            <a:off x="3048000" y="1816505"/>
            <a:ext cx="13716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Duplicate records across the table.</a:t>
            </a:r>
            <a:endParaRPr lang="en-US" sz="1400" dirty="0">
              <a:latin typeface="Arial" pitchFamily="34" charset="0"/>
              <a:cs typeface="Arial" pitchFamily="34" charset="0"/>
            </a:endParaRPr>
          </a:p>
        </p:txBody>
      </p:sp>
      <p:cxnSp>
        <p:nvCxnSpPr>
          <p:cNvPr id="17" name="Straight Connector 16"/>
          <p:cNvCxnSpPr>
            <a:stCxn id="15" idx="3"/>
          </p:cNvCxnSpPr>
          <p:nvPr/>
        </p:nvCxnSpPr>
        <p:spPr>
          <a:xfrm flipV="1">
            <a:off x="4419600" y="1968905"/>
            <a:ext cx="304800" cy="266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stCxn id="15" idx="1"/>
          </p:cNvCxnSpPr>
          <p:nvPr/>
        </p:nvCxnSpPr>
        <p:spPr>
          <a:xfrm flipH="1" flipV="1">
            <a:off x="2590800" y="1968905"/>
            <a:ext cx="457200" cy="266700"/>
          </a:xfrm>
          <a:prstGeom prst="line">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0" y="4023328"/>
            <a:ext cx="1600200" cy="307777"/>
          </a:xfrm>
          <a:prstGeom prst="rect">
            <a:avLst/>
          </a:prstGeom>
          <a:noFill/>
        </p:spPr>
        <p:txBody>
          <a:bodyPr wrap="square" rtlCol="0">
            <a:spAutoFit/>
          </a:bodyPr>
          <a:lstStyle/>
          <a:p>
            <a:r>
              <a:rPr lang="en-US" sz="1400" b="1" dirty="0" smtClean="0"/>
              <a:t>Output:</a:t>
            </a:r>
            <a:endParaRPr lang="en-US" sz="1400" b="1" dirty="0"/>
          </a:p>
        </p:txBody>
      </p:sp>
      <p:sp>
        <p:nvSpPr>
          <p:cNvPr id="18" name="Slide Number Placeholder 17"/>
          <p:cNvSpPr>
            <a:spLocks noGrp="1"/>
          </p:cNvSpPr>
          <p:nvPr>
            <p:ph type="sldNum" sz="quarter" idx="10"/>
          </p:nvPr>
        </p:nvSpPr>
        <p:spPr/>
        <p:txBody>
          <a:bodyPr/>
          <a:lstStyle/>
          <a:p>
            <a:fld id="{47ED8886-DB3B-44F4-9A80-E6A224679F20}" type="slidenum">
              <a:rPr lang="en-US" smtClean="0"/>
              <a:pPr/>
              <a:t>29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ox(in)">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300" dirty="0" smtClean="0"/>
              <a:t>SQL operators </a:t>
            </a:r>
            <a:r>
              <a:rPr lang="en-US" sz="2300" dirty="0"/>
              <a:t>session provides knowledge and </a:t>
            </a:r>
            <a:r>
              <a:rPr lang="en-US" sz="2300" dirty="0" smtClean="0"/>
              <a:t>understanding of the </a:t>
            </a:r>
            <a:r>
              <a:rPr lang="en-US" sz="2300" dirty="0"/>
              <a:t>use </a:t>
            </a:r>
            <a:r>
              <a:rPr lang="en-US" sz="2300" dirty="0" smtClean="0"/>
              <a:t>of operators available in ANSI and finally apply the syntax learned as part of this session in a case study provided. </a:t>
            </a: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 All Operators</a:t>
            </a:r>
            <a:endParaRPr lang="en-IN" dirty="0"/>
          </a:p>
        </p:txBody>
      </p:sp>
      <p:sp>
        <p:nvSpPr>
          <p:cNvPr id="3" name="Content Placeholder 2"/>
          <p:cNvSpPr>
            <a:spLocks noGrp="1"/>
          </p:cNvSpPr>
          <p:nvPr>
            <p:ph idx="1"/>
          </p:nvPr>
        </p:nvSpPr>
        <p:spPr>
          <a:xfrm>
            <a:off x="228600" y="1145272"/>
            <a:ext cx="8686800" cy="4946650"/>
          </a:xfrm>
        </p:spPr>
        <p:txBody>
          <a:bodyPr/>
          <a:lstStyle/>
          <a:p>
            <a:pPr>
              <a:buNone/>
            </a:pPr>
            <a:r>
              <a:rPr lang="en-US" sz="2400" b="1" dirty="0" smtClean="0"/>
              <a:t>UNION ALL</a:t>
            </a:r>
          </a:p>
          <a:p>
            <a:r>
              <a:rPr lang="en-US" sz="1800" dirty="0" smtClean="0"/>
              <a:t>If</a:t>
            </a:r>
            <a:r>
              <a:rPr lang="en-US" sz="1800" dirty="0"/>
              <a:t> </a:t>
            </a:r>
            <a:r>
              <a:rPr lang="en-US" sz="1800" dirty="0" smtClean="0"/>
              <a:t>UNION ALL</a:t>
            </a:r>
            <a:r>
              <a:rPr lang="en-US" sz="1800" dirty="0"/>
              <a:t> is specified, duplicate rows returned by </a:t>
            </a:r>
            <a:r>
              <a:rPr lang="en-US" sz="1800" dirty="0" smtClean="0"/>
              <a:t>union expression</a:t>
            </a:r>
            <a:r>
              <a:rPr lang="en-US" sz="1800" dirty="0"/>
              <a:t> are retained. If two query expressions return the same row, two copies of the row are returned in the final result</a:t>
            </a:r>
            <a:r>
              <a:rPr lang="en-US" sz="1800" dirty="0" smtClean="0"/>
              <a:t>.</a:t>
            </a:r>
            <a:r>
              <a:rPr lang="en-US" sz="1800" dirty="0"/>
              <a:t> f ALL is not specified, duplicate rows are eliminated from the result </a:t>
            </a:r>
            <a:r>
              <a:rPr lang="en-US" sz="1800" dirty="0" smtClean="0"/>
              <a:t>set.</a:t>
            </a:r>
          </a:p>
          <a:p>
            <a:r>
              <a:rPr lang="en-US" sz="1600" b="1" dirty="0" smtClean="0"/>
              <a:t>Syntax</a:t>
            </a:r>
          </a:p>
          <a:p>
            <a:pPr marL="400050" lvl="1" indent="0">
              <a:buNone/>
            </a:pPr>
            <a:r>
              <a:rPr lang="en-US" sz="1600" dirty="0" smtClean="0"/>
              <a:t>{ &lt;</a:t>
            </a:r>
            <a:r>
              <a:rPr lang="en-US" sz="1600" dirty="0" err="1" smtClean="0"/>
              <a:t>query_specification</a:t>
            </a:r>
            <a:r>
              <a:rPr lang="en-US" sz="1600" dirty="0" smtClean="0"/>
              <a:t>&gt; | ( &lt;</a:t>
            </a:r>
            <a:r>
              <a:rPr lang="en-US" sz="1600" dirty="0" err="1" smtClean="0"/>
              <a:t>query_expression</a:t>
            </a:r>
            <a:r>
              <a:rPr lang="en-US" sz="1600" dirty="0" smtClean="0"/>
              <a:t>&gt; ) } </a:t>
            </a:r>
          </a:p>
          <a:p>
            <a:pPr marL="400050" lvl="1" indent="0">
              <a:buNone/>
            </a:pPr>
            <a:r>
              <a:rPr lang="en-US" sz="1600" dirty="0" smtClean="0">
                <a:solidFill>
                  <a:srgbClr val="0070C0"/>
                </a:solidFill>
              </a:rPr>
              <a:t>UNION  ALL  </a:t>
            </a:r>
            <a:r>
              <a:rPr lang="en-US" sz="1600" dirty="0" smtClean="0"/>
              <a:t>&lt;</a:t>
            </a:r>
            <a:r>
              <a:rPr lang="en-US" sz="1600" dirty="0" err="1" smtClean="0"/>
              <a:t>query_specification</a:t>
            </a:r>
            <a:r>
              <a:rPr lang="en-US" sz="1600" dirty="0" smtClean="0"/>
              <a:t> | ( &lt;</a:t>
            </a:r>
            <a:r>
              <a:rPr lang="en-US" sz="1600" dirty="0" err="1" smtClean="0"/>
              <a:t>query_expression</a:t>
            </a:r>
            <a:r>
              <a:rPr lang="en-US" sz="1600" dirty="0" smtClean="0"/>
              <a:t>&gt; ) </a:t>
            </a:r>
          </a:p>
          <a:p>
            <a:pPr marL="400050" lvl="1" indent="0">
              <a:buNone/>
            </a:pPr>
            <a:r>
              <a:rPr lang="en-US" sz="1600" dirty="0" smtClean="0"/>
              <a:t>[ </a:t>
            </a:r>
            <a:r>
              <a:rPr lang="en-US" sz="1600" dirty="0">
                <a:solidFill>
                  <a:srgbClr val="0070C0"/>
                </a:solidFill>
              </a:rPr>
              <a:t>UNION  ALL  </a:t>
            </a:r>
            <a:r>
              <a:rPr lang="en-US" sz="1600" dirty="0" smtClean="0"/>
              <a:t>&lt;</a:t>
            </a:r>
            <a:r>
              <a:rPr lang="en-US" sz="1600" dirty="0" err="1" smtClean="0"/>
              <a:t>query_specification</a:t>
            </a:r>
            <a:r>
              <a:rPr lang="en-US" sz="1600" dirty="0" smtClean="0"/>
              <a:t>&gt; | ( &lt;</a:t>
            </a:r>
            <a:r>
              <a:rPr lang="en-US" sz="1600" dirty="0" err="1" smtClean="0"/>
              <a:t>query_expression</a:t>
            </a:r>
            <a:r>
              <a:rPr lang="en-US" sz="1600" dirty="0" smtClean="0"/>
              <a:t>&gt; ) </a:t>
            </a:r>
          </a:p>
          <a:p>
            <a:pPr marL="400050" lvl="1" indent="0">
              <a:buNone/>
            </a:pPr>
            <a:r>
              <a:rPr lang="en-US" sz="1600" dirty="0" smtClean="0"/>
              <a:t>[ ...n ] ] </a:t>
            </a:r>
          </a:p>
          <a:p>
            <a:pPr>
              <a:buNone/>
            </a:pPr>
            <a:endParaRPr lang="en-US" sz="1800" dirty="0" smtClean="0"/>
          </a:p>
        </p:txBody>
      </p:sp>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4625" y="4213775"/>
            <a:ext cx="26955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4212187"/>
            <a:ext cx="27051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86400" y="4669387"/>
            <a:ext cx="9144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1400">
                <a:solidFill>
                  <a:schemeClr val="bg1"/>
                </a:solidFill>
              </a:defRPr>
            </a:lvl1pPr>
          </a:lstStyle>
          <a:p>
            <a:r>
              <a:rPr lang="en-US" b="1" dirty="0">
                <a:solidFill>
                  <a:schemeClr val="tx1"/>
                </a:solidFill>
              </a:rPr>
              <a:t>A &amp; </a:t>
            </a:r>
            <a:r>
              <a:rPr lang="en-US" b="1" dirty="0" smtClean="0">
                <a:solidFill>
                  <a:schemeClr val="tx1"/>
                </a:solidFill>
              </a:rPr>
              <a:t>B </a:t>
            </a:r>
            <a:r>
              <a:rPr lang="en-US" b="1" dirty="0">
                <a:solidFill>
                  <a:schemeClr val="tx1"/>
                </a:solidFill>
              </a:rPr>
              <a:t>where</a:t>
            </a:r>
          </a:p>
          <a:p>
            <a:r>
              <a:rPr lang="en-US" b="1" dirty="0">
                <a:solidFill>
                  <a:schemeClr val="tx1"/>
                </a:solidFill>
              </a:rPr>
              <a:t>A </a:t>
            </a:r>
            <a:r>
              <a:rPr lang="en-US" b="1" dirty="0" smtClean="0">
                <a:solidFill>
                  <a:schemeClr val="tx1"/>
                </a:solidFill>
              </a:rPr>
              <a:t>∩ B </a:t>
            </a:r>
            <a:r>
              <a:rPr lang="en-US" b="1" dirty="0">
                <a:solidFill>
                  <a:schemeClr val="tx1"/>
                </a:solidFill>
              </a:rPr>
              <a:t>=Ø</a:t>
            </a:r>
          </a:p>
        </p:txBody>
      </p:sp>
      <p:sp>
        <p:nvSpPr>
          <p:cNvPr id="9" name="TextBox 8"/>
          <p:cNvSpPr txBox="1"/>
          <p:nvPr/>
        </p:nvSpPr>
        <p:spPr>
          <a:xfrm>
            <a:off x="76200" y="4669387"/>
            <a:ext cx="2562225" cy="8002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solidFill>
                  <a:srgbClr val="0070C0"/>
                </a:solidFill>
              </a:rPr>
              <a:t>SELECT</a:t>
            </a:r>
            <a:r>
              <a:rPr lang="en-US" sz="1400" dirty="0">
                <a:solidFill>
                  <a:schemeClr val="tx1"/>
                </a:solidFill>
              </a:rPr>
              <a:t> </a:t>
            </a:r>
            <a:r>
              <a:rPr lang="en-US" sz="1600" b="1" dirty="0">
                <a:solidFill>
                  <a:srgbClr val="BC8F00"/>
                </a:solidFill>
              </a:rPr>
              <a:t>coulmn1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table1</a:t>
            </a:r>
          </a:p>
          <a:p>
            <a:r>
              <a:rPr lang="en-US" sz="1400" dirty="0" smtClean="0">
                <a:solidFill>
                  <a:srgbClr val="0070C0"/>
                </a:solidFill>
              </a:rPr>
              <a:t>UNION ALL</a:t>
            </a:r>
            <a:endParaRPr lang="en-US" sz="1400" dirty="0">
              <a:solidFill>
                <a:srgbClr val="0070C0"/>
              </a:solidFill>
            </a:endParaRPr>
          </a:p>
          <a:p>
            <a:r>
              <a:rPr lang="en-US" sz="1400" dirty="0">
                <a:solidFill>
                  <a:srgbClr val="0070C0"/>
                </a:solidFill>
              </a:rPr>
              <a:t>SELECT</a:t>
            </a:r>
            <a:r>
              <a:rPr lang="en-US" sz="1400" dirty="0">
                <a:solidFill>
                  <a:schemeClr val="tx1"/>
                </a:solidFill>
              </a:rPr>
              <a:t> </a:t>
            </a:r>
            <a:r>
              <a:rPr lang="en-US" sz="1400" b="1" dirty="0">
                <a:solidFill>
                  <a:srgbClr val="BC8F00"/>
                </a:solidFill>
              </a:rPr>
              <a:t>coulmn1</a:t>
            </a:r>
            <a:r>
              <a:rPr lang="en-US" sz="1400" dirty="0" smtClean="0">
                <a:solidFill>
                  <a:schemeClr val="tx1"/>
                </a:solidFill>
              </a:rPr>
              <a:t> </a:t>
            </a:r>
            <a:r>
              <a:rPr lang="en-US" sz="1400" dirty="0">
                <a:solidFill>
                  <a:srgbClr val="0070C0"/>
                </a:solidFill>
              </a:rPr>
              <a:t>FROM</a:t>
            </a:r>
            <a:r>
              <a:rPr lang="en-US" sz="1400" dirty="0">
                <a:solidFill>
                  <a:schemeClr val="tx1"/>
                </a:solidFill>
              </a:rPr>
              <a:t> </a:t>
            </a:r>
            <a:r>
              <a:rPr lang="en-US" sz="1600" b="1" dirty="0">
                <a:solidFill>
                  <a:srgbClr val="BC8F00"/>
                </a:solidFill>
              </a:rPr>
              <a:t>table2</a:t>
            </a:r>
            <a:r>
              <a:rPr lang="en-US" sz="1400" dirty="0">
                <a:solidFill>
                  <a:schemeClr val="tx1"/>
                </a:solidFill>
              </a:rPr>
              <a:t>;</a:t>
            </a:r>
          </a:p>
        </p:txBody>
      </p:sp>
      <p:sp>
        <p:nvSpPr>
          <p:cNvPr id="10" name="Slide Number Placeholder 9"/>
          <p:cNvSpPr>
            <a:spLocks noGrp="1"/>
          </p:cNvSpPr>
          <p:nvPr>
            <p:ph type="sldNum" sz="quarter" idx="10"/>
          </p:nvPr>
        </p:nvSpPr>
        <p:spPr>
          <a:xfrm>
            <a:off x="138752" y="6359126"/>
            <a:ext cx="457200" cy="277813"/>
          </a:xfrm>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78252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500"/>
                                        <p:tgtEl>
                                          <p:spTgt spid="5"/>
                                        </p:tgtEl>
                                      </p:cBhvr>
                                    </p:animEffect>
                                  </p:childTnLst>
                                </p:cTn>
                              </p:par>
                              <p:par>
                                <p:cTn id="11" presetID="27" presetClass="emph" presetSubtype="0" fill="remove" grpId="0" nodeType="withEffect">
                                  <p:stCondLst>
                                    <p:cond delay="0"/>
                                  </p:stCondLst>
                                  <p:childTnLst>
                                    <p:animClr clrSpc="rgb" dir="cw">
                                      <p:cBhvr override="childStyle">
                                        <p:cTn id="12" dur="250" autoRev="1" fill="remove"/>
                                        <p:tgtEl>
                                          <p:spTgt spid="8"/>
                                        </p:tgtEl>
                                        <p:attrNameLst>
                                          <p:attrName>style.color</p:attrName>
                                        </p:attrNameLst>
                                      </p:cBhvr>
                                      <p:to>
                                        <a:schemeClr val="bg1"/>
                                      </p:to>
                                    </p:animClr>
                                    <p:animClr clrSpc="rgb" dir="cw">
                                      <p:cBhvr>
                                        <p:cTn id="13" dur="250" autoRev="1" fill="remove"/>
                                        <p:tgtEl>
                                          <p:spTgt spid="8"/>
                                        </p:tgtEl>
                                        <p:attrNameLst>
                                          <p:attrName>fillcolor</p:attrName>
                                        </p:attrNameLst>
                                      </p:cBhvr>
                                      <p:to>
                                        <a:schemeClr val="bg1"/>
                                      </p:to>
                                    </p:animClr>
                                    <p:set>
                                      <p:cBhvr>
                                        <p:cTn id="14" dur="250" autoRev="1" fill="remove"/>
                                        <p:tgtEl>
                                          <p:spTgt spid="8"/>
                                        </p:tgtEl>
                                        <p:attrNameLst>
                                          <p:attrName>fill.type</p:attrName>
                                        </p:attrNameLst>
                                      </p:cBhvr>
                                      <p:to>
                                        <p:strVal val="solid"/>
                                      </p:to>
                                    </p:set>
                                    <p:set>
                                      <p:cBhvr>
                                        <p:cTn id="15" dur="250" autoRev="1" fill="remove"/>
                                        <p:tgtEl>
                                          <p:spTgt spid="8"/>
                                        </p:tgtEl>
                                        <p:attrNameLst>
                                          <p:attrName>fill.on</p:attrName>
                                        </p:attrNameLst>
                                      </p:cBhvr>
                                      <p:to>
                                        <p:strVal val="true"/>
                                      </p:to>
                                    </p:set>
                                  </p:childTnLst>
                                </p:cTn>
                              </p:par>
                              <p:par>
                                <p:cTn id="16" presetID="27" presetClass="emph" presetSubtype="0" fill="remove" grpId="0" nodeType="withEffect">
                                  <p:stCondLst>
                                    <p:cond delay="0"/>
                                  </p:stCondLst>
                                  <p:childTnLst>
                                    <p:animClr clrSpc="rgb" dir="cw">
                                      <p:cBhvr override="childStyle">
                                        <p:cTn id="17" dur="250" autoRev="1" fill="remove"/>
                                        <p:tgtEl>
                                          <p:spTgt spid="9"/>
                                        </p:tgtEl>
                                        <p:attrNameLst>
                                          <p:attrName>style.color</p:attrName>
                                        </p:attrNameLst>
                                      </p:cBhvr>
                                      <p:to>
                                        <a:schemeClr val="bg1"/>
                                      </p:to>
                                    </p:animClr>
                                    <p:animClr clrSpc="rgb" dir="cw">
                                      <p:cBhvr>
                                        <p:cTn id="18" dur="250" autoRev="1" fill="remove"/>
                                        <p:tgtEl>
                                          <p:spTgt spid="9"/>
                                        </p:tgtEl>
                                        <p:attrNameLst>
                                          <p:attrName>fillcolor</p:attrName>
                                        </p:attrNameLst>
                                      </p:cBhvr>
                                      <p:to>
                                        <a:schemeClr val="bg1"/>
                                      </p:to>
                                    </p:animClr>
                                    <p:set>
                                      <p:cBhvr>
                                        <p:cTn id="19" dur="250" autoRev="1" fill="remove"/>
                                        <p:tgtEl>
                                          <p:spTgt spid="9"/>
                                        </p:tgtEl>
                                        <p:attrNameLst>
                                          <p:attrName>fill.type</p:attrName>
                                        </p:attrNameLst>
                                      </p:cBhvr>
                                      <p:to>
                                        <p:strVal val="solid"/>
                                      </p:to>
                                    </p:set>
                                    <p:set>
                                      <p:cBhvr>
                                        <p:cTn id="20"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dirty="0" smtClean="0">
                <a:latin typeface="Verdana" pitchFamily="34" charset="0"/>
              </a:rPr>
              <a:t>Example: Union  All Operator</a:t>
            </a:r>
          </a:p>
        </p:txBody>
      </p:sp>
      <p:graphicFrame>
        <p:nvGraphicFramePr>
          <p:cNvPr id="14" name="Table 13"/>
          <p:cNvGraphicFramePr>
            <a:graphicFrameLocks noGrp="1"/>
          </p:cNvGraphicFramePr>
          <p:nvPr/>
        </p:nvGraphicFramePr>
        <p:xfrm>
          <a:off x="457200" y="4041577"/>
          <a:ext cx="4648200" cy="2133600"/>
        </p:xfrm>
        <a:graphic>
          <a:graphicData uri="http://schemas.openxmlformats.org/drawingml/2006/table">
            <a:tbl>
              <a:tblPr firstRow="1" bandRow="1">
                <a:tableStyleId>{5C22544A-7EE6-4342-B048-85BDC9FD1C3A}</a:tableStyleId>
              </a:tblPr>
              <a:tblGrid>
                <a:gridCol w="2324100"/>
                <a:gridCol w="2324100"/>
              </a:tblGrid>
              <a:tr h="248546">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25456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MA</a:t>
                      </a:r>
                      <a:endParaRPr lang="en-US" sz="1400" kern="1200" dirty="0">
                        <a:solidFill>
                          <a:schemeClr val="dk1"/>
                        </a:solidFill>
                        <a:latin typeface="Arial" pitchFamily="34" charset="0"/>
                        <a:ea typeface="+mn-ea"/>
                        <a:cs typeface="Arial" pitchFamily="34" charset="0"/>
                      </a:endParaRPr>
                    </a:p>
                  </a:txBody>
                  <a:tcPr anchor="ctr"/>
                </a:tc>
              </a:tr>
              <a:tr h="29751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NY</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London</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NA</a:t>
                      </a:r>
                      <a:endParaRPr lang="en-US" sz="1400" kern="1200" dirty="0">
                        <a:solidFill>
                          <a:schemeClr val="dk1"/>
                        </a:solidFill>
                        <a:latin typeface="Arial" pitchFamily="34" charset="0"/>
                        <a:ea typeface="+mn-ea"/>
                        <a:cs typeface="Arial" pitchFamily="34" charset="0"/>
                      </a:endParaRPr>
                    </a:p>
                  </a:txBody>
                  <a:tcPr anchor="ctr"/>
                </a:tc>
              </a:tr>
              <a:tr h="24854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15" name="TextBox 14"/>
          <p:cNvSpPr txBox="1"/>
          <p:nvPr/>
        </p:nvSpPr>
        <p:spPr>
          <a:xfrm>
            <a:off x="114300" y="3662601"/>
            <a:ext cx="1600200" cy="307777"/>
          </a:xfrm>
          <a:prstGeom prst="rect">
            <a:avLst/>
          </a:prstGeom>
          <a:noFill/>
        </p:spPr>
        <p:txBody>
          <a:bodyPr wrap="square" rtlCol="0">
            <a:spAutoFit/>
          </a:bodyPr>
          <a:lstStyle/>
          <a:p>
            <a:r>
              <a:rPr lang="en-US" sz="1400" b="1" dirty="0" smtClean="0"/>
              <a:t>Output:</a:t>
            </a:r>
            <a:endParaRPr lang="en-US" sz="1400" b="1" dirty="0"/>
          </a:p>
        </p:txBody>
      </p:sp>
      <p:sp>
        <p:nvSpPr>
          <p:cNvPr id="16" name="Line Callout 2 15"/>
          <p:cNvSpPr/>
          <p:nvPr/>
        </p:nvSpPr>
        <p:spPr>
          <a:xfrm>
            <a:off x="5562600" y="4498777"/>
            <a:ext cx="2209800" cy="1005840"/>
          </a:xfrm>
          <a:prstGeom prst="borderCallout2">
            <a:avLst>
              <a:gd name="adj1" fmla="val 153123"/>
              <a:gd name="adj2" fmla="val -86463"/>
              <a:gd name="adj3" fmla="val 45416"/>
              <a:gd name="adj4" fmla="val -550"/>
              <a:gd name="adj5" fmla="val 523"/>
              <a:gd name="adj6" fmla="val -841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Arial" pitchFamily="34" charset="0"/>
                <a:cs typeface="Arial" pitchFamily="34" charset="0"/>
              </a:rPr>
              <a:t>This also retrieves the duplicate records</a:t>
            </a:r>
            <a:endParaRPr lang="en-US" sz="1400" dirty="0">
              <a:latin typeface="Arial" pitchFamily="34" charset="0"/>
              <a:cs typeface="Arial"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667033752"/>
              </p:ext>
            </p:extLst>
          </p:nvPr>
        </p:nvGraphicFramePr>
        <p:xfrm>
          <a:off x="228600" y="1398765"/>
          <a:ext cx="3733800" cy="1347412"/>
        </p:xfrm>
        <a:graphic>
          <a:graphicData uri="http://schemas.openxmlformats.org/drawingml/2006/table">
            <a:tbl>
              <a:tblPr firstRow="1" bandRow="1">
                <a:tableStyleId>{5C22544A-7EE6-4342-B048-85BDC9FD1C3A}</a:tableStyleId>
              </a:tblPr>
              <a:tblGrid>
                <a:gridCol w="1400175"/>
                <a:gridCol w="2333625"/>
              </a:tblGrid>
              <a:tr h="304799">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304799">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332283">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MA</a:t>
                      </a:r>
                      <a:endParaRPr lang="en-US" sz="1400" kern="1200" dirty="0">
                        <a:solidFill>
                          <a:schemeClr val="dk1"/>
                        </a:solidFill>
                        <a:latin typeface="Arial" pitchFamily="34" charset="0"/>
                        <a:ea typeface="+mn-ea"/>
                        <a:cs typeface="Arial" pitchFamily="34" charset="0"/>
                      </a:endParaRPr>
                    </a:p>
                  </a:txBody>
                  <a:tcPr anchor="ctr"/>
                </a:tc>
              </a:tr>
              <a:tr h="405529">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NY</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462728582"/>
              </p:ext>
            </p:extLst>
          </p:nvPr>
        </p:nvGraphicFramePr>
        <p:xfrm>
          <a:off x="4648200" y="1374577"/>
          <a:ext cx="3706601" cy="1371600"/>
        </p:xfrm>
        <a:graphic>
          <a:graphicData uri="http://schemas.openxmlformats.org/drawingml/2006/table">
            <a:tbl>
              <a:tblPr firstRow="1" bandRow="1">
                <a:tableStyleId>{5C22544A-7EE6-4342-B048-85BDC9FD1C3A}</a:tableStyleId>
              </a:tblPr>
              <a:tblGrid>
                <a:gridCol w="1443503"/>
                <a:gridCol w="2263098"/>
              </a:tblGrid>
              <a:tr h="342900">
                <a:tc>
                  <a:txBody>
                    <a:bodyPr/>
                    <a:lstStyle/>
                    <a:p>
                      <a:r>
                        <a:rPr lang="en-US" sz="1400" dirty="0" smtClean="0">
                          <a:latin typeface="Arial" pitchFamily="34" charset="0"/>
                          <a:cs typeface="Arial" pitchFamily="34" charset="0"/>
                        </a:rPr>
                        <a:t>Country</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a:txBody>
                  <a:tcPr/>
                </a:tc>
              </a:tr>
              <a:tr h="342900">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Japan</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Tokyo</a:t>
                      </a:r>
                      <a:endParaRPr lang="en-US" sz="1400" kern="1200" dirty="0">
                        <a:solidFill>
                          <a:schemeClr val="dk1"/>
                        </a:solidFill>
                        <a:latin typeface="Arial" pitchFamily="34" charset="0"/>
                        <a:ea typeface="+mn-ea"/>
                        <a:cs typeface="Arial" pitchFamily="34" charset="0"/>
                      </a:endParaRPr>
                    </a:p>
                  </a:txBody>
                  <a:tcPr anchor="ctr"/>
                </a:tc>
              </a:tr>
              <a:tr h="333756">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USA</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NA</a:t>
                      </a:r>
                      <a:endParaRPr lang="en-US" sz="1400" kern="1200" dirty="0">
                        <a:solidFill>
                          <a:schemeClr val="dk1"/>
                        </a:solidFill>
                        <a:latin typeface="Arial" pitchFamily="34" charset="0"/>
                        <a:ea typeface="+mn-ea"/>
                        <a:cs typeface="Arial" pitchFamily="34" charset="0"/>
                      </a:endParaRPr>
                    </a:p>
                  </a:txBody>
                  <a:tcPr anchor="ctr"/>
                </a:tc>
              </a:tr>
              <a:tr h="352044">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UK</a:t>
                      </a:r>
                      <a:endParaRPr lang="en-US" sz="1400" kern="1200" dirty="0">
                        <a:solidFill>
                          <a:schemeClr val="dk1"/>
                        </a:solidFill>
                        <a:latin typeface="Arial" pitchFamily="34" charset="0"/>
                        <a:ea typeface="+mn-ea"/>
                        <a:cs typeface="Arial" pitchFamily="34" charset="0"/>
                      </a:endParaRPr>
                    </a:p>
                  </a:txBody>
                  <a:tcPr anchor="ctr"/>
                </a:tc>
                <a:tc>
                  <a:txBody>
                    <a:bodyPr/>
                    <a:lstStyle/>
                    <a:p>
                      <a:pPr marL="0" algn="l" defTabSz="914400" rtl="0" eaLnBrk="1" latinLnBrk="0" hangingPunct="1"/>
                      <a:r>
                        <a:rPr lang="en-US" sz="1400" kern="1200" dirty="0" smtClean="0">
                          <a:solidFill>
                            <a:schemeClr val="dk1"/>
                          </a:solidFill>
                          <a:latin typeface="Arial" pitchFamily="34" charset="0"/>
                          <a:ea typeface="+mn-ea"/>
                          <a:cs typeface="Arial" pitchFamily="34" charset="0"/>
                        </a:rPr>
                        <a:t>London</a:t>
                      </a:r>
                      <a:endParaRPr lang="en-US" sz="1400" kern="1200" dirty="0">
                        <a:solidFill>
                          <a:schemeClr val="dk1"/>
                        </a:solidFill>
                        <a:latin typeface="Arial" pitchFamily="34" charset="0"/>
                        <a:ea typeface="+mn-ea"/>
                        <a:cs typeface="Arial" pitchFamily="34" charset="0"/>
                      </a:endParaRPr>
                    </a:p>
                  </a:txBody>
                  <a:tcPr anchor="ctr"/>
                </a:tc>
              </a:tr>
            </a:tbl>
          </a:graphicData>
        </a:graphic>
      </p:graphicFrame>
      <p:sp>
        <p:nvSpPr>
          <p:cNvPr id="20" name="TextBox 19"/>
          <p:cNvSpPr txBox="1"/>
          <p:nvPr/>
        </p:nvSpPr>
        <p:spPr>
          <a:xfrm>
            <a:off x="1295400" y="993577"/>
            <a:ext cx="1600200" cy="307777"/>
          </a:xfrm>
          <a:prstGeom prst="rect">
            <a:avLst/>
          </a:prstGeom>
          <a:noFill/>
        </p:spPr>
        <p:txBody>
          <a:bodyPr wrap="square" rtlCol="0">
            <a:spAutoFit/>
          </a:bodyPr>
          <a:lstStyle/>
          <a:p>
            <a:r>
              <a:rPr lang="en-US" sz="1400" dirty="0" smtClean="0"/>
              <a:t>Customers</a:t>
            </a:r>
            <a:endParaRPr lang="en-US" sz="1400" dirty="0"/>
          </a:p>
        </p:txBody>
      </p:sp>
      <p:sp>
        <p:nvSpPr>
          <p:cNvPr id="21" name="TextBox 20"/>
          <p:cNvSpPr txBox="1"/>
          <p:nvPr/>
        </p:nvSpPr>
        <p:spPr>
          <a:xfrm>
            <a:off x="5181600" y="990600"/>
            <a:ext cx="3124200" cy="307777"/>
          </a:xfrm>
          <a:prstGeom prst="rect">
            <a:avLst/>
          </a:prstGeom>
          <a:noFill/>
        </p:spPr>
        <p:txBody>
          <a:bodyPr wrap="square" rtlCol="0">
            <a:spAutoFit/>
          </a:bodyPr>
          <a:lstStyle/>
          <a:p>
            <a:r>
              <a:rPr lang="en-US" sz="1400" dirty="0" smtClean="0"/>
              <a:t>Offices</a:t>
            </a:r>
            <a:endParaRPr lang="en-US" sz="1400" dirty="0"/>
          </a:p>
        </p:txBody>
      </p:sp>
      <p:sp>
        <p:nvSpPr>
          <p:cNvPr id="22" name="TextBox 21"/>
          <p:cNvSpPr txBox="1"/>
          <p:nvPr/>
        </p:nvSpPr>
        <p:spPr>
          <a:xfrm>
            <a:off x="5410200" y="2822377"/>
            <a:ext cx="2971800" cy="1464231"/>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a:solidFill>
                  <a:schemeClr val="tx2">
                    <a:lumMod val="60000"/>
                    <a:lumOff val="40000"/>
                  </a:schemeClr>
                </a:solidFill>
              </a:rPr>
              <a:t>SELECT</a:t>
            </a:r>
            <a:r>
              <a:rPr lang="en-US" sz="1600" dirty="0">
                <a:solidFill>
                  <a:schemeClr val="tx2"/>
                </a:solidFill>
                <a:latin typeface="Arial" pitchFamily="34" charset="0"/>
                <a:cs typeface="Arial" pitchFamily="34" charset="0"/>
              </a:rPr>
              <a:t> </a:t>
            </a:r>
            <a:r>
              <a:rPr lang="en-US" sz="1600" b="1" dirty="0" smtClean="0">
                <a:solidFill>
                  <a:srgbClr val="BC8F00"/>
                </a:solidFill>
              </a:rPr>
              <a:t>Country</a:t>
            </a:r>
            <a:r>
              <a:rPr lang="en-US" sz="1600" dirty="0" smtClean="0">
                <a:solidFill>
                  <a:schemeClr val="tx2"/>
                </a:solidFill>
                <a:latin typeface="Arial" pitchFamily="34" charset="0"/>
                <a:cs typeface="Arial" pitchFamily="34" charset="0"/>
              </a:rPr>
              <a:t>, </a:t>
            </a:r>
            <a:r>
              <a:rPr lang="en-US" sz="1600" b="1" dirty="0" smtClean="0">
                <a:solidFill>
                  <a:srgbClr val="BC8F00"/>
                </a:solidFill>
              </a:rPr>
              <a:t>State</a:t>
            </a:r>
            <a:r>
              <a:rPr lang="en-US" sz="1600" dirty="0" smtClean="0">
                <a:solidFill>
                  <a:schemeClr val="tx2"/>
                </a:solidFill>
                <a:latin typeface="Arial" pitchFamily="34" charset="0"/>
                <a:cs typeface="Arial" pitchFamily="34" charset="0"/>
              </a:rPr>
              <a:t> </a:t>
            </a: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Customers</a:t>
            </a:r>
            <a:endParaRPr lang="en-US" sz="1600" b="1" dirty="0">
              <a:solidFill>
                <a:srgbClr val="BC8F00"/>
              </a:solidFill>
            </a:endParaRPr>
          </a:p>
          <a:p>
            <a:r>
              <a:rPr lang="en-US" sz="1600" b="1" dirty="0">
                <a:solidFill>
                  <a:schemeClr val="tx2">
                    <a:lumMod val="60000"/>
                    <a:lumOff val="40000"/>
                  </a:schemeClr>
                </a:solidFill>
              </a:rPr>
              <a:t>UNION</a:t>
            </a:r>
            <a:r>
              <a:rPr lang="en-US" sz="1600" dirty="0" smtClean="0">
                <a:solidFill>
                  <a:schemeClr val="tx2"/>
                </a:solidFill>
                <a:latin typeface="Arial" pitchFamily="34" charset="0"/>
                <a:cs typeface="Arial" pitchFamily="34" charset="0"/>
              </a:rPr>
              <a:t> </a:t>
            </a:r>
            <a:r>
              <a:rPr lang="en-US" sz="1600" b="1" dirty="0">
                <a:solidFill>
                  <a:schemeClr val="tx2">
                    <a:lumMod val="60000"/>
                    <a:lumOff val="40000"/>
                  </a:schemeClr>
                </a:solidFill>
              </a:rPr>
              <a:t>ALL</a:t>
            </a:r>
          </a:p>
          <a:p>
            <a:r>
              <a:rPr lang="en-US" sz="1600" b="1" dirty="0">
                <a:solidFill>
                  <a:schemeClr val="tx2">
                    <a:lumMod val="60000"/>
                    <a:lumOff val="40000"/>
                  </a:schemeClr>
                </a:solidFill>
              </a:rPr>
              <a:t>SELECT</a:t>
            </a:r>
            <a:r>
              <a:rPr lang="en-US" sz="1600" dirty="0" smtClean="0">
                <a:solidFill>
                  <a:schemeClr val="tx2"/>
                </a:solidFill>
                <a:latin typeface="Arial" pitchFamily="34" charset="0"/>
                <a:cs typeface="Arial" pitchFamily="34" charset="0"/>
              </a:rPr>
              <a:t> </a:t>
            </a:r>
            <a:r>
              <a:rPr lang="en-US" sz="1600" b="1" dirty="0">
                <a:solidFill>
                  <a:srgbClr val="BC8F00"/>
                </a:solidFill>
              </a:rPr>
              <a:t>Country</a:t>
            </a:r>
            <a:r>
              <a:rPr lang="en-US" sz="1600" dirty="0" smtClean="0">
                <a:solidFill>
                  <a:schemeClr val="tx2"/>
                </a:solidFill>
                <a:latin typeface="Arial" pitchFamily="34" charset="0"/>
                <a:cs typeface="Arial" pitchFamily="34" charset="0"/>
              </a:rPr>
              <a:t>, </a:t>
            </a:r>
            <a:r>
              <a:rPr lang="en-US" sz="1600" b="1" dirty="0">
                <a:solidFill>
                  <a:srgbClr val="BC8F00"/>
                </a:solidFill>
              </a:rPr>
              <a:t>State</a:t>
            </a:r>
            <a:r>
              <a:rPr lang="en-US" sz="1600" dirty="0">
                <a:solidFill>
                  <a:schemeClr val="tx2"/>
                </a:solidFill>
                <a:latin typeface="Arial" pitchFamily="34" charset="0"/>
                <a:cs typeface="Arial" pitchFamily="34" charset="0"/>
              </a:rPr>
              <a:t> </a:t>
            </a:r>
            <a:endParaRPr lang="en-US" sz="1600" dirty="0" smtClean="0">
              <a:solidFill>
                <a:schemeClr val="tx2"/>
              </a:solidFill>
              <a:latin typeface="Arial" pitchFamily="34" charset="0"/>
              <a:cs typeface="Arial" pitchFamily="34" charset="0"/>
            </a:endParaRPr>
          </a:p>
          <a:p>
            <a:r>
              <a:rPr lang="en-US" sz="1600" b="1" dirty="0" smtClean="0">
                <a:solidFill>
                  <a:schemeClr val="tx2">
                    <a:lumMod val="60000"/>
                    <a:lumOff val="40000"/>
                  </a:schemeClr>
                </a:solidFill>
              </a:rPr>
              <a:t>FROM</a:t>
            </a:r>
            <a:r>
              <a:rPr lang="en-US" sz="1600" dirty="0" smtClean="0">
                <a:solidFill>
                  <a:schemeClr val="tx2"/>
                </a:solidFill>
                <a:latin typeface="Arial" pitchFamily="34" charset="0"/>
                <a:cs typeface="Arial" pitchFamily="34" charset="0"/>
              </a:rPr>
              <a:t> </a:t>
            </a:r>
            <a:r>
              <a:rPr lang="en-US" sz="1600" b="1" dirty="0" smtClean="0">
                <a:solidFill>
                  <a:srgbClr val="BC8F00"/>
                </a:solidFill>
              </a:rPr>
              <a:t>Offices;</a:t>
            </a:r>
            <a:endParaRPr lang="en-US" sz="1600" b="1" dirty="0">
              <a:solidFill>
                <a:srgbClr val="BC8F00"/>
              </a:solidFill>
            </a:endParaRPr>
          </a:p>
        </p:txBody>
      </p:sp>
      <p:sp>
        <p:nvSpPr>
          <p:cNvPr id="12" name="Slide Number Placeholder 11"/>
          <p:cNvSpPr>
            <a:spLocks noGrp="1"/>
          </p:cNvSpPr>
          <p:nvPr>
            <p:ph type="sldNum" sz="quarter" idx="10"/>
          </p:nvPr>
        </p:nvSpPr>
        <p:spPr>
          <a:xfrm>
            <a:off x="138752" y="5959916"/>
            <a:ext cx="457200" cy="277813"/>
          </a:xfrm>
        </p:spPr>
        <p:txBody>
          <a:bodyPr/>
          <a:lstStyle/>
          <a:p>
            <a:fld id="{47ED8886-DB3B-44F4-9A80-E6A224679F20}" type="slidenum">
              <a:rPr lang="en-US" smtClean="0"/>
              <a:pPr/>
              <a:t>31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sp>
        <p:nvSpPr>
          <p:cNvPr id="6" name="Oval Callout 5"/>
          <p:cNvSpPr/>
          <p:nvPr/>
        </p:nvSpPr>
        <p:spPr>
          <a:xfrm>
            <a:off x="4284921" y="1600200"/>
            <a:ext cx="3505200" cy="19812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lumMod val="25000"/>
                  </a:schemeClr>
                </a:solidFill>
              </a:rPr>
              <a:t>I am happy that you guys have completed all the given requirements! Kudos to you!</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132839"/>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409561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Recap of the Case Study</a:t>
            </a:r>
          </a:p>
        </p:txBody>
      </p:sp>
      <p:sp>
        <p:nvSpPr>
          <p:cNvPr id="6" name="TextBox 5"/>
          <p:cNvSpPr txBox="1"/>
          <p:nvPr/>
        </p:nvSpPr>
        <p:spPr>
          <a:xfrm>
            <a:off x="152400" y="2390624"/>
            <a:ext cx="8839200" cy="30469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uses case for which the database needs to be designed.</a:t>
            </a:r>
          </a:p>
          <a:p>
            <a:pPr marL="347663"/>
            <a:endParaRPr lang="en-US" sz="1600" i="1" dirty="0" smtClean="0">
              <a:latin typeface="Arial" pitchFamily="34" charset="0"/>
              <a:cs typeface="Arial" pitchFamily="34" charset="0"/>
            </a:endParaRPr>
          </a:p>
          <a:p>
            <a:pPr marL="347663"/>
            <a:r>
              <a:rPr lang="en-US" sz="1600" b="1"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b="1"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685800" y="1439493"/>
            <a:ext cx="77724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smtClean="0">
                <a:solidFill>
                  <a:schemeClr val="tx1"/>
                </a:solidFill>
                <a:latin typeface="Arial" pitchFamily="34" charset="0"/>
                <a:cs typeface="Arial" pitchFamily="34" charset="0"/>
              </a:rPr>
              <a:t>We will use the same CMS case study for learning how to use operators in DQL and DML statements</a:t>
            </a:r>
          </a:p>
        </p:txBody>
      </p:sp>
      <p:sp>
        <p:nvSpPr>
          <p:cNvPr id="9" name="Slide Number Placeholder 8"/>
          <p:cNvSpPr>
            <a:spLocks noGrp="1"/>
          </p:cNvSpPr>
          <p:nvPr>
            <p:ph type="sldNum" sz="quarter" idx="10"/>
          </p:nvPr>
        </p:nvSpPr>
        <p:spPr>
          <a:xfrm>
            <a:off x="138752" y="6127531"/>
            <a:ext cx="457200" cy="277813"/>
          </a:xfrm>
        </p:spPr>
        <p:txBody>
          <a:bodyPr/>
          <a:lstStyle/>
          <a:p>
            <a:fld id="{47ED8886-DB3B-44F4-9A80-E6A224679F20}" type="slidenum">
              <a:rPr lang="en-US" smtClean="0"/>
              <a:pPr/>
              <a:t>33</a:t>
            </a:fld>
            <a:endParaRPr lang="en-US" dirty="0"/>
          </a:p>
        </p:txBody>
      </p:sp>
      <p:pic>
        <p:nvPicPr>
          <p:cNvPr id="10" name="Picture 2" descr="http://t2.gstatic.com/images?q=tbn:ANd9GcTq6Gw3TUbGqr1NfzAlLJNRtI_NL4uDHS0wJZ6Pn9ByRZwZ7-wEOQ"/>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34300" y="-152400"/>
            <a:ext cx="1562100" cy="124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8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Prerequisites</a:t>
            </a:r>
            <a:endParaRPr lang="en-US" dirty="0"/>
          </a:p>
        </p:txBody>
      </p:sp>
      <p:sp>
        <p:nvSpPr>
          <p:cNvPr id="3" name="Content Placeholder 2"/>
          <p:cNvSpPr>
            <a:spLocks noGrp="1"/>
          </p:cNvSpPr>
          <p:nvPr>
            <p:ph idx="1"/>
          </p:nvPr>
        </p:nvSpPr>
        <p:spPr>
          <a:xfrm>
            <a:off x="228600" y="1143000"/>
            <a:ext cx="8686800" cy="4946650"/>
          </a:xfrm>
        </p:spPr>
        <p:txBody>
          <a:bodyPr/>
          <a:lstStyle/>
          <a:p>
            <a:pPr>
              <a:buNone/>
            </a:pPr>
            <a:endParaRPr lang="en-US" sz="2000" b="1" dirty="0" smtClean="0"/>
          </a:p>
          <a:p>
            <a:pPr>
              <a:buNone/>
            </a:pPr>
            <a:r>
              <a:rPr lang="en-US" sz="2000" b="1" dirty="0" smtClean="0"/>
              <a:t>Pre-requisite # 1 :</a:t>
            </a:r>
            <a:endParaRPr lang="en-US" sz="1800" dirty="0" smtClean="0"/>
          </a:p>
          <a:p>
            <a:pPr>
              <a:buNone/>
            </a:pPr>
            <a:r>
              <a:rPr lang="en-US" sz="1800" dirty="0" smtClean="0"/>
              <a:t>Associates </a:t>
            </a:r>
            <a:r>
              <a:rPr lang="en-US" sz="1800" dirty="0"/>
              <a:t>should ensure that the tables specified in the document are </a:t>
            </a:r>
            <a:endParaRPr lang="en-US" sz="1800" dirty="0" smtClean="0"/>
          </a:p>
          <a:p>
            <a:pPr>
              <a:buNone/>
            </a:pPr>
            <a:r>
              <a:rPr lang="en-US" sz="1800" dirty="0" smtClean="0"/>
              <a:t>available </a:t>
            </a:r>
            <a:r>
              <a:rPr lang="en-US" sz="1800" dirty="0"/>
              <a:t>in the My SQL database with each table followed by the employee id . </a:t>
            </a:r>
          </a:p>
          <a:p>
            <a:pPr>
              <a:buNone/>
            </a:pPr>
            <a:endParaRPr lang="en-US" sz="2000" dirty="0" smtClean="0"/>
          </a:p>
          <a:p>
            <a:pPr>
              <a:buNone/>
            </a:pPr>
            <a:endParaRPr lang="en-US" sz="2000" dirty="0" smtClean="0"/>
          </a:p>
          <a:p>
            <a:pPr>
              <a:buNone/>
            </a:pPr>
            <a:endParaRPr lang="en-US" sz="2000" dirty="0" smtClean="0"/>
          </a:p>
          <a:p>
            <a:pPr>
              <a:buNone/>
            </a:pPr>
            <a:r>
              <a:rPr lang="en-US" sz="2000" b="1" dirty="0" smtClean="0"/>
              <a:t>Pre-requisite # 2: </a:t>
            </a:r>
          </a:p>
          <a:p>
            <a:pPr>
              <a:buNone/>
            </a:pPr>
            <a:r>
              <a:rPr lang="en-US" sz="1800" dirty="0" smtClean="0"/>
              <a:t>Load the table with necessary data using the DML statements.</a:t>
            </a:r>
            <a:endParaRPr lang="en-US" sz="1800" dirty="0"/>
          </a:p>
        </p:txBody>
      </p:sp>
      <p:graphicFrame>
        <p:nvGraphicFramePr>
          <p:cNvPr id="6" name="Object 5"/>
          <p:cNvGraphicFramePr>
            <a:graphicFrameLocks noChangeAspect="1"/>
          </p:cNvGraphicFramePr>
          <p:nvPr>
            <p:extLst>
              <p:ext uri="{D42A27DB-BD31-4B8C-83A1-F6EECF244321}">
                <p14:modId xmlns:p14="http://schemas.microsoft.com/office/powerpoint/2010/main" val="3675624538"/>
              </p:ext>
            </p:extLst>
          </p:nvPr>
        </p:nvGraphicFramePr>
        <p:xfrm>
          <a:off x="2819400" y="3200400"/>
          <a:ext cx="914400" cy="714375"/>
        </p:xfrm>
        <a:graphic>
          <a:graphicData uri="http://schemas.openxmlformats.org/presentationml/2006/ole">
            <mc:AlternateContent xmlns:mc="http://schemas.openxmlformats.org/markup-compatibility/2006">
              <mc:Choice xmlns:v="urn:schemas-microsoft-com:vml" Requires="v">
                <p:oleObj spid="_x0000_s1027" name="Document" showAsIcon="1" r:id="rId4" imgW="914400" imgH="714240" progId="Word.Document.12">
                  <p:embed/>
                </p:oleObj>
              </mc:Choice>
              <mc:Fallback>
                <p:oleObj name="Document" showAsIcon="1" r:id="rId4" imgW="914400" imgH="71424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00400"/>
                        <a:ext cx="9144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5325693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Case study</a:t>
            </a:r>
            <a:endParaRPr lang="en-US" dirty="0"/>
          </a:p>
        </p:txBody>
      </p:sp>
      <p:sp>
        <p:nvSpPr>
          <p:cNvPr id="3" name="Content Placeholder 2"/>
          <p:cNvSpPr>
            <a:spLocks noGrp="1"/>
          </p:cNvSpPr>
          <p:nvPr>
            <p:ph idx="1"/>
          </p:nvPr>
        </p:nvSpPr>
        <p:spPr/>
        <p:txBody>
          <a:bodyPr/>
          <a:lstStyle/>
          <a:p>
            <a:pPr>
              <a:buNone/>
            </a:pPr>
            <a:r>
              <a:rPr lang="en-US" sz="1600" dirty="0" smtClean="0">
                <a:latin typeface="Arial" pitchFamily="34" charset="0"/>
                <a:cs typeface="Arial" pitchFamily="34" charset="0"/>
              </a:rPr>
              <a:t>Develop the queries for the problems stated below,</a:t>
            </a:r>
          </a:p>
          <a:p>
            <a:pPr>
              <a:buNone/>
            </a:pPr>
            <a:endParaRPr lang="en-US" sz="1600"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1: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Calculate the total fees (base fees + Special fees) for the all the courses and </a:t>
            </a:r>
          </a:p>
          <a:p>
            <a:pPr>
              <a:buNone/>
            </a:pPr>
            <a:r>
              <a:rPr lang="en-US" sz="1600" dirty="0" smtClean="0">
                <a:latin typeface="Arial" pitchFamily="34" charset="0"/>
                <a:cs typeface="Arial" pitchFamily="34" charset="0"/>
              </a:rPr>
              <a:t>display the course code and total fees.</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2: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Calculate the discount fees for all the courses and display the course code </a:t>
            </a:r>
          </a:p>
          <a:p>
            <a:pPr>
              <a:buNone/>
            </a:pPr>
            <a:r>
              <a:rPr lang="en-US" sz="1600" dirty="0" smtClean="0">
                <a:latin typeface="Arial" pitchFamily="34" charset="0"/>
                <a:cs typeface="Arial" pitchFamily="34" charset="0"/>
              </a:rPr>
              <a:t>and discount fees.</a:t>
            </a:r>
          </a:p>
          <a:p>
            <a:pPr>
              <a:buNone/>
            </a:pPr>
            <a:r>
              <a:rPr lang="en-US" sz="1600" dirty="0" smtClean="0">
                <a:latin typeface="Arial" pitchFamily="34" charset="0"/>
                <a:cs typeface="Arial" pitchFamily="34" charset="0"/>
              </a:rPr>
              <a:t>Discount fees = discount* (base fees + Special fees)/100</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sz="1600" dirty="0" err="1" smtClean="0">
                <a:latin typeface="Arial" pitchFamily="34" charset="0"/>
                <a:cs typeface="Arial" pitchFamily="34" charset="0"/>
              </a:rPr>
              <a:t>course_fees</a:t>
            </a:r>
            <a:r>
              <a:rPr sz="1600" dirty="0" smtClean="0">
                <a:latin typeface="Arial" pitchFamily="34" charset="0"/>
                <a:cs typeface="Arial" pitchFamily="34" charset="0"/>
              </a:rPr>
              <a:t>  </a:t>
            </a:r>
            <a:r>
              <a:rPr lang="en-US" sz="1600" dirty="0" smtClean="0">
                <a:latin typeface="Arial" pitchFamily="34" charset="0"/>
                <a:cs typeface="Arial" pitchFamily="34" charset="0"/>
              </a:rPr>
              <a:t>table for this.</a:t>
            </a:r>
            <a:r>
              <a:rPr lang="en-US" sz="1600" b="1" dirty="0" smtClean="0">
                <a:latin typeface="Arial" pitchFamily="34" charset="0"/>
                <a:cs typeface="Arial" pitchFamily="34" charset="0"/>
              </a:rPr>
              <a:t>]</a:t>
            </a:r>
          </a:p>
          <a:p>
            <a:pPr>
              <a:buNone/>
            </a:pPr>
            <a:endParaRPr lang="en-US" sz="1600" b="1" dirty="0" smtClean="0">
              <a:solidFill>
                <a:srgbClr val="FF0000"/>
              </a:solidFill>
              <a:latin typeface="Arial" pitchFamily="34" charset="0"/>
              <a:cs typeface="Arial" pitchFamily="34" charset="0"/>
            </a:endParaRPr>
          </a:p>
          <a:p>
            <a:pPr>
              <a:buNone/>
            </a:pPr>
            <a:endParaRPr lang="en-US" sz="1600"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35</a:t>
            </a:fld>
            <a:endParaRPr lang="en-US" dirty="0"/>
          </a:p>
        </p:txBody>
      </p:sp>
    </p:spTree>
    <p:extLst>
      <p:ext uri="{BB962C8B-B14F-4D97-AF65-F5344CB8AC3E}">
        <p14:creationId xmlns:p14="http://schemas.microsoft.com/office/powerpoint/2010/main" val="4098625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pPr marL="0" lvl="0" indent="0" fontAlgn="auto">
              <a:spcBef>
                <a:spcPts val="0"/>
              </a:spcBef>
              <a:spcAft>
                <a:spcPts val="0"/>
              </a:spcAft>
              <a:buNone/>
            </a:pPr>
            <a:endParaRPr lang="en-US" sz="1600" b="1" dirty="0" smtClean="0">
              <a:solidFill>
                <a:srgbClr val="1F497D">
                  <a:lumMod val="60000"/>
                  <a:lumOff val="40000"/>
                </a:srgbClr>
              </a:solidFill>
              <a:latin typeface="Arial" pitchFamily="34" charset="0"/>
              <a:cs typeface="Arial" pitchFamily="34" charset="0"/>
            </a:endParaRPr>
          </a:p>
          <a:p>
            <a:pPr marL="0" lvl="0" indent="0" fontAlgn="auto">
              <a:spcBef>
                <a:spcPts val="0"/>
              </a:spcBef>
              <a:spcAft>
                <a:spcPts val="0"/>
              </a:spcAft>
              <a:buNone/>
            </a:pPr>
            <a:r>
              <a:rPr lang="en-US" sz="1600" b="1" dirty="0" smtClean="0">
                <a:solidFill>
                  <a:prstClr val="black"/>
                </a:solidFill>
                <a:latin typeface="Arial" pitchFamily="34" charset="0"/>
                <a:cs typeface="Arial" pitchFamily="34" charset="0"/>
              </a:rPr>
              <a:t>Solution </a:t>
            </a:r>
            <a:r>
              <a:rPr lang="en-US" sz="1600" b="1" dirty="0">
                <a:solidFill>
                  <a:prstClr val="black"/>
                </a:solidFill>
                <a:latin typeface="Arial" pitchFamily="34" charset="0"/>
                <a:cs typeface="Arial" pitchFamily="34" charset="0"/>
              </a:rPr>
              <a:t>#1:</a:t>
            </a:r>
          </a:p>
          <a:p>
            <a:pPr marL="0" lvl="0" indent="0" fontAlgn="auto">
              <a:spcBef>
                <a:spcPts val="0"/>
              </a:spcBef>
              <a:spcAft>
                <a:spcPts val="0"/>
              </a:spcAft>
              <a:buNone/>
            </a:pPr>
            <a:endParaRPr lang="en-US" sz="1600" b="1" dirty="0" smtClean="0">
              <a:solidFill>
                <a:srgbClr val="0070C0"/>
              </a:solidFill>
              <a:latin typeface="Arial" pitchFamily="34" charset="0"/>
              <a:cs typeface="Arial" pitchFamily="34" charset="0"/>
            </a:endParaRPr>
          </a:p>
          <a:p>
            <a:pPr marL="0" lvl="0" indent="0" fontAlgn="auto">
              <a:spcBef>
                <a:spcPts val="0"/>
              </a:spcBef>
              <a:spcAft>
                <a:spcPts val="0"/>
              </a:spcAft>
              <a:buNone/>
            </a:pPr>
            <a:r>
              <a:rPr lang="en-US" sz="1600" b="1" dirty="0" smtClean="0">
                <a:solidFill>
                  <a:srgbClr val="0070C0"/>
                </a:solidFill>
                <a:latin typeface="Arial" pitchFamily="34" charset="0"/>
                <a:cs typeface="Arial" pitchFamily="34" charset="0"/>
              </a:rPr>
              <a:t>SELECT </a:t>
            </a:r>
            <a:r>
              <a:rPr lang="en-US" sz="1600" b="1" dirty="0">
                <a:solidFill>
                  <a:srgbClr val="BC8F00"/>
                </a:solidFill>
              </a:rPr>
              <a:t>COURSE_CODE, BASE_FEES+SPECIAL_FEES </a:t>
            </a:r>
            <a:endParaRPr lang="en-US" sz="1600" b="1" dirty="0" smtClean="0">
              <a:solidFill>
                <a:srgbClr val="BC8F00"/>
              </a:solidFill>
            </a:endParaRPr>
          </a:p>
          <a:p>
            <a:pPr marL="0" lvl="0" indent="0" fontAlgn="auto">
              <a:spcBef>
                <a:spcPts val="0"/>
              </a:spcBef>
              <a:spcAft>
                <a:spcPts val="0"/>
              </a:spcAft>
              <a:buNone/>
            </a:pPr>
            <a:r>
              <a:rPr lang="en-US" sz="1600" b="1" dirty="0" smtClean="0">
                <a:solidFill>
                  <a:srgbClr val="0070C0"/>
                </a:solidFill>
                <a:latin typeface="Arial" pitchFamily="34" charset="0"/>
                <a:cs typeface="Arial" pitchFamily="34" charset="0"/>
              </a:rPr>
              <a:t>AS</a:t>
            </a:r>
            <a:r>
              <a:rPr lang="en-US" sz="1600" b="1" dirty="0" smtClean="0">
                <a:solidFill>
                  <a:prstClr val="black"/>
                </a:solidFill>
                <a:latin typeface="Arial" pitchFamily="34" charset="0"/>
                <a:cs typeface="Arial" pitchFamily="34" charset="0"/>
              </a:rPr>
              <a:t> </a:t>
            </a:r>
            <a:r>
              <a:rPr lang="en-US" sz="1600" b="1" dirty="0">
                <a:solidFill>
                  <a:srgbClr val="BC8F00"/>
                </a:solidFill>
              </a:rPr>
              <a:t>TOTAL_FEES</a:t>
            </a:r>
            <a:r>
              <a:rPr lang="en-US" sz="1600" b="1" dirty="0">
                <a:solidFill>
                  <a:prstClr val="black"/>
                </a:solidFill>
                <a:latin typeface="Arial" pitchFamily="34" charset="0"/>
                <a:cs typeface="Arial" pitchFamily="34" charset="0"/>
              </a:rPr>
              <a:t> </a:t>
            </a:r>
            <a:endParaRPr lang="en-US" sz="1600" b="1" dirty="0" smtClean="0">
              <a:solidFill>
                <a:prstClr val="black"/>
              </a:solidFill>
              <a:latin typeface="Arial" pitchFamily="34" charset="0"/>
              <a:cs typeface="Arial" pitchFamily="34" charset="0"/>
            </a:endParaRPr>
          </a:p>
          <a:p>
            <a:pPr marL="0" lvl="0" indent="0" fontAlgn="auto">
              <a:spcBef>
                <a:spcPts val="0"/>
              </a:spcBef>
              <a:spcAft>
                <a:spcPts val="0"/>
              </a:spcAft>
              <a:buNone/>
            </a:pPr>
            <a:r>
              <a:rPr lang="en-US" sz="1600" b="1" dirty="0" smtClean="0">
                <a:solidFill>
                  <a:srgbClr val="0070C0"/>
                </a:solidFill>
                <a:latin typeface="Arial" pitchFamily="34" charset="0"/>
                <a:cs typeface="Arial" pitchFamily="34" charset="0"/>
              </a:rPr>
              <a:t>FROM</a:t>
            </a:r>
            <a:r>
              <a:rPr lang="en-US" sz="1600" b="1" dirty="0" smtClean="0">
                <a:solidFill>
                  <a:prstClr val="black"/>
                </a:solidFill>
                <a:latin typeface="Arial" pitchFamily="34" charset="0"/>
                <a:cs typeface="Arial" pitchFamily="34" charset="0"/>
              </a:rPr>
              <a:t> </a:t>
            </a:r>
            <a:r>
              <a:rPr lang="en-US" sz="1600" b="1" dirty="0">
                <a:solidFill>
                  <a:srgbClr val="BC8F00"/>
                </a:solidFill>
              </a:rPr>
              <a:t>COURSE_FEES </a:t>
            </a:r>
          </a:p>
          <a:p>
            <a:pPr marL="0" lvl="0" indent="0" fontAlgn="auto">
              <a:spcBef>
                <a:spcPts val="0"/>
              </a:spcBef>
              <a:spcAft>
                <a:spcPts val="0"/>
              </a:spcAft>
              <a:buNone/>
            </a:pPr>
            <a:endParaRPr lang="en-US" sz="1600" dirty="0" smtClean="0">
              <a:solidFill>
                <a:prstClr val="black"/>
              </a:solidFill>
              <a:latin typeface="Arial" pitchFamily="34" charset="0"/>
              <a:cs typeface="Arial" pitchFamily="34" charset="0"/>
            </a:endParaRPr>
          </a:p>
          <a:p>
            <a:pPr marL="0" indent="0" fontAlgn="auto">
              <a:spcBef>
                <a:spcPts val="0"/>
              </a:spcBef>
              <a:spcAft>
                <a:spcPts val="0"/>
              </a:spcAft>
              <a:buNone/>
            </a:pPr>
            <a:r>
              <a:rPr lang="en-US" sz="1600" b="1" dirty="0" smtClean="0">
                <a:solidFill>
                  <a:prstClr val="black"/>
                </a:solidFill>
                <a:latin typeface="Arial" pitchFamily="34" charset="0"/>
                <a:cs typeface="Arial" pitchFamily="34" charset="0"/>
              </a:rPr>
              <a:t>Solution </a:t>
            </a:r>
            <a:r>
              <a:rPr lang="en-US" sz="1600" b="1" dirty="0">
                <a:solidFill>
                  <a:prstClr val="black"/>
                </a:solidFill>
                <a:latin typeface="Arial" pitchFamily="34" charset="0"/>
                <a:cs typeface="Arial" pitchFamily="34" charset="0"/>
              </a:rPr>
              <a:t>#2</a:t>
            </a:r>
            <a:r>
              <a:rPr lang="en-US" sz="1600" b="1" dirty="0" smtClean="0">
                <a:solidFill>
                  <a:prstClr val="black"/>
                </a:solidFill>
                <a:latin typeface="Arial" pitchFamily="34" charset="0"/>
                <a:cs typeface="Arial" pitchFamily="34" charset="0"/>
              </a:rPr>
              <a:t>:</a:t>
            </a:r>
          </a:p>
          <a:p>
            <a:pPr marL="0" indent="0" fontAlgn="auto">
              <a:spcBef>
                <a:spcPts val="0"/>
              </a:spcBef>
              <a:spcAft>
                <a:spcPts val="0"/>
              </a:spcAft>
              <a:buNone/>
            </a:pPr>
            <a:endParaRPr lang="en-US" sz="1600" b="1" dirty="0" smtClean="0">
              <a:solidFill>
                <a:prstClr val="black"/>
              </a:solidFill>
              <a:latin typeface="Arial" pitchFamily="34" charset="0"/>
              <a:cs typeface="Arial" pitchFamily="34" charset="0"/>
            </a:endParaRPr>
          </a:p>
          <a:p>
            <a:pPr marL="0" indent="0" fontAlgn="auto">
              <a:spcBef>
                <a:spcPts val="0"/>
              </a:spcBef>
              <a:spcAft>
                <a:spcPts val="0"/>
              </a:spcAft>
              <a:buNone/>
            </a:pPr>
            <a:r>
              <a:rPr lang="en-US" sz="1600" b="1" dirty="0">
                <a:solidFill>
                  <a:schemeClr val="tx2">
                    <a:lumMod val="60000"/>
                    <a:lumOff val="40000"/>
                  </a:schemeClr>
                </a:solidFill>
              </a:rPr>
              <a:t>SELECT</a:t>
            </a:r>
            <a:r>
              <a:rPr lang="en-US" sz="1600" b="1" dirty="0" smtClean="0">
                <a:solidFill>
                  <a:prstClr val="black"/>
                </a:solidFill>
                <a:latin typeface="Arial" pitchFamily="34" charset="0"/>
                <a:cs typeface="Arial" pitchFamily="34" charset="0"/>
              </a:rPr>
              <a:t> </a:t>
            </a:r>
            <a:r>
              <a:rPr lang="en-US" sz="1600" b="1" dirty="0">
                <a:solidFill>
                  <a:srgbClr val="BC8F00"/>
                </a:solidFill>
              </a:rPr>
              <a:t>COURSE_CODE,DISCOUNT*(BASE_FEES+SPECIAL_FEES)/</a:t>
            </a:r>
            <a:r>
              <a:rPr lang="en-US" sz="1600" b="1" dirty="0" smtClean="0">
                <a:solidFill>
                  <a:prstClr val="black"/>
                </a:solidFill>
                <a:latin typeface="Arial" pitchFamily="34" charset="0"/>
                <a:cs typeface="Arial" pitchFamily="34" charset="0"/>
              </a:rPr>
              <a:t>100 </a:t>
            </a:r>
          </a:p>
          <a:p>
            <a:pPr marL="0" indent="0" fontAlgn="auto">
              <a:spcBef>
                <a:spcPts val="0"/>
              </a:spcBef>
              <a:spcAft>
                <a:spcPts val="0"/>
              </a:spcAft>
              <a:buNone/>
            </a:pPr>
            <a:r>
              <a:rPr lang="en-US" sz="1600" b="1" dirty="0" smtClean="0">
                <a:solidFill>
                  <a:srgbClr val="0070C0"/>
                </a:solidFill>
                <a:latin typeface="Arial" pitchFamily="34" charset="0"/>
                <a:cs typeface="Arial" pitchFamily="34" charset="0"/>
              </a:rPr>
              <a:t>AS</a:t>
            </a:r>
            <a:r>
              <a:rPr lang="en-US" sz="1600" b="1" dirty="0" smtClean="0">
                <a:solidFill>
                  <a:prstClr val="black"/>
                </a:solidFill>
                <a:latin typeface="Arial" pitchFamily="34" charset="0"/>
                <a:cs typeface="Arial" pitchFamily="34" charset="0"/>
              </a:rPr>
              <a:t> </a:t>
            </a:r>
            <a:r>
              <a:rPr lang="en-US" sz="1600" b="1" dirty="0">
                <a:solidFill>
                  <a:srgbClr val="BC8F00"/>
                </a:solidFill>
              </a:rPr>
              <a:t>DISCOUNTFEES</a:t>
            </a:r>
            <a:r>
              <a:rPr lang="en-US" sz="1600" b="1" dirty="0" smtClean="0">
                <a:solidFill>
                  <a:prstClr val="black"/>
                </a:solidFill>
                <a:latin typeface="Arial" pitchFamily="34" charset="0"/>
                <a:cs typeface="Arial" pitchFamily="34" charset="0"/>
              </a:rPr>
              <a:t> </a:t>
            </a:r>
          </a:p>
          <a:p>
            <a:pPr marL="0" indent="0" fontAlgn="auto">
              <a:spcBef>
                <a:spcPts val="0"/>
              </a:spcBef>
              <a:spcAft>
                <a:spcPts val="0"/>
              </a:spcAft>
              <a:buNone/>
            </a:pPr>
            <a:r>
              <a:rPr lang="en-US" sz="1600" b="1" dirty="0" smtClean="0">
                <a:solidFill>
                  <a:srgbClr val="0070C0"/>
                </a:solidFill>
                <a:latin typeface="Arial" pitchFamily="34" charset="0"/>
                <a:cs typeface="Arial" pitchFamily="34" charset="0"/>
              </a:rPr>
              <a:t>FROM</a:t>
            </a:r>
            <a:r>
              <a:rPr lang="en-US" sz="1600" b="1" dirty="0" smtClean="0">
                <a:solidFill>
                  <a:prstClr val="black"/>
                </a:solidFill>
                <a:latin typeface="Arial" pitchFamily="34" charset="0"/>
                <a:cs typeface="Arial" pitchFamily="34" charset="0"/>
              </a:rPr>
              <a:t> </a:t>
            </a:r>
            <a:r>
              <a:rPr lang="en-US" sz="1600" b="1" dirty="0">
                <a:solidFill>
                  <a:srgbClr val="BC8F00"/>
                </a:solidFill>
              </a:rPr>
              <a:t>COURSE_FEES </a:t>
            </a:r>
          </a:p>
          <a:p>
            <a:pPr marL="0" lvl="0" indent="0" fontAlgn="auto">
              <a:spcBef>
                <a:spcPts val="0"/>
              </a:spcBef>
              <a:spcAft>
                <a:spcPts val="0"/>
              </a:spcAft>
              <a:buNone/>
            </a:pPr>
            <a:endParaRPr lang="en-US" sz="1200" dirty="0">
              <a:solidFill>
                <a:prstClr val="black"/>
              </a:solidFill>
            </a:endParaRPr>
          </a:p>
          <a:p>
            <a:endParaRPr lang="en-US"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3306111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3" name="Content Placeholder 2"/>
          <p:cNvSpPr>
            <a:spLocks noGrp="1"/>
          </p:cNvSpPr>
          <p:nvPr>
            <p:ph idx="1"/>
          </p:nvPr>
        </p:nvSpPr>
        <p:spPr>
          <a:xfrm>
            <a:off x="228600" y="1609724"/>
            <a:ext cx="8915400" cy="5248275"/>
          </a:xfrm>
        </p:spPr>
        <p:txBody>
          <a:bodyPr/>
          <a:lstStyle/>
          <a:p>
            <a:pPr>
              <a:buNone/>
            </a:pPr>
            <a:r>
              <a:rPr lang="en-US" sz="1600" dirty="0" smtClean="0">
                <a:latin typeface="Arial" pitchFamily="34" charset="0"/>
                <a:cs typeface="Arial" pitchFamily="34" charset="0"/>
              </a:rPr>
              <a:t>Develop the queries for the problems stated below,</a:t>
            </a:r>
          </a:p>
          <a:p>
            <a:pPr>
              <a:buNone/>
            </a:pPr>
            <a:endParaRPr lang="en-US" sz="1600"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3: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Display the names of all the courses whose course duration is greater </a:t>
            </a:r>
          </a:p>
          <a:p>
            <a:pPr>
              <a:buNone/>
            </a:pPr>
            <a:r>
              <a:rPr lang="en-US" sz="1600" dirty="0" smtClean="0">
                <a:latin typeface="Arial" pitchFamily="34" charset="0"/>
                <a:cs typeface="Arial" pitchFamily="34" charset="0"/>
              </a:rPr>
              <a:t>than 10 and number of participants is less than 20.</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sz="1600" dirty="0" err="1" smtClean="0">
                <a:latin typeface="Arial" pitchFamily="34" charset="0"/>
                <a:cs typeface="Arial" pitchFamily="34" charset="0"/>
              </a:rPr>
              <a:t>courses_info</a:t>
            </a:r>
            <a:r>
              <a:rPr sz="1600" dirty="0" smtClean="0">
                <a:latin typeface="Arial" pitchFamily="34" charset="0"/>
                <a:cs typeface="Arial" pitchFamily="34" charset="0"/>
              </a:rPr>
              <a:t>  </a:t>
            </a:r>
            <a:r>
              <a:rPr lang="en-US" sz="1600" dirty="0" smtClean="0">
                <a:latin typeface="Arial" pitchFamily="34" charset="0"/>
                <a:cs typeface="Arial" pitchFamily="34" charset="0"/>
              </a:rPr>
              <a:t>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4: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Display the course code whose base fees is greater than 100 or </a:t>
            </a:r>
          </a:p>
          <a:p>
            <a:pPr>
              <a:buNone/>
            </a:pPr>
            <a:r>
              <a:rPr lang="en-US" sz="1600" dirty="0" smtClean="0">
                <a:latin typeface="Arial" pitchFamily="34" charset="0"/>
                <a:cs typeface="Arial" pitchFamily="34" charset="0"/>
              </a:rPr>
              <a:t>special fees less than 1000.</a:t>
            </a: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sz="1600" dirty="0" err="1" smtClean="0">
                <a:latin typeface="Arial" pitchFamily="34" charset="0"/>
                <a:cs typeface="Arial" pitchFamily="34" charset="0"/>
              </a:rPr>
              <a:t>course_fees</a:t>
            </a:r>
            <a:r>
              <a:rPr sz="1600" dirty="0" smtClean="0">
                <a:latin typeface="Arial" pitchFamily="34" charset="0"/>
                <a:cs typeface="Arial" pitchFamily="34" charset="0"/>
              </a:rPr>
              <a:t>  </a:t>
            </a:r>
            <a:r>
              <a:rPr lang="en-US" sz="1600" dirty="0" smtClean="0">
                <a:latin typeface="Arial" pitchFamily="34" charset="0"/>
                <a:cs typeface="Arial" pitchFamily="34" charset="0"/>
              </a:rPr>
              <a:t>table for this.</a:t>
            </a:r>
            <a:r>
              <a:rPr lang="en-US" sz="1600" b="1" dirty="0" smtClean="0">
                <a:latin typeface="Arial" pitchFamily="34" charset="0"/>
                <a:cs typeface="Arial" pitchFamily="34" charset="0"/>
              </a:rPr>
              <a:t>]</a:t>
            </a:r>
          </a:p>
          <a:p>
            <a:pPr>
              <a:buNone/>
            </a:pPr>
            <a:endParaRPr lang="en-US" sz="1600" dirty="0" smtClean="0">
              <a:latin typeface="Arial" pitchFamily="34" charset="0"/>
              <a:cs typeface="Arial" pitchFamily="34" charset="0"/>
            </a:endParaRPr>
          </a:p>
          <a:p>
            <a:pPr>
              <a:buNone/>
            </a:pPr>
            <a:endParaRPr lang="en-US" sz="1600" b="1" dirty="0" smtClean="0">
              <a:latin typeface="Arial" pitchFamily="34" charset="0"/>
              <a:cs typeface="Arial" pitchFamily="34" charset="0"/>
            </a:endParaRPr>
          </a:p>
          <a:p>
            <a:pPr>
              <a:buNone/>
            </a:pPr>
            <a:endParaRPr lang="en-US" sz="1600" b="1"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4291119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pPr>
              <a:buNone/>
            </a:pPr>
            <a:r>
              <a:rPr lang="en-US" sz="1800" b="1" dirty="0" smtClean="0">
                <a:cs typeface="Arial" pitchFamily="34" charset="0"/>
              </a:rPr>
              <a:t>Solution #3:</a:t>
            </a:r>
            <a:endParaRPr lang="en-US" sz="1800" b="1" dirty="0">
              <a:cs typeface="Arial" pitchFamily="34" charset="0"/>
            </a:endParaRPr>
          </a:p>
          <a:p>
            <a:pPr>
              <a:buNone/>
            </a:pPr>
            <a:r>
              <a:rPr lang="en-US" sz="1600" b="1" dirty="0" smtClean="0">
                <a:solidFill>
                  <a:srgbClr val="0070C0"/>
                </a:solidFill>
                <a:cs typeface="Arial" pitchFamily="34" charset="0"/>
              </a:rPr>
              <a:t>SELECT </a:t>
            </a:r>
            <a:r>
              <a:rPr lang="en-US" sz="1600" b="1" dirty="0" err="1">
                <a:solidFill>
                  <a:srgbClr val="BC8F00"/>
                </a:solidFill>
              </a:rPr>
              <a:t>course_name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FROM </a:t>
            </a:r>
            <a:r>
              <a:rPr lang="en-US" sz="1600" b="1" dirty="0" err="1">
                <a:solidFill>
                  <a:srgbClr val="BC8F00"/>
                </a:solidFill>
              </a:rPr>
              <a:t>course_info</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WHERE </a:t>
            </a:r>
            <a:r>
              <a:rPr lang="en-US" sz="1600" b="1" dirty="0" err="1">
                <a:solidFill>
                  <a:srgbClr val="BC8F00"/>
                </a:solidFill>
              </a:rPr>
              <a:t>course_duration</a:t>
            </a:r>
            <a:r>
              <a:rPr lang="en-US" sz="1600" b="1" dirty="0">
                <a:solidFill>
                  <a:srgbClr val="0070C0"/>
                </a:solidFill>
                <a:cs typeface="Arial" pitchFamily="34" charset="0"/>
              </a:rPr>
              <a:t> &gt;</a:t>
            </a:r>
            <a:r>
              <a:rPr lang="en-US" sz="1600" b="1" dirty="0">
                <a:solidFill>
                  <a:srgbClr val="FFC000"/>
                </a:solidFill>
                <a:cs typeface="Arial" pitchFamily="34" charset="0"/>
              </a:rPr>
              <a:t>10 </a:t>
            </a:r>
            <a:endParaRPr lang="en-US" sz="1600" b="1" dirty="0" smtClean="0">
              <a:solidFill>
                <a:srgbClr val="FFC000"/>
              </a:solidFill>
              <a:cs typeface="Arial" pitchFamily="34" charset="0"/>
            </a:endParaRPr>
          </a:p>
          <a:p>
            <a:pPr>
              <a:buNone/>
            </a:pPr>
            <a:r>
              <a:rPr lang="en-US" sz="1600" b="1" dirty="0" smtClean="0">
                <a:solidFill>
                  <a:srgbClr val="0070C0"/>
                </a:solidFill>
                <a:cs typeface="Arial" pitchFamily="34" charset="0"/>
              </a:rPr>
              <a:t>and </a:t>
            </a:r>
            <a:r>
              <a:rPr lang="en-US" sz="1600" b="1" dirty="0" err="1">
                <a:solidFill>
                  <a:srgbClr val="BC8F00"/>
                </a:solidFill>
              </a:rPr>
              <a:t>no_of_participants</a:t>
            </a:r>
            <a:r>
              <a:rPr lang="en-US" sz="1600" b="1" dirty="0">
                <a:solidFill>
                  <a:srgbClr val="0070C0"/>
                </a:solidFill>
                <a:cs typeface="Arial" pitchFamily="34" charset="0"/>
              </a:rPr>
              <a:t> &lt;</a:t>
            </a:r>
            <a:r>
              <a:rPr lang="en-US" sz="1600" b="1" dirty="0">
                <a:solidFill>
                  <a:srgbClr val="FFC000"/>
                </a:solidFill>
                <a:cs typeface="Arial" pitchFamily="34" charset="0"/>
              </a:rPr>
              <a:t>20 </a:t>
            </a:r>
          </a:p>
          <a:p>
            <a:pPr>
              <a:buNone/>
            </a:pPr>
            <a:endParaRPr lang="en-US" sz="1600" b="1" dirty="0">
              <a:latin typeface="Arial" pitchFamily="34" charset="0"/>
              <a:cs typeface="Arial" pitchFamily="34" charset="0"/>
            </a:endParaRPr>
          </a:p>
          <a:p>
            <a:pPr>
              <a:buNone/>
            </a:pPr>
            <a:r>
              <a:rPr lang="en-US" sz="1800" b="1" dirty="0" smtClean="0">
                <a:cs typeface="Arial" pitchFamily="34" charset="0"/>
              </a:rPr>
              <a:t>Solution #4:</a:t>
            </a:r>
            <a:endParaRPr lang="en-US" sz="1800" b="1" dirty="0">
              <a:cs typeface="Arial" pitchFamily="34" charset="0"/>
            </a:endParaRPr>
          </a:p>
          <a:p>
            <a:pPr>
              <a:buNone/>
            </a:pPr>
            <a:r>
              <a:rPr lang="en-US" sz="1600" b="1" dirty="0" smtClean="0">
                <a:solidFill>
                  <a:srgbClr val="0070C0"/>
                </a:solidFill>
                <a:cs typeface="Arial" pitchFamily="34" charset="0"/>
              </a:rPr>
              <a:t>SELECT </a:t>
            </a:r>
            <a:r>
              <a:rPr lang="en-US" sz="1600" b="1" dirty="0" err="1">
                <a:solidFill>
                  <a:srgbClr val="BC8F00"/>
                </a:solidFill>
              </a:rPr>
              <a:t>course_name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FROM </a:t>
            </a:r>
            <a:r>
              <a:rPr lang="en-US" sz="1600" b="1" dirty="0" err="1">
                <a:solidFill>
                  <a:srgbClr val="BC8F00"/>
                </a:solidFill>
              </a:rPr>
              <a:t>course_info</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WHERE </a:t>
            </a:r>
            <a:r>
              <a:rPr lang="en-US" sz="1600" b="1" dirty="0" err="1">
                <a:solidFill>
                  <a:srgbClr val="BC8F00"/>
                </a:solidFill>
              </a:rPr>
              <a:t>course_duration</a:t>
            </a:r>
            <a:r>
              <a:rPr lang="en-US" sz="1600" b="1" dirty="0">
                <a:solidFill>
                  <a:srgbClr val="0070C0"/>
                </a:solidFill>
                <a:cs typeface="Arial" pitchFamily="34" charset="0"/>
              </a:rPr>
              <a:t> &gt;</a:t>
            </a:r>
            <a:r>
              <a:rPr lang="en-US" sz="1600" b="1" dirty="0">
                <a:solidFill>
                  <a:srgbClr val="FFC000"/>
                </a:solidFill>
                <a:cs typeface="Arial" pitchFamily="34" charset="0"/>
              </a:rPr>
              <a:t>10</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and </a:t>
            </a:r>
            <a:r>
              <a:rPr lang="en-US" sz="1600" b="1" dirty="0" err="1">
                <a:solidFill>
                  <a:srgbClr val="BC8F00"/>
                </a:solidFill>
              </a:rPr>
              <a:t>no_of_participants</a:t>
            </a:r>
            <a:r>
              <a:rPr lang="en-US" sz="1600" b="1" dirty="0">
                <a:solidFill>
                  <a:srgbClr val="0070C0"/>
                </a:solidFill>
                <a:cs typeface="Arial" pitchFamily="34" charset="0"/>
              </a:rPr>
              <a:t> &lt;</a:t>
            </a:r>
            <a:r>
              <a:rPr lang="en-US" sz="1600" b="1" dirty="0">
                <a:solidFill>
                  <a:srgbClr val="FFC000"/>
                </a:solidFill>
                <a:cs typeface="Arial" pitchFamily="34" charset="0"/>
              </a:rPr>
              <a:t>20</a:t>
            </a:r>
          </a:p>
          <a:p>
            <a:pPr marL="0" indent="0">
              <a:buNone/>
            </a:pPr>
            <a:endParaRPr lang="en-US" sz="16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857358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3" name="Content Placeholder 2"/>
          <p:cNvSpPr>
            <a:spLocks noGrp="1"/>
          </p:cNvSpPr>
          <p:nvPr>
            <p:ph idx="1"/>
          </p:nvPr>
        </p:nvSpPr>
        <p:spPr>
          <a:xfrm>
            <a:off x="228600" y="1295400"/>
            <a:ext cx="8686800" cy="4946650"/>
          </a:xfrm>
        </p:spPr>
        <p:txBody>
          <a:bodyPr/>
          <a:lstStyle/>
          <a:p>
            <a:pPr>
              <a:buNone/>
            </a:pPr>
            <a:r>
              <a:rPr lang="en-US" sz="1600" dirty="0" smtClean="0">
                <a:latin typeface="Arial" pitchFamily="34" charset="0"/>
                <a:cs typeface="Arial" pitchFamily="34" charset="0"/>
              </a:rPr>
              <a:t>Develop the queries for the problems stated below,</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5: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Select all the courses whose base fee &gt; 200.</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course_fees</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6: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Display the students Id , first name whose first name and last name are </a:t>
            </a:r>
          </a:p>
          <a:p>
            <a:pPr>
              <a:buNone/>
            </a:pPr>
            <a:r>
              <a:rPr lang="en-US" sz="1600" dirty="0" smtClean="0">
                <a:latin typeface="Arial" pitchFamily="34" charset="0"/>
                <a:cs typeface="Arial" pitchFamily="34" charset="0"/>
              </a:rPr>
              <a:t>not equal.</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student_info</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7: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Select all the courses whose base  fee is in the range 100 and 3000.</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course_fees</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3805148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SQL operators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071208"/>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Arithmetic operators </a:t>
            </a:r>
          </a:p>
          <a:p>
            <a:pPr marL="800100" lvl="1" indent="-342900">
              <a:lnSpc>
                <a:spcPct val="150000"/>
              </a:lnSpc>
              <a:buFont typeface="Arial" pitchFamily="34" charset="0"/>
              <a:buChar char="•"/>
            </a:pPr>
            <a:r>
              <a:rPr lang="en-US" sz="2200" dirty="0" smtClean="0"/>
              <a:t>Comparison operators</a:t>
            </a:r>
          </a:p>
          <a:p>
            <a:pPr marL="800100" lvl="1" indent="-342900">
              <a:lnSpc>
                <a:spcPct val="150000"/>
              </a:lnSpc>
              <a:buFont typeface="Arial" pitchFamily="34" charset="0"/>
              <a:buChar char="•"/>
            </a:pPr>
            <a:r>
              <a:rPr lang="en-US" sz="2200" dirty="0" smtClean="0"/>
              <a:t>Logical operators </a:t>
            </a:r>
          </a:p>
          <a:p>
            <a:pPr marL="800100" lvl="1" indent="-342900">
              <a:lnSpc>
                <a:spcPct val="150000"/>
              </a:lnSpc>
              <a:buFont typeface="Arial" pitchFamily="34" charset="0"/>
              <a:buChar char="•"/>
            </a:pPr>
            <a:r>
              <a:rPr lang="en-US" sz="2200" dirty="0" smtClean="0"/>
              <a:t>Set operators </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3" name="Content Placeholder 2"/>
          <p:cNvSpPr>
            <a:spLocks noGrp="1"/>
          </p:cNvSpPr>
          <p:nvPr>
            <p:ph idx="1"/>
          </p:nvPr>
        </p:nvSpPr>
        <p:spPr/>
        <p:txBody>
          <a:bodyPr/>
          <a:lstStyle/>
          <a:p>
            <a:pPr>
              <a:buNone/>
            </a:pPr>
            <a:r>
              <a:rPr lang="en-US" sz="1600" b="1" dirty="0" smtClean="0">
                <a:latin typeface="Arial" pitchFamily="34" charset="0"/>
                <a:cs typeface="Arial" pitchFamily="34" charset="0"/>
              </a:rPr>
              <a:t>Problem # 8: </a:t>
            </a:r>
            <a:r>
              <a:rPr lang="en-US" sz="1600" dirty="0" smtClean="0">
                <a:latin typeface="Arial" pitchFamily="34" charset="0"/>
                <a:cs typeface="Arial" pitchFamily="34" charset="0"/>
              </a:rPr>
              <a:t> </a:t>
            </a:r>
          </a:p>
          <a:p>
            <a:pPr>
              <a:buNone/>
            </a:pPr>
            <a:r>
              <a:rPr sz="1600" dirty="0" smtClean="0">
                <a:latin typeface="Arial" pitchFamily="34" charset="0"/>
                <a:cs typeface="Arial" pitchFamily="34" charset="0"/>
              </a:rPr>
              <a:t>Display the students Id , first name whose first name starts with ‘</a:t>
            </a:r>
            <a:r>
              <a:rPr sz="1600" dirty="0" smtClean="0">
                <a:solidFill>
                  <a:srgbClr val="0070C0"/>
                </a:solidFill>
                <a:latin typeface="Arial" pitchFamily="34" charset="0"/>
                <a:cs typeface="Arial" pitchFamily="34" charset="0"/>
              </a:rPr>
              <a:t>A</a:t>
            </a:r>
            <a:r>
              <a:rPr sz="1600" dirty="0" smtClean="0">
                <a:latin typeface="Arial" pitchFamily="34" charset="0"/>
                <a:cs typeface="Arial" pitchFamily="34" charset="0"/>
              </a:rPr>
              <a:t>’</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student_info</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9: </a:t>
            </a:r>
            <a:r>
              <a:rPr lang="en-US" sz="1600" dirty="0" smtClean="0">
                <a:latin typeface="Arial" pitchFamily="34" charset="0"/>
                <a:cs typeface="Arial" pitchFamily="34" charset="0"/>
              </a:rPr>
              <a:t> </a:t>
            </a:r>
          </a:p>
          <a:p>
            <a:pPr>
              <a:buNone/>
            </a:pPr>
            <a:r>
              <a:rPr lang="en-US" sz="1600" dirty="0" smtClean="0">
                <a:latin typeface="Arial" pitchFamily="34" charset="0"/>
                <a:cs typeface="Arial" pitchFamily="34" charset="0"/>
              </a:rPr>
              <a:t>Display the students Id , first name whose first name  has a character  ‘</a:t>
            </a:r>
            <a:r>
              <a:rPr lang="en-US" sz="1600" dirty="0" smtClean="0">
                <a:solidFill>
                  <a:srgbClr val="0070C0"/>
                </a:solidFill>
                <a:latin typeface="Arial" pitchFamily="34" charset="0"/>
                <a:cs typeface="Arial" pitchFamily="34" charset="0"/>
              </a:rPr>
              <a:t>o</a:t>
            </a:r>
            <a:r>
              <a:rPr lang="en-US" sz="1600" dirty="0" smtClean="0">
                <a:latin typeface="Arial" pitchFamily="34" charset="0"/>
                <a:cs typeface="Arial" pitchFamily="34" charset="0"/>
              </a:rPr>
              <a:t>’</a:t>
            </a: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student_info</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Problem # 10: </a:t>
            </a:r>
          </a:p>
          <a:p>
            <a:pPr>
              <a:buNone/>
            </a:pPr>
            <a:r>
              <a:rPr lang="en-US" sz="1600" dirty="0" smtClean="0">
                <a:latin typeface="Arial" pitchFamily="34" charset="0"/>
                <a:cs typeface="Arial" pitchFamily="34" charset="0"/>
              </a:rPr>
              <a:t>Display the names of all the courses where the course description is Null.</a:t>
            </a:r>
            <a:endParaRPr lang="en-US" sz="1600" b="1" dirty="0" smtClean="0">
              <a:latin typeface="Arial" pitchFamily="34" charset="0"/>
              <a:cs typeface="Arial" pitchFamily="34" charset="0"/>
            </a:endParaRPr>
          </a:p>
          <a:p>
            <a:pPr>
              <a:buNone/>
            </a:pPr>
            <a:r>
              <a:rPr lang="en-US" sz="1600" b="1" dirty="0" smtClean="0">
                <a:latin typeface="Arial" pitchFamily="34" charset="0"/>
                <a:cs typeface="Arial" pitchFamily="34" charset="0"/>
              </a:rPr>
              <a:t>[Hint: </a:t>
            </a:r>
            <a:r>
              <a:rPr lang="en-US" sz="1600" dirty="0" smtClean="0">
                <a:latin typeface="Arial" pitchFamily="34" charset="0"/>
                <a:cs typeface="Arial" pitchFamily="34" charset="0"/>
              </a:rPr>
              <a:t>Use the </a:t>
            </a:r>
            <a:r>
              <a:rPr lang="en-US" sz="1600" dirty="0" err="1" smtClean="0">
                <a:latin typeface="Arial" pitchFamily="34" charset="0"/>
                <a:cs typeface="Arial" pitchFamily="34" charset="0"/>
              </a:rPr>
              <a:t>courses_info</a:t>
            </a:r>
            <a:r>
              <a:rPr lang="en-US" sz="1600" dirty="0" smtClean="0">
                <a:latin typeface="Arial" pitchFamily="34" charset="0"/>
                <a:cs typeface="Arial" pitchFamily="34" charset="0"/>
              </a:rPr>
              <a:t> table for this.</a:t>
            </a:r>
            <a:r>
              <a:rPr lang="en-US" sz="1600" b="1" dirty="0" smtClean="0">
                <a:latin typeface="Arial" pitchFamily="34" charset="0"/>
                <a:cs typeface="Arial" pitchFamily="34" charset="0"/>
              </a:rPr>
              <a:t>]</a:t>
            </a:r>
          </a:p>
          <a:p>
            <a:pPr>
              <a:buNone/>
            </a:pPr>
            <a:endParaRPr lang="en-US" sz="1600" b="1" dirty="0" smtClean="0">
              <a:latin typeface="Arial" pitchFamily="34" charset="0"/>
              <a:cs typeface="Arial" pitchFamily="34" charset="0"/>
            </a:endParaRPr>
          </a:p>
          <a:p>
            <a:pPr>
              <a:buNone/>
            </a:pPr>
            <a:endParaRPr lang="en-US" sz="1600" b="1" dirty="0" smtClean="0">
              <a:latin typeface="Arial" pitchFamily="34" charset="0"/>
              <a:cs typeface="Arial" pitchFamily="34" charset="0"/>
            </a:endParaRPr>
          </a:p>
          <a:p>
            <a:pPr>
              <a:buNone/>
            </a:pPr>
            <a:endParaRPr lang="en-US" sz="1600" b="1"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2364701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a:xfrm>
            <a:off x="228600" y="1143000"/>
            <a:ext cx="8686800" cy="4946650"/>
          </a:xfrm>
        </p:spPr>
        <p:txBody>
          <a:bodyPr/>
          <a:lstStyle/>
          <a:p>
            <a:pPr>
              <a:buNone/>
            </a:pPr>
            <a:r>
              <a:rPr lang="en-US" sz="1600" b="1" dirty="0" smtClean="0">
                <a:cs typeface="Arial" pitchFamily="34" charset="0"/>
              </a:rPr>
              <a:t>Solution #5:</a:t>
            </a:r>
            <a:endParaRPr lang="en-US" sz="1600" b="1" dirty="0">
              <a:cs typeface="Arial" pitchFamily="34" charset="0"/>
            </a:endParaRPr>
          </a:p>
          <a:p>
            <a:pPr>
              <a:buNone/>
            </a:pPr>
            <a:r>
              <a:rPr lang="en-US" sz="1600" b="1" dirty="0" smtClean="0">
                <a:solidFill>
                  <a:srgbClr val="0070C0"/>
                </a:solidFill>
                <a:cs typeface="Arial" pitchFamily="34" charset="0"/>
              </a:rPr>
              <a:t>SELECT</a:t>
            </a:r>
            <a:r>
              <a:rPr lang="en-US" sz="1600" dirty="0" smtClean="0">
                <a:cs typeface="Arial" pitchFamily="34" charset="0"/>
              </a:rPr>
              <a:t> </a:t>
            </a:r>
            <a:r>
              <a:rPr lang="en-US" sz="1600" b="1" dirty="0">
                <a:solidFill>
                  <a:srgbClr val="BC8F00"/>
                </a:solidFill>
              </a:rPr>
              <a:t>COURSE_CODE</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FROM</a:t>
            </a:r>
            <a:r>
              <a:rPr lang="en-US" sz="1600" dirty="0" smtClean="0">
                <a:cs typeface="Arial" pitchFamily="34" charset="0"/>
              </a:rPr>
              <a:t> </a:t>
            </a:r>
            <a:r>
              <a:rPr lang="en-US" sz="1600" b="1" dirty="0">
                <a:solidFill>
                  <a:srgbClr val="BC8F00"/>
                </a:solidFill>
              </a:rPr>
              <a:t>COURSE_FEES</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WHERE</a:t>
            </a:r>
            <a:r>
              <a:rPr lang="en-US" sz="1600" dirty="0" smtClean="0">
                <a:cs typeface="Arial" pitchFamily="34" charset="0"/>
              </a:rPr>
              <a:t> </a:t>
            </a:r>
            <a:r>
              <a:rPr lang="en-US" sz="1600" b="1" dirty="0">
                <a:solidFill>
                  <a:srgbClr val="BC8F00"/>
                </a:solidFill>
              </a:rPr>
              <a:t>BASE_FEES&gt;200</a:t>
            </a:r>
          </a:p>
          <a:p>
            <a:pPr>
              <a:buNone/>
            </a:pPr>
            <a:endParaRPr lang="en-US" sz="1600" b="1" dirty="0">
              <a:solidFill>
                <a:schemeClr val="tx2">
                  <a:lumMod val="60000"/>
                  <a:lumOff val="40000"/>
                </a:schemeClr>
              </a:solidFill>
              <a:cs typeface="Arial" pitchFamily="34" charset="0"/>
            </a:endParaRPr>
          </a:p>
          <a:p>
            <a:pPr>
              <a:buNone/>
            </a:pPr>
            <a:r>
              <a:rPr lang="en-US" sz="1600" b="1" dirty="0">
                <a:cs typeface="Arial" pitchFamily="34" charset="0"/>
              </a:rPr>
              <a:t>Solution </a:t>
            </a:r>
            <a:r>
              <a:rPr lang="en-US" sz="1600" b="1" dirty="0" smtClean="0">
                <a:cs typeface="Arial" pitchFamily="34" charset="0"/>
              </a:rPr>
              <a:t>#6:</a:t>
            </a:r>
            <a:endParaRPr lang="en-US" sz="1600" b="1" dirty="0">
              <a:cs typeface="Arial" pitchFamily="34" charset="0"/>
            </a:endParaRPr>
          </a:p>
          <a:p>
            <a:pPr>
              <a:buNone/>
            </a:pPr>
            <a:r>
              <a:rPr lang="en-US" sz="1600" b="1" dirty="0" smtClean="0">
                <a:solidFill>
                  <a:srgbClr val="0070C0"/>
                </a:solidFill>
                <a:cs typeface="Arial" pitchFamily="34" charset="0"/>
              </a:rPr>
              <a:t>SELECT</a:t>
            </a:r>
            <a:r>
              <a:rPr lang="en-US" sz="1600" dirty="0" smtClean="0">
                <a:cs typeface="Arial" pitchFamily="34" charset="0"/>
              </a:rPr>
              <a:t> </a:t>
            </a:r>
            <a:r>
              <a:rPr lang="en-US" sz="1600" b="1" dirty="0">
                <a:solidFill>
                  <a:srgbClr val="BC8F00"/>
                </a:solidFill>
              </a:rPr>
              <a:t>STUDENT_ID,FIRST_NAME</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FROM</a:t>
            </a:r>
            <a:r>
              <a:rPr lang="en-US" sz="1600" dirty="0" smtClean="0">
                <a:cs typeface="Arial" pitchFamily="34" charset="0"/>
              </a:rPr>
              <a:t> </a:t>
            </a:r>
            <a:r>
              <a:rPr lang="en-US" sz="1600" b="1" dirty="0">
                <a:solidFill>
                  <a:srgbClr val="BC8F00"/>
                </a:solidFill>
              </a:rPr>
              <a:t>STUDENT_INFO</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WHERE</a:t>
            </a:r>
            <a:r>
              <a:rPr lang="en-US" sz="1600" dirty="0" smtClean="0">
                <a:cs typeface="Arial" pitchFamily="34" charset="0"/>
              </a:rPr>
              <a:t> </a:t>
            </a:r>
            <a:r>
              <a:rPr lang="en-US" sz="1600" b="1" dirty="0">
                <a:solidFill>
                  <a:srgbClr val="BC8F00"/>
                </a:solidFill>
              </a:rPr>
              <a:t>FIRST_NAME</a:t>
            </a:r>
            <a:r>
              <a:rPr lang="en-US" sz="1600" dirty="0">
                <a:cs typeface="Arial" pitchFamily="34" charset="0"/>
              </a:rPr>
              <a:t>!=</a:t>
            </a:r>
            <a:r>
              <a:rPr lang="en-US" sz="1600" b="1" dirty="0">
                <a:solidFill>
                  <a:srgbClr val="BC8F00"/>
                </a:solidFill>
              </a:rPr>
              <a:t>LAST_NAME</a:t>
            </a:r>
          </a:p>
          <a:p>
            <a:pPr>
              <a:buNone/>
            </a:pPr>
            <a:endParaRPr lang="en-US" sz="1600" b="1" dirty="0">
              <a:solidFill>
                <a:srgbClr val="00B0F0"/>
              </a:solidFill>
              <a:cs typeface="Arial" pitchFamily="34" charset="0"/>
            </a:endParaRPr>
          </a:p>
          <a:p>
            <a:pPr>
              <a:buNone/>
            </a:pPr>
            <a:r>
              <a:rPr lang="en-US" sz="1600" b="1" dirty="0">
                <a:cs typeface="Arial" pitchFamily="34" charset="0"/>
              </a:rPr>
              <a:t>Solution </a:t>
            </a:r>
            <a:r>
              <a:rPr lang="en-US" sz="1600" b="1" dirty="0" smtClean="0">
                <a:cs typeface="Arial" pitchFamily="34" charset="0"/>
              </a:rPr>
              <a:t>#7:</a:t>
            </a:r>
            <a:endParaRPr lang="en-US" sz="1600" b="1" dirty="0">
              <a:cs typeface="Arial" pitchFamily="34" charset="0"/>
            </a:endParaRPr>
          </a:p>
          <a:p>
            <a:pPr>
              <a:buNone/>
            </a:pPr>
            <a:r>
              <a:rPr lang="en-US" sz="1600" dirty="0">
                <a:cs typeface="Arial" pitchFamily="34" charset="0"/>
              </a:rPr>
              <a:t> </a:t>
            </a:r>
            <a:r>
              <a:rPr lang="en-US" sz="1600" b="1" dirty="0" smtClean="0">
                <a:solidFill>
                  <a:srgbClr val="0070C0"/>
                </a:solidFill>
                <a:cs typeface="Arial" pitchFamily="34" charset="0"/>
              </a:rPr>
              <a:t>SELECT</a:t>
            </a:r>
            <a:r>
              <a:rPr lang="en-US" sz="1600" dirty="0" smtClean="0">
                <a:cs typeface="Arial" pitchFamily="34" charset="0"/>
              </a:rPr>
              <a:t> </a:t>
            </a:r>
            <a:r>
              <a:rPr lang="en-US" sz="1600" b="1" dirty="0">
                <a:solidFill>
                  <a:srgbClr val="BC8F00"/>
                </a:solidFill>
              </a:rPr>
              <a:t>COURSE_CODE</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FROM</a:t>
            </a:r>
            <a:r>
              <a:rPr lang="en-US" sz="1600" dirty="0" smtClean="0">
                <a:cs typeface="Arial" pitchFamily="34" charset="0"/>
              </a:rPr>
              <a:t> </a:t>
            </a:r>
            <a:r>
              <a:rPr lang="en-US" sz="1600" b="1" dirty="0">
                <a:solidFill>
                  <a:srgbClr val="BC8F00"/>
                </a:solidFill>
              </a:rPr>
              <a:t>COURSE_FEES</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WHERE</a:t>
            </a:r>
            <a:r>
              <a:rPr lang="en-US" sz="1600" dirty="0" smtClean="0">
                <a:cs typeface="Arial" pitchFamily="34" charset="0"/>
              </a:rPr>
              <a:t> </a:t>
            </a:r>
            <a:r>
              <a:rPr lang="en-US" sz="1600" b="1" dirty="0">
                <a:solidFill>
                  <a:srgbClr val="BC8F00"/>
                </a:solidFill>
              </a:rPr>
              <a:t>BASE_FEES</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BETWEEN</a:t>
            </a:r>
            <a:r>
              <a:rPr lang="en-US" sz="1600" dirty="0" smtClean="0">
                <a:cs typeface="Arial" pitchFamily="34" charset="0"/>
              </a:rPr>
              <a:t> </a:t>
            </a:r>
            <a:r>
              <a:rPr lang="en-US" sz="1600" dirty="0">
                <a:solidFill>
                  <a:srgbClr val="FFC000"/>
                </a:solidFill>
                <a:cs typeface="Arial" pitchFamily="34" charset="0"/>
              </a:rPr>
              <a:t>100</a:t>
            </a:r>
            <a:r>
              <a:rPr lang="en-US" sz="1600" dirty="0">
                <a:cs typeface="Arial" pitchFamily="34" charset="0"/>
              </a:rPr>
              <a:t> </a:t>
            </a:r>
            <a:endParaRPr lang="en-US" sz="1600" dirty="0" smtClean="0">
              <a:cs typeface="Arial" pitchFamily="34" charset="0"/>
            </a:endParaRPr>
          </a:p>
          <a:p>
            <a:pPr>
              <a:buNone/>
            </a:pPr>
            <a:r>
              <a:rPr lang="en-US" sz="1600" b="1" dirty="0" smtClean="0">
                <a:solidFill>
                  <a:srgbClr val="0070C0"/>
                </a:solidFill>
                <a:cs typeface="Arial" pitchFamily="34" charset="0"/>
              </a:rPr>
              <a:t>AND</a:t>
            </a:r>
            <a:r>
              <a:rPr lang="en-US" sz="1600" dirty="0" smtClean="0">
                <a:cs typeface="Arial" pitchFamily="34" charset="0"/>
              </a:rPr>
              <a:t> </a:t>
            </a:r>
            <a:r>
              <a:rPr lang="en-US" sz="1600" dirty="0">
                <a:solidFill>
                  <a:srgbClr val="FFC000"/>
                </a:solidFill>
                <a:cs typeface="Arial" pitchFamily="34" charset="0"/>
              </a:rPr>
              <a:t>3000</a:t>
            </a:r>
          </a:p>
          <a:p>
            <a:endParaRPr lang="en-US" sz="1600" dirty="0"/>
          </a:p>
        </p:txBody>
      </p:sp>
      <p:sp>
        <p:nvSpPr>
          <p:cNvPr id="5" name="Slide Number Placeholder 4"/>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19350678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1600" b="1" dirty="0" smtClean="0">
                <a:cs typeface="Arial" pitchFamily="34" charset="0"/>
              </a:rPr>
              <a:t>Solution #8:</a:t>
            </a:r>
            <a:endParaRPr lang="en-US" sz="1600" b="1" dirty="0">
              <a:cs typeface="Arial" pitchFamily="34" charset="0"/>
            </a:endParaRPr>
          </a:p>
          <a:p>
            <a:pPr>
              <a:buNone/>
            </a:pPr>
            <a:r>
              <a:rPr lang="en-US" sz="1600" b="1" dirty="0" smtClean="0">
                <a:solidFill>
                  <a:srgbClr val="0070C0"/>
                </a:solidFill>
                <a:cs typeface="Arial" pitchFamily="34" charset="0"/>
              </a:rPr>
              <a:t>SELECT </a:t>
            </a:r>
            <a:r>
              <a:rPr lang="en-US" sz="1600" b="1" dirty="0">
                <a:solidFill>
                  <a:srgbClr val="BC8F00"/>
                </a:solidFill>
              </a:rPr>
              <a:t>STUDENT_ID,FIRST_NAME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FROM </a:t>
            </a:r>
            <a:r>
              <a:rPr lang="en-US" sz="1600" b="1" dirty="0">
                <a:solidFill>
                  <a:srgbClr val="BC8F00"/>
                </a:solidFill>
              </a:rPr>
              <a:t>STUDENT_INFO</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WHERE </a:t>
            </a:r>
            <a:r>
              <a:rPr lang="en-US" sz="1600" b="1" dirty="0">
                <a:solidFill>
                  <a:srgbClr val="BC8F00"/>
                </a:solidFill>
              </a:rPr>
              <a:t>FIRST_NAME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LIKE </a:t>
            </a:r>
            <a:r>
              <a:rPr lang="en-US" sz="1600" b="1" dirty="0">
                <a:solidFill>
                  <a:srgbClr val="BC8F00"/>
                </a:solidFill>
              </a:rPr>
              <a:t>'A%</a:t>
            </a:r>
            <a:r>
              <a:rPr lang="en-US" sz="1600" dirty="0">
                <a:solidFill>
                  <a:srgbClr val="2D9F01"/>
                </a:solidFill>
                <a:cs typeface="Arial" pitchFamily="34" charset="0"/>
              </a:rPr>
              <a:t>'</a:t>
            </a:r>
          </a:p>
          <a:p>
            <a:pPr>
              <a:buNone/>
            </a:pPr>
            <a:endParaRPr lang="en-US" sz="1600" dirty="0">
              <a:cs typeface="Arial" pitchFamily="34" charset="0"/>
            </a:endParaRPr>
          </a:p>
          <a:p>
            <a:pPr marL="0" indent="0">
              <a:buNone/>
            </a:pPr>
            <a:r>
              <a:rPr lang="en-US" sz="1600" b="1" dirty="0">
                <a:cs typeface="Arial" pitchFamily="34" charset="0"/>
              </a:rPr>
              <a:t>Solution </a:t>
            </a:r>
            <a:r>
              <a:rPr lang="en-US" sz="1600" b="1" dirty="0" smtClean="0">
                <a:cs typeface="Arial" pitchFamily="34" charset="0"/>
              </a:rPr>
              <a:t>#9:</a:t>
            </a:r>
            <a:endParaRPr lang="en-US" sz="1600" b="1" dirty="0">
              <a:cs typeface="Arial" pitchFamily="34" charset="0"/>
            </a:endParaRPr>
          </a:p>
          <a:p>
            <a:pPr>
              <a:buNone/>
            </a:pPr>
            <a:r>
              <a:rPr lang="en-US" sz="1600" dirty="0">
                <a:cs typeface="Arial" pitchFamily="34" charset="0"/>
              </a:rPr>
              <a:t> </a:t>
            </a:r>
            <a:r>
              <a:rPr lang="en-US" sz="1600" b="1" dirty="0" smtClean="0">
                <a:solidFill>
                  <a:srgbClr val="0070C0"/>
                </a:solidFill>
                <a:cs typeface="Arial" pitchFamily="34" charset="0"/>
              </a:rPr>
              <a:t>SELECT </a:t>
            </a:r>
            <a:r>
              <a:rPr lang="en-US" sz="1600" b="1" dirty="0">
                <a:solidFill>
                  <a:srgbClr val="BC8F00"/>
                </a:solidFill>
              </a:rPr>
              <a:t>STUDENT_ID,FIRST_NAME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FROM </a:t>
            </a:r>
            <a:r>
              <a:rPr lang="en-US" sz="1600" b="1" dirty="0">
                <a:solidFill>
                  <a:srgbClr val="BC8F00"/>
                </a:solidFill>
              </a:rPr>
              <a:t>STUDENT_INFO</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WHERE </a:t>
            </a:r>
            <a:r>
              <a:rPr lang="en-US" sz="1600" b="1" dirty="0">
                <a:solidFill>
                  <a:srgbClr val="BC8F00"/>
                </a:solidFill>
              </a:rPr>
              <a:t>FIRST_NAME</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LIKE</a:t>
            </a:r>
            <a:r>
              <a:rPr lang="en-US" sz="1600" b="1" dirty="0" smtClean="0">
                <a:solidFill>
                  <a:srgbClr val="BC8F00"/>
                </a:solidFill>
              </a:rPr>
              <a:t> </a:t>
            </a:r>
            <a:r>
              <a:rPr lang="en-US" sz="1600" b="1" dirty="0">
                <a:solidFill>
                  <a:srgbClr val="BC8F00"/>
                </a:solidFill>
              </a:rPr>
              <a:t>'%O%'</a:t>
            </a:r>
          </a:p>
          <a:p>
            <a:pPr>
              <a:buNone/>
            </a:pPr>
            <a:endParaRPr lang="en-US" sz="1600" dirty="0">
              <a:cs typeface="Arial" pitchFamily="34" charset="0"/>
            </a:endParaRPr>
          </a:p>
          <a:p>
            <a:pPr marL="0" indent="0">
              <a:buNone/>
            </a:pPr>
            <a:r>
              <a:rPr lang="en-US" sz="1600" b="1" dirty="0">
                <a:cs typeface="Arial" pitchFamily="34" charset="0"/>
              </a:rPr>
              <a:t>Solution </a:t>
            </a:r>
            <a:r>
              <a:rPr lang="en-US" sz="1600" b="1" dirty="0" smtClean="0">
                <a:cs typeface="Arial" pitchFamily="34" charset="0"/>
              </a:rPr>
              <a:t>#10:</a:t>
            </a:r>
            <a:endParaRPr lang="en-US" sz="1600" b="1" dirty="0">
              <a:cs typeface="Arial" pitchFamily="34" charset="0"/>
            </a:endParaRPr>
          </a:p>
          <a:p>
            <a:pPr>
              <a:buNone/>
            </a:pPr>
            <a:r>
              <a:rPr lang="en-US" sz="1600" b="1" dirty="0" smtClean="0">
                <a:solidFill>
                  <a:srgbClr val="0070C0"/>
                </a:solidFill>
                <a:cs typeface="Arial" pitchFamily="34" charset="0"/>
              </a:rPr>
              <a:t>SELECT </a:t>
            </a:r>
            <a:r>
              <a:rPr lang="en-US" sz="1600" b="1" dirty="0" err="1">
                <a:solidFill>
                  <a:srgbClr val="BC8F00"/>
                </a:solidFill>
              </a:rPr>
              <a:t>course_name</a:t>
            </a:r>
            <a:r>
              <a:rPr lang="en-US" sz="1600" b="1" dirty="0" smtClean="0">
                <a:solidFill>
                  <a:srgbClr val="0070C0"/>
                </a:solidFill>
                <a:cs typeface="Arial" pitchFamily="34" charset="0"/>
              </a:rPr>
              <a:t> </a:t>
            </a:r>
          </a:p>
          <a:p>
            <a:pPr>
              <a:buNone/>
            </a:pPr>
            <a:r>
              <a:rPr lang="en-US" sz="1600" b="1" dirty="0" smtClean="0">
                <a:solidFill>
                  <a:srgbClr val="0070C0"/>
                </a:solidFill>
                <a:cs typeface="Arial" pitchFamily="34" charset="0"/>
              </a:rPr>
              <a:t>FROM </a:t>
            </a:r>
            <a:r>
              <a:rPr lang="en-US" sz="1600" b="1" dirty="0">
                <a:solidFill>
                  <a:srgbClr val="BC8F00"/>
                </a:solidFill>
              </a:rPr>
              <a:t>COURSE_INFO</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WHERE </a:t>
            </a:r>
            <a:r>
              <a:rPr lang="en-US" sz="1600" b="1" dirty="0">
                <a:solidFill>
                  <a:srgbClr val="BC8F00"/>
                </a:solidFill>
              </a:rPr>
              <a:t>COURSE_DESCRIPTION</a:t>
            </a:r>
            <a:r>
              <a:rPr lang="en-US" sz="1600" b="1" dirty="0">
                <a:solidFill>
                  <a:srgbClr val="0070C0"/>
                </a:solidFill>
                <a:cs typeface="Arial" pitchFamily="34" charset="0"/>
              </a:rPr>
              <a:t> </a:t>
            </a:r>
            <a:endParaRPr lang="en-US" sz="1600" b="1" dirty="0" smtClean="0">
              <a:solidFill>
                <a:srgbClr val="0070C0"/>
              </a:solidFill>
              <a:cs typeface="Arial" pitchFamily="34" charset="0"/>
            </a:endParaRPr>
          </a:p>
          <a:p>
            <a:pPr>
              <a:buNone/>
            </a:pPr>
            <a:r>
              <a:rPr lang="en-US" sz="1600" b="1" dirty="0" smtClean="0">
                <a:solidFill>
                  <a:srgbClr val="0070C0"/>
                </a:solidFill>
                <a:cs typeface="Arial" pitchFamily="34" charset="0"/>
              </a:rPr>
              <a:t>IS NULL</a:t>
            </a:r>
            <a:endParaRPr lang="en-US" sz="1600" b="1" dirty="0">
              <a:solidFill>
                <a:srgbClr val="0070C0"/>
              </a:solidFill>
              <a:cs typeface="Arial" pitchFamily="34" charset="0"/>
            </a:endParaRPr>
          </a:p>
        </p:txBody>
      </p:sp>
      <p:sp>
        <p:nvSpPr>
          <p:cNvPr id="5" name="Slide Number Placeholder 4"/>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3977307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5" name="TextBox 4"/>
          <p:cNvSpPr txBox="1"/>
          <p:nvPr/>
        </p:nvSpPr>
        <p:spPr>
          <a:xfrm>
            <a:off x="152400" y="1155504"/>
            <a:ext cx="8763000" cy="954107"/>
          </a:xfrm>
          <a:prstGeom prst="rect">
            <a:avLst/>
          </a:prstGeom>
          <a:noFill/>
        </p:spPr>
        <p:txBody>
          <a:bodyPr wrap="square" rtlCol="0">
            <a:spAutoFit/>
          </a:bodyPr>
          <a:lstStyle/>
          <a:p>
            <a:r>
              <a:rPr lang="en-US" dirty="0" smtClean="0"/>
              <a:t> Pre- Requisite: </a:t>
            </a:r>
            <a:r>
              <a:rPr lang="en-US" b="0" dirty="0" smtClean="0"/>
              <a:t>Create following  tables.</a:t>
            </a:r>
          </a:p>
          <a:p>
            <a:endParaRPr lang="en-US" b="0" dirty="0" smtClean="0"/>
          </a:p>
          <a:p>
            <a:endParaRPr lang="en-US" sz="2000" b="0" dirty="0" smtClean="0"/>
          </a:p>
        </p:txBody>
      </p:sp>
      <p:graphicFrame>
        <p:nvGraphicFramePr>
          <p:cNvPr id="6" name="Table 5"/>
          <p:cNvGraphicFramePr>
            <a:graphicFrameLocks noGrp="1"/>
          </p:cNvGraphicFramePr>
          <p:nvPr>
            <p:extLst>
              <p:ext uri="{D42A27DB-BD31-4B8C-83A1-F6EECF244321}">
                <p14:modId xmlns:p14="http://schemas.microsoft.com/office/powerpoint/2010/main" val="745022942"/>
              </p:ext>
            </p:extLst>
          </p:nvPr>
        </p:nvGraphicFramePr>
        <p:xfrm>
          <a:off x="304800" y="1534390"/>
          <a:ext cx="2590800" cy="1981200"/>
        </p:xfrm>
        <a:graphic>
          <a:graphicData uri="http://schemas.openxmlformats.org/drawingml/2006/table">
            <a:tbl>
              <a:tblPr firstRow="1" bandRow="1">
                <a:tableStyleId>{5C22544A-7EE6-4342-B048-85BDC9FD1C3A}</a:tableStyleId>
              </a:tblPr>
              <a:tblGrid>
                <a:gridCol w="1266613"/>
                <a:gridCol w="1324187"/>
              </a:tblGrid>
              <a:tr h="330200">
                <a:tc>
                  <a:txBody>
                    <a:bodyPr/>
                    <a:lstStyle/>
                    <a:p>
                      <a:r>
                        <a:rPr lang="en-US" sz="1400" dirty="0" smtClean="0"/>
                        <a:t>Column Name</a:t>
                      </a:r>
                      <a:endParaRPr lang="en-US" sz="1400" dirty="0"/>
                    </a:p>
                  </a:txBody>
                  <a:tcPr/>
                </a:tc>
                <a:tc>
                  <a:txBody>
                    <a:bodyPr/>
                    <a:lstStyle/>
                    <a:p>
                      <a:r>
                        <a:rPr lang="en-US" sz="1400" dirty="0" smtClean="0"/>
                        <a:t>Data Type</a:t>
                      </a:r>
                      <a:endParaRPr lang="en-US" sz="1400" dirty="0"/>
                    </a:p>
                  </a:txBody>
                  <a:tcPr/>
                </a:tc>
              </a:tr>
              <a:tr h="330200">
                <a:tc>
                  <a:txBody>
                    <a:bodyPr/>
                    <a:lstStyle/>
                    <a:p>
                      <a:r>
                        <a:rPr lang="en-US" sz="1400" dirty="0" smtClean="0"/>
                        <a:t>Course_Code</a:t>
                      </a:r>
                      <a:endParaRPr lang="en-US" sz="1400" dirty="0"/>
                    </a:p>
                  </a:txBody>
                  <a:tcPr/>
                </a:tc>
                <a:tc>
                  <a:txBody>
                    <a:bodyPr/>
                    <a:lstStyle/>
                    <a:p>
                      <a:r>
                        <a:rPr lang="en-US" sz="1400" dirty="0" smtClean="0"/>
                        <a:t>Varchar2</a:t>
                      </a:r>
                      <a:endParaRPr lang="en-US" sz="1400" dirty="0"/>
                    </a:p>
                  </a:txBody>
                  <a:tcPr/>
                </a:tc>
              </a:tr>
              <a:tr h="330200">
                <a:tc>
                  <a:txBody>
                    <a:bodyPr/>
                    <a:lstStyle/>
                    <a:p>
                      <a:r>
                        <a:rPr lang="en-US" sz="1400" dirty="0" err="1" smtClean="0"/>
                        <a:t>Base_fees</a:t>
                      </a:r>
                      <a:endParaRPr lang="en-US" sz="1400" dirty="0"/>
                    </a:p>
                  </a:txBody>
                  <a:tcPr/>
                </a:tc>
                <a:tc>
                  <a:txBody>
                    <a:bodyPr/>
                    <a:lstStyle/>
                    <a:p>
                      <a:r>
                        <a:rPr lang="en-US" sz="1400" dirty="0" smtClean="0"/>
                        <a:t>Number</a:t>
                      </a:r>
                      <a:endParaRPr lang="en-US" sz="1400" dirty="0"/>
                    </a:p>
                  </a:txBody>
                  <a:tcPr/>
                </a:tc>
              </a:tr>
              <a:tr h="330200">
                <a:tc>
                  <a:txBody>
                    <a:bodyPr/>
                    <a:lstStyle/>
                    <a:p>
                      <a:r>
                        <a:rPr lang="en-US" sz="1400" dirty="0" err="1" smtClean="0"/>
                        <a:t>Special_fees</a:t>
                      </a:r>
                      <a:endParaRPr lang="en-US" sz="1400" dirty="0"/>
                    </a:p>
                  </a:txBody>
                  <a:tcPr/>
                </a:tc>
                <a:tc>
                  <a:txBody>
                    <a:bodyPr/>
                    <a:lstStyle/>
                    <a:p>
                      <a:r>
                        <a:rPr lang="en-US" sz="1400" dirty="0" smtClean="0"/>
                        <a:t>Number</a:t>
                      </a:r>
                      <a:endParaRPr lang="en-US" sz="1400" dirty="0"/>
                    </a:p>
                  </a:txBody>
                  <a:tcPr/>
                </a:tc>
              </a:tr>
              <a:tr h="330200">
                <a:tc>
                  <a:txBody>
                    <a:bodyPr/>
                    <a:lstStyle/>
                    <a:p>
                      <a:r>
                        <a:rPr lang="en-US" sz="1400" dirty="0" err="1" smtClean="0"/>
                        <a:t>Created_By</a:t>
                      </a:r>
                      <a:endParaRPr lang="en-US" sz="1400" dirty="0"/>
                    </a:p>
                  </a:txBody>
                  <a:tcPr/>
                </a:tc>
                <a:tc>
                  <a:txBody>
                    <a:bodyPr/>
                    <a:lstStyle/>
                    <a:p>
                      <a:r>
                        <a:rPr lang="en-US" sz="1400" dirty="0" smtClean="0"/>
                        <a:t>Varchar2</a:t>
                      </a:r>
                      <a:endParaRPr lang="en-US" sz="1400" dirty="0"/>
                    </a:p>
                  </a:txBody>
                  <a:tcPr/>
                </a:tc>
              </a:tr>
              <a:tr h="330200">
                <a:tc>
                  <a:txBody>
                    <a:bodyPr/>
                    <a:lstStyle/>
                    <a:p>
                      <a:r>
                        <a:rPr lang="en-US" sz="1400" dirty="0" err="1" smtClean="0"/>
                        <a:t>Updated_By</a:t>
                      </a:r>
                      <a:endParaRPr lang="en-US" sz="1400" dirty="0"/>
                    </a:p>
                  </a:txBody>
                  <a:tcPr/>
                </a:tc>
                <a:tc>
                  <a:txBody>
                    <a:bodyPr/>
                    <a:lstStyle/>
                    <a:p>
                      <a:r>
                        <a:rPr lang="en-US" sz="1400" dirty="0" smtClean="0"/>
                        <a:t>Varchar2</a:t>
                      </a:r>
                      <a:endParaRPr lang="en-US" sz="14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27051500"/>
              </p:ext>
            </p:extLst>
          </p:nvPr>
        </p:nvGraphicFramePr>
        <p:xfrm>
          <a:off x="3124200" y="1536504"/>
          <a:ext cx="5060634" cy="1981198"/>
        </p:xfrm>
        <a:graphic>
          <a:graphicData uri="http://schemas.openxmlformats.org/drawingml/2006/table">
            <a:tbl>
              <a:tblPr firstRow="1" bandRow="1">
                <a:tableStyleId>{5C22544A-7EE6-4342-B048-85BDC9FD1C3A}</a:tableStyleId>
              </a:tblPr>
              <a:tblGrid>
                <a:gridCol w="1400493"/>
                <a:gridCol w="1130618"/>
                <a:gridCol w="1368743"/>
                <a:gridCol w="1160780"/>
              </a:tblGrid>
              <a:tr h="457733">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BASE_FEES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SPECIAL_FEES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DISCOUNT</a:t>
                      </a:r>
                      <a:endParaRPr lang="en-US" sz="1200" dirty="0">
                        <a:latin typeface="Arial" pitchFamily="34" charset="0"/>
                        <a:cs typeface="Arial" pitchFamily="34" charset="0"/>
                      </a:endParaRPr>
                    </a:p>
                  </a:txBody>
                  <a:tcPr/>
                </a:tc>
              </a:tr>
              <a:tr h="304693">
                <a:tc>
                  <a:txBody>
                    <a:bodyPr/>
                    <a:lstStyle/>
                    <a:p>
                      <a:r>
                        <a:rPr lang="en-US" sz="1200" dirty="0"/>
                        <a:t>1</a:t>
                      </a:r>
                    </a:p>
                  </a:txBody>
                  <a:tcPr anchor="ctr"/>
                </a:tc>
                <a:tc>
                  <a:txBody>
                    <a:bodyPr/>
                    <a:lstStyle/>
                    <a:p>
                      <a:r>
                        <a:rPr lang="en-US" sz="1200" dirty="0"/>
                        <a:t>180</a:t>
                      </a:r>
                    </a:p>
                  </a:txBody>
                  <a:tcPr anchor="ctr"/>
                </a:tc>
                <a:tc>
                  <a:txBody>
                    <a:bodyPr/>
                    <a:lstStyle/>
                    <a:p>
                      <a:r>
                        <a:rPr lang="en-US" sz="1200"/>
                        <a:t>100</a:t>
                      </a:r>
                    </a:p>
                  </a:txBody>
                  <a:tcPr anchor="ctr"/>
                </a:tc>
                <a:tc>
                  <a:txBody>
                    <a:bodyPr/>
                    <a:lstStyle/>
                    <a:p>
                      <a:r>
                        <a:rPr lang="en-US" sz="1200"/>
                        <a:t>10</a:t>
                      </a:r>
                    </a:p>
                  </a:txBody>
                  <a:tcPr anchor="ctr"/>
                </a:tc>
              </a:tr>
              <a:tr h="304693">
                <a:tc>
                  <a:txBody>
                    <a:bodyPr/>
                    <a:lstStyle/>
                    <a:p>
                      <a:r>
                        <a:rPr lang="en-US" sz="1200" dirty="0"/>
                        <a:t>2</a:t>
                      </a:r>
                    </a:p>
                  </a:txBody>
                  <a:tcPr anchor="ctr"/>
                </a:tc>
                <a:tc>
                  <a:txBody>
                    <a:bodyPr/>
                    <a:lstStyle/>
                    <a:p>
                      <a:r>
                        <a:rPr lang="en-US" sz="1200" dirty="0"/>
                        <a:t>150</a:t>
                      </a:r>
                    </a:p>
                  </a:txBody>
                  <a:tcPr anchor="ctr"/>
                </a:tc>
                <a:tc>
                  <a:txBody>
                    <a:bodyPr/>
                    <a:lstStyle/>
                    <a:p>
                      <a:r>
                        <a:rPr lang="en-US" sz="1200" dirty="0"/>
                        <a:t>110</a:t>
                      </a:r>
                    </a:p>
                  </a:txBody>
                  <a:tcPr anchor="ctr"/>
                </a:tc>
                <a:tc>
                  <a:txBody>
                    <a:bodyPr/>
                    <a:lstStyle/>
                    <a:p>
                      <a:r>
                        <a:rPr lang="en-US" sz="1200"/>
                        <a:t>10</a:t>
                      </a:r>
                    </a:p>
                  </a:txBody>
                  <a:tcPr anchor="ctr"/>
                </a:tc>
              </a:tr>
              <a:tr h="304693">
                <a:tc>
                  <a:txBody>
                    <a:bodyPr/>
                    <a:lstStyle/>
                    <a:p>
                      <a:r>
                        <a:rPr lang="en-US" sz="1200" dirty="0"/>
                        <a:t>3</a:t>
                      </a:r>
                    </a:p>
                  </a:txBody>
                  <a:tcPr anchor="ctr"/>
                </a:tc>
                <a:tc>
                  <a:txBody>
                    <a:bodyPr/>
                    <a:lstStyle/>
                    <a:p>
                      <a:r>
                        <a:rPr lang="en-US" sz="1200" dirty="0"/>
                        <a:t>160</a:t>
                      </a:r>
                    </a:p>
                  </a:txBody>
                  <a:tcPr anchor="ctr"/>
                </a:tc>
                <a:tc>
                  <a:txBody>
                    <a:bodyPr/>
                    <a:lstStyle/>
                    <a:p>
                      <a:r>
                        <a:rPr lang="en-US" sz="1200"/>
                        <a:t>170</a:t>
                      </a:r>
                    </a:p>
                  </a:txBody>
                  <a:tcPr anchor="ctr"/>
                </a:tc>
                <a:tc>
                  <a:txBody>
                    <a:bodyPr/>
                    <a:lstStyle/>
                    <a:p>
                      <a:r>
                        <a:rPr lang="en-US" sz="1200"/>
                        <a:t>5</a:t>
                      </a:r>
                    </a:p>
                  </a:txBody>
                  <a:tcPr anchor="ctr"/>
                </a:tc>
              </a:tr>
              <a:tr h="304693">
                <a:tc>
                  <a:txBody>
                    <a:bodyPr/>
                    <a:lstStyle/>
                    <a:p>
                      <a:r>
                        <a:rPr lang="en-US" sz="1200" dirty="0"/>
                        <a:t>4</a:t>
                      </a:r>
                    </a:p>
                  </a:txBody>
                  <a:tcPr anchor="ctr"/>
                </a:tc>
                <a:tc>
                  <a:txBody>
                    <a:bodyPr/>
                    <a:lstStyle/>
                    <a:p>
                      <a:r>
                        <a:rPr lang="en-US" sz="1200" dirty="0"/>
                        <a:t>150</a:t>
                      </a:r>
                    </a:p>
                  </a:txBody>
                  <a:tcPr anchor="ctr"/>
                </a:tc>
                <a:tc>
                  <a:txBody>
                    <a:bodyPr/>
                    <a:lstStyle/>
                    <a:p>
                      <a:r>
                        <a:rPr lang="en-US" sz="1200"/>
                        <a:t>100</a:t>
                      </a:r>
                    </a:p>
                  </a:txBody>
                  <a:tcPr anchor="ctr"/>
                </a:tc>
                <a:tc>
                  <a:txBody>
                    <a:bodyPr/>
                    <a:lstStyle/>
                    <a:p>
                      <a:r>
                        <a:rPr lang="en-US" sz="1200"/>
                        <a:t>10</a:t>
                      </a:r>
                    </a:p>
                  </a:txBody>
                  <a:tcPr anchor="ctr"/>
                </a:tc>
              </a:tr>
              <a:tr h="304693">
                <a:tc>
                  <a:txBody>
                    <a:bodyPr/>
                    <a:lstStyle/>
                    <a:p>
                      <a:r>
                        <a:rPr lang="en-US" sz="1200" dirty="0"/>
                        <a:t>6</a:t>
                      </a:r>
                    </a:p>
                  </a:txBody>
                  <a:tcPr anchor="ctr"/>
                </a:tc>
                <a:tc>
                  <a:txBody>
                    <a:bodyPr/>
                    <a:lstStyle/>
                    <a:p>
                      <a:r>
                        <a:rPr lang="en-US" sz="1200" dirty="0"/>
                        <a:t>190</a:t>
                      </a:r>
                    </a:p>
                  </a:txBody>
                  <a:tcPr anchor="ctr"/>
                </a:tc>
                <a:tc>
                  <a:txBody>
                    <a:bodyPr/>
                    <a:lstStyle/>
                    <a:p>
                      <a:r>
                        <a:rPr lang="en-US" sz="1200" dirty="0"/>
                        <a:t>100</a:t>
                      </a:r>
                    </a:p>
                  </a:txBody>
                  <a:tcPr anchor="ctr"/>
                </a:tc>
                <a:tc>
                  <a:txBody>
                    <a:bodyPr/>
                    <a:lstStyle/>
                    <a:p>
                      <a:r>
                        <a:rPr lang="en-US" sz="1200" dirty="0"/>
                        <a:t>40</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05227217"/>
              </p:ext>
            </p:extLst>
          </p:nvPr>
        </p:nvGraphicFramePr>
        <p:xfrm>
          <a:off x="304800" y="3746304"/>
          <a:ext cx="6300599" cy="2057400"/>
        </p:xfrm>
        <a:graphic>
          <a:graphicData uri="http://schemas.openxmlformats.org/drawingml/2006/table">
            <a:tbl>
              <a:tblPr firstRow="1" bandRow="1">
                <a:tableStyleId>{5C22544A-7EE6-4342-B048-85BDC9FD1C3A}</a:tableStyleId>
              </a:tblPr>
              <a:tblGrid>
                <a:gridCol w="1400493"/>
                <a:gridCol w="1130618"/>
                <a:gridCol w="1368743"/>
                <a:gridCol w="1244727"/>
                <a:gridCol w="1156018"/>
              </a:tblGrid>
              <a:tr h="303755">
                <a:tc>
                  <a:txBody>
                    <a:bodyPr/>
                    <a:lstStyle/>
                    <a:p>
                      <a:r>
                        <a:rPr lang="en-US" sz="1200" dirty="0" smtClean="0">
                          <a:latin typeface="Arial" pitchFamily="34" charset="0"/>
                          <a:cs typeface="Arial" pitchFamily="34" charset="0"/>
                        </a:rPr>
                        <a:t>COURSE_CODE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BASE_FEES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SPECIAL_FEES</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CREATED_BY</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Updated _By</a:t>
                      </a:r>
                      <a:endParaRPr lang="en-US" sz="1200" dirty="0">
                        <a:latin typeface="Arial" pitchFamily="34" charset="0"/>
                        <a:cs typeface="Arial" pitchFamily="34" charset="0"/>
                      </a:endParaRPr>
                    </a:p>
                  </a:txBody>
                  <a:tcPr/>
                </a:tc>
              </a:tr>
              <a:tr h="350729">
                <a:tc>
                  <a:txBody>
                    <a:bodyPr/>
                    <a:lstStyle/>
                    <a:p>
                      <a:r>
                        <a:rPr lang="en-US" sz="1200" dirty="0">
                          <a:latin typeface="Arial" pitchFamily="34" charset="0"/>
                          <a:cs typeface="Arial" pitchFamily="34" charset="0"/>
                        </a:rPr>
                        <a:t>1</a:t>
                      </a:r>
                    </a:p>
                  </a:txBody>
                  <a:tcPr anchor="ctr"/>
                </a:tc>
                <a:tc>
                  <a:txBody>
                    <a:bodyPr/>
                    <a:lstStyle/>
                    <a:p>
                      <a:r>
                        <a:rPr lang="en-US" sz="1200" dirty="0" smtClean="0">
                          <a:latin typeface="Arial" pitchFamily="34" charset="0"/>
                          <a:cs typeface="Arial" pitchFamily="34" charset="0"/>
                        </a:rPr>
                        <a:t>120</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123</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Ram</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Ramesh</a:t>
                      </a:r>
                      <a:endParaRPr lang="en-US" sz="1200" dirty="0">
                        <a:latin typeface="Arial" pitchFamily="34" charset="0"/>
                        <a:cs typeface="Arial" pitchFamily="34" charset="0"/>
                      </a:endParaRPr>
                    </a:p>
                  </a:txBody>
                  <a:tcPr anchor="ctr"/>
                </a:tc>
              </a:tr>
              <a:tr h="350729">
                <a:tc>
                  <a:txBody>
                    <a:bodyPr/>
                    <a:lstStyle/>
                    <a:p>
                      <a:r>
                        <a:rPr lang="en-US" sz="1200" dirty="0">
                          <a:latin typeface="Arial" pitchFamily="34" charset="0"/>
                          <a:cs typeface="Arial" pitchFamily="34" charset="0"/>
                        </a:rPr>
                        <a:t>2</a:t>
                      </a:r>
                    </a:p>
                  </a:txBody>
                  <a:tcPr anchor="ctr"/>
                </a:tc>
                <a:tc>
                  <a:txBody>
                    <a:bodyPr/>
                    <a:lstStyle/>
                    <a:p>
                      <a:r>
                        <a:rPr lang="en-US" sz="1200">
                          <a:latin typeface="Arial" pitchFamily="34" charset="0"/>
                          <a:cs typeface="Arial" pitchFamily="34" charset="0"/>
                        </a:rPr>
                        <a:t>150</a:t>
                      </a:r>
                    </a:p>
                  </a:txBody>
                  <a:tcPr anchor="ctr"/>
                </a:tc>
                <a:tc>
                  <a:txBody>
                    <a:bodyPr/>
                    <a:lstStyle/>
                    <a:p>
                      <a:r>
                        <a:rPr lang="en-US" sz="1200" dirty="0">
                          <a:latin typeface="Arial" pitchFamily="34" charset="0"/>
                          <a:cs typeface="Arial" pitchFamily="34" charset="0"/>
                        </a:rPr>
                        <a:t>110</a:t>
                      </a:r>
                    </a:p>
                  </a:txBody>
                  <a:tcPr anchor="ctr"/>
                </a:tc>
                <a:tc>
                  <a:txBody>
                    <a:bodyPr/>
                    <a:lstStyle/>
                    <a:p>
                      <a:r>
                        <a:rPr lang="en-US" sz="1200" dirty="0" smtClean="0">
                          <a:latin typeface="Arial" pitchFamily="34" charset="0"/>
                          <a:cs typeface="Arial" pitchFamily="34" charset="0"/>
                        </a:rPr>
                        <a:t>Bala</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Ram</a:t>
                      </a:r>
                      <a:endParaRPr lang="en-US" sz="1200" dirty="0">
                        <a:latin typeface="Arial" pitchFamily="34" charset="0"/>
                        <a:cs typeface="Arial" pitchFamily="34" charset="0"/>
                      </a:endParaRPr>
                    </a:p>
                  </a:txBody>
                  <a:tcPr anchor="ctr"/>
                </a:tc>
              </a:tr>
              <a:tr h="350729">
                <a:tc>
                  <a:txBody>
                    <a:bodyPr/>
                    <a:lstStyle/>
                    <a:p>
                      <a:r>
                        <a:rPr lang="en-US" sz="1200" dirty="0">
                          <a:latin typeface="Arial" pitchFamily="34" charset="0"/>
                          <a:cs typeface="Arial" pitchFamily="34" charset="0"/>
                        </a:rPr>
                        <a:t>3</a:t>
                      </a:r>
                    </a:p>
                  </a:txBody>
                  <a:tcPr anchor="ctr"/>
                </a:tc>
                <a:tc>
                  <a:txBody>
                    <a:bodyPr/>
                    <a:lstStyle/>
                    <a:p>
                      <a:r>
                        <a:rPr lang="en-US" sz="1200">
                          <a:latin typeface="Arial" pitchFamily="34" charset="0"/>
                          <a:cs typeface="Arial" pitchFamily="34" charset="0"/>
                        </a:rPr>
                        <a:t>160</a:t>
                      </a:r>
                    </a:p>
                  </a:txBody>
                  <a:tcPr anchor="ctr"/>
                </a:tc>
                <a:tc>
                  <a:txBody>
                    <a:bodyPr/>
                    <a:lstStyle/>
                    <a:p>
                      <a:r>
                        <a:rPr lang="en-US" sz="1200">
                          <a:latin typeface="Arial" pitchFamily="34" charset="0"/>
                          <a:cs typeface="Arial" pitchFamily="34" charset="0"/>
                        </a:rPr>
                        <a:t>170</a:t>
                      </a:r>
                    </a:p>
                  </a:txBody>
                  <a:tcPr anchor="ctr"/>
                </a:tc>
                <a:tc>
                  <a:txBody>
                    <a:bodyPr/>
                    <a:lstStyle/>
                    <a:p>
                      <a:r>
                        <a:rPr lang="en-US" sz="1200" dirty="0" smtClean="0">
                          <a:latin typeface="Arial" pitchFamily="34" charset="0"/>
                          <a:cs typeface="Arial" pitchFamily="34" charset="0"/>
                        </a:rPr>
                        <a:t>Bala</a:t>
                      </a:r>
                      <a:endParaRPr lang="en-US" sz="1200" dirty="0">
                        <a:latin typeface="Arial" pitchFamily="34" charset="0"/>
                        <a:cs typeface="Arial" pitchFamily="34" charset="0"/>
                      </a:endParaRPr>
                    </a:p>
                  </a:txBody>
                  <a:tcPr anchor="ctr"/>
                </a:tc>
                <a:tc>
                  <a:txBody>
                    <a:bodyPr/>
                    <a:lstStyle/>
                    <a:p>
                      <a:r>
                        <a:rPr lang="en-US" sz="1200" dirty="0" err="1" smtClean="0">
                          <a:latin typeface="Arial" pitchFamily="34" charset="0"/>
                          <a:cs typeface="Arial" pitchFamily="34" charset="0"/>
                        </a:rPr>
                        <a:t>Vinu</a:t>
                      </a:r>
                      <a:endParaRPr lang="en-US" sz="1200" dirty="0">
                        <a:latin typeface="Arial" pitchFamily="34" charset="0"/>
                        <a:cs typeface="Arial" pitchFamily="34" charset="0"/>
                      </a:endParaRPr>
                    </a:p>
                  </a:txBody>
                  <a:tcPr anchor="ctr"/>
                </a:tc>
              </a:tr>
              <a:tr h="350729">
                <a:tc>
                  <a:txBody>
                    <a:bodyPr/>
                    <a:lstStyle/>
                    <a:p>
                      <a:r>
                        <a:rPr lang="en-US" sz="1200">
                          <a:latin typeface="Arial" pitchFamily="34" charset="0"/>
                          <a:cs typeface="Arial" pitchFamily="34" charset="0"/>
                        </a:rPr>
                        <a:t>4</a:t>
                      </a:r>
                    </a:p>
                  </a:txBody>
                  <a:tcPr anchor="ctr"/>
                </a:tc>
                <a:tc>
                  <a:txBody>
                    <a:bodyPr/>
                    <a:lstStyle/>
                    <a:p>
                      <a:r>
                        <a:rPr lang="en-US" sz="1200" dirty="0" smtClean="0">
                          <a:latin typeface="Arial" pitchFamily="34" charset="0"/>
                          <a:cs typeface="Arial" pitchFamily="34" charset="0"/>
                        </a:rPr>
                        <a:t>170</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235</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Ram</a:t>
                      </a:r>
                      <a:endParaRPr lang="en-US" sz="1200" dirty="0">
                        <a:latin typeface="Arial" pitchFamily="34" charset="0"/>
                        <a:cs typeface="Arial" pitchFamily="34" charset="0"/>
                      </a:endParaRPr>
                    </a:p>
                  </a:txBody>
                  <a:tcPr anchor="ctr"/>
                </a:tc>
                <a:tc>
                  <a:txBody>
                    <a:bodyPr/>
                    <a:lstStyle/>
                    <a:p>
                      <a:r>
                        <a:rPr lang="en-US" sz="1200" dirty="0" smtClean="0">
                          <a:latin typeface="Arial" pitchFamily="34" charset="0"/>
                          <a:cs typeface="Arial" pitchFamily="34" charset="0"/>
                        </a:rPr>
                        <a:t>Ram</a:t>
                      </a:r>
                      <a:endParaRPr lang="en-US" sz="1200" dirty="0">
                        <a:latin typeface="Arial" pitchFamily="34" charset="0"/>
                        <a:cs typeface="Arial" pitchFamily="34" charset="0"/>
                      </a:endParaRPr>
                    </a:p>
                  </a:txBody>
                  <a:tcPr anchor="ctr"/>
                </a:tc>
              </a:tr>
              <a:tr h="350729">
                <a:tc>
                  <a:txBody>
                    <a:bodyPr/>
                    <a:lstStyle/>
                    <a:p>
                      <a:r>
                        <a:rPr lang="en-US" sz="1200">
                          <a:latin typeface="Arial" pitchFamily="34" charset="0"/>
                          <a:cs typeface="Arial" pitchFamily="34" charset="0"/>
                        </a:rPr>
                        <a:t>6</a:t>
                      </a:r>
                    </a:p>
                  </a:txBody>
                  <a:tcPr anchor="ctr"/>
                </a:tc>
                <a:tc>
                  <a:txBody>
                    <a:bodyPr/>
                    <a:lstStyle/>
                    <a:p>
                      <a:r>
                        <a:rPr lang="en-US" sz="1200">
                          <a:latin typeface="Arial" pitchFamily="34" charset="0"/>
                          <a:cs typeface="Arial" pitchFamily="34" charset="0"/>
                        </a:rPr>
                        <a:t>190</a:t>
                      </a:r>
                    </a:p>
                  </a:txBody>
                  <a:tcPr anchor="ctr"/>
                </a:tc>
                <a:tc>
                  <a:txBody>
                    <a:bodyPr/>
                    <a:lstStyle/>
                    <a:p>
                      <a:r>
                        <a:rPr lang="en-US" sz="1200">
                          <a:latin typeface="Arial" pitchFamily="34" charset="0"/>
                          <a:cs typeface="Arial" pitchFamily="34" charset="0"/>
                        </a:rPr>
                        <a:t>100</a:t>
                      </a:r>
                    </a:p>
                  </a:txBody>
                  <a:tcPr anchor="ctr"/>
                </a:tc>
                <a:tc>
                  <a:txBody>
                    <a:bodyPr/>
                    <a:lstStyle/>
                    <a:p>
                      <a:r>
                        <a:rPr lang="en-US" sz="1200" dirty="0" err="1" smtClean="0">
                          <a:latin typeface="Arial" pitchFamily="34" charset="0"/>
                          <a:cs typeface="Arial" pitchFamily="34" charset="0"/>
                        </a:rPr>
                        <a:t>Vinod</a:t>
                      </a:r>
                      <a:endParaRPr lang="en-US" sz="1200" dirty="0">
                        <a:latin typeface="Arial" pitchFamily="34" charset="0"/>
                        <a:cs typeface="Arial" pitchFamily="34" charset="0"/>
                      </a:endParaRPr>
                    </a:p>
                  </a:txBody>
                  <a:tcPr anchor="ctr"/>
                </a:tc>
                <a:tc>
                  <a:txBody>
                    <a:bodyPr/>
                    <a:lstStyle/>
                    <a:p>
                      <a:r>
                        <a:rPr lang="en-US" sz="1200" dirty="0" err="1" smtClean="0">
                          <a:latin typeface="Arial" pitchFamily="34" charset="0"/>
                          <a:cs typeface="Arial" pitchFamily="34" charset="0"/>
                        </a:rPr>
                        <a:t>Vinod</a:t>
                      </a:r>
                      <a:endParaRPr lang="en-US" sz="1200" dirty="0">
                        <a:latin typeface="Arial" pitchFamily="34" charset="0"/>
                        <a:cs typeface="Arial" pitchFamily="34" charset="0"/>
                      </a:endParaRPr>
                    </a:p>
                  </a:txBody>
                  <a:tcPr anchor="ctr"/>
                </a:tc>
              </a:tr>
            </a:tbl>
          </a:graphicData>
        </a:graphic>
      </p:graphicFrame>
      <p:sp>
        <p:nvSpPr>
          <p:cNvPr id="10" name="TextBox 9"/>
          <p:cNvSpPr txBox="1"/>
          <p:nvPr/>
        </p:nvSpPr>
        <p:spPr>
          <a:xfrm>
            <a:off x="7112000" y="3670104"/>
            <a:ext cx="1600200" cy="276999"/>
          </a:xfrm>
          <a:prstGeom prst="rect">
            <a:avLst/>
          </a:prstGeom>
          <a:noFill/>
        </p:spPr>
        <p:txBody>
          <a:bodyPr wrap="square" rtlCol="0">
            <a:spAutoFit/>
          </a:bodyPr>
          <a:lstStyle/>
          <a:p>
            <a:r>
              <a:rPr lang="en-US" sz="1200" i="1" dirty="0" smtClean="0"/>
              <a:t>COURSE_FEES</a:t>
            </a:r>
            <a:endParaRPr lang="en-US" sz="1200" dirty="0"/>
          </a:p>
        </p:txBody>
      </p:sp>
      <p:sp>
        <p:nvSpPr>
          <p:cNvPr id="3" name="Rectangle 2"/>
          <p:cNvSpPr/>
          <p:nvPr/>
        </p:nvSpPr>
        <p:spPr>
          <a:xfrm>
            <a:off x="4876800" y="5879904"/>
            <a:ext cx="1662378" cy="276999"/>
          </a:xfrm>
          <a:prstGeom prst="rect">
            <a:avLst/>
          </a:prstGeom>
        </p:spPr>
        <p:txBody>
          <a:bodyPr wrap="none">
            <a:spAutoFit/>
          </a:bodyPr>
          <a:lstStyle/>
          <a:p>
            <a:pPr lvl="0"/>
            <a:r>
              <a:rPr lang="en-US" sz="1200" i="1" dirty="0">
                <a:solidFill>
                  <a:prstClr val="black"/>
                </a:solidFill>
              </a:rPr>
              <a:t>COURSE_FEES_HISTORY</a:t>
            </a:r>
            <a:endParaRPr lang="en-US" sz="1200" dirty="0">
              <a:solidFill>
                <a:prstClr val="black"/>
              </a:solidFill>
            </a:endParaRPr>
          </a:p>
        </p:txBody>
      </p:sp>
      <p:sp>
        <p:nvSpPr>
          <p:cNvPr id="12" name="Slide Number Placeholder 11"/>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4275930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a:t>
            </a:r>
            <a:endParaRPr lang="en-US" dirty="0"/>
          </a:p>
        </p:txBody>
      </p:sp>
      <p:sp>
        <p:nvSpPr>
          <p:cNvPr id="5" name="TextBox 4"/>
          <p:cNvSpPr txBox="1"/>
          <p:nvPr/>
        </p:nvSpPr>
        <p:spPr>
          <a:xfrm>
            <a:off x="152400" y="1205913"/>
            <a:ext cx="8763000" cy="2431435"/>
          </a:xfrm>
          <a:prstGeom prst="rect">
            <a:avLst/>
          </a:prstGeom>
          <a:noFill/>
        </p:spPr>
        <p:txBody>
          <a:bodyPr wrap="square" rtlCol="0">
            <a:spAutoFit/>
          </a:bodyPr>
          <a:lstStyle/>
          <a:p>
            <a:r>
              <a:rPr lang="en-US" b="1" dirty="0" smtClean="0"/>
              <a:t>Problem :</a:t>
            </a:r>
          </a:p>
          <a:p>
            <a:r>
              <a:rPr lang="en-US" b="0" dirty="0" smtClean="0"/>
              <a:t>Display all the unique courses between </a:t>
            </a:r>
            <a:r>
              <a:rPr lang="en-US" b="0" dirty="0" err="1" smtClean="0"/>
              <a:t>course_fees</a:t>
            </a:r>
            <a:r>
              <a:rPr lang="en-US" b="0" dirty="0" smtClean="0"/>
              <a:t> and </a:t>
            </a:r>
            <a:r>
              <a:rPr lang="en-US" b="0" dirty="0" err="1" smtClean="0"/>
              <a:t>course_fees_history</a:t>
            </a:r>
            <a:r>
              <a:rPr lang="en-US" b="0" dirty="0" smtClean="0"/>
              <a:t>  . </a:t>
            </a:r>
          </a:p>
          <a:p>
            <a:r>
              <a:rPr lang="en-US" b="0" dirty="0" smtClean="0"/>
              <a:t>Use the following columns to check for uniqueness  Course_Code,BASE_FEES and SPECIAL_FEES of the courses in both the COURSE_FEES  and COURSE_FEES_HISTORY .</a:t>
            </a:r>
          </a:p>
          <a:p>
            <a:endParaRPr lang="en-US" sz="1600" b="1" dirty="0" smtClean="0">
              <a:solidFill>
                <a:srgbClr val="00B0F0"/>
              </a:solidFill>
            </a:endParaRPr>
          </a:p>
          <a:p>
            <a:endParaRPr lang="en-US" sz="1600" b="1" dirty="0"/>
          </a:p>
          <a:p>
            <a:r>
              <a:rPr lang="en-US" sz="1600" b="1" dirty="0" smtClean="0">
                <a:solidFill>
                  <a:srgbClr val="00B0F0"/>
                </a:solidFill>
              </a:rPr>
              <a:t>Sample </a:t>
            </a:r>
            <a:r>
              <a:rPr lang="en-US" sz="1600" b="1" dirty="0">
                <a:solidFill>
                  <a:srgbClr val="00B0F0"/>
                </a:solidFill>
              </a:rPr>
              <a:t>Output:</a:t>
            </a:r>
          </a:p>
          <a:p>
            <a:endParaRPr lang="en-US" sz="1600" b="1" dirty="0">
              <a:solidFill>
                <a:srgbClr val="0070C0"/>
              </a:solidFill>
            </a:endParaRPr>
          </a:p>
          <a:p>
            <a:endParaRPr lang="en-US" sz="1600" b="1" dirty="0" smtClean="0"/>
          </a:p>
        </p:txBody>
      </p:sp>
      <p:graphicFrame>
        <p:nvGraphicFramePr>
          <p:cNvPr id="6" name="Table 5"/>
          <p:cNvGraphicFramePr>
            <a:graphicFrameLocks noGrp="1"/>
          </p:cNvGraphicFramePr>
          <p:nvPr>
            <p:extLst>
              <p:ext uri="{D42A27DB-BD31-4B8C-83A1-F6EECF244321}">
                <p14:modId xmlns:p14="http://schemas.microsoft.com/office/powerpoint/2010/main" val="2724434543"/>
              </p:ext>
            </p:extLst>
          </p:nvPr>
        </p:nvGraphicFramePr>
        <p:xfrm>
          <a:off x="1828800" y="2936348"/>
          <a:ext cx="3262789" cy="2755900"/>
        </p:xfrm>
        <a:graphic>
          <a:graphicData uri="http://schemas.openxmlformats.org/drawingml/2006/table">
            <a:tbl>
              <a:tblPr firstRow="1" bandRow="1">
                <a:tableStyleId>{5C22544A-7EE6-4342-B048-85BDC9FD1C3A}</a:tableStyleId>
              </a:tblPr>
              <a:tblGrid>
                <a:gridCol w="1149346"/>
                <a:gridCol w="956043"/>
                <a:gridCol w="1157400"/>
              </a:tblGrid>
              <a:tr h="332740">
                <a:tc>
                  <a:txBody>
                    <a:bodyPr/>
                    <a:lstStyle/>
                    <a:p>
                      <a:r>
                        <a:rPr lang="en-US" sz="1100" dirty="0" smtClean="0">
                          <a:latin typeface="Arial" pitchFamily="34" charset="0"/>
                          <a:cs typeface="Arial" pitchFamily="34" charset="0"/>
                        </a:rPr>
                        <a:t>COURSE_FEES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BASE_FEES</a:t>
                      </a:r>
                      <a:endParaRPr lang="en-US" sz="1100" dirty="0">
                        <a:latin typeface="Arial" pitchFamily="34" charset="0"/>
                        <a:cs typeface="Arial" pitchFamily="34" charset="0"/>
                      </a:endParaRPr>
                    </a:p>
                  </a:txBody>
                  <a:tcPr/>
                </a:tc>
                <a:tc>
                  <a:txBody>
                    <a:bodyPr/>
                    <a:lstStyle/>
                    <a:p>
                      <a:r>
                        <a:rPr lang="en-US" sz="1100" dirty="0" smtClean="0">
                          <a:latin typeface="Arial" pitchFamily="34" charset="0"/>
                          <a:cs typeface="Arial" pitchFamily="34" charset="0"/>
                        </a:rPr>
                        <a:t>SPECIAL_FEES</a:t>
                      </a:r>
                      <a:endParaRPr lang="en-US" sz="1100" dirty="0">
                        <a:latin typeface="Arial" pitchFamily="34" charset="0"/>
                        <a:cs typeface="Arial" pitchFamily="34" charset="0"/>
                      </a:endParaRPr>
                    </a:p>
                  </a:txBody>
                  <a:tcPr/>
                </a:tc>
              </a:tr>
              <a:tr h="332740">
                <a:tc>
                  <a:txBody>
                    <a:bodyPr/>
                    <a:lstStyle/>
                    <a:p>
                      <a:r>
                        <a:rPr lang="en-US" sz="1100" dirty="0">
                          <a:latin typeface="Arial" pitchFamily="34" charset="0"/>
                          <a:cs typeface="Arial" pitchFamily="34" charset="0"/>
                        </a:rPr>
                        <a:t>1</a:t>
                      </a:r>
                    </a:p>
                  </a:txBody>
                  <a:tcPr anchor="ctr"/>
                </a:tc>
                <a:tc>
                  <a:txBody>
                    <a:bodyPr/>
                    <a:lstStyle/>
                    <a:p>
                      <a:r>
                        <a:rPr lang="en-US" sz="1100" dirty="0">
                          <a:latin typeface="Arial" pitchFamily="34" charset="0"/>
                          <a:cs typeface="Arial" pitchFamily="34" charset="0"/>
                        </a:rPr>
                        <a:t>120</a:t>
                      </a:r>
                    </a:p>
                  </a:txBody>
                  <a:tcPr anchor="ctr"/>
                </a:tc>
                <a:tc>
                  <a:txBody>
                    <a:bodyPr/>
                    <a:lstStyle/>
                    <a:p>
                      <a:r>
                        <a:rPr lang="en-US" sz="1100" dirty="0">
                          <a:latin typeface="Arial" pitchFamily="34" charset="0"/>
                          <a:cs typeface="Arial" pitchFamily="34" charset="0"/>
                        </a:rPr>
                        <a:t>123</a:t>
                      </a:r>
                    </a:p>
                  </a:txBody>
                  <a:tcPr anchor="ctr"/>
                </a:tc>
              </a:tr>
              <a:tr h="332740">
                <a:tc>
                  <a:txBody>
                    <a:bodyPr/>
                    <a:lstStyle/>
                    <a:p>
                      <a:r>
                        <a:rPr lang="en-US" sz="1100" dirty="0">
                          <a:latin typeface="Arial" pitchFamily="34" charset="0"/>
                          <a:cs typeface="Arial" pitchFamily="34" charset="0"/>
                        </a:rPr>
                        <a:t>1</a:t>
                      </a:r>
                    </a:p>
                  </a:txBody>
                  <a:tcPr anchor="ctr"/>
                </a:tc>
                <a:tc>
                  <a:txBody>
                    <a:bodyPr/>
                    <a:lstStyle/>
                    <a:p>
                      <a:r>
                        <a:rPr lang="en-US" sz="1100">
                          <a:latin typeface="Arial" pitchFamily="34" charset="0"/>
                          <a:cs typeface="Arial" pitchFamily="34" charset="0"/>
                        </a:rPr>
                        <a:t>180</a:t>
                      </a:r>
                    </a:p>
                  </a:txBody>
                  <a:tcPr anchor="ctr"/>
                </a:tc>
                <a:tc>
                  <a:txBody>
                    <a:bodyPr/>
                    <a:lstStyle/>
                    <a:p>
                      <a:r>
                        <a:rPr lang="en-US" sz="1100" dirty="0">
                          <a:latin typeface="Arial" pitchFamily="34" charset="0"/>
                          <a:cs typeface="Arial" pitchFamily="34" charset="0"/>
                        </a:rPr>
                        <a:t>100</a:t>
                      </a:r>
                    </a:p>
                  </a:txBody>
                  <a:tcPr anchor="ctr"/>
                </a:tc>
              </a:tr>
              <a:tr h="332740">
                <a:tc>
                  <a:txBody>
                    <a:bodyPr/>
                    <a:lstStyle/>
                    <a:p>
                      <a:r>
                        <a:rPr lang="en-US" sz="1100" dirty="0">
                          <a:latin typeface="Arial" pitchFamily="34" charset="0"/>
                          <a:cs typeface="Arial" pitchFamily="34" charset="0"/>
                        </a:rPr>
                        <a:t>2</a:t>
                      </a:r>
                    </a:p>
                  </a:txBody>
                  <a:tcPr anchor="ctr"/>
                </a:tc>
                <a:tc>
                  <a:txBody>
                    <a:bodyPr/>
                    <a:lstStyle/>
                    <a:p>
                      <a:r>
                        <a:rPr lang="en-US" sz="1100" dirty="0">
                          <a:latin typeface="Arial" pitchFamily="34" charset="0"/>
                          <a:cs typeface="Arial" pitchFamily="34" charset="0"/>
                        </a:rPr>
                        <a:t>150</a:t>
                      </a:r>
                    </a:p>
                  </a:txBody>
                  <a:tcPr anchor="ctr"/>
                </a:tc>
                <a:tc>
                  <a:txBody>
                    <a:bodyPr/>
                    <a:lstStyle/>
                    <a:p>
                      <a:r>
                        <a:rPr lang="en-US" sz="1100">
                          <a:latin typeface="Arial" pitchFamily="34" charset="0"/>
                          <a:cs typeface="Arial" pitchFamily="34" charset="0"/>
                        </a:rPr>
                        <a:t>110</a:t>
                      </a:r>
                    </a:p>
                  </a:txBody>
                  <a:tcPr anchor="ctr"/>
                </a:tc>
              </a:tr>
              <a:tr h="332740">
                <a:tc>
                  <a:txBody>
                    <a:bodyPr/>
                    <a:lstStyle/>
                    <a:p>
                      <a:r>
                        <a:rPr lang="en-US" sz="1100" dirty="0">
                          <a:latin typeface="Arial" pitchFamily="34" charset="0"/>
                          <a:cs typeface="Arial" pitchFamily="34" charset="0"/>
                        </a:rPr>
                        <a:t>3</a:t>
                      </a:r>
                    </a:p>
                  </a:txBody>
                  <a:tcPr anchor="ctr"/>
                </a:tc>
                <a:tc>
                  <a:txBody>
                    <a:bodyPr/>
                    <a:lstStyle/>
                    <a:p>
                      <a:r>
                        <a:rPr lang="en-US" sz="1100">
                          <a:latin typeface="Arial" pitchFamily="34" charset="0"/>
                          <a:cs typeface="Arial" pitchFamily="34" charset="0"/>
                        </a:rPr>
                        <a:t>160</a:t>
                      </a:r>
                    </a:p>
                  </a:txBody>
                  <a:tcPr anchor="ctr"/>
                </a:tc>
                <a:tc>
                  <a:txBody>
                    <a:bodyPr/>
                    <a:lstStyle/>
                    <a:p>
                      <a:r>
                        <a:rPr lang="en-US" sz="1100">
                          <a:latin typeface="Arial" pitchFamily="34" charset="0"/>
                          <a:cs typeface="Arial" pitchFamily="34" charset="0"/>
                        </a:rPr>
                        <a:t>170</a:t>
                      </a:r>
                    </a:p>
                  </a:txBody>
                  <a:tcPr anchor="ctr"/>
                </a:tc>
              </a:tr>
              <a:tr h="332740">
                <a:tc>
                  <a:txBody>
                    <a:bodyPr/>
                    <a:lstStyle/>
                    <a:p>
                      <a:r>
                        <a:rPr lang="en-US" sz="1100" dirty="0">
                          <a:latin typeface="Arial" pitchFamily="34" charset="0"/>
                          <a:cs typeface="Arial" pitchFamily="34" charset="0"/>
                        </a:rPr>
                        <a:t>4</a:t>
                      </a:r>
                    </a:p>
                  </a:txBody>
                  <a:tcPr anchor="ctr"/>
                </a:tc>
                <a:tc>
                  <a:txBody>
                    <a:bodyPr/>
                    <a:lstStyle/>
                    <a:p>
                      <a:r>
                        <a:rPr lang="en-US" sz="1100" dirty="0">
                          <a:latin typeface="Arial" pitchFamily="34" charset="0"/>
                          <a:cs typeface="Arial" pitchFamily="34" charset="0"/>
                        </a:rPr>
                        <a:t>150</a:t>
                      </a:r>
                    </a:p>
                  </a:txBody>
                  <a:tcPr anchor="ctr"/>
                </a:tc>
                <a:tc>
                  <a:txBody>
                    <a:bodyPr/>
                    <a:lstStyle/>
                    <a:p>
                      <a:r>
                        <a:rPr lang="en-US" sz="1100" dirty="0">
                          <a:latin typeface="Arial" pitchFamily="34" charset="0"/>
                          <a:cs typeface="Arial" pitchFamily="34" charset="0"/>
                        </a:rPr>
                        <a:t>100</a:t>
                      </a:r>
                    </a:p>
                  </a:txBody>
                  <a:tcPr anchor="ctr"/>
                </a:tc>
              </a:tr>
              <a:tr h="332740">
                <a:tc>
                  <a:txBody>
                    <a:bodyPr/>
                    <a:lstStyle/>
                    <a:p>
                      <a:r>
                        <a:rPr lang="en-US" sz="1100" dirty="0">
                          <a:latin typeface="Arial" pitchFamily="34" charset="0"/>
                          <a:cs typeface="Arial" pitchFamily="34" charset="0"/>
                        </a:rPr>
                        <a:t>4</a:t>
                      </a:r>
                    </a:p>
                  </a:txBody>
                  <a:tcPr anchor="ctr"/>
                </a:tc>
                <a:tc>
                  <a:txBody>
                    <a:bodyPr/>
                    <a:lstStyle/>
                    <a:p>
                      <a:r>
                        <a:rPr lang="en-US" sz="1100" dirty="0">
                          <a:latin typeface="Arial" pitchFamily="34" charset="0"/>
                          <a:cs typeface="Arial" pitchFamily="34" charset="0"/>
                        </a:rPr>
                        <a:t>170</a:t>
                      </a:r>
                    </a:p>
                  </a:txBody>
                  <a:tcPr anchor="ctr"/>
                </a:tc>
                <a:tc>
                  <a:txBody>
                    <a:bodyPr/>
                    <a:lstStyle/>
                    <a:p>
                      <a:r>
                        <a:rPr lang="en-US" sz="1100">
                          <a:latin typeface="Arial" pitchFamily="34" charset="0"/>
                          <a:cs typeface="Arial" pitchFamily="34" charset="0"/>
                        </a:rPr>
                        <a:t>235</a:t>
                      </a:r>
                    </a:p>
                  </a:txBody>
                  <a:tcPr anchor="ctr"/>
                </a:tc>
              </a:tr>
              <a:tr h="332740">
                <a:tc>
                  <a:txBody>
                    <a:bodyPr/>
                    <a:lstStyle/>
                    <a:p>
                      <a:r>
                        <a:rPr lang="en-US" sz="1100" dirty="0">
                          <a:latin typeface="Arial" pitchFamily="34" charset="0"/>
                          <a:cs typeface="Arial" pitchFamily="34" charset="0"/>
                        </a:rPr>
                        <a:t>6</a:t>
                      </a:r>
                    </a:p>
                  </a:txBody>
                  <a:tcPr anchor="ctr"/>
                </a:tc>
                <a:tc>
                  <a:txBody>
                    <a:bodyPr/>
                    <a:lstStyle/>
                    <a:p>
                      <a:r>
                        <a:rPr lang="en-US" sz="1100" dirty="0">
                          <a:latin typeface="Arial" pitchFamily="34" charset="0"/>
                          <a:cs typeface="Arial" pitchFamily="34" charset="0"/>
                        </a:rPr>
                        <a:t>190</a:t>
                      </a:r>
                    </a:p>
                  </a:txBody>
                  <a:tcPr anchor="ctr"/>
                </a:tc>
                <a:tc>
                  <a:txBody>
                    <a:bodyPr/>
                    <a:lstStyle/>
                    <a:p>
                      <a:r>
                        <a:rPr lang="en-US" sz="1100" dirty="0">
                          <a:latin typeface="Arial" pitchFamily="34" charset="0"/>
                          <a:cs typeface="Arial" pitchFamily="34" charset="0"/>
                        </a:rPr>
                        <a:t>100</a:t>
                      </a:r>
                    </a:p>
                  </a:txBody>
                  <a:tcPr anchor="ctr"/>
                </a:tc>
              </a:tr>
            </a:tbl>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2798203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marL="457200" lvl="1" indent="-457200">
              <a:lnSpc>
                <a:spcPct val="150000"/>
              </a:lnSpc>
              <a:buFont typeface="Wingdings" pitchFamily="2" charset="2"/>
              <a:buChar char="Ø"/>
              <a:defRPr/>
            </a:pPr>
            <a:r>
              <a:rPr lang="en-US" sz="2100" dirty="0" smtClean="0"/>
              <a:t>What is the operator used for retrieving the common records between two tables?</a:t>
            </a:r>
          </a:p>
          <a:p>
            <a:pPr marL="457200" lvl="1" indent="-457200">
              <a:lnSpc>
                <a:spcPct val="150000"/>
              </a:lnSpc>
              <a:buFont typeface="Wingdings" pitchFamily="2" charset="2"/>
              <a:buChar char="Ø"/>
              <a:defRPr/>
            </a:pPr>
            <a:r>
              <a:rPr lang="en-US" sz="2100" dirty="0" smtClean="0"/>
              <a:t>How can one retrieve all the unique records from both the tables?</a:t>
            </a:r>
          </a:p>
          <a:p>
            <a:pPr marL="457200" lvl="1" indent="-457200">
              <a:lnSpc>
                <a:spcPct val="150000"/>
              </a:lnSpc>
              <a:buFont typeface="Wingdings" pitchFamily="2" charset="2"/>
              <a:buChar char="Ø"/>
              <a:defRPr/>
            </a:pPr>
            <a:r>
              <a:rPr lang="en-US" sz="2100" dirty="0" smtClean="0"/>
              <a:t>How can one retrieve all the records including the duplicate values from both the tables?</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0511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algn="just">
              <a:lnSpc>
                <a:spcPct val="125000"/>
              </a:lnSpc>
              <a:defRPr/>
            </a:pPr>
            <a:r>
              <a:rPr lang="en-US" sz="2000" dirty="0" smtClean="0"/>
              <a:t>Arithmetic operators </a:t>
            </a:r>
          </a:p>
          <a:p>
            <a:pPr algn="just">
              <a:lnSpc>
                <a:spcPct val="125000"/>
              </a:lnSpc>
              <a:defRPr/>
            </a:pPr>
            <a:r>
              <a:rPr lang="en-US" sz="2000" dirty="0" smtClean="0"/>
              <a:t>Comparison operators </a:t>
            </a:r>
          </a:p>
          <a:p>
            <a:pPr algn="just">
              <a:lnSpc>
                <a:spcPct val="125000"/>
              </a:lnSpc>
              <a:defRPr/>
            </a:pPr>
            <a:r>
              <a:rPr lang="en-US" sz="2000" dirty="0" smtClean="0"/>
              <a:t>Logical operators </a:t>
            </a:r>
          </a:p>
          <a:p>
            <a:pPr algn="just">
              <a:lnSpc>
                <a:spcPct val="125000"/>
              </a:lnSpc>
              <a:defRPr/>
            </a:pPr>
            <a:r>
              <a:rPr lang="en-US" sz="2000" dirty="0" smtClean="0"/>
              <a:t>Set Operators</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46</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smtClean="0">
                <a:solidFill>
                  <a:schemeClr val="bg1"/>
                </a:solidFill>
                <a:latin typeface="Cambria" pitchFamily="18" charset="0"/>
                <a:ea typeface="+mj-ea"/>
                <a:cs typeface="+mj-cs"/>
              </a:rPr>
              <a:t>SQL Operators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1978427"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lvl="0" indent="0">
              <a:spcBef>
                <a:spcPts val="1800"/>
              </a:spcBef>
              <a:buNone/>
            </a:pPr>
            <a:r>
              <a:rPr lang="en-US" sz="20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marL="0" lvl="0" indent="0">
              <a:spcBef>
                <a:spcPts val="1800"/>
              </a:spcBef>
              <a:buNone/>
            </a:pPr>
            <a:r>
              <a:rPr lang="en-US" sz="2000" dirty="0" smtClean="0"/>
              <a:t>As per the requirement of the trading company a inventory system is developed to collect the information of products and customers and their payment processing.</a:t>
            </a:r>
          </a:p>
          <a:p>
            <a:pPr marL="0" indent="0">
              <a:lnSpc>
                <a:spcPct val="150000"/>
              </a:lnSpc>
              <a:buNone/>
            </a:pPr>
            <a:endParaRPr lang="en-US" sz="20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2589995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arithmetic operators which </a:t>
            </a:r>
            <a:r>
              <a:rPr lang="en-US" dirty="0"/>
              <a:t>will help us meet TIM’s requirements..</a:t>
            </a:r>
          </a:p>
        </p:txBody>
      </p:sp>
      <p:sp>
        <p:nvSpPr>
          <p:cNvPr id="2" name="Title 1"/>
          <p:cNvSpPr>
            <a:spLocks noGrp="1"/>
          </p:cNvSpPr>
          <p:nvPr>
            <p:ph type="title"/>
          </p:nvPr>
        </p:nvSpPr>
        <p:spPr/>
        <p:txBody>
          <a:bodyPr/>
          <a:lstStyle/>
          <a:p>
            <a:r>
              <a:rPr lang="en-IN" dirty="0"/>
              <a:t>SQL Operators </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a:solidFill>
                  <a:schemeClr val="bg2">
                    <a:lumMod val="25000"/>
                  </a:schemeClr>
                </a:solidFill>
              </a:rPr>
              <a:t>Now that you have created tables </a:t>
            </a:r>
            <a:r>
              <a:rPr lang="en-US" sz="1400" dirty="0" smtClean="0">
                <a:solidFill>
                  <a:schemeClr val="bg2">
                    <a:lumMod val="25000"/>
                  </a:schemeClr>
                </a:solidFill>
              </a:rPr>
              <a:t>and applied constraints to tables, </a:t>
            </a:r>
            <a:r>
              <a:rPr lang="en-US" sz="1400" dirty="0">
                <a:solidFill>
                  <a:schemeClr val="bg2">
                    <a:lumMod val="25000"/>
                  </a:schemeClr>
                </a:solidFill>
              </a:rPr>
              <a:t>I would want you to take care of some requirements I have which involve </a:t>
            </a:r>
            <a:r>
              <a:rPr lang="en-US" sz="1400" dirty="0" smtClean="0">
                <a:solidFill>
                  <a:schemeClr val="bg2">
                    <a:lumMod val="25000"/>
                  </a:schemeClr>
                </a:solidFill>
              </a:rPr>
              <a:t>adding data from 2 columns and display it in single column ...</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SQL </a:t>
            </a:r>
            <a:r>
              <a:rPr lang="en-US" dirty="0" smtClean="0"/>
              <a:t>Operators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purl.org/dc/term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14226</TotalTime>
  <Words>3677</Words>
  <Application>Microsoft Office PowerPoint</Application>
  <PresentationFormat>On-screen Show (4:3)</PresentationFormat>
  <Paragraphs>900</Paragraphs>
  <Slides>49</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Theme_3</vt:lpstr>
      <vt:lpstr>Document</vt:lpstr>
      <vt:lpstr>PowerPoint Presentation</vt:lpstr>
      <vt:lpstr>Icon Used</vt:lpstr>
      <vt:lpstr>Overview</vt:lpstr>
      <vt:lpstr>Objective</vt:lpstr>
      <vt:lpstr>Scenario</vt:lpstr>
      <vt:lpstr>Database tables</vt:lpstr>
      <vt:lpstr>Schema diagram</vt:lpstr>
      <vt:lpstr>SQL Operators </vt:lpstr>
      <vt:lpstr>Do you Know</vt:lpstr>
      <vt:lpstr>SQL Operators </vt:lpstr>
      <vt:lpstr>Arithmetic Operators </vt:lpstr>
      <vt:lpstr>Arithmetic Operators </vt:lpstr>
      <vt:lpstr>Scenario</vt:lpstr>
      <vt:lpstr>Comparison Operators</vt:lpstr>
      <vt:lpstr>Comparison Operators</vt:lpstr>
      <vt:lpstr>Comparison Operators </vt:lpstr>
      <vt:lpstr>Comparison Operators </vt:lpstr>
      <vt:lpstr>Comparison Operators </vt:lpstr>
      <vt:lpstr>Comparison Operators </vt:lpstr>
      <vt:lpstr>Scenario</vt:lpstr>
      <vt:lpstr>Check Your Understanding</vt:lpstr>
      <vt:lpstr>Problem scenario</vt:lpstr>
      <vt:lpstr>Logical Operators</vt:lpstr>
      <vt:lpstr>Logical Operators </vt:lpstr>
      <vt:lpstr>Scenario</vt:lpstr>
      <vt:lpstr>Set Operators </vt:lpstr>
      <vt:lpstr>Rules of Set Operators </vt:lpstr>
      <vt:lpstr>Union Operators</vt:lpstr>
      <vt:lpstr>Example: Union Operator</vt:lpstr>
      <vt:lpstr>Union All Operators</vt:lpstr>
      <vt:lpstr>Example: Union  All Operator</vt:lpstr>
      <vt:lpstr>Scenario</vt:lpstr>
      <vt:lpstr>Recap of the Case Study</vt:lpstr>
      <vt:lpstr>Lend a Hand - Prerequisites</vt:lpstr>
      <vt:lpstr>Lend a Hand – Case study</vt:lpstr>
      <vt:lpstr>Solutions</vt:lpstr>
      <vt:lpstr>Lend a Hand</vt:lpstr>
      <vt:lpstr>Solutions</vt:lpstr>
      <vt:lpstr>Lend a Hand</vt:lpstr>
      <vt:lpstr>Lend a Hand</vt:lpstr>
      <vt:lpstr>Solutions</vt:lpstr>
      <vt:lpstr>Solutions</vt:lpstr>
      <vt:lpstr>Lend a Hand</vt:lpstr>
      <vt:lpstr>Lend a Hand</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Devadas, Abiramasundari (Cognizant)</cp:lastModifiedBy>
  <cp:revision>588</cp:revision>
  <dcterms:created xsi:type="dcterms:W3CDTF">2011-06-15T11:24:59Z</dcterms:created>
  <dcterms:modified xsi:type="dcterms:W3CDTF">2013-03-20T05:02:45Z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