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418"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64" r:id="rId20"/>
    <p:sldId id="465" r:id="rId21"/>
    <p:sldId id="466" r:id="rId22"/>
    <p:sldId id="467" r:id="rId23"/>
    <p:sldId id="468" r:id="rId24"/>
    <p:sldId id="469" r:id="rId25"/>
    <p:sldId id="470" r:id="rId26"/>
    <p:sldId id="471" r:id="rId27"/>
    <p:sldId id="473" r:id="rId28"/>
    <p:sldId id="474"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96" r:id="rId50"/>
    <p:sldId id="497" r:id="rId51"/>
    <p:sldId id="277" r:id="rId52"/>
    <p:sldId id="411" r:id="rId53"/>
    <p:sldId id="412" r:id="rId54"/>
    <p:sldId id="45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ePbGops61R0+EzkLzsq76w==" hashData="Yh3bcHjtXebUMbBhQekQdJnadHA="/>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8" autoAdjust="0"/>
    <p:restoredTop sz="97544" autoAdjust="0"/>
  </p:normalViewPr>
  <p:slideViewPr>
    <p:cSldViewPr>
      <p:cViewPr>
        <p:scale>
          <a:sx n="70" d="100"/>
          <a:sy n="70" d="100"/>
        </p:scale>
        <p:origin x="-13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777B3C-393F-42E1-9573-E7EB94F4F9CC}" type="datetimeFigureOut">
              <a:rPr lang="en-US" smtClean="0"/>
              <a:t>3/20/2013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9181E7-5B9F-4BBC-8B3B-9F2762FA40CA}" type="slidenum">
              <a:rPr lang="en-US" smtClean="0"/>
              <a:t>‹#›</a:t>
            </a:fld>
            <a:endParaRPr lang="en-US"/>
          </a:p>
        </p:txBody>
      </p:sp>
    </p:spTree>
    <p:extLst>
      <p:ext uri="{BB962C8B-B14F-4D97-AF65-F5344CB8AC3E}">
        <p14:creationId xmlns:p14="http://schemas.microsoft.com/office/powerpoint/2010/main" val="38422520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 </a:t>
            </a:r>
            <a:r>
              <a:rPr lang="en-US" b="1" dirty="0" smtClean="0">
                <a:effectLst/>
              </a:rPr>
              <a:t>computer</a:t>
            </a:r>
            <a:r>
              <a:rPr lang="en-US" dirty="0" smtClean="0">
                <a:effectLst/>
              </a:rPr>
              <a:t> is any device that can to carry out a finite set of arithmetic or logical operations in a programmed sequence.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Since a sequence of operations can be readily changed, the computer can solve more than one kind of problem.</a:t>
            </a:r>
          </a:p>
          <a:p>
            <a:endParaRPr lang="en-US" dirty="0" smtClean="0"/>
          </a:p>
          <a:p>
            <a:endParaRPr lang="en-US" dirty="0" smtClean="0"/>
          </a:p>
          <a:p>
            <a:r>
              <a:rPr lang="en-US" sz="1200" b="1" i="0" u="none" strike="noStrike" kern="1200" baseline="0" dirty="0" smtClean="0">
                <a:solidFill>
                  <a:schemeClr val="tx1"/>
                </a:solidFill>
                <a:latin typeface="+mn-lt"/>
                <a:ea typeface="+mn-ea"/>
                <a:cs typeface="+mn-cs"/>
              </a:rPr>
              <a:t>Cell phones: </a:t>
            </a:r>
          </a:p>
          <a:p>
            <a:r>
              <a:rPr lang="en-US" sz="1200" b="0" i="0" u="none" strike="noStrike" kern="1200" baseline="0" dirty="0" smtClean="0">
                <a:solidFill>
                  <a:schemeClr val="tx1"/>
                </a:solidFill>
                <a:latin typeface="+mn-lt"/>
                <a:ea typeface="+mn-ea"/>
                <a:cs typeface="+mn-cs"/>
              </a:rPr>
              <a:t>most cell phones on the market today offer some kind of data</a:t>
            </a:r>
          </a:p>
          <a:p>
            <a:r>
              <a:rPr lang="en-US" sz="1200" b="0" i="0" u="none" strike="noStrike" kern="1200" baseline="0" dirty="0" smtClean="0">
                <a:solidFill>
                  <a:schemeClr val="tx1"/>
                </a:solidFill>
                <a:latin typeface="+mn-lt"/>
                <a:ea typeface="+mn-ea"/>
                <a:cs typeface="+mn-cs"/>
              </a:rPr>
              <a:t>service. Most offer a short messaging service (SMS) and many also offer wireless</a:t>
            </a:r>
          </a:p>
          <a:p>
            <a:r>
              <a:rPr lang="en-US" sz="1200" b="0" i="0" u="none" strike="noStrike" kern="1200" baseline="0" dirty="0" smtClean="0">
                <a:solidFill>
                  <a:schemeClr val="tx1"/>
                </a:solidFill>
                <a:latin typeface="+mn-lt"/>
                <a:ea typeface="+mn-ea"/>
                <a:cs typeface="+mn-cs"/>
              </a:rPr>
              <a:t>access protocol (WAP) services that allow a minimal form of Web access.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Personal digital assistants (PDAs):</a:t>
            </a:r>
          </a:p>
          <a:p>
            <a:r>
              <a:rPr lang="en-US" sz="1200" b="0" i="0" u="none" strike="noStrike" kern="1200" baseline="0" dirty="0" smtClean="0">
                <a:solidFill>
                  <a:schemeClr val="tx1"/>
                </a:solidFill>
                <a:latin typeface="+mn-lt"/>
                <a:ea typeface="+mn-ea"/>
                <a:cs typeface="+mn-cs"/>
              </a:rPr>
              <a:t>we are now seeing a tremendous amount of advancement and market uptake in PDAs. Due to the small size</a:t>
            </a:r>
          </a:p>
          <a:p>
            <a:r>
              <a:rPr lang="en-US" sz="1200" b="0" i="0" u="none" strike="noStrike" kern="1200" baseline="0" dirty="0" smtClean="0">
                <a:solidFill>
                  <a:schemeClr val="tx1"/>
                </a:solidFill>
                <a:latin typeface="+mn-lt"/>
                <a:ea typeface="+mn-ea"/>
                <a:cs typeface="+mn-cs"/>
              </a:rPr>
              <a:t>and relatively high computing power of these devices, they are fast becoming a favorite among mobile professionals.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Smart Phones:</a:t>
            </a:r>
          </a:p>
          <a:p>
            <a:r>
              <a:rPr lang="en-US" sz="1200" b="0" i="0" u="none" strike="noStrike" kern="1200" baseline="0" dirty="0" smtClean="0">
                <a:solidFill>
                  <a:schemeClr val="tx1"/>
                </a:solidFill>
                <a:latin typeface="+mn-lt"/>
                <a:ea typeface="+mn-ea"/>
                <a:cs typeface="+mn-cs"/>
              </a:rPr>
              <a:t>we are just now starting to see viable products that offer both the capabilities of cell phones and PDAs. This is a powerful combination</a:t>
            </a:r>
          </a:p>
          <a:p>
            <a:r>
              <a:rPr lang="en-US" sz="1200" b="0" i="0" u="none" strike="noStrike" kern="1200" baseline="0" dirty="0" smtClean="0">
                <a:solidFill>
                  <a:schemeClr val="tx1"/>
                </a:solidFill>
                <a:latin typeface="+mn-lt"/>
                <a:ea typeface="+mn-ea"/>
                <a:cs typeface="+mn-cs"/>
              </a:rPr>
              <a:t>whose proponents view it as the device to end all devices.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Tablet computers:</a:t>
            </a:r>
          </a:p>
          <a:p>
            <a:r>
              <a:rPr lang="en-US" sz="1200" b="0" i="0" u="none" strike="noStrike" kern="1200" baseline="0" dirty="0" smtClean="0">
                <a:solidFill>
                  <a:schemeClr val="tx1"/>
                </a:solidFill>
                <a:latin typeface="+mn-lt"/>
                <a:ea typeface="+mn-ea"/>
                <a:cs typeface="+mn-cs"/>
              </a:rPr>
              <a:t>these are computers with a large screen and no </a:t>
            </a:r>
            <a:r>
              <a:rPr lang="en-US" sz="1200" b="0" i="0" u="none" strike="noStrike" kern="1200" baseline="0" dirty="0" err="1" smtClean="0">
                <a:solidFill>
                  <a:schemeClr val="tx1"/>
                </a:solidFill>
                <a:latin typeface="+mn-lt"/>
                <a:ea typeface="+mn-ea"/>
                <a:cs typeface="+mn-cs"/>
              </a:rPr>
              <a:t>builtin</a:t>
            </a:r>
            <a:r>
              <a:rPr lang="en-US" sz="1200" b="0" i="0" u="none" strike="noStrike" kern="1200" baseline="0" dirty="0" smtClean="0">
                <a:solidFill>
                  <a:schemeClr val="tx1"/>
                </a:solidFill>
                <a:latin typeface="+mn-lt"/>
                <a:ea typeface="+mn-ea"/>
                <a:cs typeface="+mn-cs"/>
              </a:rPr>
              <a:t> keyboard. Input is through a stylus. The idea is that using these computers</a:t>
            </a:r>
          </a:p>
          <a:p>
            <a:r>
              <a:rPr lang="en-US" sz="1200" b="0" i="0" u="none" strike="noStrike" kern="1200" baseline="0" dirty="0" smtClean="0">
                <a:solidFill>
                  <a:schemeClr val="tx1"/>
                </a:solidFill>
                <a:latin typeface="+mn-lt"/>
                <a:ea typeface="+mn-ea"/>
                <a:cs typeface="+mn-cs"/>
              </a:rPr>
              <a:t>is like using a tablet of paper. </a:t>
            </a:r>
          </a:p>
          <a:p>
            <a:endParaRPr lang="en-US"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Notebook computers:</a:t>
            </a:r>
          </a:p>
          <a:p>
            <a:r>
              <a:rPr lang="en-US" sz="1200" b="0" i="0" u="none" strike="noStrike" kern="1200" baseline="0" dirty="0" smtClean="0">
                <a:solidFill>
                  <a:schemeClr val="tx1"/>
                </a:solidFill>
                <a:latin typeface="+mn-lt"/>
                <a:ea typeface="+mn-ea"/>
                <a:cs typeface="+mn-cs"/>
              </a:rPr>
              <a:t>so far these have been the portable computing device of choice. Many people have gotten rid of their desktop computer</a:t>
            </a:r>
          </a:p>
          <a:p>
            <a:r>
              <a:rPr lang="en-US" sz="1200" b="0" i="0" u="none" strike="noStrike" kern="1200" baseline="0" dirty="0" smtClean="0">
                <a:solidFill>
                  <a:schemeClr val="tx1"/>
                </a:solidFill>
                <a:latin typeface="+mn-lt"/>
                <a:ea typeface="+mn-ea"/>
                <a:cs typeface="+mn-cs"/>
              </a:rPr>
              <a:t>and now just use a notebook, which they can carry around outside of the office. At the same time, many notebooks are powerful enough to use in the</a:t>
            </a:r>
          </a:p>
          <a:p>
            <a:r>
              <a:rPr lang="en-US" sz="1200" b="0" i="0" u="none" strike="noStrike" kern="1200" baseline="0" dirty="0" smtClean="0">
                <a:solidFill>
                  <a:schemeClr val="tx1"/>
                </a:solidFill>
                <a:latin typeface="+mn-lt"/>
                <a:ea typeface="+mn-ea"/>
                <a:cs typeface="+mn-cs"/>
              </a:rPr>
              <a:t>office just like a desktop computer.</a:t>
            </a:r>
            <a:endParaRPr lang="en-US" dirty="0"/>
          </a:p>
        </p:txBody>
      </p:sp>
      <p:sp>
        <p:nvSpPr>
          <p:cNvPr id="7" name="Slide Number Placeholder 6"/>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CURRENT_DATE, CURRENT_TIME, and CURRENT_TIMESTAMP functions listed in Table are built-in functions that fall into the date-and-time category of functions. Although the five platforms provide many additional functions beyond these SQL built-ins, the SQL standard defines only those listed in Table.</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21643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1264767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126476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7" name="Slide Number Placeholder 6"/>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r>
              <a:rPr lang="en-US" sz="1200" b="1" kern="1200" dirty="0" smtClean="0">
                <a:solidFill>
                  <a:schemeClr val="tx1"/>
                </a:solidFill>
                <a:effectLst/>
                <a:latin typeface="+mn-lt"/>
                <a:ea typeface="+mn-ea"/>
                <a:cs typeface="+mn-cs"/>
              </a:rPr>
              <a:t>NULLIF</a:t>
            </a:r>
            <a:endParaRPr lang="en-US" sz="1200" b="1" dirty="0" smtClean="0">
              <a:effectLst/>
            </a:endParaRPr>
          </a:p>
          <a:p>
            <a:r>
              <a:rPr lang="en-US" sz="1200" kern="1200" dirty="0" smtClean="0">
                <a:solidFill>
                  <a:schemeClr val="tx1"/>
                </a:solidFill>
                <a:effectLst/>
                <a:latin typeface="+mn-lt"/>
                <a:ea typeface="+mn-ea"/>
                <a:cs typeface="+mn-cs"/>
              </a:rPr>
              <a:t>Compatibility: ANSI</a:t>
            </a:r>
            <a:endParaRPr lang="en-US" sz="1200" dirty="0" smtClean="0">
              <a:effectLst/>
            </a:endParaRPr>
          </a:p>
          <a:p>
            <a:r>
              <a:rPr lang="en-US" sz="1200" kern="1200" dirty="0" smtClean="0">
                <a:solidFill>
                  <a:schemeClr val="tx1"/>
                </a:solidFill>
                <a:effectLst/>
                <a:latin typeface="+mn-lt"/>
                <a:ea typeface="+mn-ea"/>
                <a:cs typeface="+mn-cs"/>
              </a:rPr>
              <a:t>As handy as NULLIFZERO is, it only converts a zero to a NULL. Like its predecessor, the newer ANSI standard NULLIF function also can convert a zero to a NULL. However, it can convert anything to a NULL. To use the NULLIF, the SQL must pass the name of the column to compare and the value to compare for equal.</a:t>
            </a:r>
            <a:endParaRPr lang="en-US" sz="1200" dirty="0" smtClean="0">
              <a:effectLst/>
            </a:endParaRPr>
          </a:p>
          <a:p>
            <a:r>
              <a:rPr lang="en-US" sz="1200" kern="1200" dirty="0" smtClean="0">
                <a:solidFill>
                  <a:schemeClr val="tx1"/>
                </a:solidFill>
                <a:effectLst/>
                <a:latin typeface="+mn-lt"/>
                <a:ea typeface="+mn-ea"/>
                <a:cs typeface="+mn-cs"/>
              </a:rPr>
              <a:t>The following is the syntax for using the NULLIF function.</a:t>
            </a:r>
            <a:endParaRPr lang="en-US" sz="1200" dirty="0" smtClean="0">
              <a:effectLst/>
            </a:endParaRPr>
          </a:p>
          <a:p>
            <a:r>
              <a:rPr lang="en-US" sz="1200" kern="1200" dirty="0" smtClean="0">
                <a:solidFill>
                  <a:schemeClr val="tx1"/>
                </a:solidFill>
                <a:effectLst/>
                <a:latin typeface="+mn-lt"/>
                <a:ea typeface="+mn-ea"/>
                <a:cs typeface="+mn-cs"/>
              </a:rPr>
              <a:t>To show the operation of the NULLIF, literal values are shown in the next example:</a:t>
            </a:r>
            <a:endParaRPr lang="en-US" sz="1200" dirty="0" smtClean="0">
              <a:effectLst/>
            </a:endParaRP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26</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buFont typeface="Arial" pitchFamily="34" charset="0"/>
              <a:buChar char="•"/>
            </a:pPr>
            <a:r>
              <a:rPr lang="en-US" sz="1200" b="0" i="0" u="none" strike="noStrike" kern="1200" baseline="0" dirty="0" smtClean="0">
                <a:solidFill>
                  <a:schemeClr val="tx1"/>
                </a:solidFill>
                <a:latin typeface="+mn-lt"/>
                <a:ea typeface="+mn-ea"/>
                <a:cs typeface="+mn-cs"/>
              </a:rPr>
              <a:t> </a:t>
            </a:r>
            <a:r>
              <a:rPr lang="en-US" sz="1600" dirty="0" smtClean="0"/>
              <a:t>The first version returns the </a:t>
            </a:r>
            <a:r>
              <a:rPr lang="en-US" sz="1600" b="1" i="1" dirty="0" smtClean="0"/>
              <a:t>result</a:t>
            </a:r>
            <a:r>
              <a:rPr lang="en-US" sz="1600" dirty="0" smtClean="0"/>
              <a:t> where </a:t>
            </a:r>
            <a:r>
              <a:rPr lang="en-US" sz="1600" b="1" i="1" dirty="0" smtClean="0"/>
              <a:t>value</a:t>
            </a:r>
            <a:r>
              <a:rPr lang="en-US" sz="1600" dirty="0" smtClean="0"/>
              <a:t>=</a:t>
            </a:r>
            <a:r>
              <a:rPr lang="en-US" sz="1600" b="1" i="1" dirty="0" err="1" smtClean="0"/>
              <a:t>compare_value</a:t>
            </a:r>
            <a:r>
              <a:rPr lang="en-US" sz="1600" dirty="0" smtClean="0"/>
              <a:t>. </a:t>
            </a:r>
          </a:p>
          <a:p>
            <a:pPr marL="285750" lvl="1">
              <a:buFont typeface="Arial" pitchFamily="34" charset="0"/>
              <a:buChar char="•"/>
            </a:pPr>
            <a:r>
              <a:rPr lang="en-US" sz="1600" dirty="0" smtClean="0"/>
              <a:t>The second version returns the result for the first condition that is true. </a:t>
            </a:r>
          </a:p>
          <a:p>
            <a:pPr marL="285750" lvl="1">
              <a:buFont typeface="Arial" pitchFamily="34" charset="0"/>
              <a:buChar char="•"/>
            </a:pPr>
            <a:r>
              <a:rPr lang="en-US" sz="1600" dirty="0" smtClean="0"/>
              <a:t>If there was no matching result value, the result after ELSE is returned, or NULL if there is no ELSE part.</a:t>
            </a:r>
            <a:endParaRPr lang="en-US" sz="1600" b="1" dirty="0" smtClean="0"/>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28</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Aggregate functions cannot be nested in MYSQL</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33</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264767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spcBef>
                <a:spcPts val="1200"/>
              </a:spcBef>
              <a:buNone/>
            </a:pPr>
            <a:endParaRPr lang="en-US" sz="1400"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6A8B6E77-EC63-4CD7-8F8A-914122582C5F}" type="slidenum">
              <a:rPr lang="en-US" smtClean="0"/>
              <a:pPr/>
              <a:t>42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marL="0" indent="0">
              <a:buNone/>
            </a:pPr>
            <a:r>
              <a:rPr lang="en-IN" sz="1400" b="1" dirty="0" smtClean="0"/>
              <a:t>Function</a:t>
            </a:r>
          </a:p>
          <a:p>
            <a:pPr marL="0" indent="0">
              <a:buNone/>
            </a:pPr>
            <a:endParaRPr lang="en-IN" sz="1400" b="1" dirty="0" smtClean="0"/>
          </a:p>
          <a:p>
            <a:r>
              <a:rPr lang="en-US" sz="1100" dirty="0" smtClean="0"/>
              <a:t>The name function comes from math. It is used to calculate a value based on input.</a:t>
            </a:r>
          </a:p>
          <a:p>
            <a:r>
              <a:rPr lang="en-US" sz="1100" dirty="0" smtClean="0"/>
              <a:t>A function is something that takes a bunch of inputs and returns at least one values. </a:t>
            </a:r>
          </a:p>
          <a:p>
            <a:r>
              <a:rPr lang="en-US" sz="1100" dirty="0" smtClean="0"/>
              <a:t>If the returned values are entirely determined by the inputs, and the function doesn't have any side effects (logging, perhaps, or causing state changes outside itself), then it's called a pure function.</a:t>
            </a:r>
          </a:p>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sz="1200" dirty="0" smtClean="0">
                <a:effectLst/>
                <a:latin typeface="FranklinGothic-Book"/>
                <a:ea typeface="Calibri"/>
                <a:cs typeface="FranklinGothic-Book"/>
              </a:rPr>
              <a:t> </a:t>
            </a:r>
            <a:endParaRPr lang="en-US" sz="1050" dirty="0" smtClean="0">
              <a:effectLst/>
              <a:latin typeface="+mn-lt"/>
              <a:ea typeface="Calibri"/>
              <a:cs typeface="Mangal"/>
            </a:endParaRPr>
          </a:p>
          <a:p>
            <a:pPr marL="0" marR="0">
              <a:lnSpc>
                <a:spcPct val="115000"/>
              </a:lnSpc>
              <a:spcBef>
                <a:spcPts val="0"/>
              </a:spcBef>
              <a:spcAft>
                <a:spcPts val="1000"/>
              </a:spcAft>
            </a:pPr>
            <a:r>
              <a:rPr lang="en-US" sz="1050" dirty="0" smtClean="0">
                <a:effectLst/>
                <a:latin typeface="+mn-lt"/>
                <a:ea typeface="Calibri"/>
                <a:cs typeface="Mangal"/>
              </a:rPr>
              <a:t>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11</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Aggregate Functions</a:t>
            </a:r>
          </a:p>
          <a:p>
            <a:r>
              <a:rPr lang="en-US" sz="1200" b="0" i="0" u="none" strike="noStrike" kern="1200" baseline="0" dirty="0" smtClean="0">
                <a:solidFill>
                  <a:schemeClr val="tx1"/>
                </a:solidFill>
                <a:latin typeface="+mn-lt"/>
                <a:ea typeface="+mn-ea"/>
                <a:cs typeface="+mn-cs"/>
              </a:rPr>
              <a:t> </a:t>
            </a:r>
            <a:r>
              <a:rPr lang="en-US" sz="1200" dirty="0" smtClean="0"/>
              <a:t>Are those that operate against a collection of values to return a single, summarizing value.</a:t>
            </a:r>
          </a:p>
          <a:p>
            <a:r>
              <a:rPr lang="en-US" sz="1200" dirty="0" smtClean="0"/>
              <a:t>The number of values that are processed by the function is wholly dependent on the number of queried rows. </a:t>
            </a:r>
          </a:p>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12</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defTabSz="864931" eaLnBrk="0" fontAlgn="base" hangingPunct="0">
              <a:spcBef>
                <a:spcPct val="30000"/>
              </a:spcBef>
              <a:spcAft>
                <a:spcPct val="0"/>
              </a:spcAft>
              <a:defRPr/>
            </a:pPr>
            <a:endParaRPr lang="en-US" sz="1100" b="1" u="sng" dirty="0" smtClean="0"/>
          </a:p>
        </p:txBody>
      </p:sp>
      <p:sp>
        <p:nvSpPr>
          <p:cNvPr id="6" name="Slide Number Placeholder 5"/>
          <p:cNvSpPr>
            <a:spLocks noGrp="1"/>
          </p:cNvSpPr>
          <p:nvPr>
            <p:ph type="sldNum" sz="quarter" idx="10"/>
          </p:nvPr>
        </p:nvSpPr>
        <p:spPr/>
        <p:txBody>
          <a:bodyPr/>
          <a:lstStyle/>
          <a:p>
            <a:fld id="{6A8B6E77-EC63-4CD7-8F8A-914122582C5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a:t>
            </a:r>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1052230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0"/>
          </p:nvPr>
        </p:nvSpPr>
        <p:spPr/>
        <p:txBody>
          <a:bodyPr/>
          <a:lstStyle/>
          <a:p>
            <a:fld id="{6A8B6E77-EC63-4CD7-8F8A-914122582C5F}" type="slidenum">
              <a:rPr lang="en-US" smtClean="0"/>
              <a:pPr/>
              <a:t>15</a:t>
            </a:fld>
            <a:endParaRPr lang="en-US"/>
          </a:p>
        </p:txBody>
      </p:sp>
    </p:spTree>
    <p:extLst>
      <p:ext uri="{BB962C8B-B14F-4D97-AF65-F5344CB8AC3E}">
        <p14:creationId xmlns:p14="http://schemas.microsoft.com/office/powerpoint/2010/main" val="126476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SQL Functions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What are Functions?</a:t>
            </a:r>
          </a:p>
        </p:txBody>
      </p:sp>
      <p:sp>
        <p:nvSpPr>
          <p:cNvPr id="6" name="TextBox 5"/>
          <p:cNvSpPr txBox="1"/>
          <p:nvPr/>
        </p:nvSpPr>
        <p:spPr>
          <a:xfrm>
            <a:off x="152400" y="1371600"/>
            <a:ext cx="8686800" cy="3908762"/>
          </a:xfrm>
          <a:prstGeom prst="rect">
            <a:avLst/>
          </a:prstGeom>
          <a:noFill/>
        </p:spPr>
        <p:txBody>
          <a:bodyPr wrap="square" rtlCol="0">
            <a:spAutoFit/>
          </a:bodyPr>
          <a:lstStyle/>
          <a:p>
            <a:pPr marL="115888" indent="-61913">
              <a:spcBef>
                <a:spcPts val="1800"/>
              </a:spcBef>
              <a:spcAft>
                <a:spcPts val="600"/>
              </a:spcAft>
            </a:pPr>
            <a:r>
              <a:rPr lang="en-US" sz="2400" b="1" dirty="0" smtClean="0"/>
              <a:t>What are SQL Functions :</a:t>
            </a:r>
          </a:p>
          <a:p>
            <a:pPr marL="115888" indent="-61913">
              <a:spcBef>
                <a:spcPts val="1800"/>
              </a:spcBef>
              <a:spcAft>
                <a:spcPts val="600"/>
              </a:spcAft>
            </a:pPr>
            <a:r>
              <a:rPr lang="en-US" sz="2400" b="0" dirty="0" smtClean="0"/>
              <a:t>SQL functions are built in API’s which SQL provides for developers which can be used in SQL statements to perform specific logic/functionality. </a:t>
            </a:r>
          </a:p>
          <a:p>
            <a:pPr marL="115888" indent="-61913">
              <a:spcBef>
                <a:spcPts val="1800"/>
              </a:spcBef>
              <a:spcAft>
                <a:spcPts val="600"/>
              </a:spcAft>
            </a:pPr>
            <a:r>
              <a:rPr lang="en-US" sz="2400" b="1" dirty="0" smtClean="0"/>
              <a:t>Example: </a:t>
            </a:r>
          </a:p>
          <a:p>
            <a:pPr marL="685800" indent="-228600">
              <a:spcBef>
                <a:spcPts val="1800"/>
              </a:spcBef>
              <a:spcAft>
                <a:spcPts val="600"/>
              </a:spcAft>
              <a:buFont typeface="Arial" pitchFamily="34" charset="0"/>
              <a:buChar char="•"/>
            </a:pPr>
            <a:r>
              <a:rPr lang="en-US" sz="2400" b="0" dirty="0" smtClean="0"/>
              <a:t>Round the numbers.</a:t>
            </a:r>
          </a:p>
          <a:p>
            <a:pPr marL="685800" indent="-228600">
              <a:spcBef>
                <a:spcPts val="1800"/>
              </a:spcBef>
              <a:spcAft>
                <a:spcPts val="600"/>
              </a:spcAft>
              <a:buFont typeface="Arial" pitchFamily="34" charset="0"/>
              <a:buChar char="•"/>
            </a:pPr>
            <a:r>
              <a:rPr lang="en-US" sz="2400" b="0" dirty="0" smtClean="0"/>
              <a:t>Change the string to upper case.</a:t>
            </a:r>
            <a:endParaRPr lang="en-US" sz="2400" dirty="0" smtClean="0"/>
          </a:p>
        </p:txBody>
      </p:sp>
      <p:sp>
        <p:nvSpPr>
          <p:cNvPr id="7" name="Slide Number Placeholder 6"/>
          <p:cNvSpPr>
            <a:spLocks noGrp="1"/>
          </p:cNvSpPr>
          <p:nvPr>
            <p:ph type="sldNum" sz="quarter" idx="10"/>
          </p:nvPr>
        </p:nvSpPr>
        <p:spPr/>
        <p:txBody>
          <a:bodyPr/>
          <a:lstStyle/>
          <a:p>
            <a:fld id="{47ED8886-DB3B-44F4-9A80-E6A224679F20}" type="slidenum">
              <a:rPr lang="en-US" smtClean="0"/>
              <a:pPr/>
              <a:t>10</a:t>
            </a:fld>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SQL </a:t>
            </a:r>
            <a:r>
              <a:rPr lang="en-US" dirty="0" smtClean="0"/>
              <a:t>Functions</a:t>
            </a:r>
            <a:endParaRPr lang="en-US" dirty="0"/>
          </a:p>
        </p:txBody>
      </p:sp>
      <p:sp>
        <p:nvSpPr>
          <p:cNvPr id="3" name="Content Placeholder 2"/>
          <p:cNvSpPr>
            <a:spLocks noGrp="1"/>
          </p:cNvSpPr>
          <p:nvPr>
            <p:ph idx="1"/>
          </p:nvPr>
        </p:nvSpPr>
        <p:spPr>
          <a:xfrm>
            <a:off x="228600" y="1143000"/>
            <a:ext cx="8686800" cy="4946650"/>
          </a:xfrm>
        </p:spPr>
        <p:txBody>
          <a:bodyPr/>
          <a:lstStyle/>
          <a:p>
            <a:pPr marL="0" indent="0">
              <a:buNone/>
            </a:pPr>
            <a:r>
              <a:rPr lang="en-US" sz="2000" b="1" dirty="0" smtClean="0"/>
              <a:t>ANSI SQL Functions Classification </a:t>
            </a:r>
          </a:p>
          <a:p>
            <a:r>
              <a:rPr lang="en-US" sz="1800" dirty="0"/>
              <a:t>The first level of classification hierarchy is </a:t>
            </a:r>
            <a:endParaRPr lang="en-US" sz="1800" dirty="0" smtClean="0"/>
          </a:p>
          <a:p>
            <a:pPr lvl="1"/>
            <a:r>
              <a:rPr lang="en-US" sz="1600" b="1" dirty="0" smtClean="0"/>
              <a:t>Deterministic</a:t>
            </a:r>
            <a:r>
              <a:rPr lang="en-US" sz="1600" dirty="0" smtClean="0"/>
              <a:t> </a:t>
            </a:r>
            <a:r>
              <a:rPr lang="en-US" sz="1600" b="1" dirty="0" smtClean="0"/>
              <a:t>functions</a:t>
            </a:r>
          </a:p>
          <a:p>
            <a:pPr lvl="1"/>
            <a:r>
              <a:rPr lang="en-US" sz="1600" b="1" dirty="0" smtClean="0"/>
              <a:t>Non-Deterministic functions</a:t>
            </a:r>
          </a:p>
          <a:p>
            <a:r>
              <a:rPr lang="en-US" sz="1800" dirty="0" smtClean="0"/>
              <a:t>There </a:t>
            </a:r>
            <a:r>
              <a:rPr lang="en-US" sz="1800" dirty="0"/>
              <a:t>are no ironclad rules for recognizing a SQL routine as either </a:t>
            </a:r>
            <a:r>
              <a:rPr lang="en-US" sz="1800" dirty="0" smtClean="0"/>
              <a:t>deterministic or </a:t>
            </a:r>
            <a:r>
              <a:rPr lang="en-US" sz="1800" dirty="0"/>
              <a:t>non-deterministic. </a:t>
            </a:r>
            <a:endParaRPr lang="en-US" sz="1800" dirty="0" smtClean="0"/>
          </a:p>
          <a:p>
            <a:r>
              <a:rPr lang="en-US" sz="1800" dirty="0"/>
              <a:t>A </a:t>
            </a:r>
            <a:r>
              <a:rPr lang="en-US" sz="1800" dirty="0" smtClean="0"/>
              <a:t>Deterministic </a:t>
            </a:r>
            <a:r>
              <a:rPr lang="en-US" sz="1800" dirty="0"/>
              <a:t>function</a:t>
            </a:r>
          </a:p>
          <a:p>
            <a:pPr lvl="1"/>
            <a:r>
              <a:rPr lang="en-US" sz="1600" dirty="0"/>
              <a:t>always returns the same results if given the same input values. </a:t>
            </a:r>
          </a:p>
          <a:p>
            <a:r>
              <a:rPr lang="en-US" sz="1800" dirty="0" smtClean="0"/>
              <a:t>A Nondeterministic function </a:t>
            </a:r>
          </a:p>
          <a:p>
            <a:pPr lvl="1"/>
            <a:r>
              <a:rPr lang="en-US" sz="1600" dirty="0" smtClean="0"/>
              <a:t>returns </a:t>
            </a:r>
            <a:r>
              <a:rPr lang="en-US" sz="1600" dirty="0"/>
              <a:t>different results every time it is called, even when the same </a:t>
            </a:r>
            <a:r>
              <a:rPr lang="en-US" sz="1600" dirty="0" smtClean="0"/>
              <a:t>input values </a:t>
            </a:r>
            <a:r>
              <a:rPr lang="en-US" sz="1600" dirty="0"/>
              <a:t>are provided</a:t>
            </a:r>
            <a:r>
              <a:rPr lang="en-US" sz="1600" dirty="0" smtClean="0"/>
              <a:t>.</a:t>
            </a:r>
          </a:p>
          <a:p>
            <a:r>
              <a:rPr lang="en-US" sz="1800" dirty="0"/>
              <a:t>An </a:t>
            </a:r>
            <a:r>
              <a:rPr lang="en-US" sz="1800" dirty="0" smtClean="0"/>
              <a:t>example of </a:t>
            </a:r>
            <a:r>
              <a:rPr lang="en-US" sz="1800" dirty="0"/>
              <a:t>a deterministic function is the function LENGTH. When passed an argument of a string data type, </a:t>
            </a:r>
            <a:r>
              <a:rPr lang="en-US" sz="1800" dirty="0" smtClean="0"/>
              <a:t>it returns </a:t>
            </a:r>
            <a:r>
              <a:rPr lang="en-US" sz="1800" dirty="0"/>
              <a:t>the length of the argument passed. Calling it with the same argument over and over again </a:t>
            </a:r>
            <a:r>
              <a:rPr lang="en-US" sz="1800" dirty="0" smtClean="0"/>
              <a:t>will yield </a:t>
            </a:r>
            <a:r>
              <a:rPr lang="en-US" sz="1800" dirty="0"/>
              <a:t>exactly the same result.</a:t>
            </a:r>
          </a:p>
          <a:p>
            <a:pPr marL="457200" lvl="1" indent="0">
              <a:buNone/>
            </a:pPr>
            <a:endParaRPr lang="en-IN" sz="1600" dirty="0"/>
          </a:p>
        </p:txBody>
      </p:sp>
      <p:sp>
        <p:nvSpPr>
          <p:cNvPr id="5" name="Rectangle 5"/>
          <p:cNvSpPr>
            <a:spLocks noChangeArrowheads="1"/>
          </p:cNvSpPr>
          <p:nvPr/>
        </p:nvSpPr>
        <p:spPr bwMode="auto">
          <a:xfrm>
            <a:off x="2057400" y="5635625"/>
            <a:ext cx="4854014" cy="612775"/>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marL="0" lvl="1" fontAlgn="base">
              <a:lnSpc>
                <a:spcPct val="86000"/>
              </a:lnSpc>
              <a:spcBef>
                <a:spcPct val="0"/>
              </a:spcBef>
              <a:spcAft>
                <a:spcPct val="0"/>
              </a:spcAft>
              <a:buClr>
                <a:srgbClr val="000000"/>
              </a:buClr>
              <a:buSzPct val="100000"/>
            </a:pPr>
            <a:r>
              <a:rPr lang="en-US" sz="1600" dirty="0" smtClean="0"/>
              <a:t>   A function </a:t>
            </a:r>
            <a:r>
              <a:rPr lang="en-US" sz="1600" dirty="0"/>
              <a:t>that takes no arguments is called </a:t>
            </a:r>
            <a:r>
              <a:rPr lang="en-US" sz="1600" b="1" dirty="0" err="1" smtClean="0"/>
              <a:t>Niladic</a:t>
            </a:r>
            <a:r>
              <a:rPr lang="en-US" sz="1600" b="1" dirty="0" smtClean="0"/>
              <a:t>.</a:t>
            </a:r>
            <a:endParaRPr lang="en-US" sz="16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pic>
        <p:nvPicPr>
          <p:cNvPr id="7" name="Picture 6" descr="http://t2.gstatic.com/images?q=tbn:ANd9GcTfD2kqrLbbP4SCEky63amKn0MHHD2pb6asclslqC_5LJNYRepLw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430" y="5334000"/>
            <a:ext cx="958770"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384132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childTnLst>
                          </p:cTn>
                        </p:par>
                        <p:par>
                          <p:cTn id="37" fill="hold">
                            <p:stCondLst>
                              <p:cond delay="500"/>
                            </p:stCondLst>
                            <p:childTnLst>
                              <p:par>
                                <p:cTn id="38" presetID="27" presetClass="emph" presetSubtype="0" fill="remove" grpId="0" nodeType="afterEffect">
                                  <p:stCondLst>
                                    <p:cond delay="0"/>
                                  </p:stCondLst>
                                  <p:childTnLst>
                                    <p:animClr clrSpc="rgb" dir="cw">
                                      <p:cBhvr override="childStyle">
                                        <p:cTn id="39" dur="250" autoRev="1" fill="remove"/>
                                        <p:tgtEl>
                                          <p:spTgt spid="5"/>
                                        </p:tgtEl>
                                        <p:attrNameLst>
                                          <p:attrName>style.color</p:attrName>
                                        </p:attrNameLst>
                                      </p:cBhvr>
                                      <p:to>
                                        <a:schemeClr val="bg1"/>
                                      </p:to>
                                    </p:animClr>
                                    <p:animClr clrSpc="rgb" dir="cw">
                                      <p:cBhvr>
                                        <p:cTn id="40" dur="250" autoRev="1" fill="remove"/>
                                        <p:tgtEl>
                                          <p:spTgt spid="5"/>
                                        </p:tgtEl>
                                        <p:attrNameLst>
                                          <p:attrName>fillcolor</p:attrName>
                                        </p:attrNameLst>
                                      </p:cBhvr>
                                      <p:to>
                                        <a:schemeClr val="bg1"/>
                                      </p:to>
                                    </p:animClr>
                                    <p:set>
                                      <p:cBhvr>
                                        <p:cTn id="41" dur="250" autoRev="1" fill="remove"/>
                                        <p:tgtEl>
                                          <p:spTgt spid="5"/>
                                        </p:tgtEl>
                                        <p:attrNameLst>
                                          <p:attrName>fill.type</p:attrName>
                                        </p:attrNameLst>
                                      </p:cBhvr>
                                      <p:to>
                                        <p:strVal val="solid"/>
                                      </p:to>
                                    </p:set>
                                    <p:set>
                                      <p:cBhvr>
                                        <p:cTn id="42"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dirty="0" smtClean="0"/>
              <a:t>Aggregate Functions and Scalar Functions</a:t>
            </a:r>
            <a:endParaRPr lang="en-US" sz="2400" dirty="0"/>
          </a:p>
        </p:txBody>
      </p:sp>
      <p:sp>
        <p:nvSpPr>
          <p:cNvPr id="3" name="Content Placeholder 2"/>
          <p:cNvSpPr>
            <a:spLocks noGrp="1"/>
          </p:cNvSpPr>
          <p:nvPr>
            <p:ph idx="1"/>
          </p:nvPr>
        </p:nvSpPr>
        <p:spPr>
          <a:xfrm>
            <a:off x="228600" y="1143000"/>
            <a:ext cx="8686800" cy="4956175"/>
          </a:xfrm>
        </p:spPr>
        <p:txBody>
          <a:bodyPr/>
          <a:lstStyle/>
          <a:p>
            <a:pPr marL="0" indent="0">
              <a:buNone/>
            </a:pPr>
            <a:r>
              <a:rPr lang="en-US" sz="2000" b="1" dirty="0" smtClean="0"/>
              <a:t>ANSI SQL Functions Classification Cont..</a:t>
            </a:r>
          </a:p>
          <a:p>
            <a:pPr marL="0" indent="0">
              <a:buNone/>
            </a:pPr>
            <a:r>
              <a:rPr lang="en-US" sz="1800" dirty="0"/>
              <a:t>The SQL </a:t>
            </a:r>
            <a:r>
              <a:rPr lang="en-US" sz="1800" dirty="0" smtClean="0"/>
              <a:t>has </a:t>
            </a:r>
            <a:r>
              <a:rPr lang="en-US" sz="1800" dirty="0"/>
              <a:t>two basic types of functions: </a:t>
            </a:r>
            <a:endParaRPr lang="en-US" sz="1800" dirty="0" smtClean="0"/>
          </a:p>
          <a:p>
            <a:pPr lvl="3">
              <a:buFont typeface="Arial" pitchFamily="34" charset="0"/>
              <a:buChar char="•"/>
            </a:pPr>
            <a:r>
              <a:rPr lang="en-US" sz="1600" dirty="0" smtClean="0"/>
              <a:t>Aggregate Functions </a:t>
            </a:r>
          </a:p>
          <a:p>
            <a:pPr lvl="3">
              <a:buFont typeface="Arial" pitchFamily="34" charset="0"/>
              <a:buChar char="•"/>
            </a:pPr>
            <a:r>
              <a:rPr lang="en-US" sz="1600" dirty="0" smtClean="0"/>
              <a:t>Scalar Functions.</a:t>
            </a:r>
            <a:endParaRPr lang="en-US" sz="1800" b="1" dirty="0" smtClean="0"/>
          </a:p>
          <a:p>
            <a:pPr marL="114300" indent="0">
              <a:buNone/>
            </a:pPr>
            <a:r>
              <a:rPr lang="en-US" sz="1800" b="1" dirty="0"/>
              <a:t>Aggregate functions</a:t>
            </a:r>
            <a:r>
              <a:rPr lang="en-US" sz="1800" dirty="0"/>
              <a:t> operate on sets of rows and returns one value per group.</a:t>
            </a:r>
          </a:p>
          <a:p>
            <a:pPr marL="1371600" lvl="3" indent="0">
              <a:buNone/>
            </a:pPr>
            <a:endParaRPr lang="en-US" sz="2000" dirty="0" smtClean="0"/>
          </a:p>
        </p:txBody>
      </p:sp>
      <p:sp>
        <p:nvSpPr>
          <p:cNvPr id="9" name="Rectangle 5"/>
          <p:cNvSpPr>
            <a:spLocks noChangeArrowheads="1"/>
          </p:cNvSpPr>
          <p:nvPr/>
        </p:nvSpPr>
        <p:spPr bwMode="auto">
          <a:xfrm>
            <a:off x="1828800" y="2895600"/>
            <a:ext cx="4962525" cy="4572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marL="0" lvl="1" fontAlgn="base">
              <a:lnSpc>
                <a:spcPct val="86000"/>
              </a:lnSpc>
              <a:spcBef>
                <a:spcPct val="0"/>
              </a:spcBef>
              <a:spcAft>
                <a:spcPct val="0"/>
              </a:spcAft>
              <a:buClr>
                <a:srgbClr val="000000"/>
              </a:buClr>
              <a:buSzPct val="100000"/>
            </a:pPr>
            <a:r>
              <a:rPr lang="en-US" sz="1600" dirty="0" smtClean="0"/>
              <a:t> </a:t>
            </a:r>
            <a:r>
              <a:rPr lang="en-US" sz="1600" b="1" dirty="0" err="1"/>
              <a:t>aggregate_function_name</a:t>
            </a:r>
            <a:r>
              <a:rPr lang="en-US" sz="1600" b="1" dirty="0"/>
              <a:t> ([</a:t>
            </a:r>
            <a:r>
              <a:rPr lang="en-US" sz="1600" b="1" dirty="0">
                <a:solidFill>
                  <a:srgbClr val="0070C0"/>
                </a:solidFill>
              </a:rPr>
              <a:t>ALL</a:t>
            </a:r>
            <a:r>
              <a:rPr lang="en-US" sz="1600" b="1" dirty="0"/>
              <a:t> | </a:t>
            </a:r>
            <a:r>
              <a:rPr lang="en-US" sz="1600" b="1" dirty="0">
                <a:solidFill>
                  <a:srgbClr val="0070C0"/>
                </a:solidFill>
              </a:rPr>
              <a:t>DISTINCT</a:t>
            </a:r>
            <a:r>
              <a:rPr lang="en-US" sz="1600" b="1" dirty="0"/>
              <a:t>] expression)</a:t>
            </a: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51982523"/>
              </p:ext>
            </p:extLst>
          </p:nvPr>
        </p:nvGraphicFramePr>
        <p:xfrm>
          <a:off x="1219200" y="3657600"/>
          <a:ext cx="6096000" cy="2595880"/>
        </p:xfrm>
        <a:graphic>
          <a:graphicData uri="http://schemas.openxmlformats.org/drawingml/2006/table">
            <a:tbl>
              <a:tblPr firstRow="1" bandRow="1">
                <a:tableStyleId>{5C22544A-7EE6-4342-B048-85BDC9FD1C3A}</a:tableStyleId>
              </a:tblPr>
              <a:tblGrid>
                <a:gridCol w="1676400"/>
                <a:gridCol w="4419600"/>
              </a:tblGrid>
              <a:tr h="370840">
                <a:tc>
                  <a:txBody>
                    <a:bodyPr/>
                    <a:lstStyle/>
                    <a:p>
                      <a:pPr algn="l" fontAlgn="ctr"/>
                      <a:r>
                        <a:rPr lang="en-US" sz="1400" u="none" strike="noStrike" dirty="0">
                          <a:effectLst/>
                        </a:rPr>
                        <a:t>Function </a:t>
                      </a:r>
                      <a:endParaRPr lang="en-US" sz="1400" b="1" i="0" u="none" strike="noStrike" dirty="0">
                        <a:solidFill>
                          <a:schemeClr val="bg1"/>
                        </a:solidFill>
                        <a:effectLst/>
                        <a:latin typeface="Calibri"/>
                      </a:endParaRPr>
                    </a:p>
                  </a:txBody>
                  <a:tcPr marL="9525" marR="9525" marT="9525" marB="0" anchor="ctr"/>
                </a:tc>
                <a:tc>
                  <a:txBody>
                    <a:bodyPr/>
                    <a:lstStyle/>
                    <a:p>
                      <a:pPr algn="l" fontAlgn="ctr"/>
                      <a:r>
                        <a:rPr lang="en-US" sz="1400" u="none" strike="noStrike" dirty="0">
                          <a:effectLst/>
                        </a:rPr>
                        <a:t>Usage</a:t>
                      </a:r>
                      <a:endParaRPr lang="en-US" sz="1400" b="1" i="0" u="none" strike="noStrike" dirty="0">
                        <a:solidFill>
                          <a:schemeClr val="bg1"/>
                        </a:solidFill>
                        <a:effectLst/>
                        <a:latin typeface="Calibri"/>
                      </a:endParaRPr>
                    </a:p>
                  </a:txBody>
                  <a:tcPr marL="9525" marR="9525" marT="9525" marB="0" anchor="ctr"/>
                </a:tc>
              </a:tr>
              <a:tr h="370840">
                <a:tc>
                  <a:txBody>
                    <a:bodyPr/>
                    <a:lstStyle/>
                    <a:p>
                      <a:pPr algn="l" fontAlgn="ctr"/>
                      <a:r>
                        <a:rPr lang="en-US" sz="1400" u="none" strike="noStrike" dirty="0">
                          <a:effectLst/>
                        </a:rPr>
                        <a:t>AVG(expression)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Computes the average value of a column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COUNT(expression)</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Counts the rows defined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COUNT(*)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Counts all rows in the specified table or view</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MIN(expression)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Finds the minimum value in a column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MAX(expression)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Finds the maximum value in a column by the expression</a:t>
                      </a:r>
                      <a:endParaRPr lang="en-US" sz="14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400" u="none" strike="noStrike" dirty="0">
                          <a:effectLst/>
                        </a:rPr>
                        <a:t>SUM(expression) </a:t>
                      </a:r>
                      <a:endParaRPr lang="en-US" sz="1400" b="0"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smtClean="0">
                          <a:effectLst/>
                        </a:rPr>
                        <a:t>Computes the sum of column values by the expression</a:t>
                      </a:r>
                      <a:endParaRPr lang="en-US" sz="1400" b="0" i="0" u="none" strike="noStrike" dirty="0">
                        <a:solidFill>
                          <a:srgbClr val="000000"/>
                        </a:solidFill>
                        <a:effectLst/>
                        <a:latin typeface="Calibri"/>
                      </a:endParaRPr>
                    </a:p>
                  </a:txBody>
                  <a:tcPr marL="9525" marR="9525" marT="9525" marB="0" anchor="ctr"/>
                </a:tc>
              </a:tr>
            </a:tbl>
          </a:graphicData>
        </a:graphic>
      </p:graphicFrame>
      <p:sp>
        <p:nvSpPr>
          <p:cNvPr id="8" name="Slide Number Placeholder 7"/>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20302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9"/>
                                        </p:tgtEl>
                                        <p:attrNameLst>
                                          <p:attrName>style.color</p:attrName>
                                        </p:attrNameLst>
                                      </p:cBhvr>
                                      <p:to>
                                        <a:schemeClr val="bg1"/>
                                      </p:to>
                                    </p:animClr>
                                    <p:animClr clrSpc="rgb" dir="cw">
                                      <p:cBhvr>
                                        <p:cTn id="21" dur="250" autoRev="1" fill="remove"/>
                                        <p:tgtEl>
                                          <p:spTgt spid="9"/>
                                        </p:tgtEl>
                                        <p:attrNameLst>
                                          <p:attrName>fillcolor</p:attrName>
                                        </p:attrNameLst>
                                      </p:cBhvr>
                                      <p:to>
                                        <a:schemeClr val="bg1"/>
                                      </p:to>
                                    </p:animClr>
                                    <p:set>
                                      <p:cBhvr>
                                        <p:cTn id="22" dur="250" autoRev="1" fill="remove"/>
                                        <p:tgtEl>
                                          <p:spTgt spid="9"/>
                                        </p:tgtEl>
                                        <p:attrNameLst>
                                          <p:attrName>fill.type</p:attrName>
                                        </p:attrNameLst>
                                      </p:cBhvr>
                                      <p:to>
                                        <p:strVal val="solid"/>
                                      </p:to>
                                    </p:set>
                                    <p:set>
                                      <p:cBhvr>
                                        <p:cTn id="23"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Aggregate Function Examples</a:t>
            </a:r>
          </a:p>
        </p:txBody>
      </p:sp>
      <p:sp>
        <p:nvSpPr>
          <p:cNvPr id="5" name="TextBox 4"/>
          <p:cNvSpPr txBox="1"/>
          <p:nvPr/>
        </p:nvSpPr>
        <p:spPr>
          <a:xfrm>
            <a:off x="76200" y="1219200"/>
            <a:ext cx="8915400" cy="1077218"/>
          </a:xfrm>
          <a:prstGeom prst="rect">
            <a:avLst/>
          </a:prstGeom>
          <a:noFill/>
        </p:spPr>
        <p:txBody>
          <a:bodyPr wrap="square" rtlCol="0">
            <a:spAutoFit/>
          </a:bodyPr>
          <a:lstStyle/>
          <a:p>
            <a:pPr>
              <a:spcBef>
                <a:spcPts val="1200"/>
              </a:spcBef>
            </a:pPr>
            <a:r>
              <a:rPr lang="en-US" dirty="0"/>
              <a:t>They are commonly used with the GROUP BY clause in a SELECT statement, and accepts single column as input .</a:t>
            </a:r>
          </a:p>
          <a:p>
            <a:pPr>
              <a:spcBef>
                <a:spcPts val="1200"/>
              </a:spcBef>
            </a:pPr>
            <a:r>
              <a:rPr lang="en-US" b="0" dirty="0" smtClean="0"/>
              <a:t>The following are some of the Aggregate Functions,</a:t>
            </a:r>
            <a:endParaRPr lang="en-US" b="0" dirty="0"/>
          </a:p>
        </p:txBody>
      </p:sp>
      <p:graphicFrame>
        <p:nvGraphicFramePr>
          <p:cNvPr id="6" name="Table 5"/>
          <p:cNvGraphicFramePr>
            <a:graphicFrameLocks noGrp="1"/>
          </p:cNvGraphicFramePr>
          <p:nvPr>
            <p:extLst>
              <p:ext uri="{D42A27DB-BD31-4B8C-83A1-F6EECF244321}">
                <p14:modId xmlns:p14="http://schemas.microsoft.com/office/powerpoint/2010/main" val="424591105"/>
              </p:ext>
            </p:extLst>
          </p:nvPr>
        </p:nvGraphicFramePr>
        <p:xfrm>
          <a:off x="266700" y="2590800"/>
          <a:ext cx="8534399" cy="3474720"/>
        </p:xfrm>
        <a:graphic>
          <a:graphicData uri="http://schemas.openxmlformats.org/drawingml/2006/table">
            <a:tbl>
              <a:tblPr firstRow="1" bandRow="1">
                <a:tableStyleId>{5C22544A-7EE6-4342-B048-85BDC9FD1C3A}</a:tableStyleId>
              </a:tblPr>
              <a:tblGrid>
                <a:gridCol w="1098487"/>
                <a:gridCol w="2711513"/>
                <a:gridCol w="4724399"/>
              </a:tblGrid>
              <a:tr h="269182">
                <a:tc>
                  <a:txBody>
                    <a:bodyPr/>
                    <a:lstStyle/>
                    <a:p>
                      <a:r>
                        <a:rPr lang="en-US" sz="1600" dirty="0" smtClean="0"/>
                        <a:t>Function</a:t>
                      </a:r>
                      <a:endParaRPr lang="en-US" sz="1600" dirty="0">
                        <a:latin typeface="Arial" pitchFamily="34" charset="0"/>
                        <a:cs typeface="Arial" pitchFamily="34" charset="0"/>
                      </a:endParaRPr>
                    </a:p>
                  </a:txBody>
                  <a:tcPr/>
                </a:tc>
                <a:tc>
                  <a:txBody>
                    <a:bodyPr/>
                    <a:lstStyle/>
                    <a:p>
                      <a:r>
                        <a:rPr lang="en-US" sz="1600" dirty="0" smtClean="0"/>
                        <a:t>Example</a:t>
                      </a:r>
                      <a:endParaRPr lang="en-US" sz="1600" dirty="0">
                        <a:latin typeface="Arial" pitchFamily="34" charset="0"/>
                        <a:cs typeface="Arial" pitchFamily="34" charset="0"/>
                      </a:endParaRPr>
                    </a:p>
                  </a:txBody>
                  <a:tcPr/>
                </a:tc>
                <a:tc>
                  <a:txBody>
                    <a:bodyPr/>
                    <a:lstStyle/>
                    <a:p>
                      <a:r>
                        <a:rPr lang="en-US" sz="1600" dirty="0" smtClean="0"/>
                        <a:t>Description</a:t>
                      </a:r>
                      <a:endParaRPr lang="en-US" sz="1600" dirty="0">
                        <a:latin typeface="Arial" pitchFamily="34" charset="0"/>
                        <a:cs typeface="Arial" pitchFamily="34" charset="0"/>
                      </a:endParaRPr>
                    </a:p>
                  </a:txBody>
                  <a:tcPr/>
                </a:tc>
              </a:tr>
              <a:tr h="403772">
                <a:tc>
                  <a:txBody>
                    <a:bodyPr/>
                    <a:lstStyle/>
                    <a:p>
                      <a:r>
                        <a:rPr lang="en-US" sz="1600" dirty="0" smtClean="0"/>
                        <a:t>COUNT</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COUNT(</a:t>
                      </a:r>
                      <a:r>
                        <a:rPr lang="en-US" sz="1600" b="1" kern="1200" dirty="0" err="1" smtClean="0">
                          <a:solidFill>
                            <a:srgbClr val="BC8F00"/>
                          </a:solidFill>
                          <a:latin typeface="+mn-lt"/>
                          <a:ea typeface="+mn-ea"/>
                          <a:cs typeface="+mn-cs"/>
                        </a:rPr>
                        <a:t>CustomerNumber</a:t>
                      </a:r>
                      <a:r>
                        <a:rPr lang="en-US" sz="1600" b="1" dirty="0" smtClean="0">
                          <a:solidFill>
                            <a:srgbClr val="0070C0"/>
                          </a:solidFill>
                        </a:rPr>
                        <a:t>) FROM </a:t>
                      </a:r>
                      <a:r>
                        <a:rPr lang="en-US" sz="1600" b="1" kern="1200" dirty="0" smtClean="0">
                          <a:solidFill>
                            <a:srgbClr val="BC8F00"/>
                          </a:solidFill>
                          <a:latin typeface="+mn-lt"/>
                          <a:ea typeface="+mn-ea"/>
                          <a:cs typeface="+mn-cs"/>
                        </a:rPr>
                        <a:t>Customers</a:t>
                      </a:r>
                      <a:r>
                        <a:rPr lang="en-US" sz="1600" b="1" dirty="0" smtClean="0">
                          <a:solidFill>
                            <a:srgbClr val="00B050"/>
                          </a:solidFill>
                        </a:rPr>
                        <a:t> ;</a:t>
                      </a:r>
                      <a:endParaRPr lang="en-US" sz="1600" b="1" dirty="0">
                        <a:solidFill>
                          <a:srgbClr val="00B050"/>
                        </a:solidFill>
                        <a:latin typeface="Arial" pitchFamily="34" charset="0"/>
                        <a:cs typeface="Arial" pitchFamily="34" charset="0"/>
                      </a:endParaRPr>
                    </a:p>
                  </a:txBody>
                  <a:tcPr/>
                </a:tc>
                <a:tc>
                  <a:txBody>
                    <a:bodyPr/>
                    <a:lstStyle/>
                    <a:p>
                      <a:r>
                        <a:rPr lang="en-US" sz="1600" dirty="0" smtClean="0"/>
                        <a:t>Displays</a:t>
                      </a:r>
                      <a:r>
                        <a:rPr lang="en-US" sz="1600" baseline="0" dirty="0" smtClean="0"/>
                        <a:t>  the total number of rows in the Customers table.</a:t>
                      </a:r>
                      <a:endParaRPr lang="en-US" sz="1600" dirty="0">
                        <a:latin typeface="Arial" pitchFamily="34" charset="0"/>
                        <a:cs typeface="Arial" pitchFamily="34" charset="0"/>
                      </a:endParaRPr>
                    </a:p>
                  </a:txBody>
                  <a:tcPr/>
                </a:tc>
              </a:tr>
              <a:tr h="343336">
                <a:tc>
                  <a:txBody>
                    <a:bodyPr/>
                    <a:lstStyle/>
                    <a:p>
                      <a:r>
                        <a:rPr lang="en-US" sz="1600" dirty="0" smtClean="0"/>
                        <a:t>SUM</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SUM(</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endParaRPr lang="en-US" sz="1600" b="1" dirty="0">
                        <a:solidFill>
                          <a:srgbClr val="00B05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sum of all the payments in the payments table.</a:t>
                      </a:r>
                      <a:endParaRPr lang="en-US" sz="1600" dirty="0">
                        <a:latin typeface="Arial" pitchFamily="34" charset="0"/>
                        <a:cs typeface="Arial" pitchFamily="34" charset="0"/>
                      </a:endParaRPr>
                    </a:p>
                  </a:txBody>
                  <a:tcPr/>
                </a:tc>
              </a:tr>
              <a:tr h="448637">
                <a:tc>
                  <a:txBody>
                    <a:bodyPr/>
                    <a:lstStyle/>
                    <a:p>
                      <a:r>
                        <a:rPr lang="en-US" sz="1600" dirty="0" smtClean="0"/>
                        <a:t>MIN</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MIN(</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endParaRPr lang="en-US" sz="1600" b="1" dirty="0" smtClean="0">
                        <a:solidFill>
                          <a:srgbClr val="00B05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minimum amount paid in the Payments table.</a:t>
                      </a:r>
                      <a:endParaRPr lang="en-US" sz="1600" dirty="0">
                        <a:latin typeface="Arial" pitchFamily="34" charset="0"/>
                        <a:cs typeface="Arial" pitchFamily="34" charset="0"/>
                      </a:endParaRPr>
                    </a:p>
                  </a:txBody>
                  <a:tcPr/>
                </a:tc>
              </a:tr>
              <a:tr h="448637">
                <a:tc>
                  <a:txBody>
                    <a:bodyPr/>
                    <a:lstStyle/>
                    <a:p>
                      <a:r>
                        <a:rPr lang="en-US" sz="1600" dirty="0" smtClean="0"/>
                        <a:t>MAX</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MAX(</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r>
                        <a:rPr lang="en-US" sz="1600" b="1" dirty="0" smtClean="0">
                          <a:solidFill>
                            <a:srgbClr val="00B050"/>
                          </a:solidFill>
                        </a:rPr>
                        <a:t> ;</a:t>
                      </a:r>
                      <a:endParaRPr lang="en-US" sz="1600" b="1" dirty="0" smtClean="0">
                        <a:solidFill>
                          <a:srgbClr val="00B05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maximum amount paid in the Payments table.</a:t>
                      </a:r>
                      <a:endParaRPr lang="en-US" sz="1600" dirty="0">
                        <a:latin typeface="Arial" pitchFamily="34" charset="0"/>
                        <a:cs typeface="Arial" pitchFamily="34" charset="0"/>
                      </a:endParaRPr>
                    </a:p>
                  </a:txBody>
                  <a:tcPr/>
                </a:tc>
              </a:tr>
              <a:tr h="448637">
                <a:tc>
                  <a:txBody>
                    <a:bodyPr/>
                    <a:lstStyle/>
                    <a:p>
                      <a:r>
                        <a:rPr lang="en-US" sz="1600" dirty="0" smtClean="0"/>
                        <a:t>AVG</a:t>
                      </a:r>
                      <a:endParaRPr lang="en-US" sz="1600" dirty="0">
                        <a:latin typeface="Arial" pitchFamily="34" charset="0"/>
                        <a:cs typeface="Arial" pitchFamily="34" charset="0"/>
                      </a:endParaRPr>
                    </a:p>
                  </a:txBody>
                  <a:tcPr/>
                </a:tc>
                <a:tc>
                  <a:txBody>
                    <a:bodyPr/>
                    <a:lstStyle/>
                    <a:p>
                      <a:r>
                        <a:rPr lang="en-US" sz="1600" b="1" dirty="0" smtClean="0">
                          <a:solidFill>
                            <a:srgbClr val="0070C0"/>
                          </a:solidFill>
                        </a:rPr>
                        <a:t>SELECT AVG(</a:t>
                      </a:r>
                      <a:r>
                        <a:rPr lang="en-US" sz="1600" b="1" kern="1200" dirty="0" smtClean="0">
                          <a:solidFill>
                            <a:srgbClr val="BC8F00"/>
                          </a:solidFill>
                          <a:latin typeface="+mn-lt"/>
                          <a:ea typeface="+mn-ea"/>
                          <a:cs typeface="+mn-cs"/>
                        </a:rPr>
                        <a:t>amount</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PAYMENTS;</a:t>
                      </a:r>
                      <a:endParaRPr lang="en-US" sz="1600" b="1" dirty="0">
                        <a:solidFill>
                          <a:srgbClr val="0070C0"/>
                        </a:solidFill>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Displays</a:t>
                      </a:r>
                      <a:r>
                        <a:rPr lang="en-US" sz="1600" baseline="0" dirty="0" smtClean="0"/>
                        <a:t>  the average of all the amounts paid in payments table.</a:t>
                      </a:r>
                      <a:endParaRPr lang="en-US" sz="1600" dirty="0">
                        <a:latin typeface="Arial" pitchFamily="34" charset="0"/>
                        <a:cs typeface="Arial" pitchFamily="34" charset="0"/>
                      </a:endParaRPr>
                    </a:p>
                  </a:txBody>
                  <a:tcPr/>
                </a:tc>
              </a:tr>
            </a:tbl>
          </a:graphicData>
        </a:graphic>
      </p:graphicFrame>
      <p:sp>
        <p:nvSpPr>
          <p:cNvPr id="8" name="Slide Number Placeholder 7"/>
          <p:cNvSpPr>
            <a:spLocks noGrp="1"/>
          </p:cNvSpPr>
          <p:nvPr>
            <p:ph type="sldNum" sz="quarter" idx="10"/>
          </p:nvPr>
        </p:nvSpPr>
        <p:spPr/>
        <p:txBody>
          <a:bodyPr/>
          <a:lstStyle/>
          <a:p>
            <a:fld id="{47ED8886-DB3B-44F4-9A80-E6A224679F20}" type="slidenum">
              <a:rPr lang="en-US" smtClean="0"/>
              <a:pPr/>
              <a:t>13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Classifying </a:t>
            </a:r>
            <a:r>
              <a:rPr lang="en-US" dirty="0" smtClean="0"/>
              <a:t>Aggregate Function </a:t>
            </a:r>
            <a:endParaRPr lang="en-US" dirty="0"/>
          </a:p>
        </p:txBody>
      </p:sp>
      <p:sp>
        <p:nvSpPr>
          <p:cNvPr id="3" name="Content Placeholder 2"/>
          <p:cNvSpPr>
            <a:spLocks noGrp="1"/>
          </p:cNvSpPr>
          <p:nvPr>
            <p:ph idx="1"/>
          </p:nvPr>
        </p:nvSpPr>
        <p:spPr>
          <a:xfrm>
            <a:off x="228600" y="1118397"/>
            <a:ext cx="8686800" cy="4946650"/>
          </a:xfrm>
        </p:spPr>
        <p:txBody>
          <a:bodyPr/>
          <a:lstStyle/>
          <a:p>
            <a:pPr marL="0" indent="0">
              <a:buNone/>
            </a:pPr>
            <a:r>
              <a:rPr lang="en-US" sz="2000" b="1" dirty="0" smtClean="0"/>
              <a:t>Sub classing of the aggregate functions given below: </a:t>
            </a:r>
            <a:endParaRPr lang="en-US" sz="1800" dirty="0" smtClean="0"/>
          </a:p>
          <a:p>
            <a:pPr marL="0" indent="0">
              <a:buNone/>
            </a:pPr>
            <a:endParaRPr lang="en-US" sz="2000" b="1" dirty="0" smtClean="0"/>
          </a:p>
          <a:p>
            <a:pPr marL="457200" lvl="1" indent="0">
              <a:buNone/>
            </a:pPr>
            <a:endParaRPr lang="en-IN" sz="1600" dirty="0"/>
          </a:p>
        </p:txBody>
      </p:sp>
      <p:graphicFrame>
        <p:nvGraphicFramePr>
          <p:cNvPr id="5" name="Table 4"/>
          <p:cNvGraphicFramePr>
            <a:graphicFrameLocks noGrp="1"/>
          </p:cNvGraphicFramePr>
          <p:nvPr>
            <p:extLst>
              <p:ext uri="{D42A27DB-BD31-4B8C-83A1-F6EECF244321}">
                <p14:modId xmlns:p14="http://schemas.microsoft.com/office/powerpoint/2010/main" val="3659392797"/>
              </p:ext>
            </p:extLst>
          </p:nvPr>
        </p:nvGraphicFramePr>
        <p:xfrm>
          <a:off x="381000" y="1566074"/>
          <a:ext cx="8153400" cy="4427973"/>
        </p:xfrm>
        <a:graphic>
          <a:graphicData uri="http://schemas.openxmlformats.org/drawingml/2006/table">
            <a:tbl>
              <a:tblPr firstRow="1" bandRow="1">
                <a:tableStyleId>{5C22544A-7EE6-4342-B048-85BDC9FD1C3A}</a:tableStyleId>
              </a:tblPr>
              <a:tblGrid>
                <a:gridCol w="1701098"/>
                <a:gridCol w="6452302"/>
              </a:tblGrid>
              <a:tr h="324323">
                <a:tc>
                  <a:txBody>
                    <a:bodyPr/>
                    <a:lstStyle/>
                    <a:p>
                      <a:pPr marL="0" marR="0">
                        <a:lnSpc>
                          <a:spcPct val="115000"/>
                        </a:lnSpc>
                        <a:spcBef>
                          <a:spcPts val="0"/>
                        </a:spcBef>
                        <a:spcAft>
                          <a:spcPts val="1000"/>
                        </a:spcAft>
                      </a:pPr>
                      <a:r>
                        <a:rPr lang="en-US" sz="1600" dirty="0">
                          <a:effectLst/>
                        </a:rPr>
                        <a:t>Category</a:t>
                      </a:r>
                      <a:endParaRPr lang="en-US" sz="1600"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600">
                          <a:effectLst/>
                        </a:rPr>
                        <a:t>Usage</a:t>
                      </a:r>
                      <a:endParaRPr lang="en-US" sz="1600">
                        <a:solidFill>
                          <a:srgbClr val="000000"/>
                        </a:solidFill>
                        <a:effectLst/>
                        <a:latin typeface="Calibri"/>
                        <a:ea typeface="Calibri"/>
                        <a:cs typeface="Times New Roman"/>
                      </a:endParaRPr>
                    </a:p>
                  </a:txBody>
                  <a:tcPr marL="68580" marR="68580" marT="0" marB="0"/>
                </a:tc>
              </a:tr>
              <a:tr h="486483">
                <a:tc>
                  <a:txBody>
                    <a:bodyPr/>
                    <a:lstStyle/>
                    <a:p>
                      <a:pPr marL="0" marR="0">
                        <a:lnSpc>
                          <a:spcPct val="115000"/>
                        </a:lnSpc>
                        <a:spcBef>
                          <a:spcPts val="0"/>
                        </a:spcBef>
                        <a:spcAft>
                          <a:spcPts val="1000"/>
                        </a:spcAft>
                      </a:pPr>
                      <a:r>
                        <a:rPr lang="en-US" sz="1600">
                          <a:effectLst/>
                        </a:rPr>
                        <a:t>Group</a:t>
                      </a:r>
                      <a:endParaRPr lang="en-US" sz="16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600" dirty="0">
                          <a:effectLst/>
                        </a:rPr>
                        <a:t>These functions deal with the grouping operation or the group aggregate function. </a:t>
                      </a:r>
                      <a:endParaRPr lang="en-US" sz="1600" dirty="0">
                        <a:solidFill>
                          <a:srgbClr val="000000"/>
                        </a:solidFill>
                        <a:effectLst/>
                        <a:latin typeface="Calibri"/>
                        <a:ea typeface="Calibri"/>
                        <a:cs typeface="Times New Roman"/>
                      </a:endParaRPr>
                    </a:p>
                  </a:txBody>
                  <a:tcPr marL="68580" marR="68580" marT="0" marB="0"/>
                </a:tc>
              </a:tr>
              <a:tr h="788754">
                <a:tc>
                  <a:txBody>
                    <a:bodyPr/>
                    <a:lstStyle/>
                    <a:p>
                      <a:pPr marL="0" marR="0">
                        <a:lnSpc>
                          <a:spcPct val="115000"/>
                        </a:lnSpc>
                        <a:spcBef>
                          <a:spcPts val="0"/>
                        </a:spcBef>
                        <a:spcAft>
                          <a:spcPts val="1000"/>
                        </a:spcAft>
                      </a:pPr>
                      <a:r>
                        <a:rPr lang="en-US" sz="1600">
                          <a:effectLst/>
                        </a:rPr>
                        <a:t>Window</a:t>
                      </a:r>
                      <a:endParaRPr lang="en-US" sz="16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600" dirty="0">
                          <a:effectLst/>
                        </a:rPr>
                        <a:t>These functions compute their aggregate values the same as a group function, except that they aggregate over the window frame of a row and not over a group of grouped table.</a:t>
                      </a:r>
                      <a:endParaRPr lang="en-US" sz="1600" dirty="0">
                        <a:solidFill>
                          <a:srgbClr val="000000"/>
                        </a:solidFill>
                        <a:effectLst/>
                        <a:latin typeface="Calibri"/>
                        <a:ea typeface="Calibri"/>
                        <a:cs typeface="Times New Roman"/>
                      </a:endParaRPr>
                    </a:p>
                  </a:txBody>
                  <a:tcPr marL="68580" marR="68580" marT="0" marB="0"/>
                </a:tc>
              </a:tr>
              <a:tr h="540792">
                <a:tc>
                  <a:txBody>
                    <a:bodyPr/>
                    <a:lstStyle/>
                    <a:p>
                      <a:pPr marL="0" marR="0">
                        <a:lnSpc>
                          <a:spcPct val="115000"/>
                        </a:lnSpc>
                        <a:spcBef>
                          <a:spcPts val="0"/>
                        </a:spcBef>
                        <a:spcAft>
                          <a:spcPts val="1000"/>
                        </a:spcAft>
                      </a:pPr>
                      <a:r>
                        <a:rPr lang="en-US" sz="1600">
                          <a:effectLst/>
                        </a:rPr>
                        <a:t>Unary Group</a:t>
                      </a:r>
                      <a:endParaRPr lang="en-US" sz="16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600">
                          <a:effectLst/>
                        </a:rPr>
                        <a:t>These functions take an arbitrary &lt;value expresssion&gt; as an argument.</a:t>
                      </a:r>
                      <a:endParaRPr lang="en-US" sz="1600">
                        <a:solidFill>
                          <a:srgbClr val="000000"/>
                        </a:solidFill>
                        <a:effectLst/>
                        <a:latin typeface="Calibri"/>
                        <a:ea typeface="Calibri"/>
                        <a:cs typeface="Times New Roman"/>
                      </a:endParaRPr>
                    </a:p>
                  </a:txBody>
                  <a:tcPr marL="68580" marR="68580" marT="0" marB="0"/>
                </a:tc>
              </a:tr>
              <a:tr h="915293">
                <a:tc>
                  <a:txBody>
                    <a:bodyPr/>
                    <a:lstStyle/>
                    <a:p>
                      <a:pPr marL="0" marR="0">
                        <a:lnSpc>
                          <a:spcPct val="115000"/>
                        </a:lnSpc>
                        <a:spcBef>
                          <a:spcPts val="0"/>
                        </a:spcBef>
                        <a:spcAft>
                          <a:spcPts val="1000"/>
                        </a:spcAft>
                      </a:pPr>
                      <a:r>
                        <a:rPr lang="en-US" sz="1600">
                          <a:effectLst/>
                        </a:rPr>
                        <a:t>Binary Group</a:t>
                      </a:r>
                      <a:endParaRPr lang="en-US" sz="16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600" dirty="0">
                          <a:effectLst/>
                        </a:rPr>
                        <a:t>These functions take a pair of arguments, a dependent one and an independent one, both of which are numeric expressions. They remove NULL values from the group and if there are no remaining rows, they evaluate to 0. </a:t>
                      </a:r>
                      <a:endParaRPr lang="en-US" sz="1600" dirty="0">
                        <a:solidFill>
                          <a:srgbClr val="000000"/>
                        </a:solidFill>
                        <a:effectLst/>
                        <a:latin typeface="Calibri"/>
                        <a:ea typeface="Calibri"/>
                        <a:cs typeface="Times New Roman"/>
                      </a:endParaRPr>
                    </a:p>
                  </a:txBody>
                  <a:tcPr marL="68580" marR="68580" marT="0" marB="0"/>
                </a:tc>
              </a:tr>
              <a:tr h="540792">
                <a:tc>
                  <a:txBody>
                    <a:bodyPr/>
                    <a:lstStyle/>
                    <a:p>
                      <a:pPr marL="0" marR="0">
                        <a:lnSpc>
                          <a:spcPct val="115000"/>
                        </a:lnSpc>
                        <a:spcBef>
                          <a:spcPts val="0"/>
                        </a:spcBef>
                        <a:spcAft>
                          <a:spcPts val="1000"/>
                        </a:spcAft>
                      </a:pPr>
                      <a:r>
                        <a:rPr lang="en-US" sz="1600">
                          <a:effectLst/>
                        </a:rPr>
                        <a:t>Inverse Distribution</a:t>
                      </a:r>
                      <a:endParaRPr lang="en-US" sz="1600" b="1">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en-US" sz="1600" dirty="0">
                          <a:effectLst/>
                        </a:rPr>
                        <a:t>There are only two inverse functions: PERCENTILE_CONT and PERCENTILE_DISC. Both functions take an argument between 0 and 1.</a:t>
                      </a:r>
                      <a:endParaRPr lang="en-US" sz="1600" dirty="0">
                        <a:solidFill>
                          <a:srgbClr val="000000"/>
                        </a:solidFill>
                        <a:effectLst/>
                        <a:latin typeface="Calibri"/>
                        <a:ea typeface="Calibri"/>
                        <a:cs typeface="Times New Roman"/>
                      </a:endParaRPr>
                    </a:p>
                  </a:txBody>
                  <a:tcPr marL="68580" marR="68580" marT="0" marB="0"/>
                </a:tc>
              </a:tr>
              <a:tr h="540792">
                <a:tc>
                  <a:txBody>
                    <a:bodyPr/>
                    <a:lstStyle/>
                    <a:p>
                      <a:pPr marL="0" marR="0">
                        <a:lnSpc>
                          <a:spcPct val="115000"/>
                        </a:lnSpc>
                        <a:spcBef>
                          <a:spcPts val="0"/>
                        </a:spcBef>
                        <a:spcAft>
                          <a:spcPts val="0"/>
                        </a:spcAft>
                      </a:pPr>
                      <a:r>
                        <a:rPr lang="en-US" sz="1600" dirty="0">
                          <a:effectLst/>
                        </a:rPr>
                        <a:t>Hypothetical Set</a:t>
                      </a:r>
                      <a:endParaRPr lang="en-US" sz="1600" b="1" dirty="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These functions are related to the window functions RANK, DENSE_RANK, PERCENT_RANK and CUME_DIST.</a:t>
                      </a:r>
                      <a:endParaRPr lang="en-US" sz="1600" dirty="0">
                        <a:solidFill>
                          <a:srgbClr val="000000"/>
                        </a:solidFill>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14</a:t>
            </a:fld>
            <a:endParaRPr lang="en-US" dirty="0"/>
          </a:p>
        </p:txBody>
      </p:sp>
    </p:spTree>
    <p:extLst>
      <p:ext uri="{BB962C8B-B14F-4D97-AF65-F5344CB8AC3E}">
        <p14:creationId xmlns:p14="http://schemas.microsoft.com/office/powerpoint/2010/main" val="20914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4864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string functions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200400" y="2209800"/>
            <a:ext cx="4038600"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Write a query to display the customer and employee names in the capital letters.</a:t>
            </a: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328667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Scalar Functions </a:t>
            </a:r>
          </a:p>
        </p:txBody>
      </p:sp>
      <p:sp>
        <p:nvSpPr>
          <p:cNvPr id="3" name="Content Placeholder 2"/>
          <p:cNvSpPr>
            <a:spLocks noGrp="1"/>
          </p:cNvSpPr>
          <p:nvPr>
            <p:ph idx="1"/>
          </p:nvPr>
        </p:nvSpPr>
        <p:spPr>
          <a:xfrm>
            <a:off x="304800" y="1219200"/>
            <a:ext cx="8686800" cy="4946650"/>
          </a:xfrm>
        </p:spPr>
        <p:txBody>
          <a:bodyPr/>
          <a:lstStyle/>
          <a:p>
            <a:pPr marL="0" indent="0">
              <a:buNone/>
            </a:pPr>
            <a:r>
              <a:rPr lang="en-US" sz="1800" b="1" dirty="0" smtClean="0"/>
              <a:t>Scalar Functions </a:t>
            </a:r>
          </a:p>
          <a:p>
            <a:r>
              <a:rPr lang="en-US" sz="1800" dirty="0" smtClean="0"/>
              <a:t>Require </a:t>
            </a:r>
            <a:r>
              <a:rPr lang="en-US" sz="1800" dirty="0"/>
              <a:t>no arguments, or at most one argument, to be passed </a:t>
            </a:r>
            <a:r>
              <a:rPr lang="en-US" sz="1800" dirty="0" smtClean="0"/>
              <a:t>to them</a:t>
            </a:r>
            <a:r>
              <a:rPr lang="en-US" sz="1800" dirty="0"/>
              <a:t>; they return a single value that is based on the input value. </a:t>
            </a:r>
            <a:endParaRPr lang="en-US" sz="1800" dirty="0" smtClean="0"/>
          </a:p>
          <a:p>
            <a:r>
              <a:rPr lang="en-US" sz="1800" dirty="0" smtClean="0"/>
              <a:t>Scalar </a:t>
            </a:r>
            <a:r>
              <a:rPr lang="en-US" sz="1800" dirty="0"/>
              <a:t>functions can </a:t>
            </a:r>
            <a:r>
              <a:rPr lang="en-US" sz="1800" dirty="0" smtClean="0"/>
              <a:t>be broken </a:t>
            </a:r>
            <a:r>
              <a:rPr lang="en-US" sz="1800" dirty="0"/>
              <a:t>down into the subcategories shown in the following table, based upon their intended use:</a:t>
            </a:r>
            <a:endParaRPr lang="en-US" sz="1800" b="1" dirty="0" smtClean="0"/>
          </a:p>
        </p:txBody>
      </p:sp>
      <p:graphicFrame>
        <p:nvGraphicFramePr>
          <p:cNvPr id="5" name="Table 4"/>
          <p:cNvGraphicFramePr>
            <a:graphicFrameLocks noGrp="1"/>
          </p:cNvGraphicFramePr>
          <p:nvPr>
            <p:extLst>
              <p:ext uri="{D42A27DB-BD31-4B8C-83A1-F6EECF244321}">
                <p14:modId xmlns:p14="http://schemas.microsoft.com/office/powerpoint/2010/main" val="1859923404"/>
              </p:ext>
            </p:extLst>
          </p:nvPr>
        </p:nvGraphicFramePr>
        <p:xfrm>
          <a:off x="609600" y="3200400"/>
          <a:ext cx="8077200" cy="2834640"/>
        </p:xfrm>
        <a:graphic>
          <a:graphicData uri="http://schemas.openxmlformats.org/drawingml/2006/table">
            <a:tbl>
              <a:tblPr firstRow="1" bandRow="1">
                <a:tableStyleId>{5C22544A-7EE6-4342-B048-85BDC9FD1C3A}</a:tableStyleId>
              </a:tblPr>
              <a:tblGrid>
                <a:gridCol w="1981200"/>
                <a:gridCol w="6096000"/>
              </a:tblGrid>
              <a:tr h="370840">
                <a:tc>
                  <a:txBody>
                    <a:bodyPr/>
                    <a:lstStyle/>
                    <a:p>
                      <a:r>
                        <a:rPr lang="en-US" sz="1600" dirty="0" smtClean="0"/>
                        <a:t>Category</a:t>
                      </a:r>
                      <a:endParaRPr lang="en-US" sz="1600" dirty="0"/>
                    </a:p>
                  </a:txBody>
                  <a:tcPr/>
                </a:tc>
                <a:tc>
                  <a:txBody>
                    <a:bodyPr/>
                    <a:lstStyle/>
                    <a:p>
                      <a:r>
                        <a:rPr lang="en-US" sz="1600" dirty="0" smtClean="0"/>
                        <a:t>Usage</a:t>
                      </a:r>
                      <a:endParaRPr lang="en-US" sz="1600" dirty="0"/>
                    </a:p>
                  </a:txBody>
                  <a:tcPr/>
                </a:tc>
              </a:tr>
              <a:tr h="370840">
                <a:tc>
                  <a:txBody>
                    <a:bodyPr/>
                    <a:lstStyle/>
                    <a:p>
                      <a:r>
                        <a:rPr lang="en-US" sz="1600" dirty="0" smtClean="0"/>
                        <a:t>Built-in</a:t>
                      </a:r>
                      <a:endParaRPr lang="en-US" sz="1600" dirty="0"/>
                    </a:p>
                  </a:txBody>
                  <a:tcPr/>
                </a:tc>
                <a:tc>
                  <a:txBody>
                    <a:bodyPr/>
                    <a:lstStyle/>
                    <a:p>
                      <a:r>
                        <a:rPr lang="en-US" sz="1600" dirty="0" smtClean="0"/>
                        <a:t>These functions perform operations on values and settings that</a:t>
                      </a:r>
                      <a:r>
                        <a:rPr lang="en-US" sz="1600" baseline="0" dirty="0" smtClean="0"/>
                        <a:t> are built into the database (such as specifics dealing with the user session)</a:t>
                      </a:r>
                      <a:endParaRPr lang="en-US" sz="1600" dirty="0"/>
                    </a:p>
                  </a:txBody>
                  <a:tcPr/>
                </a:tc>
              </a:tr>
              <a:tr h="370840">
                <a:tc>
                  <a:txBody>
                    <a:bodyPr/>
                    <a:lstStyle/>
                    <a:p>
                      <a:r>
                        <a:rPr lang="en-US" sz="1600" dirty="0" smtClean="0"/>
                        <a:t>String</a:t>
                      </a:r>
                      <a:endParaRPr lang="en-US" sz="1600" dirty="0"/>
                    </a:p>
                  </a:txBody>
                  <a:tcPr/>
                </a:tc>
                <a:tc>
                  <a:txBody>
                    <a:bodyPr/>
                    <a:lstStyle/>
                    <a:p>
                      <a:r>
                        <a:rPr lang="en-US" sz="1600" dirty="0" smtClean="0"/>
                        <a:t>These functions perform</a:t>
                      </a:r>
                      <a:r>
                        <a:rPr lang="en-US" sz="1600" baseline="0" dirty="0" smtClean="0"/>
                        <a:t> operations on character values such as CHAR and VARCHAR and they can return either numeric or string values.</a:t>
                      </a:r>
                      <a:endParaRPr lang="en-US" sz="1600" dirty="0"/>
                    </a:p>
                  </a:txBody>
                  <a:tcPr/>
                </a:tc>
              </a:tr>
              <a:tr h="370840">
                <a:tc>
                  <a:txBody>
                    <a:bodyPr/>
                    <a:lstStyle/>
                    <a:p>
                      <a:r>
                        <a:rPr lang="en-US" sz="1600" dirty="0" smtClean="0"/>
                        <a:t>Numeric/Mathematic</a:t>
                      </a:r>
                    </a:p>
                  </a:txBody>
                  <a:tcPr/>
                </a:tc>
                <a:tc>
                  <a:txBody>
                    <a:bodyPr/>
                    <a:lstStyle/>
                    <a:p>
                      <a:r>
                        <a:rPr lang="en-US" sz="1600" dirty="0" smtClean="0"/>
                        <a:t>These functions perform operations on numeric values.</a:t>
                      </a:r>
                      <a:endParaRPr lang="en-US" sz="1600" dirty="0"/>
                    </a:p>
                  </a:txBody>
                  <a:tcPr/>
                </a:tc>
              </a:tr>
              <a:tr h="370840">
                <a:tc>
                  <a:txBody>
                    <a:bodyPr/>
                    <a:lstStyle/>
                    <a:p>
                      <a:r>
                        <a:rPr lang="en-US" sz="1600" dirty="0" smtClean="0"/>
                        <a:t>Date and Time</a:t>
                      </a:r>
                      <a:endParaRPr lang="en-US" sz="1600" dirty="0"/>
                    </a:p>
                  </a:txBody>
                  <a:tcPr/>
                </a:tc>
                <a:tc>
                  <a:txBody>
                    <a:bodyPr/>
                    <a:lstStyle/>
                    <a:p>
                      <a:r>
                        <a:rPr lang="en-US" sz="1600" dirty="0" smtClean="0"/>
                        <a:t>These</a:t>
                      </a:r>
                      <a:r>
                        <a:rPr lang="en-US" sz="1600" baseline="0" dirty="0" smtClean="0"/>
                        <a:t> functions perform operations on date/time fields.</a:t>
                      </a:r>
                      <a:endParaRPr lang="en-US" sz="1600" dirty="0"/>
                    </a:p>
                  </a:txBody>
                  <a:tcPr/>
                </a:tc>
              </a:tr>
              <a:tr h="370840">
                <a:tc>
                  <a:txBody>
                    <a:bodyPr/>
                    <a:lstStyle/>
                    <a:p>
                      <a:r>
                        <a:rPr lang="en-US" sz="1600" kern="1200" baseline="0" dirty="0"/>
                        <a:t>CASE and CAST</a:t>
                      </a:r>
                      <a:endParaRPr lang="en-US" sz="1600" kern="1200" baseline="0" dirty="0">
                        <a:solidFill>
                          <a:schemeClr val="dk1"/>
                        </a:solidFill>
                        <a:latin typeface="+mn-lt"/>
                        <a:ea typeface="+mn-ea"/>
                        <a:cs typeface="+mn-cs"/>
                      </a:endParaRPr>
                    </a:p>
                  </a:txBody>
                  <a:tcPr marL="38100" marR="38100" marT="38100" marB="38100" anchor="ctr"/>
                </a:tc>
                <a:tc>
                  <a:txBody>
                    <a:bodyPr/>
                    <a:lstStyle/>
                    <a:p>
                      <a:r>
                        <a:rPr lang="en-US" sz="1600" kern="1200" baseline="0" dirty="0" smtClean="0"/>
                        <a:t>CASE </a:t>
                      </a:r>
                      <a:r>
                        <a:rPr lang="en-US" sz="1600" kern="1200" baseline="0" dirty="0"/>
                        <a:t>supplies IF-THEN logic to SQL statements and CAST can convert values from one </a:t>
                      </a:r>
                      <a:r>
                        <a:rPr lang="en-US" sz="1600" kern="1200" baseline="0" dirty="0" smtClean="0"/>
                        <a:t>data type </a:t>
                      </a:r>
                      <a:r>
                        <a:rPr lang="en-US" sz="1600" kern="1200" baseline="0" dirty="0"/>
                        <a:t>to another.</a:t>
                      </a:r>
                      <a:endParaRPr lang="en-US" sz="1600" kern="1200" baseline="0" dirty="0">
                        <a:solidFill>
                          <a:schemeClr val="dk1"/>
                        </a:solidFill>
                        <a:latin typeface="+mn-lt"/>
                        <a:ea typeface="+mn-ea"/>
                        <a:cs typeface="+mn-cs"/>
                      </a:endParaRPr>
                    </a:p>
                  </a:txBody>
                  <a:tcPr marL="38100" marR="38100" marT="38100" marB="38100"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209149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25550"/>
            <a:ext cx="8686800" cy="4946650"/>
          </a:xfrm>
        </p:spPr>
        <p:txBody>
          <a:bodyPr/>
          <a:lstStyle/>
          <a:p>
            <a:r>
              <a:rPr lang="en-US" sz="1600" b="1" dirty="0" smtClean="0"/>
              <a:t>Built-in </a:t>
            </a:r>
            <a:r>
              <a:rPr lang="en-US" sz="1600" b="1" dirty="0"/>
              <a:t>scalar functions </a:t>
            </a:r>
            <a:r>
              <a:rPr lang="en-US" sz="1600" dirty="0"/>
              <a:t>identify both the current user session and the characteristics of the current user session, such as the current session privileges. </a:t>
            </a:r>
            <a:endParaRPr lang="en-US" sz="1600" dirty="0" smtClean="0"/>
          </a:p>
          <a:p>
            <a:r>
              <a:rPr lang="en-US" sz="1600" dirty="0" smtClean="0"/>
              <a:t>Built-in </a:t>
            </a:r>
            <a:r>
              <a:rPr lang="en-US" sz="1600" dirty="0"/>
              <a:t>scalar functions are always nondeterministic. </a:t>
            </a:r>
            <a:endParaRPr lang="en-US" sz="1600" dirty="0" smtClean="0"/>
          </a:p>
          <a:p>
            <a:pPr marL="0" indent="0">
              <a:buNone/>
            </a:pPr>
            <a:endParaRPr lang="en-US" dirty="0"/>
          </a:p>
        </p:txBody>
      </p:sp>
      <p:sp>
        <p:nvSpPr>
          <p:cNvPr id="3" name="Title 2"/>
          <p:cNvSpPr>
            <a:spLocks noGrp="1"/>
          </p:cNvSpPr>
          <p:nvPr>
            <p:ph type="title"/>
          </p:nvPr>
        </p:nvSpPr>
        <p:spPr/>
        <p:txBody>
          <a:bodyPr/>
          <a:lstStyle/>
          <a:p>
            <a:r>
              <a:rPr lang="en-US" dirty="0"/>
              <a:t>Built-in Scalar </a:t>
            </a:r>
            <a:r>
              <a:rPr lang="en-US" dirty="0" smtClean="0"/>
              <a:t>Functions</a:t>
            </a:r>
            <a:endParaRPr lang="en-US" dirty="0"/>
          </a:p>
        </p:txBody>
      </p:sp>
      <p:sp>
        <p:nvSpPr>
          <p:cNvPr id="8" name="Rectangle 2"/>
          <p:cNvSpPr>
            <a:spLocks noChangeArrowheads="1"/>
          </p:cNvSpPr>
          <p:nvPr/>
        </p:nvSpPr>
        <p:spPr bwMode="auto">
          <a:xfrm>
            <a:off x="228600" y="2262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12503450"/>
              </p:ext>
            </p:extLst>
          </p:nvPr>
        </p:nvGraphicFramePr>
        <p:xfrm>
          <a:off x="457200" y="2438400"/>
          <a:ext cx="8229600" cy="2848610"/>
        </p:xfrm>
        <a:graphic>
          <a:graphicData uri="http://schemas.openxmlformats.org/drawingml/2006/table">
            <a:tbl>
              <a:tblPr firstRow="1" bandRow="1">
                <a:tableStyleId>{5C22544A-7EE6-4342-B048-85BDC9FD1C3A}</a:tableStyleId>
              </a:tblPr>
              <a:tblGrid>
                <a:gridCol w="2590800"/>
                <a:gridCol w="5638800"/>
              </a:tblGrid>
              <a:tr h="370840">
                <a:tc>
                  <a:txBody>
                    <a:bodyPr/>
                    <a:lstStyle/>
                    <a:p>
                      <a:pPr algn="ctr" fontAlgn="ctr"/>
                      <a:r>
                        <a:rPr lang="en-US" sz="1800" u="none" strike="noStrike" dirty="0">
                          <a:effectLst/>
                        </a:rPr>
                        <a:t>Function </a:t>
                      </a:r>
                      <a:endParaRPr lang="en-US" sz="1800" b="1" i="0" u="none" strike="noStrike" dirty="0">
                        <a:solidFill>
                          <a:schemeClr val="bg1"/>
                        </a:solidFill>
                        <a:effectLst/>
                        <a:latin typeface="Calibri"/>
                      </a:endParaRPr>
                    </a:p>
                  </a:txBody>
                  <a:tcPr marL="9525" marR="9525" marT="9525" marB="0" anchor="ctr"/>
                </a:tc>
                <a:tc>
                  <a:txBody>
                    <a:bodyPr/>
                    <a:lstStyle/>
                    <a:p>
                      <a:pPr algn="ctr" fontAlgn="ctr"/>
                      <a:r>
                        <a:rPr lang="en-US" sz="1800" u="none" strike="noStrike" dirty="0">
                          <a:effectLst/>
                        </a:rPr>
                        <a:t>Usage</a:t>
                      </a:r>
                      <a:endParaRPr lang="en-US" sz="1800" b="1" i="0" u="none" strike="noStrike" dirty="0">
                        <a:solidFill>
                          <a:schemeClr val="bg1"/>
                        </a:solidFill>
                        <a:effectLst/>
                        <a:latin typeface="Calibri"/>
                      </a:endParaRPr>
                    </a:p>
                  </a:txBody>
                  <a:tcPr marL="9525" marR="9525" marT="9525" marB="0" anchor="ctr"/>
                </a:tc>
              </a:tr>
              <a:tr h="370840">
                <a:tc>
                  <a:txBody>
                    <a:bodyPr/>
                    <a:lstStyle/>
                    <a:p>
                      <a:pPr algn="l" fontAlgn="ctr"/>
                      <a:r>
                        <a:rPr lang="en-US" sz="1600" u="none" strike="noStrike" dirty="0">
                          <a:effectLst/>
                        </a:rPr>
                        <a:t>CURRENT_DATE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 date.</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CURRENT_TIME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 time.</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CURRENT_TIMESTAMP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 date and time.</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CURRENT_USER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currently active user within the database server.</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SESSION_USER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currently active Authorization ID, if it differs from the user.</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SYSTEM_USER </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Identifies the currently active user within the host operating system.</a:t>
                      </a:r>
                      <a:endParaRPr lang="en-US" sz="1600" b="0" i="0" u="none" strike="noStrike" dirty="0">
                        <a:solidFill>
                          <a:srgbClr val="000000"/>
                        </a:solidFill>
                        <a:effectLst/>
                        <a:latin typeface="Calibri"/>
                      </a:endParaRPr>
                    </a:p>
                  </a:txBody>
                  <a:tcPr marL="9525" marR="9525" marT="9525" marB="0" anchor="ct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2470181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String Functions</a:t>
            </a:r>
          </a:p>
        </p:txBody>
      </p:sp>
      <p:sp>
        <p:nvSpPr>
          <p:cNvPr id="11" name="TextBox 10"/>
          <p:cNvSpPr txBox="1"/>
          <p:nvPr/>
        </p:nvSpPr>
        <p:spPr>
          <a:xfrm>
            <a:off x="152401" y="1143000"/>
            <a:ext cx="8305800" cy="1723549"/>
          </a:xfrm>
          <a:prstGeom prst="rect">
            <a:avLst/>
          </a:prstGeom>
          <a:noFill/>
        </p:spPr>
        <p:txBody>
          <a:bodyPr wrap="square" rtlCol="0">
            <a:spAutoFit/>
          </a:bodyPr>
          <a:lstStyle/>
          <a:p>
            <a:r>
              <a:rPr lang="en-US" b="1" dirty="0" smtClean="0"/>
              <a:t>String Functions</a:t>
            </a:r>
          </a:p>
          <a:p>
            <a:r>
              <a:rPr lang="en-US" dirty="0" smtClean="0"/>
              <a:t>	String </a:t>
            </a:r>
            <a:r>
              <a:rPr lang="en-US" dirty="0"/>
              <a:t>function accept character value as input and can return both character and numeric value.</a:t>
            </a:r>
          </a:p>
          <a:p>
            <a:endParaRPr lang="en-US" b="1" dirty="0"/>
          </a:p>
          <a:p>
            <a:endParaRPr lang="en-IN" sz="16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8676169"/>
              </p:ext>
            </p:extLst>
          </p:nvPr>
        </p:nvGraphicFramePr>
        <p:xfrm>
          <a:off x="381000" y="2286000"/>
          <a:ext cx="8229600" cy="3345815"/>
        </p:xfrm>
        <a:graphic>
          <a:graphicData uri="http://schemas.openxmlformats.org/drawingml/2006/table">
            <a:tbl>
              <a:tblPr firstRow="1" bandRow="1">
                <a:tableStyleId>{5C22544A-7EE6-4342-B048-85BDC9FD1C3A}</a:tableStyleId>
              </a:tblPr>
              <a:tblGrid>
                <a:gridCol w="2133600"/>
                <a:gridCol w="6096000"/>
              </a:tblGrid>
              <a:tr h="370840">
                <a:tc>
                  <a:txBody>
                    <a:bodyPr/>
                    <a:lstStyle/>
                    <a:p>
                      <a:pPr algn="ctr" fontAlgn="ctr"/>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ctr"/>
                </a:tc>
                <a:tc>
                  <a:txBody>
                    <a:bodyPr/>
                    <a:lstStyle/>
                    <a:p>
                      <a:pPr algn="ctr" fontAlgn="ctr"/>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ctr"/>
                </a:tc>
              </a:tr>
              <a:tr h="370840">
                <a:tc>
                  <a:txBody>
                    <a:bodyPr/>
                    <a:lstStyle/>
                    <a:p>
                      <a:pPr algn="l" fontAlgn="ctr"/>
                      <a:r>
                        <a:rPr lang="en-US" sz="1600" u="none" strike="noStrike" dirty="0">
                          <a:effectLst/>
                        </a:rPr>
                        <a:t>CONCATENATE</a:t>
                      </a:r>
                      <a:br>
                        <a:rPr lang="en-US" sz="1600" u="none" strike="noStrike" dirty="0">
                          <a:effectLst/>
                        </a:rPr>
                      </a:b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Appends two or more literal expressions, column values, or</a:t>
                      </a:r>
                      <a:br>
                        <a:rPr lang="en-US" sz="1600" u="none" strike="noStrike" dirty="0">
                          <a:effectLst/>
                        </a:rPr>
                      </a:br>
                      <a:r>
                        <a:rPr lang="en-US" sz="1600" u="none" strike="noStrike" dirty="0">
                          <a:effectLst/>
                        </a:rPr>
                        <a:t>variables together into one string.</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CONVERT</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to a different representation within the same</a:t>
                      </a:r>
                      <a:br>
                        <a:rPr lang="en-US" sz="1600" u="none" strike="noStrike" dirty="0">
                          <a:effectLst/>
                        </a:rPr>
                      </a:br>
                      <a:r>
                        <a:rPr lang="en-US" sz="1600" u="none" strike="noStrike" dirty="0">
                          <a:effectLst/>
                        </a:rPr>
                        <a:t>character set.</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LOWER</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to all lowercase characters.</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SUBSTRING</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Extracts a portion of a string.</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TRANSLATE</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from one character set to another.</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TRIM</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Removes leading characters, trailing characters, or both from a character string.</a:t>
                      </a:r>
                      <a:endParaRPr lang="en-US" sz="1600" b="0" i="0" u="none" strike="noStrike" dirty="0">
                        <a:solidFill>
                          <a:srgbClr val="000000"/>
                        </a:solidFill>
                        <a:effectLst/>
                        <a:latin typeface="Calibri"/>
                      </a:endParaRPr>
                    </a:p>
                  </a:txBody>
                  <a:tcPr marL="9525" marR="9525" marT="9525" marB="0" anchor="ctr"/>
                </a:tc>
              </a:tr>
              <a:tr h="370840">
                <a:tc>
                  <a:txBody>
                    <a:bodyPr/>
                    <a:lstStyle/>
                    <a:p>
                      <a:pPr algn="l" fontAlgn="ctr"/>
                      <a:r>
                        <a:rPr lang="en-US" sz="1600" u="none" strike="noStrike" dirty="0">
                          <a:effectLst/>
                        </a:rPr>
                        <a:t>UPPER</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a:effectLst/>
                        </a:rPr>
                        <a:t>Converts a string to all uppercase characters.</a:t>
                      </a:r>
                      <a:endParaRPr lang="en-US" sz="1600" b="0" i="0" u="none" strike="noStrike" dirty="0">
                        <a:solidFill>
                          <a:srgbClr val="000000"/>
                        </a:solidFill>
                        <a:effectLst/>
                        <a:latin typeface="Calibri"/>
                      </a:endParaRPr>
                    </a:p>
                  </a:txBody>
                  <a:tcPr marL="9525" marR="9525" marT="9525" marB="0" anchor="ctr"/>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735613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String Function Examples</a:t>
            </a:r>
          </a:p>
        </p:txBody>
      </p:sp>
      <p:graphicFrame>
        <p:nvGraphicFramePr>
          <p:cNvPr id="60" name="Table 59"/>
          <p:cNvGraphicFramePr>
            <a:graphicFrameLocks noGrp="1"/>
          </p:cNvGraphicFramePr>
          <p:nvPr>
            <p:extLst>
              <p:ext uri="{D42A27DB-BD31-4B8C-83A1-F6EECF244321}">
                <p14:modId xmlns:p14="http://schemas.microsoft.com/office/powerpoint/2010/main" val="2454373985"/>
              </p:ext>
            </p:extLst>
          </p:nvPr>
        </p:nvGraphicFramePr>
        <p:xfrm>
          <a:off x="233916" y="1920240"/>
          <a:ext cx="8686800" cy="3718560"/>
        </p:xfrm>
        <a:graphic>
          <a:graphicData uri="http://schemas.openxmlformats.org/drawingml/2006/table">
            <a:tbl>
              <a:tblPr firstRow="1" bandRow="1">
                <a:tableStyleId>{5C22544A-7EE6-4342-B048-85BDC9FD1C3A}</a:tableStyleId>
              </a:tblPr>
              <a:tblGrid>
                <a:gridCol w="985284"/>
                <a:gridCol w="3124200"/>
                <a:gridCol w="3200400"/>
                <a:gridCol w="1376916"/>
              </a:tblGrid>
              <a:tr h="286175">
                <a:tc>
                  <a:txBody>
                    <a:bodyPr/>
                    <a:lstStyle/>
                    <a:p>
                      <a:r>
                        <a:rPr lang="en-US" sz="1300" dirty="0" smtClean="0"/>
                        <a:t>Function</a:t>
                      </a:r>
                      <a:endParaRPr lang="en-US" sz="1300" dirty="0">
                        <a:latin typeface="Arial" pitchFamily="34" charset="0"/>
                        <a:cs typeface="Arial" pitchFamily="34" charset="0"/>
                      </a:endParaRPr>
                    </a:p>
                  </a:txBody>
                  <a:tcPr/>
                </a:tc>
                <a:tc>
                  <a:txBody>
                    <a:bodyPr/>
                    <a:lstStyle/>
                    <a:p>
                      <a:r>
                        <a:rPr lang="en-US" sz="1300" dirty="0" smtClean="0"/>
                        <a:t>Description</a:t>
                      </a:r>
                      <a:endParaRPr lang="en-US" sz="1300" dirty="0">
                        <a:latin typeface="Arial" pitchFamily="34" charset="0"/>
                        <a:cs typeface="Arial" pitchFamily="34" charset="0"/>
                      </a:endParaRPr>
                    </a:p>
                  </a:txBody>
                  <a:tcPr/>
                </a:tc>
                <a:tc>
                  <a:txBody>
                    <a:bodyPr/>
                    <a:lstStyle/>
                    <a:p>
                      <a:r>
                        <a:rPr lang="en-US" sz="1300" dirty="0" smtClean="0"/>
                        <a:t>Example </a:t>
                      </a:r>
                      <a:endParaRPr lang="en-US" sz="1300" dirty="0">
                        <a:latin typeface="Arial" pitchFamily="34" charset="0"/>
                        <a:cs typeface="Arial" pitchFamily="34" charset="0"/>
                      </a:endParaRPr>
                    </a:p>
                  </a:txBody>
                  <a:tcPr/>
                </a:tc>
                <a:tc>
                  <a:txBody>
                    <a:bodyPr/>
                    <a:lstStyle/>
                    <a:p>
                      <a:r>
                        <a:rPr lang="en-US" sz="1300" dirty="0" smtClean="0"/>
                        <a:t>Result</a:t>
                      </a:r>
                      <a:endParaRPr lang="en-US" sz="1300" dirty="0">
                        <a:latin typeface="Arial" pitchFamily="34" charset="0"/>
                        <a:cs typeface="Arial" pitchFamily="34" charset="0"/>
                      </a:endParaRPr>
                    </a:p>
                  </a:txBody>
                  <a:tcPr/>
                </a:tc>
              </a:tr>
              <a:tr h="481979">
                <a:tc>
                  <a:txBody>
                    <a:bodyPr/>
                    <a:lstStyle/>
                    <a:p>
                      <a:r>
                        <a:rPr lang="en-US" sz="1300" dirty="0" smtClean="0"/>
                        <a:t>UPPER</a:t>
                      </a:r>
                      <a:endParaRPr lang="en-US" sz="1300" b="0" dirty="0">
                        <a:latin typeface="Arial" pitchFamily="34" charset="0"/>
                        <a:cs typeface="Arial" pitchFamily="34" charset="0"/>
                      </a:endParaRPr>
                    </a:p>
                  </a:txBody>
                  <a:tcPr/>
                </a:tc>
                <a:tc>
                  <a:txBody>
                    <a:bodyPr/>
                    <a:lstStyle/>
                    <a:p>
                      <a:r>
                        <a:rPr lang="en-US" sz="1300" kern="1200" baseline="0" dirty="0" smtClean="0"/>
                        <a:t>Converts Alpha Character values to  Upper  Case</a:t>
                      </a:r>
                      <a:endParaRPr lang="en-US" sz="1300" b="0" dirty="0">
                        <a:latin typeface="Arial" pitchFamily="34" charset="0"/>
                        <a:cs typeface="Arial" pitchFamily="34" charset="0"/>
                      </a:endParaRPr>
                    </a:p>
                  </a:txBody>
                  <a:tcPr/>
                </a:tc>
                <a:tc>
                  <a:txBody>
                    <a:bodyPr/>
                    <a:lstStyle/>
                    <a:p>
                      <a:r>
                        <a:rPr lang="en-US" sz="1300" b="0" dirty="0" smtClean="0">
                          <a:solidFill>
                            <a:srgbClr val="0070C0"/>
                          </a:solidFill>
                        </a:rPr>
                        <a:t>SELECT UPPER (</a:t>
                      </a:r>
                      <a:r>
                        <a:rPr lang="en-US" sz="1300" b="1" kern="1200" dirty="0" smtClean="0">
                          <a:solidFill>
                            <a:srgbClr val="BC8F00"/>
                          </a:solidFill>
                          <a:latin typeface="+mn-lt"/>
                          <a:ea typeface="+mn-ea"/>
                          <a:cs typeface="+mn-cs"/>
                        </a:rPr>
                        <a:t>CUSTOMENAME</a:t>
                      </a:r>
                      <a:r>
                        <a:rPr lang="en-US" sz="1300" b="0" dirty="0" smtClean="0">
                          <a:solidFill>
                            <a:srgbClr val="0070C0"/>
                          </a:solidFill>
                        </a:rPr>
                        <a:t>) </a:t>
                      </a:r>
                    </a:p>
                    <a:p>
                      <a:r>
                        <a:rPr lang="en-US" sz="1300" b="0" dirty="0" smtClean="0">
                          <a:solidFill>
                            <a:srgbClr val="0070C0"/>
                          </a:solidFill>
                        </a:rPr>
                        <a:t>FROM </a:t>
                      </a:r>
                      <a:r>
                        <a:rPr lang="en-US" sz="1300" b="1" kern="1200" dirty="0" smtClean="0">
                          <a:solidFill>
                            <a:srgbClr val="BC8F00"/>
                          </a:solidFill>
                          <a:latin typeface="+mn-lt"/>
                          <a:ea typeface="+mn-ea"/>
                          <a:cs typeface="+mn-cs"/>
                        </a:rPr>
                        <a:t>CUSTOMERS;</a:t>
                      </a:r>
                      <a:endParaRPr lang="en-US" sz="1300" b="1" kern="1200" dirty="0">
                        <a:solidFill>
                          <a:srgbClr val="BC8F00"/>
                        </a:solidFill>
                        <a:latin typeface="+mn-lt"/>
                        <a:ea typeface="+mn-ea"/>
                        <a:cs typeface="+mn-cs"/>
                      </a:endParaRPr>
                    </a:p>
                  </a:txBody>
                  <a:tcPr/>
                </a:tc>
                <a:tc>
                  <a:txBody>
                    <a:bodyPr/>
                    <a:lstStyle/>
                    <a:p>
                      <a:r>
                        <a:rPr lang="en-US" sz="1300" kern="1200" dirty="0" smtClean="0"/>
                        <a:t>ATELIER GRAPHIQUE</a:t>
                      </a:r>
                      <a:endParaRPr lang="en-US" sz="1300" kern="1200" dirty="0">
                        <a:solidFill>
                          <a:schemeClr val="dk1"/>
                        </a:solidFill>
                        <a:latin typeface="+mn-lt"/>
                        <a:ea typeface="+mn-ea"/>
                        <a:cs typeface="+mn-cs"/>
                      </a:endParaRPr>
                    </a:p>
                  </a:txBody>
                  <a:tcPr anchor="ctr"/>
                </a:tc>
              </a:tr>
              <a:tr h="481979">
                <a:tc>
                  <a:txBody>
                    <a:bodyPr/>
                    <a:lstStyle/>
                    <a:p>
                      <a:r>
                        <a:rPr lang="en-US" sz="1300" dirty="0" smtClean="0"/>
                        <a:t>LOWER</a:t>
                      </a:r>
                      <a:endParaRPr lang="en-US" sz="13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t>Converts Alpha Character values to  Lower  Case</a:t>
                      </a:r>
                      <a:endParaRPr lang="en-US" sz="13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SELECT LOWER(</a:t>
                      </a:r>
                      <a:r>
                        <a:rPr lang="en-US" sz="1300" b="1" kern="1200" dirty="0" smtClean="0">
                          <a:solidFill>
                            <a:srgbClr val="BC8F00"/>
                          </a:solidFill>
                          <a:latin typeface="+mn-lt"/>
                          <a:ea typeface="+mn-ea"/>
                          <a:cs typeface="+mn-cs"/>
                        </a:rPr>
                        <a:t>CUSTOMENAME</a:t>
                      </a:r>
                      <a:r>
                        <a:rPr lang="en-US" sz="13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FROM </a:t>
                      </a:r>
                      <a:r>
                        <a:rPr lang="en-US" sz="1300" b="1" kern="1200" dirty="0" smtClean="0">
                          <a:solidFill>
                            <a:srgbClr val="BC8F00"/>
                          </a:solidFill>
                          <a:latin typeface="+mn-lt"/>
                          <a:ea typeface="+mn-ea"/>
                          <a:cs typeface="+mn-cs"/>
                        </a:rPr>
                        <a:t>CUSTOMERS;</a:t>
                      </a:r>
                    </a:p>
                  </a:txBody>
                  <a:tcPr/>
                </a:tc>
                <a:tc>
                  <a:txBody>
                    <a:bodyPr/>
                    <a:lstStyle/>
                    <a:p>
                      <a:r>
                        <a:rPr lang="en-US" sz="1300" dirty="0" smtClean="0"/>
                        <a:t>atelier </a:t>
                      </a:r>
                      <a:r>
                        <a:rPr lang="en-US" sz="1300" dirty="0" err="1" smtClean="0"/>
                        <a:t>graphique</a:t>
                      </a:r>
                      <a:endParaRPr lang="en-US" sz="1300" dirty="0"/>
                    </a:p>
                  </a:txBody>
                  <a:tcPr anchor="ctr"/>
                </a:tc>
              </a:tr>
              <a:tr h="481979">
                <a:tc>
                  <a:txBody>
                    <a:bodyPr/>
                    <a:lstStyle/>
                    <a:p>
                      <a:r>
                        <a:rPr lang="en-US" sz="1300" dirty="0" smtClean="0"/>
                        <a:t>CONCAT</a:t>
                      </a:r>
                      <a:endParaRPr lang="en-US" sz="1300" b="0" dirty="0">
                        <a:latin typeface="Arial" pitchFamily="34" charset="0"/>
                        <a:cs typeface="Arial" pitchFamily="34" charset="0"/>
                      </a:endParaRPr>
                    </a:p>
                  </a:txBody>
                  <a:tcPr/>
                </a:tc>
                <a:tc>
                  <a:txBody>
                    <a:bodyPr/>
                    <a:lstStyle/>
                    <a:p>
                      <a:r>
                        <a:rPr lang="en-US" sz="1300" kern="1200" baseline="0" dirty="0" smtClean="0"/>
                        <a:t>Concatenates the first character value to the second character value.	</a:t>
                      </a:r>
                      <a:endParaRPr lang="en-US" sz="1300" kern="1200" baseline="0" dirty="0" smtClean="0">
                        <a:solidFill>
                          <a:schemeClr val="dk1"/>
                        </a:solidFill>
                        <a:latin typeface="Arial" pitchFamily="34" charset="0"/>
                        <a:ea typeface="+mn-ea"/>
                        <a:cs typeface="Arial" pitchFamily="34" charset="0"/>
                      </a:endParaRPr>
                    </a:p>
                  </a:txBody>
                  <a:tcPr/>
                </a:tc>
                <a:tc>
                  <a:txBody>
                    <a:bodyPr/>
                    <a:lstStyle/>
                    <a:p>
                      <a:r>
                        <a:rPr lang="en-US" sz="1300" b="0" dirty="0" smtClean="0">
                          <a:solidFill>
                            <a:srgbClr val="0070C0"/>
                          </a:solidFill>
                        </a:rPr>
                        <a:t>SELECT CONCAT (</a:t>
                      </a:r>
                      <a:r>
                        <a:rPr lang="en-US" sz="1300" b="1" kern="1200" dirty="0" smtClean="0">
                          <a:solidFill>
                            <a:srgbClr val="BC8F00"/>
                          </a:solidFill>
                          <a:latin typeface="+mn-lt"/>
                          <a:ea typeface="+mn-ea"/>
                          <a:cs typeface="+mn-cs"/>
                        </a:rPr>
                        <a:t>CUSTOMERNUMBER</a:t>
                      </a:r>
                      <a:r>
                        <a:rPr lang="en-US" sz="1300" b="0" dirty="0" smtClean="0">
                          <a:solidFill>
                            <a:srgbClr val="0070C0"/>
                          </a:solidFill>
                        </a:rPr>
                        <a:t>, </a:t>
                      </a:r>
                      <a:r>
                        <a:rPr lang="en-US" sz="1300" b="1" kern="1200" dirty="0" smtClean="0">
                          <a:solidFill>
                            <a:srgbClr val="BC8F00"/>
                          </a:solidFill>
                          <a:latin typeface="+mn-lt"/>
                          <a:ea typeface="+mn-ea"/>
                          <a:cs typeface="+mn-cs"/>
                        </a:rPr>
                        <a:t>CUSTOMENAME</a:t>
                      </a:r>
                      <a:r>
                        <a:rPr lang="en-US" sz="1300" b="0" dirty="0" smtClean="0">
                          <a:solidFill>
                            <a:srgbClr val="0070C0"/>
                          </a:solidFill>
                        </a:rPr>
                        <a:t>) </a:t>
                      </a:r>
                    </a:p>
                    <a:p>
                      <a:r>
                        <a:rPr lang="en-US" sz="1300" b="0" dirty="0" smtClean="0">
                          <a:solidFill>
                            <a:srgbClr val="0070C0"/>
                          </a:solidFill>
                        </a:rPr>
                        <a:t>FROM </a:t>
                      </a:r>
                      <a:r>
                        <a:rPr lang="en-US" sz="1300" b="1" kern="1200" dirty="0" smtClean="0">
                          <a:solidFill>
                            <a:srgbClr val="BC8F00"/>
                          </a:solidFill>
                          <a:latin typeface="+mn-lt"/>
                          <a:ea typeface="+mn-ea"/>
                          <a:cs typeface="+mn-cs"/>
                        </a:rPr>
                        <a:t>CUSTOMERS;</a:t>
                      </a:r>
                      <a:endParaRPr lang="en-US" sz="1300" b="0" dirty="0">
                        <a:solidFill>
                          <a:srgbClr val="0070C0"/>
                        </a:solidFill>
                        <a:latin typeface="Arial" pitchFamily="34" charset="0"/>
                        <a:cs typeface="Arial" pitchFamily="34" charset="0"/>
                      </a:endParaRPr>
                    </a:p>
                  </a:txBody>
                  <a:tcPr/>
                </a:tc>
                <a:tc>
                  <a:txBody>
                    <a:bodyPr/>
                    <a:lstStyle/>
                    <a:p>
                      <a:r>
                        <a:rPr lang="en-US" sz="1300" kern="1200" dirty="0" smtClean="0"/>
                        <a:t>103Atelier </a:t>
                      </a:r>
                      <a:r>
                        <a:rPr lang="en-US" sz="1300" kern="1200" dirty="0" err="1" smtClean="0"/>
                        <a:t>graphique</a:t>
                      </a:r>
                      <a:endParaRPr lang="en-US" sz="1300" kern="1200" dirty="0">
                        <a:solidFill>
                          <a:schemeClr val="dk1"/>
                        </a:solidFill>
                        <a:latin typeface="+mn-lt"/>
                        <a:ea typeface="+mn-ea"/>
                        <a:cs typeface="+mn-cs"/>
                      </a:endParaRPr>
                    </a:p>
                  </a:txBody>
                  <a:tcPr anchor="ctr"/>
                </a:tc>
              </a:tr>
              <a:tr h="677783">
                <a:tc>
                  <a:txBody>
                    <a:bodyPr/>
                    <a:lstStyle/>
                    <a:p>
                      <a:r>
                        <a:rPr lang="en-US" sz="1300" dirty="0" smtClean="0"/>
                        <a:t>SUBSTRING</a:t>
                      </a:r>
                      <a:endParaRPr lang="en-US" sz="1300" b="0" dirty="0">
                        <a:latin typeface="Arial" pitchFamily="34" charset="0"/>
                        <a:cs typeface="Arial" pitchFamily="34" charset="0"/>
                      </a:endParaRPr>
                    </a:p>
                  </a:txBody>
                  <a:tcPr/>
                </a:tc>
                <a:tc>
                  <a:txBody>
                    <a:bodyPr/>
                    <a:lstStyle/>
                    <a:p>
                      <a:r>
                        <a:rPr lang="en-US" sz="1300" kern="1200" baseline="0" dirty="0" smtClean="0"/>
                        <a:t>Returns the specified characters from the character starting position and retrieve the next n characters. </a:t>
                      </a:r>
                      <a:endParaRPr lang="en-US" sz="13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SELECT SUBSTRING(</a:t>
                      </a:r>
                      <a:r>
                        <a:rPr lang="en-US" sz="1300" b="1" kern="1200" dirty="0" smtClean="0">
                          <a:solidFill>
                            <a:srgbClr val="BC8F00"/>
                          </a:solidFill>
                          <a:latin typeface="+mn-lt"/>
                          <a:ea typeface="+mn-ea"/>
                          <a:cs typeface="+mn-cs"/>
                        </a:rPr>
                        <a:t>CUSTOMENAME</a:t>
                      </a:r>
                      <a:r>
                        <a:rPr lang="en-US" sz="1300" b="0" dirty="0" smtClean="0">
                          <a:solidFill>
                            <a:srgbClr val="0070C0"/>
                          </a:solidFill>
                        </a:rPr>
                        <a:t>1,3)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FROM </a:t>
                      </a:r>
                      <a:r>
                        <a:rPr lang="en-US" sz="1300" b="1" kern="1200" dirty="0" smtClean="0">
                          <a:solidFill>
                            <a:srgbClr val="BC8F00"/>
                          </a:solidFill>
                          <a:latin typeface="+mn-lt"/>
                          <a:ea typeface="+mn-ea"/>
                          <a:cs typeface="+mn-cs"/>
                        </a:rPr>
                        <a:t>CUSTOMERS;</a:t>
                      </a:r>
                      <a:endParaRPr lang="en-US" sz="1300" b="0" dirty="0" smtClean="0">
                        <a:solidFill>
                          <a:srgbClr val="0070C0"/>
                        </a:solidFill>
                        <a:latin typeface="Arial" pitchFamily="34" charset="0"/>
                        <a:cs typeface="Arial" pitchFamily="34" charset="0"/>
                      </a:endParaRPr>
                    </a:p>
                  </a:txBody>
                  <a:tcPr/>
                </a:tc>
                <a:tc>
                  <a:txBody>
                    <a:bodyPr/>
                    <a:lstStyle/>
                    <a:p>
                      <a:r>
                        <a:rPr lang="en-US" sz="1300" kern="1200" dirty="0" smtClean="0"/>
                        <a:t>Ate</a:t>
                      </a:r>
                      <a:endParaRPr lang="en-US" sz="1300" kern="1200" dirty="0">
                        <a:solidFill>
                          <a:schemeClr val="dk1"/>
                        </a:solidFill>
                        <a:latin typeface="+mn-lt"/>
                        <a:ea typeface="+mn-ea"/>
                        <a:cs typeface="+mn-cs"/>
                      </a:endParaRPr>
                    </a:p>
                  </a:txBody>
                  <a:tcPr anchor="ctr"/>
                </a:tc>
              </a:tr>
              <a:tr h="677783">
                <a:tc>
                  <a:txBody>
                    <a:bodyPr/>
                    <a:lstStyle/>
                    <a:p>
                      <a:r>
                        <a:rPr lang="en-US" sz="1300" dirty="0" smtClean="0"/>
                        <a:t>TRIM</a:t>
                      </a:r>
                      <a:endParaRPr lang="en-US" sz="1300" b="0" dirty="0">
                        <a:latin typeface="Arial" pitchFamily="34" charset="0"/>
                        <a:cs typeface="Arial" pitchFamily="34" charset="0"/>
                      </a:endParaRPr>
                    </a:p>
                  </a:txBody>
                  <a:tcPr/>
                </a:tc>
                <a:tc>
                  <a:txBody>
                    <a:bodyPr/>
                    <a:lstStyle/>
                    <a:p>
                      <a:r>
                        <a:rPr lang="en-US" sz="1300" kern="1200" baseline="0" dirty="0" smtClean="0"/>
                        <a:t>Enable you to trim leading or trailing (or both) from a character string	</a:t>
                      </a:r>
                    </a:p>
                    <a:p>
                      <a:r>
                        <a:rPr lang="en-US" sz="1300" kern="1200" baseline="0" dirty="0" smtClean="0"/>
                        <a:t>	</a:t>
                      </a:r>
                      <a:endParaRPr lang="en-US" sz="1300" kern="1200" baseline="0" dirty="0" smtClean="0">
                        <a:solidFill>
                          <a:schemeClr val="dk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SELECT TRIM(LEADING '</a:t>
                      </a:r>
                      <a:r>
                        <a:rPr lang="en-US" sz="1300" b="0" dirty="0" smtClean="0">
                          <a:solidFill>
                            <a:srgbClr val="00B050"/>
                          </a:solidFill>
                        </a:rPr>
                        <a:t>A</a:t>
                      </a:r>
                      <a:r>
                        <a:rPr lang="en-US" sz="1300" b="0"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rPr>
                        <a:t>FROM </a:t>
                      </a:r>
                      <a:r>
                        <a:rPr lang="en-US" sz="1300" b="1" kern="1200" dirty="0" smtClean="0">
                          <a:solidFill>
                            <a:srgbClr val="BC8F00"/>
                          </a:solidFill>
                          <a:latin typeface="+mn-lt"/>
                          <a:ea typeface="+mn-ea"/>
                          <a:cs typeface="+mn-cs"/>
                        </a:rPr>
                        <a:t>CUSTOMENAME</a:t>
                      </a:r>
                      <a:r>
                        <a:rPr lang="en-US" sz="1300" b="0" dirty="0" smtClean="0">
                          <a:solidFill>
                            <a:srgbClr val="0070C0"/>
                          </a:solidFill>
                        </a:rPr>
                        <a:t>) FROM </a:t>
                      </a:r>
                      <a:r>
                        <a:rPr lang="en-US" sz="1300" b="1" kern="1200" dirty="0" smtClean="0">
                          <a:solidFill>
                            <a:srgbClr val="BC8F00"/>
                          </a:solidFill>
                          <a:latin typeface="+mn-lt"/>
                          <a:ea typeface="+mn-ea"/>
                          <a:cs typeface="+mn-cs"/>
                        </a:rPr>
                        <a:t>CUSTOMERS</a:t>
                      </a:r>
                      <a:endParaRPr lang="en-US" sz="1300" b="0" dirty="0" smtClean="0">
                        <a:solidFill>
                          <a:srgbClr val="0070C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latin typeface="+mn-lt"/>
                          <a:cs typeface="Arial" pitchFamily="34" charset="0"/>
                        </a:rPr>
                        <a:t>SELECT TRIM(TRAILING ‘</a:t>
                      </a:r>
                      <a:r>
                        <a:rPr lang="en-US" sz="1300" b="0" dirty="0" smtClean="0">
                          <a:solidFill>
                            <a:srgbClr val="00B050"/>
                          </a:solidFill>
                          <a:latin typeface="+mn-lt"/>
                          <a:cs typeface="Arial" pitchFamily="34" charset="0"/>
                        </a:rPr>
                        <a:t>e</a:t>
                      </a:r>
                      <a:r>
                        <a:rPr lang="en-US" sz="13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latin typeface="+mn-lt"/>
                          <a:cs typeface="Arial" pitchFamily="34" charset="0"/>
                        </a:rPr>
                        <a:t>FROM </a:t>
                      </a:r>
                      <a:r>
                        <a:rPr lang="en-US" sz="1300" b="1" kern="1200" dirty="0" smtClean="0">
                          <a:solidFill>
                            <a:srgbClr val="BC8F00"/>
                          </a:solidFill>
                          <a:latin typeface="+mn-lt"/>
                          <a:ea typeface="+mn-ea"/>
                          <a:cs typeface="+mn-cs"/>
                        </a:rPr>
                        <a:t>CUSTOMENAME</a:t>
                      </a:r>
                      <a:r>
                        <a:rPr lang="en-US" sz="1300" b="0" dirty="0" smtClean="0">
                          <a:solidFill>
                            <a:srgbClr val="0070C0"/>
                          </a:solidFill>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solidFill>
                            <a:srgbClr val="0070C0"/>
                          </a:solidFill>
                          <a:latin typeface="+mn-lt"/>
                          <a:cs typeface="Arial" pitchFamily="34" charset="0"/>
                        </a:rPr>
                        <a:t>FROM </a:t>
                      </a:r>
                      <a:r>
                        <a:rPr lang="en-US" sz="1300" b="1" kern="1200" dirty="0" smtClean="0">
                          <a:solidFill>
                            <a:srgbClr val="BC8F00"/>
                          </a:solidFill>
                          <a:latin typeface="+mn-lt"/>
                          <a:ea typeface="+mn-ea"/>
                          <a:cs typeface="+mn-cs"/>
                        </a:rPr>
                        <a:t>CUSTOMERS;</a:t>
                      </a:r>
                      <a:endParaRPr lang="en-US" sz="1300" b="0" dirty="0" smtClean="0">
                        <a:solidFill>
                          <a:srgbClr val="0070C0"/>
                        </a:solidFill>
                        <a:latin typeface="Arial" pitchFamily="34" charset="0"/>
                        <a:cs typeface="Arial" pitchFamily="34" charset="0"/>
                      </a:endParaRPr>
                    </a:p>
                  </a:txBody>
                  <a:tcPr/>
                </a:tc>
                <a:tc>
                  <a:txBody>
                    <a:bodyPr/>
                    <a:lstStyle/>
                    <a:p>
                      <a:r>
                        <a:rPr lang="en-US" sz="1300" kern="1200" dirty="0" err="1" smtClean="0"/>
                        <a:t>telier</a:t>
                      </a:r>
                      <a:r>
                        <a:rPr lang="en-US" sz="1300" kern="1200" dirty="0" smtClean="0"/>
                        <a:t> </a:t>
                      </a:r>
                      <a:r>
                        <a:rPr lang="en-US" sz="1300" kern="1200" dirty="0" err="1" smtClean="0"/>
                        <a:t>graphique</a:t>
                      </a:r>
                      <a:endParaRPr lang="en-US" sz="1300" kern="1200" dirty="0" smtClean="0"/>
                    </a:p>
                    <a:p>
                      <a:endParaRPr lang="en-US" sz="1300" dirty="0" smtClean="0"/>
                    </a:p>
                    <a:p>
                      <a:r>
                        <a:rPr lang="en-US" sz="1300" kern="1200" dirty="0" err="1" smtClean="0"/>
                        <a:t>telier</a:t>
                      </a:r>
                      <a:r>
                        <a:rPr lang="en-US" sz="1300" kern="1200" dirty="0" smtClean="0"/>
                        <a:t> </a:t>
                      </a:r>
                      <a:r>
                        <a:rPr lang="en-US" sz="1300" kern="1200" dirty="0" err="1" smtClean="0"/>
                        <a:t>graphiqu</a:t>
                      </a:r>
                      <a:endParaRPr lang="en-US" sz="1300" kern="1200" dirty="0" smtClean="0">
                        <a:solidFill>
                          <a:schemeClr val="dk1"/>
                        </a:solidFill>
                        <a:latin typeface="+mn-lt"/>
                        <a:ea typeface="+mn-ea"/>
                        <a:cs typeface="+mn-cs"/>
                      </a:endParaRPr>
                    </a:p>
                  </a:txBody>
                  <a:tcPr anchor="ctr"/>
                </a:tc>
              </a:tr>
            </a:tbl>
          </a:graphicData>
        </a:graphic>
      </p:graphicFrame>
      <p:sp>
        <p:nvSpPr>
          <p:cNvPr id="2" name="Rectangle 1"/>
          <p:cNvSpPr/>
          <p:nvPr/>
        </p:nvSpPr>
        <p:spPr>
          <a:xfrm>
            <a:off x="228600" y="1219200"/>
            <a:ext cx="7696200" cy="369332"/>
          </a:xfrm>
          <a:prstGeom prst="rect">
            <a:avLst/>
          </a:prstGeom>
        </p:spPr>
        <p:txBody>
          <a:bodyPr wrap="square">
            <a:spAutoFit/>
          </a:bodyPr>
          <a:lstStyle/>
          <a:p>
            <a:pPr>
              <a:spcBef>
                <a:spcPts val="1200"/>
              </a:spcBef>
            </a:pPr>
            <a:r>
              <a:rPr lang="en-US" dirty="0"/>
              <a:t>The following are some of the </a:t>
            </a:r>
            <a:r>
              <a:rPr lang="en-US" dirty="0" smtClean="0"/>
              <a:t>String functions</a:t>
            </a:r>
            <a:r>
              <a:rPr lang="en-US" dirty="0"/>
              <a:t>,</a:t>
            </a:r>
          </a:p>
        </p:txBody>
      </p:sp>
      <p:sp>
        <p:nvSpPr>
          <p:cNvPr id="7" name="Slide Number Placeholder 6"/>
          <p:cNvSpPr>
            <a:spLocks noGrp="1"/>
          </p:cNvSpPr>
          <p:nvPr>
            <p:ph type="sldNum" sz="quarter" idx="10"/>
          </p:nvPr>
        </p:nvSpPr>
        <p:spPr/>
        <p:txBody>
          <a:bodyPr/>
          <a:lstStyle/>
          <a:p>
            <a:fld id="{47ED8886-DB3B-44F4-9A80-E6A224679F20}" type="slidenum">
              <a:rPr lang="en-US" smtClean="0"/>
              <a:pPr/>
              <a:t>19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ox(in)">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2" name="Slide Number Placeholder 21"/>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4864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numeric functions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200400" y="2209800"/>
            <a:ext cx="4038600"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Now that you have converted the names to upper case, now round </a:t>
            </a:r>
            <a:r>
              <a:rPr lang="en-US" sz="1600" dirty="0">
                <a:solidFill>
                  <a:schemeClr val="bg2">
                    <a:lumMod val="25000"/>
                  </a:schemeClr>
                </a:solidFill>
              </a:rPr>
              <a:t>the number to 2 decimal points. </a:t>
            </a:r>
          </a:p>
          <a:p>
            <a:pPr algn="ct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214310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dirty="0" smtClean="0"/>
              <a:t>Numeric/Mathematical Functions</a:t>
            </a:r>
          </a:p>
        </p:txBody>
      </p:sp>
      <p:sp>
        <p:nvSpPr>
          <p:cNvPr id="11" name="TextBox 10"/>
          <p:cNvSpPr txBox="1"/>
          <p:nvPr/>
        </p:nvSpPr>
        <p:spPr>
          <a:xfrm>
            <a:off x="304800" y="1066800"/>
            <a:ext cx="8320163" cy="1446550"/>
          </a:xfrm>
          <a:prstGeom prst="rect">
            <a:avLst/>
          </a:prstGeom>
          <a:noFill/>
        </p:spPr>
        <p:txBody>
          <a:bodyPr wrap="none" rtlCol="0">
            <a:spAutoFit/>
          </a:bodyPr>
          <a:lstStyle/>
          <a:p>
            <a:r>
              <a:rPr lang="en-US" b="1" dirty="0" smtClean="0"/>
              <a:t>Numeric/Mathematical Functions</a:t>
            </a:r>
          </a:p>
          <a:p>
            <a:r>
              <a:rPr lang="en-US" dirty="0" smtClean="0"/>
              <a:t>	Mathematic </a:t>
            </a:r>
            <a:r>
              <a:rPr lang="en-US" dirty="0"/>
              <a:t>functions accept numbers, process it and return numeric values.</a:t>
            </a:r>
          </a:p>
          <a:p>
            <a:endParaRPr lang="en-US" b="1" dirty="0"/>
          </a:p>
          <a:p>
            <a:endParaRPr lang="en-IN" sz="1600"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09303105"/>
              </p:ext>
            </p:extLst>
          </p:nvPr>
        </p:nvGraphicFramePr>
        <p:xfrm>
          <a:off x="381000" y="1824990"/>
          <a:ext cx="8305800" cy="4423410"/>
        </p:xfrm>
        <a:graphic>
          <a:graphicData uri="http://schemas.openxmlformats.org/drawingml/2006/table">
            <a:tbl>
              <a:tblPr firstRow="1" bandRow="1">
                <a:tableStyleId>{5C22544A-7EE6-4342-B048-85BDC9FD1C3A}</a:tableStyleId>
              </a:tblPr>
              <a:tblGrid>
                <a:gridCol w="1371600"/>
                <a:gridCol w="6934200"/>
              </a:tblGrid>
              <a:tr h="370840">
                <a:tc>
                  <a:txBody>
                    <a:bodyPr/>
                    <a:lstStyle/>
                    <a:p>
                      <a:pPr algn="ctr" fontAlgn="b"/>
                      <a:r>
                        <a:rPr lang="en-US" sz="1600" u="none" strike="noStrike" dirty="0">
                          <a:effectLst/>
                        </a:rPr>
                        <a:t>Function </a:t>
                      </a:r>
                      <a:endParaRPr lang="en-US" sz="1600" b="1" i="0" u="none" strike="noStrike" dirty="0">
                        <a:solidFill>
                          <a:schemeClr val="bg1"/>
                        </a:solidFill>
                        <a:effectLst/>
                        <a:latin typeface="Calibri"/>
                      </a:endParaRPr>
                    </a:p>
                  </a:txBody>
                  <a:tcPr marL="9525" marR="9525" marT="9525" marB="0" anchor="b"/>
                </a:tc>
                <a:tc>
                  <a:txBody>
                    <a:bodyPr/>
                    <a:lstStyle/>
                    <a:p>
                      <a:pPr algn="ctr" fontAlgn="b"/>
                      <a:r>
                        <a:rPr lang="en-US" sz="1600" u="none" strike="noStrike" dirty="0">
                          <a:effectLst/>
                        </a:rPr>
                        <a:t>Usage</a:t>
                      </a:r>
                      <a:endParaRPr lang="en-US" sz="1600" b="1" i="0" u="none" strike="noStrike" dirty="0">
                        <a:solidFill>
                          <a:schemeClr val="bg1"/>
                        </a:solidFill>
                        <a:effectLst/>
                        <a:latin typeface="Calibri"/>
                      </a:endParaRPr>
                    </a:p>
                  </a:txBody>
                  <a:tcPr marL="9525" marR="9525" marT="9525" marB="0" anchor="b"/>
                </a:tc>
              </a:tr>
              <a:tr h="370840">
                <a:tc>
                  <a:txBody>
                    <a:bodyPr/>
                    <a:lstStyle/>
                    <a:p>
                      <a:pPr algn="ctr" fontAlgn="b"/>
                      <a:r>
                        <a:rPr lang="en-US" sz="1400" u="none" strike="noStrike" dirty="0">
                          <a:effectLst/>
                        </a:rPr>
                        <a:t>ABS</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Returns the and absolute value of n.</a:t>
                      </a:r>
                      <a:endParaRPr lang="en-US" sz="1400" b="0" i="0" u="none" strike="noStrike">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CEIL</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smallest integer greater than or equal to n.</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FLOOR </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largest integer equal to or less than n.</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MOD</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operator </a:t>
                      </a:r>
                      <a:r>
                        <a:rPr lang="en-US" sz="1400" u="none" strike="noStrike" dirty="0" err="1">
                          <a:effectLst/>
                        </a:rPr>
                        <a:t>operator</a:t>
                      </a:r>
                      <a:r>
                        <a:rPr lang="en-US" sz="1400" u="none" strike="noStrike" dirty="0">
                          <a:effectLst/>
                        </a:rPr>
                        <a:t> remainder of m divided by n; returns m if n is 0.</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PI</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pi (approx. 3.1415926...).</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smtClean="0">
                          <a:effectLst/>
                        </a:rPr>
                        <a:t>POWER</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smtClean="0">
                          <a:effectLst/>
                        </a:rPr>
                        <a:t>Returns m raised to the nth power.</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ROUND</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a numeric expression rounded to the specified length or precision.</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SQRT</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a:effectLst/>
                        </a:rPr>
                        <a:t>Returns the square root of n.</a:t>
                      </a:r>
                      <a:endParaRPr lang="en-US" sz="1400" b="0" i="0" u="none" strike="noStrike">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SQUARE</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expression raised to the power of 2; equivalent to POWER</a:t>
                      </a:r>
                      <a:br>
                        <a:rPr lang="en-US" sz="1400" u="none" strike="noStrike" dirty="0">
                          <a:effectLst/>
                        </a:rPr>
                      </a:br>
                      <a:r>
                        <a:rPr lang="en-US" sz="1400" u="none" strike="noStrike" dirty="0">
                          <a:effectLst/>
                        </a:rPr>
                        <a:t>(number,2).</a:t>
                      </a:r>
                      <a:endParaRPr lang="en-US" sz="1400" b="0" i="0" u="none" strike="noStrike" dirty="0">
                        <a:solidFill>
                          <a:srgbClr val="000000"/>
                        </a:solidFill>
                        <a:effectLst/>
                        <a:latin typeface="Calibri"/>
                      </a:endParaRPr>
                    </a:p>
                  </a:txBody>
                  <a:tcPr marL="9525" marR="9525" marT="9525" marB="0" anchor="b"/>
                </a:tc>
              </a:tr>
              <a:tr h="370840">
                <a:tc>
                  <a:txBody>
                    <a:bodyPr/>
                    <a:lstStyle/>
                    <a:p>
                      <a:pPr algn="ctr" fontAlgn="b"/>
                      <a:r>
                        <a:rPr lang="en-US" sz="1400" u="none" strike="noStrike" dirty="0">
                          <a:effectLst/>
                        </a:rPr>
                        <a:t>TRUNC </a:t>
                      </a:r>
                      <a:endParaRPr lang="en-US" sz="1400" u="none" strike="noStrike" dirty="0" smtClean="0">
                        <a:effectLst/>
                      </a:endParaRPr>
                    </a:p>
                    <a:p>
                      <a:pPr algn="ctr" fontAlgn="b"/>
                      <a:r>
                        <a:rPr lang="en-US" sz="1400" u="none" strike="noStrike" dirty="0" smtClean="0">
                          <a:effectLst/>
                        </a:rPr>
                        <a:t>or </a:t>
                      </a:r>
                    </a:p>
                    <a:p>
                      <a:pPr algn="ctr" fontAlgn="b"/>
                      <a:r>
                        <a:rPr lang="en-US" sz="1400" u="none" strike="noStrike" dirty="0" smtClean="0">
                          <a:effectLst/>
                        </a:rPr>
                        <a:t>TRUNCATE </a:t>
                      </a:r>
                      <a:endParaRPr lang="en-US" sz="1400" b="1" i="0" u="none" strike="noStrike" dirty="0">
                        <a:solidFill>
                          <a:srgbClr val="000000"/>
                        </a:solidFill>
                        <a:effectLst/>
                        <a:latin typeface="Calibri"/>
                      </a:endParaRPr>
                    </a:p>
                  </a:txBody>
                  <a:tcPr marL="9525" marR="9525" marT="9525" marB="0" anchor="b"/>
                </a:tc>
                <a:tc>
                  <a:txBody>
                    <a:bodyPr/>
                    <a:lstStyle/>
                    <a:p>
                      <a:pPr algn="l" fontAlgn="b"/>
                      <a:r>
                        <a:rPr lang="en-US" sz="1400" u="none" strike="noStrike" dirty="0">
                          <a:effectLst/>
                        </a:rPr>
                        <a:t>Returns the </a:t>
                      </a:r>
                      <a:r>
                        <a:rPr lang="en-US" sz="1400" u="none" strike="noStrike" dirty="0" err="1">
                          <a:effectLst/>
                        </a:rPr>
                        <a:t>num</a:t>
                      </a:r>
                      <a:r>
                        <a:rPr lang="en-US" sz="1400" u="none" strike="noStrike" dirty="0">
                          <a:effectLst/>
                        </a:rPr>
                        <a:t>- </a:t>
                      </a:r>
                      <a:r>
                        <a:rPr lang="en-US" sz="1400" u="none" strike="noStrike" dirty="0" err="1">
                          <a:effectLst/>
                        </a:rPr>
                        <a:t>ber</a:t>
                      </a:r>
                      <a:r>
                        <a:rPr lang="en-US" sz="1400" u="none" strike="noStrike" dirty="0">
                          <a:effectLst/>
                        </a:rPr>
                        <a:t> x, truncated to D decimals. If D is 0, the result will have no decimal point or fractional part. If D is negative, the integer part of the  number is zeroed out.</a:t>
                      </a:r>
                      <a:endParaRPr lang="en-US" sz="1400" b="0" i="0" u="none" strike="noStrike" dirty="0">
                        <a:solidFill>
                          <a:srgbClr val="000000"/>
                        </a:solidFill>
                        <a:effectLst/>
                        <a:latin typeface="Calibri"/>
                      </a:endParaRPr>
                    </a:p>
                  </a:txBody>
                  <a:tcPr marL="9525" marR="9525" marT="9525" marB="0" anchor="b"/>
                </a:tc>
              </a:tr>
            </a:tbl>
          </a:graphicData>
        </a:graphic>
      </p:graphicFrame>
      <p:sp>
        <p:nvSpPr>
          <p:cNvPr id="7" name="Slide Number Placeholder 6"/>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1762249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a:latin typeface="Verdana" pitchFamily="34" charset="0"/>
              </a:rPr>
              <a:t>Numeric/Mathematical Functions</a:t>
            </a:r>
            <a:endParaRPr lang="en-US" sz="3200" dirty="0" smtClean="0">
              <a:latin typeface="Verdana" pitchFamily="34" charset="0"/>
            </a:endParaRPr>
          </a:p>
        </p:txBody>
      </p:sp>
      <p:sp>
        <p:nvSpPr>
          <p:cNvPr id="6" name="TextBox 5"/>
          <p:cNvSpPr txBox="1"/>
          <p:nvPr/>
        </p:nvSpPr>
        <p:spPr>
          <a:xfrm>
            <a:off x="152400" y="1219200"/>
            <a:ext cx="8839200" cy="369332"/>
          </a:xfrm>
          <a:prstGeom prst="rect">
            <a:avLst/>
          </a:prstGeom>
          <a:noFill/>
        </p:spPr>
        <p:txBody>
          <a:bodyPr wrap="square" rtlCol="0">
            <a:spAutoFit/>
          </a:bodyPr>
          <a:lstStyle/>
          <a:p>
            <a:pPr marL="342900" indent="-342900">
              <a:spcBef>
                <a:spcPts val="1200"/>
              </a:spcBef>
            </a:pPr>
            <a:r>
              <a:rPr lang="en-US" dirty="0" smtClean="0"/>
              <a:t>Few mathematic </a:t>
            </a:r>
            <a:r>
              <a:rPr lang="en-US" smtClean="0"/>
              <a:t>functions examples are </a:t>
            </a:r>
            <a:r>
              <a:rPr lang="en-US" dirty="0" smtClean="0"/>
              <a:t>shown below:</a:t>
            </a:r>
          </a:p>
        </p:txBody>
      </p:sp>
      <p:graphicFrame>
        <p:nvGraphicFramePr>
          <p:cNvPr id="7" name="Table 6"/>
          <p:cNvGraphicFramePr>
            <a:graphicFrameLocks noGrp="1"/>
          </p:cNvGraphicFramePr>
          <p:nvPr>
            <p:extLst>
              <p:ext uri="{D42A27DB-BD31-4B8C-83A1-F6EECF244321}">
                <p14:modId xmlns:p14="http://schemas.microsoft.com/office/powerpoint/2010/main" val="702069275"/>
              </p:ext>
            </p:extLst>
          </p:nvPr>
        </p:nvGraphicFramePr>
        <p:xfrm>
          <a:off x="304800" y="1920240"/>
          <a:ext cx="8382000" cy="3779520"/>
        </p:xfrm>
        <a:graphic>
          <a:graphicData uri="http://schemas.openxmlformats.org/drawingml/2006/table">
            <a:tbl>
              <a:tblPr firstRow="1" bandRow="1">
                <a:tableStyleId>{5C22544A-7EE6-4342-B048-85BDC9FD1C3A}</a:tableStyleId>
              </a:tblPr>
              <a:tblGrid>
                <a:gridCol w="1447800"/>
                <a:gridCol w="2362200"/>
                <a:gridCol w="3276600"/>
                <a:gridCol w="1295400"/>
              </a:tblGrid>
              <a:tr h="264160">
                <a:tc>
                  <a:txBody>
                    <a:bodyPr/>
                    <a:lstStyle/>
                    <a:p>
                      <a:r>
                        <a:rPr lang="en-US" sz="1600" dirty="0" smtClean="0"/>
                        <a:t>Function Name</a:t>
                      </a:r>
                      <a:endParaRPr lang="en-US" sz="1600" dirty="0">
                        <a:latin typeface="Arial" pitchFamily="34" charset="0"/>
                        <a:cs typeface="Arial" pitchFamily="34" charset="0"/>
                      </a:endParaRPr>
                    </a:p>
                  </a:txBody>
                  <a:tcPr/>
                </a:tc>
                <a:tc>
                  <a:txBody>
                    <a:bodyPr/>
                    <a:lstStyle/>
                    <a:p>
                      <a:r>
                        <a:rPr lang="en-US" sz="1600" dirty="0" smtClean="0"/>
                        <a:t>Description</a:t>
                      </a:r>
                      <a:endParaRPr lang="en-US" sz="1600" dirty="0">
                        <a:latin typeface="Arial" pitchFamily="34" charset="0"/>
                        <a:cs typeface="Arial" pitchFamily="34" charset="0"/>
                      </a:endParaRPr>
                    </a:p>
                  </a:txBody>
                  <a:tcPr/>
                </a:tc>
                <a:tc>
                  <a:txBody>
                    <a:bodyPr/>
                    <a:lstStyle/>
                    <a:p>
                      <a:r>
                        <a:rPr lang="en-US" sz="1600" dirty="0" smtClean="0"/>
                        <a:t>Example </a:t>
                      </a:r>
                      <a:endParaRPr lang="en-US" sz="1600" dirty="0">
                        <a:latin typeface="Arial" pitchFamily="34" charset="0"/>
                        <a:cs typeface="Arial" pitchFamily="34" charset="0"/>
                      </a:endParaRPr>
                    </a:p>
                  </a:txBody>
                  <a:tcPr/>
                </a:tc>
                <a:tc>
                  <a:txBody>
                    <a:bodyPr/>
                    <a:lstStyle/>
                    <a:p>
                      <a:r>
                        <a:rPr lang="en-US" sz="1600" dirty="0" smtClean="0"/>
                        <a:t>Output</a:t>
                      </a:r>
                      <a:endParaRPr lang="en-US" sz="1600" dirty="0">
                        <a:latin typeface="Arial" pitchFamily="34" charset="0"/>
                        <a:cs typeface="Arial" pitchFamily="34" charset="0"/>
                      </a:endParaRPr>
                    </a:p>
                  </a:txBody>
                  <a:tcPr/>
                </a:tc>
              </a:tr>
              <a:tr h="853440">
                <a:tc>
                  <a:txBody>
                    <a:bodyPr/>
                    <a:lstStyle/>
                    <a:p>
                      <a:r>
                        <a:rPr lang="en-US" sz="1600" dirty="0" smtClean="0"/>
                        <a:t>Round</a:t>
                      </a:r>
                      <a:endParaRPr lang="en-US" sz="1600" b="0" dirty="0">
                        <a:latin typeface="Arial" pitchFamily="34" charset="0"/>
                        <a:cs typeface="Arial" pitchFamily="34" charset="0"/>
                      </a:endParaRPr>
                    </a:p>
                  </a:txBody>
                  <a:tcPr/>
                </a:tc>
                <a:tc>
                  <a:txBody>
                    <a:bodyPr/>
                    <a:lstStyle/>
                    <a:p>
                      <a:r>
                        <a:rPr lang="en-US" sz="1600" kern="1200" baseline="0" dirty="0" smtClean="0"/>
                        <a:t>Rounds value to specified decimal. </a:t>
                      </a:r>
                      <a:endParaRPr lang="en-US" sz="1600" b="0" dirty="0">
                        <a:latin typeface="Arial" pitchFamily="34" charset="0"/>
                        <a:cs typeface="Arial" pitchFamily="34" charset="0"/>
                      </a:endParaRPr>
                    </a:p>
                  </a:txBody>
                  <a:tcPr/>
                </a:tc>
                <a:tc>
                  <a:txBody>
                    <a:bodyPr/>
                    <a:lstStyle/>
                    <a:p>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r>
                        <a:rPr lang="en-US" sz="1600" b="1" dirty="0" smtClean="0">
                          <a:solidFill>
                            <a:srgbClr val="0070C0"/>
                          </a:solidFill>
                        </a:rPr>
                        <a:t>ROUND (</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r>
                        <a:rPr lang="en-US" sz="1600" b="1" dirty="0" smtClean="0">
                          <a:solidFill>
                            <a:srgbClr val="0070C0"/>
                          </a:solidFill>
                        </a:rPr>
                        <a:t>FROM </a:t>
                      </a:r>
                      <a:r>
                        <a:rPr lang="en-US" sz="1600" b="1" kern="1200" dirty="0" smtClean="0">
                          <a:solidFill>
                            <a:srgbClr val="BC8F00"/>
                          </a:solidFill>
                          <a:latin typeface="+mn-lt"/>
                          <a:ea typeface="+mn-ea"/>
                          <a:cs typeface="+mn-cs"/>
                        </a:rPr>
                        <a:t>CUSTOMERS</a:t>
                      </a:r>
                      <a:r>
                        <a:rPr lang="en-US" sz="1600" b="1" dirty="0" smtClean="0">
                          <a:solidFill>
                            <a:srgbClr val="0070C0"/>
                          </a:solidFill>
                        </a:rPr>
                        <a:t> </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tc>
                <a:tc>
                  <a:txBody>
                    <a:bodyPr/>
                    <a:lstStyle/>
                    <a:p>
                      <a:r>
                        <a:rPr lang="en-US" sz="1600" dirty="0" smtClean="0"/>
                        <a:t>4500.93</a:t>
                      </a:r>
                      <a:endParaRPr lang="en-US" sz="1600" b="0" dirty="0">
                        <a:latin typeface="Arial" pitchFamily="34" charset="0"/>
                        <a:cs typeface="Arial" pitchFamily="34" charset="0"/>
                      </a:endParaRPr>
                    </a:p>
                  </a:txBody>
                  <a:tcPr/>
                </a:tc>
              </a:tr>
              <a:tr h="1066800">
                <a:tc>
                  <a:txBody>
                    <a:bodyPr/>
                    <a:lstStyle/>
                    <a:p>
                      <a:r>
                        <a:rPr lang="en-US" sz="1600" dirty="0" smtClean="0"/>
                        <a:t>Truncate</a:t>
                      </a:r>
                      <a:endParaRPr lang="en-US" sz="1600" b="0" dirty="0">
                        <a:latin typeface="Arial" pitchFamily="34" charset="0"/>
                        <a:cs typeface="Arial" pitchFamily="34" charset="0"/>
                      </a:endParaRPr>
                    </a:p>
                  </a:txBody>
                  <a:tcPr/>
                </a:tc>
                <a:tc>
                  <a:txBody>
                    <a:bodyPr/>
                    <a:lstStyle/>
                    <a:p>
                      <a:r>
                        <a:rPr lang="en-US" sz="1600" kern="1200" baseline="0" dirty="0" smtClean="0"/>
                        <a:t>Truncates value to specified decimal</a:t>
                      </a:r>
                      <a:endParaRPr lang="en-US" sz="16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TRUNCATE(</a:t>
                      </a:r>
                      <a:r>
                        <a:rPr lang="en-US" sz="1600" b="1" kern="1200" dirty="0" smtClean="0">
                          <a:solidFill>
                            <a:srgbClr val="BC8F00"/>
                          </a:solidFill>
                          <a:latin typeface="+mn-lt"/>
                          <a:ea typeface="+mn-ea"/>
                          <a:cs typeface="+mn-cs"/>
                        </a:rPr>
                        <a:t>CREDITLIMIT</a:t>
                      </a:r>
                      <a:r>
                        <a:rPr lang="en-US" sz="1600" b="1" dirty="0" smtClean="0">
                          <a:solidFill>
                            <a:srgbClr val="0070C0"/>
                          </a:solidFill>
                        </a:rPr>
                        <a:t>, </a:t>
                      </a:r>
                      <a:r>
                        <a:rPr lang="en-US" sz="1600" b="1" dirty="0" smtClean="0">
                          <a:solidFill>
                            <a:srgbClr val="FFC000"/>
                          </a:solidFill>
                        </a:rPr>
                        <a:t>2</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p>
                    <a:p>
                      <a:r>
                        <a:rPr lang="en-US" sz="1600" dirty="0" smtClean="0"/>
                        <a:t>//When</a:t>
                      </a:r>
                      <a:r>
                        <a:rPr lang="en-US" sz="1600" baseline="0" dirty="0" smtClean="0"/>
                        <a:t> Creditlimit=4500.926</a:t>
                      </a:r>
                      <a:endParaRPr lang="en-US" sz="1600" b="0" dirty="0">
                        <a:solidFill>
                          <a:srgbClr val="0070C0"/>
                        </a:solidFill>
                        <a:latin typeface="Arial" pitchFamily="34" charset="0"/>
                        <a:cs typeface="Arial" pitchFamily="34" charset="0"/>
                      </a:endParaRPr>
                    </a:p>
                  </a:txBody>
                  <a:tcPr/>
                </a:tc>
                <a:tc>
                  <a:txBody>
                    <a:bodyPr/>
                    <a:lstStyle/>
                    <a:p>
                      <a:r>
                        <a:rPr lang="en-US" sz="1600" dirty="0" smtClean="0"/>
                        <a:t>4500.92</a:t>
                      </a:r>
                      <a:endParaRPr lang="en-US" sz="1600" b="0" dirty="0">
                        <a:latin typeface="Arial" pitchFamily="34" charset="0"/>
                        <a:cs typeface="Arial" pitchFamily="34" charset="0"/>
                      </a:endParaRPr>
                    </a:p>
                  </a:txBody>
                  <a:tcPr/>
                </a:tc>
              </a:tr>
              <a:tr h="633984">
                <a:tc>
                  <a:txBody>
                    <a:bodyPr/>
                    <a:lstStyle/>
                    <a:p>
                      <a:r>
                        <a:rPr lang="en-US" sz="1600" dirty="0" smtClean="0"/>
                        <a:t>Mod</a:t>
                      </a:r>
                      <a:endParaRPr lang="en-US" sz="1600" b="0" dirty="0">
                        <a:latin typeface="Arial" pitchFamily="34" charset="0"/>
                        <a:cs typeface="Arial" pitchFamily="34" charset="0"/>
                      </a:endParaRPr>
                    </a:p>
                  </a:txBody>
                  <a:tcPr/>
                </a:tc>
                <a:tc>
                  <a:txBody>
                    <a:bodyPr/>
                    <a:lstStyle/>
                    <a:p>
                      <a:r>
                        <a:rPr lang="en-US" sz="1600" kern="1200" baseline="0" dirty="0" smtClean="0"/>
                        <a:t>Returns remainder of division</a:t>
                      </a:r>
                      <a:endParaRPr lang="en-US" sz="1600" b="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SELECT </a:t>
                      </a:r>
                      <a:r>
                        <a:rPr lang="en-US" sz="1600" b="1" kern="1200" dirty="0" smtClean="0">
                          <a:solidFill>
                            <a:srgbClr val="BC8F00"/>
                          </a:solidFill>
                          <a:latin typeface="+mn-lt"/>
                          <a:ea typeface="+mn-ea"/>
                          <a:cs typeface="+mn-cs"/>
                        </a:rPr>
                        <a:t>CUSTOMERNAME</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MOD(</a:t>
                      </a:r>
                      <a:r>
                        <a:rPr lang="en-US" sz="1600" b="1" kern="1200" dirty="0" smtClean="0">
                          <a:solidFill>
                            <a:srgbClr val="BC8F00"/>
                          </a:solidFill>
                          <a:latin typeface="+mn-lt"/>
                          <a:ea typeface="+mn-ea"/>
                          <a:cs typeface="+mn-cs"/>
                        </a:rPr>
                        <a:t>CREDITLIMIT</a:t>
                      </a:r>
                      <a:r>
                        <a:rPr lang="en-US" sz="1600" b="1" dirty="0" smtClean="0">
                          <a:solidFill>
                            <a:srgbClr val="0070C0"/>
                          </a:solidFill>
                        </a:rPr>
                        <a:t>,</a:t>
                      </a:r>
                      <a:r>
                        <a:rPr lang="en-US" sz="1600" b="1" kern="1200" dirty="0" smtClean="0">
                          <a:solidFill>
                            <a:srgbClr val="FFC000"/>
                          </a:solidFill>
                          <a:latin typeface="+mn-lt"/>
                          <a:ea typeface="+mn-ea"/>
                          <a:cs typeface="+mn-cs"/>
                        </a:rPr>
                        <a:t> 300</a:t>
                      </a:r>
                      <a:r>
                        <a:rPr lang="en-US" sz="1600" b="1" dirty="0" smtClean="0">
                          <a:solidFill>
                            <a:srgbClr val="0070C0"/>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solidFill>
                            <a:srgbClr val="0070C0"/>
                          </a:solidFill>
                        </a:rPr>
                        <a:t>FROM </a:t>
                      </a:r>
                      <a:r>
                        <a:rPr lang="en-US" sz="1600" b="1" kern="1200" dirty="0" smtClean="0">
                          <a:solidFill>
                            <a:srgbClr val="BC8F00"/>
                          </a:solidFill>
                          <a:latin typeface="+mn-lt"/>
                          <a:ea typeface="+mn-ea"/>
                          <a:cs typeface="+mn-cs"/>
                        </a:rPr>
                        <a:t>CUSTOMERS</a:t>
                      </a:r>
                      <a:endParaRPr lang="en-US" sz="1600" b="1" dirty="0" smtClean="0">
                        <a:solidFill>
                          <a:srgbClr val="0070C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//When</a:t>
                      </a:r>
                      <a:r>
                        <a:rPr lang="en-US" sz="1600" baseline="0" dirty="0" smtClean="0"/>
                        <a:t> </a:t>
                      </a:r>
                      <a:r>
                        <a:rPr lang="en-US" sz="1600" baseline="0" dirty="0" err="1" smtClean="0"/>
                        <a:t>CreditLimit</a:t>
                      </a:r>
                      <a:r>
                        <a:rPr lang="en-US" sz="1600" baseline="0" dirty="0" smtClean="0"/>
                        <a:t>=1600</a:t>
                      </a:r>
                      <a:endParaRPr lang="en-US" sz="1600" dirty="0" smtClean="0"/>
                    </a:p>
                  </a:txBody>
                  <a:tcPr/>
                </a:tc>
                <a:tc>
                  <a:txBody>
                    <a:bodyPr/>
                    <a:lstStyle/>
                    <a:p>
                      <a:r>
                        <a:rPr lang="en-US" sz="1600" dirty="0" smtClean="0"/>
                        <a:t>100</a:t>
                      </a:r>
                      <a:endParaRPr lang="en-US" sz="1600" b="0" dirty="0">
                        <a:latin typeface="Arial" pitchFamily="34" charset="0"/>
                        <a:cs typeface="Arial" pitchFamily="34" charset="0"/>
                      </a:endParaRPr>
                    </a:p>
                  </a:txBody>
                  <a:tcP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22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4864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date time functions which </a:t>
            </a:r>
            <a:r>
              <a:rPr lang="en-US"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3429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3200400" y="2209800"/>
            <a:ext cx="4038600" cy="16764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Please tell me the command to find the current date.</a:t>
            </a:r>
            <a:endParaRPr lang="en-US" sz="1600" dirty="0">
              <a:solidFill>
                <a:schemeClr val="bg2">
                  <a:lumMod val="25000"/>
                </a:schemeClr>
              </a:solidFill>
            </a:endParaRPr>
          </a:p>
          <a:p>
            <a:pPr algn="ct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23</a:t>
            </a:fld>
            <a:endParaRPr lang="en-US" dirty="0"/>
          </a:p>
        </p:txBody>
      </p:sp>
    </p:spTree>
    <p:extLst>
      <p:ext uri="{BB962C8B-B14F-4D97-AF65-F5344CB8AC3E}">
        <p14:creationId xmlns:p14="http://schemas.microsoft.com/office/powerpoint/2010/main" val="131890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Date Time Function</a:t>
            </a:r>
          </a:p>
        </p:txBody>
      </p:sp>
      <p:graphicFrame>
        <p:nvGraphicFramePr>
          <p:cNvPr id="7" name="Table 6"/>
          <p:cNvGraphicFramePr>
            <a:graphicFrameLocks noGrp="1"/>
          </p:cNvGraphicFramePr>
          <p:nvPr>
            <p:extLst>
              <p:ext uri="{D42A27DB-BD31-4B8C-83A1-F6EECF244321}">
                <p14:modId xmlns:p14="http://schemas.microsoft.com/office/powerpoint/2010/main" val="1941896352"/>
              </p:ext>
            </p:extLst>
          </p:nvPr>
        </p:nvGraphicFramePr>
        <p:xfrm>
          <a:off x="161260" y="1828800"/>
          <a:ext cx="8534400" cy="3997600"/>
        </p:xfrm>
        <a:graphic>
          <a:graphicData uri="http://schemas.openxmlformats.org/drawingml/2006/table">
            <a:tbl>
              <a:tblPr firstRow="1" bandRow="1">
                <a:tableStyleId>{5C22544A-7EE6-4342-B048-85BDC9FD1C3A}</a:tableStyleId>
              </a:tblPr>
              <a:tblGrid>
                <a:gridCol w="905540"/>
                <a:gridCol w="3733800"/>
                <a:gridCol w="2743200"/>
                <a:gridCol w="1151860"/>
              </a:tblGrid>
              <a:tr h="222531">
                <a:tc>
                  <a:txBody>
                    <a:bodyPr/>
                    <a:lstStyle/>
                    <a:p>
                      <a:r>
                        <a:rPr lang="en-US" sz="1400" dirty="0" smtClean="0"/>
                        <a:t>Function Name</a:t>
                      </a:r>
                      <a:endParaRPr lang="en-US" sz="1400" dirty="0">
                        <a:latin typeface="+mn-lt"/>
                        <a:cs typeface="Arial" pitchFamily="34" charset="0"/>
                      </a:endParaRPr>
                    </a:p>
                  </a:txBody>
                  <a:tcPr/>
                </a:tc>
                <a:tc>
                  <a:txBody>
                    <a:bodyPr/>
                    <a:lstStyle/>
                    <a:p>
                      <a:r>
                        <a:rPr lang="en-US" sz="1400" dirty="0" smtClean="0"/>
                        <a:t>Description</a:t>
                      </a:r>
                      <a:endParaRPr lang="en-US" sz="1400" dirty="0">
                        <a:latin typeface="+mn-lt"/>
                        <a:cs typeface="Arial" pitchFamily="34" charset="0"/>
                      </a:endParaRPr>
                    </a:p>
                  </a:txBody>
                  <a:tcPr/>
                </a:tc>
                <a:tc>
                  <a:txBody>
                    <a:bodyPr/>
                    <a:lstStyle/>
                    <a:p>
                      <a:r>
                        <a:rPr lang="en-US" sz="1400" dirty="0" smtClean="0"/>
                        <a:t>Example </a:t>
                      </a:r>
                      <a:endParaRPr lang="en-US" sz="1400" dirty="0">
                        <a:latin typeface="+mn-lt"/>
                        <a:cs typeface="Arial" pitchFamily="34" charset="0"/>
                      </a:endParaRPr>
                    </a:p>
                  </a:txBody>
                  <a:tcPr/>
                </a:tc>
                <a:tc>
                  <a:txBody>
                    <a:bodyPr/>
                    <a:lstStyle/>
                    <a:p>
                      <a:r>
                        <a:rPr lang="en-US" sz="1400" dirty="0" smtClean="0"/>
                        <a:t>Result</a:t>
                      </a:r>
                      <a:endParaRPr lang="en-US" sz="1400" dirty="0">
                        <a:latin typeface="+mn-lt"/>
                        <a:cs typeface="Arial" pitchFamily="34" charset="0"/>
                      </a:endParaRPr>
                    </a:p>
                  </a:txBody>
                  <a:tcPr/>
                </a:tc>
              </a:tr>
              <a:tr h="689846">
                <a:tc>
                  <a:txBody>
                    <a:bodyPr/>
                    <a:lstStyle/>
                    <a:p>
                      <a:r>
                        <a:rPr lang="en-US" sz="1300" dirty="0" smtClean="0"/>
                        <a:t>DATE</a:t>
                      </a:r>
                      <a:endParaRPr lang="en-US" sz="1300" b="1" dirty="0">
                        <a:latin typeface="+mn-lt"/>
                        <a:cs typeface="Arial" pitchFamily="34" charset="0"/>
                      </a:endParaRPr>
                    </a:p>
                  </a:txBody>
                  <a:tcPr/>
                </a:tc>
                <a:tc>
                  <a:txBody>
                    <a:bodyPr/>
                    <a:lstStyle/>
                    <a:p>
                      <a:r>
                        <a:rPr lang="en-US" sz="1300" dirty="0" smtClean="0"/>
                        <a:t>Converts TIMESTAMP or character string to DATE. </a:t>
                      </a:r>
                      <a:endParaRPr lang="en-US" sz="1300" b="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dirty="0" smtClean="0">
                          <a:latin typeface="+mn-lt"/>
                        </a:rPr>
                        <a:t> </a:t>
                      </a:r>
                      <a:r>
                        <a:rPr lang="en-US" sz="1300" b="1" kern="1200" dirty="0" smtClean="0">
                          <a:solidFill>
                            <a:schemeClr val="tx2">
                              <a:lumMod val="60000"/>
                              <a:lumOff val="40000"/>
                            </a:schemeClr>
                          </a:solidFill>
                          <a:latin typeface="+mn-lt"/>
                          <a:ea typeface="+mn-ea"/>
                          <a:cs typeface="+mn-cs"/>
                        </a:rPr>
                        <a:t>date</a:t>
                      </a:r>
                      <a:r>
                        <a:rPr lang="en-US" sz="1300" kern="1200" dirty="0" smtClean="0">
                          <a:latin typeface="+mn-lt"/>
                        </a:rPr>
                        <a:t>(</a:t>
                      </a:r>
                      <a:r>
                        <a:rPr lang="en-US" sz="1300" b="1" kern="1200" dirty="0" smtClean="0">
                          <a:solidFill>
                            <a:srgbClr val="BC8F00"/>
                          </a:solidFill>
                          <a:latin typeface="+mn-lt"/>
                          <a:ea typeface="+mn-ea"/>
                          <a:cs typeface="+mn-cs"/>
                        </a:rPr>
                        <a:t>200802</a:t>
                      </a:r>
                      <a:r>
                        <a:rPr lang="en-US" sz="13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dirty="0" smtClean="0">
                          <a:latin typeface="+mn-lt"/>
                        </a:rPr>
                        <a:t> </a:t>
                      </a:r>
                      <a:r>
                        <a:rPr lang="en-US" sz="1300" b="1" kern="1200" dirty="0" smtClean="0">
                          <a:solidFill>
                            <a:srgbClr val="BC8F00"/>
                          </a:solidFill>
                          <a:latin typeface="+mn-lt"/>
                          <a:ea typeface="+mn-ea"/>
                          <a:cs typeface="+mn-cs"/>
                        </a:rPr>
                        <a:t>customers</a:t>
                      </a:r>
                      <a:r>
                        <a:rPr lang="en-US" sz="1300" dirty="0" smtClean="0">
                          <a:latin typeface="+mn-lt"/>
                        </a:rPr>
                        <a:t>;</a:t>
                      </a:r>
                      <a:endParaRPr lang="en-US" sz="1300" b="0" dirty="0">
                        <a:latin typeface="+mn-lt"/>
                        <a:cs typeface="Arial" pitchFamily="34" charset="0"/>
                      </a:endParaRPr>
                    </a:p>
                  </a:txBody>
                  <a:tcPr/>
                </a:tc>
                <a:tc>
                  <a:txBody>
                    <a:bodyPr/>
                    <a:lstStyle/>
                    <a:p>
                      <a:r>
                        <a:rPr lang="en-US" sz="1300" dirty="0"/>
                        <a:t>2020-08-02</a:t>
                      </a:r>
                    </a:p>
                  </a:txBody>
                  <a:tcPr anchor="ctr"/>
                </a:tc>
              </a:tr>
              <a:tr h="534074">
                <a:tc>
                  <a:txBody>
                    <a:bodyPr/>
                    <a:lstStyle/>
                    <a:p>
                      <a:r>
                        <a:rPr lang="en-US" sz="1300" dirty="0" smtClean="0"/>
                        <a:t>ADDDATE</a:t>
                      </a:r>
                      <a:endParaRPr lang="en-US" sz="13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Adds interval to date time value. </a:t>
                      </a:r>
                      <a:endParaRPr lang="en-US" sz="1300" b="0"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kern="1200" dirty="0" smtClean="0">
                          <a:latin typeface="+mn-lt"/>
                        </a:rPr>
                        <a:t> </a:t>
                      </a:r>
                      <a:r>
                        <a:rPr lang="en-US" sz="1300" b="1" kern="1200" dirty="0" smtClean="0">
                          <a:solidFill>
                            <a:schemeClr val="tx2">
                              <a:lumMod val="60000"/>
                              <a:lumOff val="40000"/>
                            </a:schemeClr>
                          </a:solidFill>
                          <a:latin typeface="+mn-lt"/>
                          <a:ea typeface="+mn-ea"/>
                          <a:cs typeface="+mn-cs"/>
                        </a:rPr>
                        <a:t>ADDDATE</a:t>
                      </a:r>
                      <a:r>
                        <a:rPr lang="en-US" sz="1300" kern="1200" dirty="0" smtClean="0">
                          <a:latin typeface="+mn-lt"/>
                        </a:rPr>
                        <a:t>(</a:t>
                      </a:r>
                      <a:r>
                        <a:rPr lang="en-US" sz="1300" b="1" kern="1200" dirty="0" smtClean="0">
                          <a:solidFill>
                            <a:srgbClr val="BC8F00"/>
                          </a:solidFill>
                          <a:latin typeface="+mn-lt"/>
                          <a:ea typeface="+mn-ea"/>
                          <a:cs typeface="+mn-cs"/>
                        </a:rPr>
                        <a:t>'2008-01-02</a:t>
                      </a:r>
                      <a:r>
                        <a:rPr lang="en-US" sz="1300" kern="1200" dirty="0" smtClean="0">
                          <a:latin typeface="+mn-lt"/>
                        </a:rPr>
                        <a:t>', </a:t>
                      </a:r>
                      <a:r>
                        <a:rPr lang="en-US" sz="1300" b="1" kern="1200" dirty="0" smtClean="0">
                          <a:solidFill>
                            <a:schemeClr val="tx2">
                              <a:lumMod val="60000"/>
                              <a:lumOff val="40000"/>
                            </a:schemeClr>
                          </a:solidFill>
                          <a:latin typeface="+mn-lt"/>
                          <a:ea typeface="+mn-ea"/>
                          <a:cs typeface="+mn-cs"/>
                        </a:rPr>
                        <a:t>INTERVAL</a:t>
                      </a:r>
                      <a:r>
                        <a:rPr lang="en-US" sz="1300" kern="1200" dirty="0" smtClean="0">
                          <a:latin typeface="+mn-lt"/>
                        </a:rPr>
                        <a:t> 31 </a:t>
                      </a:r>
                      <a:r>
                        <a:rPr lang="en-US" sz="1300" b="1" kern="1200" dirty="0" smtClean="0">
                          <a:solidFill>
                            <a:schemeClr val="tx2">
                              <a:lumMod val="60000"/>
                              <a:lumOff val="40000"/>
                            </a:schemeClr>
                          </a:solidFill>
                          <a:latin typeface="+mn-lt"/>
                          <a:ea typeface="+mn-ea"/>
                          <a:cs typeface="+mn-cs"/>
                        </a:rPr>
                        <a:t>DAY</a:t>
                      </a:r>
                      <a:r>
                        <a:rPr lang="en-US" sz="13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kern="1200" dirty="0" smtClean="0">
                          <a:latin typeface="+mn-lt"/>
                        </a:rPr>
                        <a:t> </a:t>
                      </a:r>
                      <a:r>
                        <a:rPr lang="en-US" sz="1300" b="1" kern="1200" dirty="0" smtClean="0">
                          <a:solidFill>
                            <a:srgbClr val="BC8F00"/>
                          </a:solidFill>
                          <a:latin typeface="+mn-lt"/>
                          <a:ea typeface="+mn-ea"/>
                          <a:cs typeface="+mn-cs"/>
                        </a:rPr>
                        <a:t>customers</a:t>
                      </a:r>
                      <a:r>
                        <a:rPr lang="en-US" sz="1300" kern="1200" dirty="0" smtClean="0">
                          <a:latin typeface="+mn-lt"/>
                        </a:rPr>
                        <a:t>;</a:t>
                      </a:r>
                      <a:endParaRPr lang="en-US" sz="1300" b="0" dirty="0">
                        <a:latin typeface="+mn-lt"/>
                        <a:cs typeface="Arial" pitchFamily="34" charset="0"/>
                      </a:endParaRPr>
                    </a:p>
                  </a:txBody>
                  <a:tcPr/>
                </a:tc>
                <a:tc>
                  <a:txBody>
                    <a:bodyPr/>
                    <a:lstStyle/>
                    <a:p>
                      <a:r>
                        <a:rPr lang="en-US" sz="1300" dirty="0" smtClean="0"/>
                        <a:t>2008-02-02</a:t>
                      </a:r>
                      <a:endParaRPr lang="en-US" sz="1300" b="0" dirty="0">
                        <a:latin typeface="+mn-lt"/>
                        <a:cs typeface="Arial" pitchFamily="34" charset="0"/>
                      </a:endParaRPr>
                    </a:p>
                  </a:txBody>
                  <a:tcPr/>
                </a:tc>
              </a:tr>
              <a:tr h="534074">
                <a:tc>
                  <a:txBody>
                    <a:bodyPr/>
                    <a:lstStyle/>
                    <a:p>
                      <a:r>
                        <a:rPr lang="en-US" sz="1300" dirty="0" smtClean="0"/>
                        <a:t>DATEDIFF</a:t>
                      </a:r>
                      <a:endParaRPr lang="en-US" sz="13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baseline="0" dirty="0" smtClean="0"/>
                        <a:t>Subtract two dates (</a:t>
                      </a:r>
                      <a:r>
                        <a:rPr lang="en-US" sz="1300" dirty="0" smtClean="0"/>
                        <a:t>Computes difference between two date time values. )</a:t>
                      </a:r>
                      <a:r>
                        <a:rPr lang="en-US" sz="1300" kern="1200" baseline="0" dirty="0" smtClean="0"/>
                        <a:t>	</a:t>
                      </a:r>
                    </a:p>
                    <a:p>
                      <a:r>
                        <a:rPr lang="en-US" sz="1300" kern="1200" baseline="0" dirty="0" smtClean="0"/>
                        <a:t>	</a:t>
                      </a:r>
                      <a:endParaRPr lang="en-US" sz="1300" b="0" kern="1200" baseline="0" dirty="0" smtClean="0">
                        <a:solidFill>
                          <a:schemeClr val="dk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kern="1200" dirty="0" smtClean="0">
                          <a:latin typeface="+mn-lt"/>
                        </a:rPr>
                        <a:t> </a:t>
                      </a:r>
                      <a:r>
                        <a:rPr lang="en-US" sz="1300" b="1" kern="1200" dirty="0" smtClean="0">
                          <a:solidFill>
                            <a:schemeClr val="tx2">
                              <a:lumMod val="60000"/>
                              <a:lumOff val="40000"/>
                            </a:schemeClr>
                          </a:solidFill>
                          <a:latin typeface="+mn-lt"/>
                          <a:ea typeface="+mn-ea"/>
                          <a:cs typeface="+mn-cs"/>
                        </a:rPr>
                        <a:t>DATEDIFF</a:t>
                      </a:r>
                      <a:r>
                        <a:rPr lang="en-US" sz="1300" kern="1200" dirty="0" smtClean="0">
                          <a:latin typeface="+mn-lt"/>
                        </a:rPr>
                        <a:t>(</a:t>
                      </a:r>
                      <a:r>
                        <a:rPr lang="en-US" sz="1300" b="1" kern="1200" dirty="0" smtClean="0">
                          <a:solidFill>
                            <a:srgbClr val="BC8F00"/>
                          </a:solidFill>
                          <a:latin typeface="+mn-lt"/>
                          <a:ea typeface="+mn-ea"/>
                          <a:cs typeface="+mn-cs"/>
                        </a:rPr>
                        <a:t>'2007-12-31</a:t>
                      </a:r>
                      <a:r>
                        <a:rPr lang="en-US" sz="1300" kern="1200" dirty="0" smtClean="0">
                          <a:latin typeface="+mn-lt"/>
                        </a:rPr>
                        <a:t> </a:t>
                      </a:r>
                      <a:r>
                        <a:rPr lang="en-US" sz="1300" b="1" kern="1200" dirty="0" smtClean="0">
                          <a:solidFill>
                            <a:srgbClr val="BC8F00"/>
                          </a:solidFill>
                          <a:latin typeface="+mn-lt"/>
                          <a:ea typeface="+mn-ea"/>
                          <a:cs typeface="+mn-cs"/>
                        </a:rPr>
                        <a:t>23:59:59</a:t>
                      </a:r>
                      <a:r>
                        <a:rPr lang="en-US" sz="1300" kern="1200" dirty="0" smtClean="0">
                          <a:latin typeface="+mn-lt"/>
                        </a:rPr>
                        <a:t>',</a:t>
                      </a:r>
                      <a:r>
                        <a:rPr lang="en-US" sz="1300" b="1" kern="1200" dirty="0" smtClean="0">
                          <a:solidFill>
                            <a:srgbClr val="BC8F00"/>
                          </a:solidFill>
                          <a:latin typeface="+mn-lt"/>
                          <a:ea typeface="+mn-ea"/>
                          <a:cs typeface="+mn-cs"/>
                        </a:rPr>
                        <a:t>'2007-12-30</a:t>
                      </a:r>
                      <a:r>
                        <a:rPr lang="en-US" sz="1300" kern="1200" dirty="0" smtClean="0">
                          <a:latin typeface="+mn-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kern="1200" dirty="0" smtClean="0">
                          <a:latin typeface="+mn-lt"/>
                        </a:rPr>
                        <a:t> </a:t>
                      </a:r>
                      <a:r>
                        <a:rPr lang="en-US" sz="1300" b="1" kern="1200" dirty="0" smtClean="0">
                          <a:solidFill>
                            <a:srgbClr val="BC8F00"/>
                          </a:solidFill>
                          <a:latin typeface="+mn-lt"/>
                          <a:ea typeface="+mn-ea"/>
                          <a:cs typeface="+mn-cs"/>
                        </a:rPr>
                        <a:t>customers;</a:t>
                      </a:r>
                    </a:p>
                  </a:txBody>
                  <a:tcPr/>
                </a:tc>
                <a:tc>
                  <a:txBody>
                    <a:bodyPr/>
                    <a:lstStyle/>
                    <a:p>
                      <a:r>
                        <a:rPr lang="en-US" sz="1300" dirty="0" smtClean="0"/>
                        <a:t>1</a:t>
                      </a:r>
                      <a:endParaRPr lang="en-US" sz="1300" b="0" dirty="0">
                        <a:latin typeface="+mn-lt"/>
                        <a:cs typeface="Arial" pitchFamily="34" charset="0"/>
                      </a:endParaRPr>
                    </a:p>
                  </a:txBody>
                  <a:tcPr/>
                </a:tc>
              </a:tr>
              <a:tr h="534074">
                <a:tc>
                  <a:txBody>
                    <a:bodyPr/>
                    <a:lstStyle/>
                    <a:p>
                      <a:r>
                        <a:rPr lang="en-US" sz="1300" dirty="0" smtClean="0"/>
                        <a:t>TIME</a:t>
                      </a:r>
                      <a:endParaRPr lang="en-US" sz="1300" b="1" dirty="0">
                        <a:latin typeface="+mn-lt"/>
                        <a:cs typeface="Arial" pitchFamily="34" charset="0"/>
                      </a:endParaRPr>
                    </a:p>
                  </a:txBody>
                  <a:tcPr/>
                </a:tc>
                <a:tc>
                  <a:txBody>
                    <a:bodyPr/>
                    <a:lstStyle/>
                    <a:p>
                      <a:r>
                        <a:rPr lang="en-US" sz="1300" dirty="0" smtClean="0"/>
                        <a:t>Converts TIMESTAMP or character string to TIME. </a:t>
                      </a:r>
                      <a:endParaRPr lang="en-US" sz="1300" b="0" kern="1200" baseline="0" dirty="0" smtClean="0">
                        <a:solidFill>
                          <a:schemeClr val="dk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time</a:t>
                      </a:r>
                      <a:r>
                        <a:rPr lang="en-US" sz="1300" b="0" dirty="0" smtClean="0">
                          <a:latin typeface="+mn-lt"/>
                          <a:cs typeface="Arial" pitchFamily="34" charset="0"/>
                        </a:rPr>
                        <a:t>(</a:t>
                      </a:r>
                      <a:r>
                        <a:rPr lang="en-US" sz="1300" b="1" kern="1200" dirty="0" smtClean="0">
                          <a:solidFill>
                            <a:srgbClr val="BC8F00"/>
                          </a:solidFill>
                          <a:latin typeface="+mn-lt"/>
                          <a:ea typeface="+mn-ea"/>
                          <a:cs typeface="+mn-cs"/>
                        </a:rPr>
                        <a:t>'2008-02-03</a:t>
                      </a:r>
                      <a:r>
                        <a:rPr lang="en-US" sz="1300" b="0" dirty="0" smtClean="0">
                          <a:latin typeface="+mn-lt"/>
                          <a:cs typeface="Arial"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b="0" dirty="0" smtClean="0">
                          <a:latin typeface="+mn-lt"/>
                          <a:cs typeface="Arial" pitchFamily="34" charset="0"/>
                        </a:rPr>
                        <a:t> </a:t>
                      </a:r>
                      <a:r>
                        <a:rPr lang="en-US" sz="1300" b="1" kern="1200" dirty="0" smtClean="0">
                          <a:solidFill>
                            <a:srgbClr val="BC8F00"/>
                          </a:solidFill>
                          <a:latin typeface="+mn-lt"/>
                          <a:ea typeface="+mn-ea"/>
                          <a:cs typeface="+mn-cs"/>
                        </a:rPr>
                        <a:t>customers</a:t>
                      </a:r>
                      <a:r>
                        <a:rPr lang="en-US" sz="1300" b="0" dirty="0" smtClean="0">
                          <a:latin typeface="+mn-lt"/>
                          <a:cs typeface="Arial" pitchFamily="34" charset="0"/>
                        </a:rPr>
                        <a:t>;</a:t>
                      </a:r>
                      <a:endParaRPr lang="en-US" sz="1300" b="0" dirty="0">
                        <a:latin typeface="+mn-lt"/>
                        <a:cs typeface="Arial" pitchFamily="34" charset="0"/>
                      </a:endParaRPr>
                    </a:p>
                  </a:txBody>
                  <a:tcPr/>
                </a:tc>
                <a:tc>
                  <a:txBody>
                    <a:bodyPr/>
                    <a:lstStyle/>
                    <a:p>
                      <a:r>
                        <a:rPr lang="en-US" sz="1300" dirty="0"/>
                        <a:t>00:20:08</a:t>
                      </a:r>
                    </a:p>
                  </a:txBody>
                  <a:tcPr anchor="ctr"/>
                </a:tc>
              </a:tr>
              <a:tr h="534074">
                <a:tc>
                  <a:txBody>
                    <a:bodyPr/>
                    <a:lstStyle/>
                    <a:p>
                      <a:r>
                        <a:rPr lang="en-US" sz="1300" dirty="0" smtClean="0"/>
                        <a:t>EXTRACT </a:t>
                      </a:r>
                      <a:endParaRPr lang="en-US" sz="1300" b="1" dirty="0">
                        <a:latin typeface="+mn-lt"/>
                        <a:cs typeface="Arial" pitchFamily="34" charset="0"/>
                      </a:endParaRPr>
                    </a:p>
                  </a:txBody>
                  <a:tcPr/>
                </a:tc>
                <a:tc>
                  <a:txBody>
                    <a:bodyPr/>
                    <a:lstStyle/>
                    <a:p>
                      <a:r>
                        <a:rPr lang="en-US" sz="1300" kern="1200" baseline="0" dirty="0" smtClean="0"/>
                        <a:t>Allows the date part to be extracted (YEAR, MONTH, DAY, HOUR, MINUTE, SECOND, TIMEZONE_HOUR, or TIMEZONE_MINUTE) from a temporal expression.</a:t>
                      </a:r>
                    </a:p>
                    <a:p>
                      <a:endParaRPr lang="en-US" sz="1300" b="0" kern="1200" baseline="0" dirty="0" smtClean="0">
                        <a:solidFill>
                          <a:schemeClr val="dk1"/>
                        </a:solidFill>
                        <a:latin typeface="+mn-lt"/>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EXTRACT(DAY</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FROM</a:t>
                      </a:r>
                      <a:r>
                        <a:rPr lang="en-US" sz="1300" b="0" dirty="0" smtClean="0">
                          <a:latin typeface="+mn-lt"/>
                          <a:cs typeface="Arial" pitchFamily="34" charset="0"/>
                        </a:rPr>
                        <a:t> </a:t>
                      </a:r>
                      <a:r>
                        <a:rPr lang="en-US" sz="1300" b="1" kern="1200" dirty="0" smtClean="0">
                          <a:solidFill>
                            <a:schemeClr val="tx2">
                              <a:lumMod val="60000"/>
                              <a:lumOff val="40000"/>
                            </a:schemeClr>
                          </a:solidFill>
                          <a:latin typeface="+mn-lt"/>
                          <a:ea typeface="+mn-ea"/>
                          <a:cs typeface="+mn-cs"/>
                        </a:rPr>
                        <a:t>DATE</a:t>
                      </a:r>
                      <a:r>
                        <a:rPr lang="en-US" sz="1300" b="0" dirty="0" smtClean="0">
                          <a:latin typeface="+mn-lt"/>
                          <a:cs typeface="Arial" pitchFamily="34" charset="0"/>
                        </a:rPr>
                        <a:t>(</a:t>
                      </a:r>
                      <a:r>
                        <a:rPr lang="en-US" sz="1300" b="1" kern="1200" dirty="0" smtClean="0">
                          <a:solidFill>
                            <a:srgbClr val="BC8F00"/>
                          </a:solidFill>
                          <a:latin typeface="+mn-lt"/>
                          <a:ea typeface="+mn-ea"/>
                          <a:cs typeface="+mn-cs"/>
                        </a:rPr>
                        <a:t>'2009-01-01</a:t>
                      </a:r>
                      <a:r>
                        <a:rPr lang="en-US" sz="1300" b="0" dirty="0" smtClean="0">
                          <a:latin typeface="+mn-lt"/>
                          <a:cs typeface="Arial" pitchFamily="34"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FROM</a:t>
                      </a:r>
                      <a:r>
                        <a:rPr lang="en-US" sz="1300" b="0" dirty="0" smtClean="0">
                          <a:latin typeface="+mn-lt"/>
                          <a:cs typeface="Arial" pitchFamily="34" charset="0"/>
                        </a:rPr>
                        <a:t> </a:t>
                      </a:r>
                      <a:r>
                        <a:rPr lang="en-US" sz="1300" b="1" kern="1200" dirty="0" smtClean="0">
                          <a:solidFill>
                            <a:srgbClr val="BC8F00"/>
                          </a:solidFill>
                          <a:latin typeface="+mn-lt"/>
                          <a:ea typeface="+mn-ea"/>
                          <a:cs typeface="+mn-cs"/>
                        </a:rPr>
                        <a:t>customers;</a:t>
                      </a:r>
                      <a:endParaRPr lang="en-US" sz="1300" b="1" kern="1200" dirty="0">
                        <a:solidFill>
                          <a:srgbClr val="BC8F00"/>
                        </a:solidFill>
                        <a:latin typeface="+mn-lt"/>
                        <a:ea typeface="+mn-ea"/>
                        <a:cs typeface="+mn-cs"/>
                      </a:endParaRPr>
                    </a:p>
                  </a:txBody>
                  <a:tcPr/>
                </a:tc>
                <a:tc>
                  <a:txBody>
                    <a:bodyPr/>
                    <a:lstStyle/>
                    <a:p>
                      <a:r>
                        <a:rPr lang="en-US" sz="1300" dirty="0" smtClean="0"/>
                        <a:t>1</a:t>
                      </a:r>
                      <a:endParaRPr lang="en-US" sz="1300" b="0" dirty="0">
                        <a:latin typeface="+mn-lt"/>
                        <a:cs typeface="Arial" pitchFamily="34" charset="0"/>
                      </a:endParaRPr>
                    </a:p>
                  </a:txBody>
                  <a:tcPr/>
                </a:tc>
              </a:tr>
            </a:tbl>
          </a:graphicData>
        </a:graphic>
      </p:graphicFrame>
      <p:sp>
        <p:nvSpPr>
          <p:cNvPr id="5" name="TextBox 4"/>
          <p:cNvSpPr txBox="1"/>
          <p:nvPr/>
        </p:nvSpPr>
        <p:spPr>
          <a:xfrm>
            <a:off x="152400" y="1219200"/>
            <a:ext cx="8305800" cy="369332"/>
          </a:xfrm>
          <a:prstGeom prst="rect">
            <a:avLst/>
          </a:prstGeom>
          <a:noFill/>
        </p:spPr>
        <p:txBody>
          <a:bodyPr wrap="square" rtlCol="0">
            <a:spAutoFit/>
          </a:bodyPr>
          <a:lstStyle/>
          <a:p>
            <a:r>
              <a:rPr lang="en-US" b="1" dirty="0" smtClean="0"/>
              <a:t>Definition</a:t>
            </a:r>
            <a:r>
              <a:rPr lang="en-US" dirty="0" smtClean="0"/>
              <a:t>: </a:t>
            </a:r>
            <a:r>
              <a:rPr lang="en-US" b="0" dirty="0" smtClean="0"/>
              <a:t>Date/Time functions operates on date, timestamp data type.</a:t>
            </a:r>
            <a:endParaRPr lang="en-US"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eaLnBrk="1" hangingPunct="1"/>
            <a:r>
              <a:rPr lang="en-US" sz="3200" dirty="0" smtClean="0">
                <a:latin typeface="Verdana" pitchFamily="34" charset="0"/>
              </a:rPr>
              <a:t>Date Time Function</a:t>
            </a:r>
          </a:p>
        </p:txBody>
      </p:sp>
      <p:graphicFrame>
        <p:nvGraphicFramePr>
          <p:cNvPr id="7" name="Table 6"/>
          <p:cNvGraphicFramePr>
            <a:graphicFrameLocks noGrp="1"/>
          </p:cNvGraphicFramePr>
          <p:nvPr>
            <p:extLst>
              <p:ext uri="{D42A27DB-BD31-4B8C-83A1-F6EECF244321}">
                <p14:modId xmlns:p14="http://schemas.microsoft.com/office/powerpoint/2010/main" val="2343389579"/>
              </p:ext>
            </p:extLst>
          </p:nvPr>
        </p:nvGraphicFramePr>
        <p:xfrm>
          <a:off x="304800" y="1752600"/>
          <a:ext cx="8534400" cy="3837290"/>
        </p:xfrm>
        <a:graphic>
          <a:graphicData uri="http://schemas.openxmlformats.org/drawingml/2006/table">
            <a:tbl>
              <a:tblPr firstRow="1" bandRow="1">
                <a:tableStyleId>{5C22544A-7EE6-4342-B048-85BDC9FD1C3A}</a:tableStyleId>
              </a:tblPr>
              <a:tblGrid>
                <a:gridCol w="1362740"/>
                <a:gridCol w="3276600"/>
                <a:gridCol w="2743200"/>
                <a:gridCol w="1151860"/>
              </a:tblGrid>
              <a:tr h="222531">
                <a:tc>
                  <a:txBody>
                    <a:bodyPr/>
                    <a:lstStyle/>
                    <a:p>
                      <a:r>
                        <a:rPr lang="en-US" sz="1400" dirty="0" smtClean="0"/>
                        <a:t>Function Name</a:t>
                      </a:r>
                      <a:endParaRPr lang="en-US" sz="1400" dirty="0">
                        <a:latin typeface="+mn-lt"/>
                        <a:cs typeface="Arial" pitchFamily="34" charset="0"/>
                      </a:endParaRPr>
                    </a:p>
                  </a:txBody>
                  <a:tcPr/>
                </a:tc>
                <a:tc>
                  <a:txBody>
                    <a:bodyPr/>
                    <a:lstStyle/>
                    <a:p>
                      <a:r>
                        <a:rPr lang="en-US" sz="1400" dirty="0" smtClean="0"/>
                        <a:t>Description</a:t>
                      </a:r>
                      <a:endParaRPr lang="en-US" sz="1400" dirty="0">
                        <a:latin typeface="+mn-lt"/>
                        <a:cs typeface="Arial" pitchFamily="34" charset="0"/>
                      </a:endParaRPr>
                    </a:p>
                  </a:txBody>
                  <a:tcPr/>
                </a:tc>
                <a:tc>
                  <a:txBody>
                    <a:bodyPr/>
                    <a:lstStyle/>
                    <a:p>
                      <a:r>
                        <a:rPr lang="en-US" sz="1400" dirty="0" smtClean="0"/>
                        <a:t>Example </a:t>
                      </a:r>
                      <a:endParaRPr lang="en-US" sz="1400" dirty="0">
                        <a:latin typeface="+mn-lt"/>
                        <a:cs typeface="Arial" pitchFamily="34" charset="0"/>
                      </a:endParaRPr>
                    </a:p>
                  </a:txBody>
                  <a:tcPr/>
                </a:tc>
                <a:tc>
                  <a:txBody>
                    <a:bodyPr/>
                    <a:lstStyle/>
                    <a:p>
                      <a:r>
                        <a:rPr lang="en-US" sz="1400" dirty="0" smtClean="0"/>
                        <a:t>Result</a:t>
                      </a:r>
                      <a:endParaRPr lang="en-US" sz="1400" dirty="0">
                        <a:latin typeface="+mn-lt"/>
                        <a:cs typeface="Arial" pitchFamily="34" charset="0"/>
                      </a:endParaRPr>
                    </a:p>
                  </a:txBody>
                  <a:tcPr/>
                </a:tc>
              </a:tr>
              <a:tr h="689846">
                <a:tc>
                  <a:txBody>
                    <a:bodyPr/>
                    <a:lstStyle/>
                    <a:p>
                      <a:pPr marL="0" marR="0" algn="l" defTabSz="914400" rtl="0" eaLnBrk="1" latinLnBrk="0" hangingPunct="1">
                        <a:spcBef>
                          <a:spcPts val="0"/>
                        </a:spcBef>
                        <a:spcAft>
                          <a:spcPts val="0"/>
                        </a:spcAft>
                      </a:pPr>
                      <a:r>
                        <a:rPr lang="en-US" sz="1300" kern="1200" dirty="0"/>
                        <a:t>CURRENT_DATE</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Returns current date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CURRENT_DATE;</a:t>
                      </a:r>
                    </a:p>
                  </a:txBody>
                  <a:tcPr marL="0" marR="0" marT="0" marB="0" anchor="ctr"/>
                </a:tc>
                <a:tc>
                  <a:txBody>
                    <a:bodyPr/>
                    <a:lstStyle/>
                    <a:p>
                      <a:pPr marL="0" marR="0" algn="l" defTabSz="914400" rtl="0" eaLnBrk="1" latinLnBrk="0" hangingPunct="1">
                        <a:spcBef>
                          <a:spcPts val="0"/>
                        </a:spcBef>
                        <a:spcAft>
                          <a:spcPts val="0"/>
                        </a:spcAft>
                      </a:pPr>
                      <a:r>
                        <a:rPr lang="en-US" sz="1300" kern="1200" dirty="0"/>
                        <a:t>2013-02-15</a:t>
                      </a:r>
                      <a:endParaRPr lang="en-US" sz="1300" kern="1200" dirty="0">
                        <a:solidFill>
                          <a:schemeClr val="dk1"/>
                        </a:solidFill>
                        <a:latin typeface="+mn-lt"/>
                        <a:ea typeface="+mn-ea"/>
                        <a:cs typeface="+mn-cs"/>
                      </a:endParaRPr>
                    </a:p>
                  </a:txBody>
                  <a:tcPr marL="0" marR="0" marT="0" marB="0" anchor="ctr"/>
                </a:tc>
              </a:tr>
              <a:tr h="534074">
                <a:tc>
                  <a:txBody>
                    <a:bodyPr/>
                    <a:lstStyle/>
                    <a:p>
                      <a:pPr marL="0" marR="0" algn="l" defTabSz="914400" rtl="0" eaLnBrk="1" latinLnBrk="0" hangingPunct="1">
                        <a:spcBef>
                          <a:spcPts val="0"/>
                        </a:spcBef>
                        <a:spcAft>
                          <a:spcPts val="0"/>
                        </a:spcAft>
                      </a:pPr>
                      <a:r>
                        <a:rPr lang="en-US" sz="1300" kern="1200" dirty="0"/>
                        <a:t>CURRENT_TIME </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Returns current time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CURRENT_TIME;</a:t>
                      </a:r>
                    </a:p>
                  </a:txBody>
                  <a:tcPr marL="0" marR="0" marT="0" marB="0" anchor="ctr"/>
                </a:tc>
                <a:tc>
                  <a:txBody>
                    <a:bodyPr/>
                    <a:lstStyle/>
                    <a:p>
                      <a:pPr marL="0" marR="0" algn="l" defTabSz="914400" rtl="0" eaLnBrk="1" latinLnBrk="0" hangingPunct="1">
                        <a:spcBef>
                          <a:spcPts val="0"/>
                        </a:spcBef>
                        <a:spcAft>
                          <a:spcPts val="0"/>
                        </a:spcAft>
                      </a:pPr>
                      <a:r>
                        <a:rPr lang="en-US" sz="1300" kern="1200" dirty="0"/>
                        <a:t>09:40:51</a:t>
                      </a:r>
                      <a:endParaRPr lang="en-US" sz="1300" kern="1200" dirty="0">
                        <a:solidFill>
                          <a:schemeClr val="dk1"/>
                        </a:solidFill>
                        <a:latin typeface="+mn-lt"/>
                        <a:ea typeface="+mn-ea"/>
                        <a:cs typeface="+mn-cs"/>
                      </a:endParaRPr>
                    </a:p>
                  </a:txBody>
                  <a:tcPr marL="0" marR="0" marT="0" marB="0" anchor="ctr"/>
                </a:tc>
              </a:tr>
              <a:tr h="5340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kern="1200" dirty="0" smtClean="0"/>
                        <a:t>CURRENT_TIMESTAMP</a:t>
                      </a:r>
                    </a:p>
                    <a:p>
                      <a:pPr marL="0" marR="0" algn="l" defTabSz="914400" rtl="0" eaLnBrk="1" latinLnBrk="0" hangingPunct="1">
                        <a:spcBef>
                          <a:spcPts val="0"/>
                        </a:spcBef>
                        <a:spcAft>
                          <a:spcPts val="0"/>
                        </a:spcAft>
                      </a:pP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Returns current date and time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CURRENT_TIMESTAMP; </a:t>
                      </a:r>
                    </a:p>
                  </a:txBody>
                  <a:tcPr marL="0" marR="0" marT="0" marB="0" anchor="ctr"/>
                </a:tc>
                <a:tc>
                  <a:txBody>
                    <a:bodyPr/>
                    <a:lstStyle/>
                    <a:p>
                      <a:pPr marL="0" marR="0" algn="l" defTabSz="914400" rtl="0" eaLnBrk="1" latinLnBrk="0" hangingPunct="1">
                        <a:spcBef>
                          <a:spcPts val="0"/>
                        </a:spcBef>
                        <a:spcAft>
                          <a:spcPts val="0"/>
                        </a:spcAft>
                      </a:pPr>
                      <a:r>
                        <a:rPr lang="en-US" sz="1300" kern="1200"/>
                        <a:t>2013-02-15 09:42:40</a:t>
                      </a:r>
                      <a:endParaRPr lang="en-US" sz="1300" kern="1200">
                        <a:solidFill>
                          <a:schemeClr val="dk1"/>
                        </a:solidFill>
                        <a:latin typeface="+mn-lt"/>
                        <a:ea typeface="+mn-ea"/>
                        <a:cs typeface="+mn-cs"/>
                      </a:endParaRPr>
                    </a:p>
                  </a:txBody>
                  <a:tcPr marL="0" marR="0" marT="0" marB="0" anchor="ctr"/>
                </a:tc>
              </a:tr>
              <a:tr h="534074">
                <a:tc>
                  <a:txBody>
                    <a:bodyPr/>
                    <a:lstStyle/>
                    <a:p>
                      <a:pPr marL="0" marR="0" algn="l" defTabSz="914400" rtl="0" eaLnBrk="1" latinLnBrk="0" hangingPunct="1">
                        <a:spcBef>
                          <a:spcPts val="0"/>
                        </a:spcBef>
                        <a:spcAft>
                          <a:spcPts val="0"/>
                        </a:spcAft>
                      </a:pPr>
                      <a:r>
                        <a:rPr lang="en-US" sz="1300" kern="1200" dirty="0"/>
                        <a:t>Date Addition</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Adding days to a date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CURRENT_DATE+10;</a:t>
                      </a:r>
                    </a:p>
                  </a:txBody>
                  <a:tcPr marL="0" marR="0" marT="0" marB="0" anchor="ctr"/>
                </a:tc>
                <a:tc>
                  <a:txBody>
                    <a:bodyPr/>
                    <a:lstStyle/>
                    <a:p>
                      <a:pPr marL="0" marR="0" algn="l" defTabSz="914400" rtl="0" eaLnBrk="1" latinLnBrk="0" hangingPunct="1">
                        <a:spcBef>
                          <a:spcPts val="0"/>
                        </a:spcBef>
                        <a:spcAft>
                          <a:spcPts val="0"/>
                        </a:spcAft>
                      </a:pPr>
                      <a:r>
                        <a:rPr lang="en-US" sz="1300" kern="1200"/>
                        <a:t>20130225</a:t>
                      </a:r>
                      <a:endParaRPr lang="en-US" sz="1300" kern="1200">
                        <a:solidFill>
                          <a:schemeClr val="dk1"/>
                        </a:solidFill>
                        <a:latin typeface="+mn-lt"/>
                        <a:ea typeface="+mn-ea"/>
                        <a:cs typeface="+mn-cs"/>
                      </a:endParaRPr>
                    </a:p>
                  </a:txBody>
                  <a:tcPr marL="0" marR="0" marT="0" marB="0" anchor="ctr"/>
                </a:tc>
              </a:tr>
              <a:tr h="585776">
                <a:tc>
                  <a:txBody>
                    <a:bodyPr/>
                    <a:lstStyle/>
                    <a:p>
                      <a:pPr marL="0" marR="0" algn="l" defTabSz="914400" rtl="0" eaLnBrk="1" latinLnBrk="0" hangingPunct="1">
                        <a:spcBef>
                          <a:spcPts val="0"/>
                        </a:spcBef>
                        <a:spcAft>
                          <a:spcPts val="0"/>
                        </a:spcAft>
                      </a:pPr>
                      <a:r>
                        <a:rPr lang="en-US" sz="1300" kern="1200" dirty="0"/>
                        <a:t>Date Subtraction</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Subtracting days from a date</a:t>
                      </a:r>
                      <a:endParaRPr lang="en-US" sz="1300" kern="1200" dirty="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2">
                              <a:lumMod val="60000"/>
                              <a:lumOff val="40000"/>
                            </a:schemeClr>
                          </a:solidFill>
                          <a:latin typeface="+mn-lt"/>
                          <a:ea typeface="+mn-ea"/>
                          <a:cs typeface="+mn-cs"/>
                        </a:rPr>
                        <a:t>SELECT CURRENT_DATE-10;</a:t>
                      </a:r>
                    </a:p>
                  </a:txBody>
                  <a:tcPr marL="0" marR="0" marT="0" marB="0" anchor="ctr"/>
                </a:tc>
                <a:tc>
                  <a:txBody>
                    <a:bodyPr/>
                    <a:lstStyle/>
                    <a:p>
                      <a:pPr marL="0" marR="0" algn="l" defTabSz="914400" rtl="0" eaLnBrk="1" latinLnBrk="0" hangingPunct="1">
                        <a:spcBef>
                          <a:spcPts val="0"/>
                        </a:spcBef>
                        <a:spcAft>
                          <a:spcPts val="0"/>
                        </a:spcAft>
                      </a:pPr>
                      <a:r>
                        <a:rPr lang="en-US" sz="1300" kern="1200"/>
                        <a:t>20130205</a:t>
                      </a:r>
                      <a:endParaRPr lang="en-US" sz="1300" kern="1200">
                        <a:solidFill>
                          <a:schemeClr val="dk1"/>
                        </a:solidFill>
                        <a:latin typeface="+mn-lt"/>
                        <a:ea typeface="+mn-ea"/>
                        <a:cs typeface="+mn-cs"/>
                      </a:endParaRPr>
                    </a:p>
                  </a:txBody>
                  <a:tcPr marL="0" marR="0" marT="0" marB="0" anchor="ctr"/>
                </a:tc>
              </a:tr>
              <a:tr h="534074">
                <a:tc>
                  <a:txBody>
                    <a:bodyPr/>
                    <a:lstStyle/>
                    <a:p>
                      <a:pPr marL="0" marR="0" algn="l" defTabSz="914400" rtl="0" eaLnBrk="1" latinLnBrk="0" hangingPunct="1">
                        <a:spcBef>
                          <a:spcPts val="0"/>
                        </a:spcBef>
                        <a:spcAft>
                          <a:spcPts val="0"/>
                        </a:spcAft>
                      </a:pPr>
                      <a:r>
                        <a:rPr lang="en-US" sz="1300" kern="1200" dirty="0"/>
                        <a:t>Date Difference</a:t>
                      </a:r>
                      <a:endParaRPr lang="en-US" sz="1300" b="1" kern="1200" dirty="0">
                        <a:solidFill>
                          <a:schemeClr val="dk1"/>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a:t>Provides no of days between two dates</a:t>
                      </a:r>
                      <a:endParaRPr lang="en-US" sz="1300" kern="1200">
                        <a:solidFill>
                          <a:schemeClr val="dk1"/>
                        </a:solidFill>
                        <a:latin typeface="+mn-lt"/>
                        <a:ea typeface="+mn-ea"/>
                        <a:cs typeface="+mn-cs"/>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smtClean="0">
                          <a:solidFill>
                            <a:schemeClr val="tx2">
                              <a:lumMod val="60000"/>
                              <a:lumOff val="40000"/>
                            </a:schemeClr>
                          </a:solidFill>
                          <a:latin typeface="+mn-lt"/>
                          <a:ea typeface="+mn-ea"/>
                          <a:cs typeface="+mn-cs"/>
                        </a:rPr>
                        <a:t>SELECT CURRENT_DATE-</a:t>
                      </a:r>
                      <a:r>
                        <a:rPr lang="en-US" sz="1300" b="1" kern="1200" baseline="0" dirty="0" smtClean="0">
                          <a:solidFill>
                            <a:schemeClr val="tx2">
                              <a:lumMod val="60000"/>
                              <a:lumOff val="40000"/>
                            </a:schemeClr>
                          </a:solidFill>
                          <a:latin typeface="+mn-lt"/>
                          <a:ea typeface="+mn-ea"/>
                          <a:cs typeface="+mn-cs"/>
                        </a:rPr>
                        <a:t> </a:t>
                      </a:r>
                      <a:r>
                        <a:rPr lang="en-US" sz="1300" b="1" kern="1200" dirty="0" err="1" smtClean="0">
                          <a:solidFill>
                            <a:srgbClr val="BC8F00"/>
                          </a:solidFill>
                          <a:latin typeface="+mn-lt"/>
                          <a:ea typeface="+mn-ea"/>
                          <a:cs typeface="+mn-cs"/>
                        </a:rPr>
                        <a:t>orderdate</a:t>
                      </a:r>
                      <a:r>
                        <a:rPr lang="en-US" sz="1300" b="1" kern="1200" baseline="0" dirty="0" smtClean="0">
                          <a:solidFill>
                            <a:schemeClr val="tx2">
                              <a:lumMod val="60000"/>
                              <a:lumOff val="40000"/>
                            </a:schemeClr>
                          </a:solidFill>
                          <a:latin typeface="+mn-lt"/>
                          <a:ea typeface="+mn-ea"/>
                          <a:cs typeface="+mn-cs"/>
                        </a:rPr>
                        <a:t> </a:t>
                      </a:r>
                      <a:r>
                        <a:rPr lang="en-US" sz="1300" b="1" kern="1200" dirty="0" smtClean="0">
                          <a:solidFill>
                            <a:schemeClr val="tx2">
                              <a:lumMod val="60000"/>
                              <a:lumOff val="40000"/>
                            </a:schemeClr>
                          </a:solidFill>
                          <a:latin typeface="+mn-lt"/>
                          <a:ea typeface="+mn-ea"/>
                          <a:cs typeface="+mn-cs"/>
                        </a:rPr>
                        <a:t>FROM </a:t>
                      </a:r>
                      <a:r>
                        <a:rPr lang="en-US" sz="1300" b="1" kern="1200" dirty="0" smtClean="0">
                          <a:solidFill>
                            <a:srgbClr val="BC8F00"/>
                          </a:solidFill>
                          <a:latin typeface="+mn-lt"/>
                          <a:ea typeface="+mn-ea"/>
                          <a:cs typeface="+mn-cs"/>
                        </a:rPr>
                        <a:t>orders</a:t>
                      </a:r>
                      <a:r>
                        <a:rPr lang="en-US" sz="1300" b="1" kern="1200" dirty="0" smtClean="0">
                          <a:solidFill>
                            <a:schemeClr val="tx2">
                              <a:lumMod val="60000"/>
                              <a:lumOff val="40000"/>
                            </a:schemeClr>
                          </a:solidFill>
                          <a:latin typeface="+mn-lt"/>
                          <a:ea typeface="+mn-ea"/>
                          <a:cs typeface="+mn-cs"/>
                        </a:rPr>
                        <a:t>; (Current date is </a:t>
                      </a:r>
                      <a:r>
                        <a:rPr lang="en-US" sz="1300" b="1" kern="1200" dirty="0" smtClean="0">
                          <a:solidFill>
                            <a:srgbClr val="BC8F00"/>
                          </a:solidFill>
                          <a:latin typeface="+mn-lt"/>
                          <a:ea typeface="+mn-ea"/>
                          <a:cs typeface="+mn-cs"/>
                        </a:rPr>
                        <a:t>2013-02-15</a:t>
                      </a:r>
                      <a:r>
                        <a:rPr lang="en-US" sz="1300" b="1" kern="1200" dirty="0" smtClean="0">
                          <a:solidFill>
                            <a:schemeClr val="tx2">
                              <a:lumMod val="60000"/>
                              <a:lumOff val="40000"/>
                            </a:schemeClr>
                          </a:solidFill>
                          <a:latin typeface="+mn-lt"/>
                          <a:ea typeface="+mn-ea"/>
                          <a:cs typeface="+mn-cs"/>
                        </a:rPr>
                        <a:t> and </a:t>
                      </a:r>
                      <a:r>
                        <a:rPr lang="en-US" sz="1300" b="1" kern="1200" dirty="0" err="1" smtClean="0">
                          <a:solidFill>
                            <a:schemeClr val="tx2">
                              <a:lumMod val="60000"/>
                              <a:lumOff val="40000"/>
                            </a:schemeClr>
                          </a:solidFill>
                          <a:latin typeface="+mn-lt"/>
                          <a:ea typeface="+mn-ea"/>
                          <a:cs typeface="+mn-cs"/>
                        </a:rPr>
                        <a:t>orderdate</a:t>
                      </a:r>
                      <a:r>
                        <a:rPr lang="en-US" sz="1300" b="1" kern="1200" dirty="0" smtClean="0">
                          <a:solidFill>
                            <a:schemeClr val="tx2">
                              <a:lumMod val="60000"/>
                              <a:lumOff val="40000"/>
                            </a:schemeClr>
                          </a:solidFill>
                          <a:latin typeface="+mn-lt"/>
                          <a:ea typeface="+mn-ea"/>
                          <a:cs typeface="+mn-cs"/>
                        </a:rPr>
                        <a:t> is </a:t>
                      </a:r>
                      <a:r>
                        <a:rPr lang="en-US" sz="1300" b="1" kern="1200" dirty="0" smtClean="0">
                          <a:solidFill>
                            <a:srgbClr val="BC8F00"/>
                          </a:solidFill>
                          <a:latin typeface="+mn-lt"/>
                          <a:ea typeface="+mn-ea"/>
                          <a:cs typeface="+mn-cs"/>
                        </a:rPr>
                        <a:t>2013-02-05</a:t>
                      </a:r>
                      <a:r>
                        <a:rPr lang="en-US" sz="1300" b="1" kern="1200" dirty="0" smtClean="0">
                          <a:solidFill>
                            <a:schemeClr val="tx2">
                              <a:lumMod val="60000"/>
                              <a:lumOff val="40000"/>
                            </a:schemeClr>
                          </a:solidFill>
                          <a:latin typeface="+mn-lt"/>
                          <a:ea typeface="+mn-ea"/>
                          <a:cs typeface="+mn-cs"/>
                        </a:rPr>
                        <a:t>);</a:t>
                      </a:r>
                      <a:endParaRPr lang="en-US" sz="1300" b="1" kern="1200" dirty="0">
                        <a:solidFill>
                          <a:schemeClr val="tx2">
                            <a:lumMod val="60000"/>
                            <a:lumOff val="40000"/>
                          </a:schemeClr>
                        </a:solidFill>
                        <a:latin typeface="+mn-lt"/>
                        <a:ea typeface="+mn-ea"/>
                        <a:cs typeface="+mn-cs"/>
                      </a:endParaRPr>
                    </a:p>
                  </a:txBody>
                  <a:tcPr marL="0" marR="0" marT="0" marB="0" anchor="ctr"/>
                </a:tc>
                <a:tc>
                  <a:txBody>
                    <a:bodyPr/>
                    <a:lstStyle/>
                    <a:p>
                      <a:pPr marL="0" marR="0" algn="l" defTabSz="914400" rtl="0" eaLnBrk="1" latinLnBrk="0" hangingPunct="1">
                        <a:spcBef>
                          <a:spcPts val="0"/>
                        </a:spcBef>
                        <a:spcAft>
                          <a:spcPts val="0"/>
                        </a:spcAft>
                      </a:pPr>
                      <a:r>
                        <a:rPr lang="en-US" sz="1300" kern="1200" dirty="0"/>
                        <a:t>10</a:t>
                      </a:r>
                      <a:endParaRPr lang="en-US" sz="1300" kern="1200" dirty="0">
                        <a:solidFill>
                          <a:schemeClr val="dk1"/>
                        </a:solidFill>
                        <a:latin typeface="+mn-lt"/>
                        <a:ea typeface="+mn-ea"/>
                        <a:cs typeface="+mn-cs"/>
                      </a:endParaRPr>
                    </a:p>
                  </a:txBody>
                  <a:tcPr marL="0" marR="0" marT="0" marB="0" anchor="ctr"/>
                </a:tc>
              </a:tr>
            </a:tbl>
          </a:graphicData>
        </a:graphic>
      </p:graphicFrame>
      <p:sp>
        <p:nvSpPr>
          <p:cNvPr id="5" name="TextBox 4"/>
          <p:cNvSpPr txBox="1"/>
          <p:nvPr/>
        </p:nvSpPr>
        <p:spPr>
          <a:xfrm>
            <a:off x="152400" y="1219200"/>
            <a:ext cx="8305800" cy="369332"/>
          </a:xfrm>
          <a:prstGeom prst="rect">
            <a:avLst/>
          </a:prstGeom>
          <a:noFill/>
        </p:spPr>
        <p:txBody>
          <a:bodyPr wrap="square" rtlCol="0">
            <a:spAutoFit/>
          </a:bodyPr>
          <a:lstStyle/>
          <a:p>
            <a:r>
              <a:rPr lang="en-US" b="1" dirty="0" smtClean="0"/>
              <a:t>Few more examples</a:t>
            </a:r>
            <a:endParaRPr lang="en-US" dirty="0"/>
          </a:p>
        </p:txBody>
      </p:sp>
      <p:sp>
        <p:nvSpPr>
          <p:cNvPr id="8" name="Slide Number Placeholder 7"/>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1316902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Miscellaneous Functions</a:t>
            </a:r>
          </a:p>
        </p:txBody>
      </p:sp>
      <p:sp>
        <p:nvSpPr>
          <p:cNvPr id="11" name="TextBox 10"/>
          <p:cNvSpPr txBox="1"/>
          <p:nvPr/>
        </p:nvSpPr>
        <p:spPr>
          <a:xfrm>
            <a:off x="166048" y="1196448"/>
            <a:ext cx="8534400" cy="5478423"/>
          </a:xfrm>
          <a:prstGeom prst="rect">
            <a:avLst/>
          </a:prstGeom>
          <a:noFill/>
        </p:spPr>
        <p:txBody>
          <a:bodyPr wrap="square" rtlCol="0">
            <a:spAutoFit/>
          </a:bodyPr>
          <a:lstStyle/>
          <a:p>
            <a:r>
              <a:rPr lang="en-US" b="1" dirty="0" smtClean="0"/>
              <a:t>Miscellaneous Functions</a:t>
            </a:r>
          </a:p>
          <a:p>
            <a:endParaRPr lang="en-US" b="1" dirty="0"/>
          </a:p>
          <a:p>
            <a:endParaRPr lang="en-US" b="1" dirty="0" smtClean="0"/>
          </a:p>
          <a:p>
            <a:endParaRPr lang="en-US" b="1" dirty="0"/>
          </a:p>
          <a:p>
            <a:endParaRPr lang="en-US" b="1" dirty="0" smtClean="0"/>
          </a:p>
          <a:p>
            <a:r>
              <a:rPr lang="en-US" dirty="0" smtClean="0"/>
              <a:t>COALESCE():</a:t>
            </a:r>
          </a:p>
          <a:p>
            <a:endParaRPr lang="en-US" dirty="0" smtClean="0"/>
          </a:p>
          <a:p>
            <a:r>
              <a:rPr lang="en-US" b="1" dirty="0" smtClean="0"/>
              <a:t>Syntax</a:t>
            </a:r>
            <a:r>
              <a:rPr lang="en-US" dirty="0" smtClean="0"/>
              <a:t> :</a:t>
            </a:r>
          </a:p>
          <a:p>
            <a:endParaRPr lang="en-US" dirty="0" smtClean="0"/>
          </a:p>
          <a:p>
            <a:endParaRPr lang="en-US" dirty="0" smtClean="0"/>
          </a:p>
          <a:p>
            <a:endParaRPr lang="en-US" dirty="0" smtClean="0"/>
          </a:p>
          <a:p>
            <a:pPr marL="285750" indent="-285750">
              <a:buFont typeface="Arial" pitchFamily="34" charset="0"/>
              <a:buChar char="•"/>
            </a:pPr>
            <a:r>
              <a:rPr lang="en-US" dirty="0"/>
              <a:t>The COALESCE() function returns the first non-null expression in the expression list. At least one </a:t>
            </a:r>
            <a:r>
              <a:rPr lang="en-US" dirty="0" smtClean="0"/>
              <a:t>expression must </a:t>
            </a:r>
            <a:r>
              <a:rPr lang="en-US" dirty="0"/>
              <a:t>not be the literal NULL. If all expressions evaluate to NULL, then the function returns NULL.</a:t>
            </a:r>
          </a:p>
          <a:p>
            <a:pPr marL="285750" indent="-285750">
              <a:buFont typeface="Arial" pitchFamily="34" charset="0"/>
              <a:buChar char="•"/>
            </a:pPr>
            <a:r>
              <a:rPr lang="en-US" dirty="0"/>
              <a:t>Consider the following example</a:t>
            </a:r>
            <a:r>
              <a:rPr lang="en-US" dirty="0" smtClean="0"/>
              <a:t>:</a:t>
            </a:r>
          </a:p>
          <a:p>
            <a:pPr marL="285750" indent="-285750">
              <a:buFont typeface="Arial" pitchFamily="34" charset="0"/>
              <a:buChar char="•"/>
            </a:pPr>
            <a:endParaRPr lang="en-US" sz="1600" dirty="0"/>
          </a:p>
          <a:p>
            <a:r>
              <a:rPr lang="en-US" sz="1600" b="1" dirty="0" smtClean="0"/>
              <a:t>	</a:t>
            </a:r>
            <a:r>
              <a:rPr lang="en-US" sz="1600" b="1" dirty="0" smtClean="0">
                <a:solidFill>
                  <a:srgbClr val="0070C0"/>
                </a:solidFill>
              </a:rPr>
              <a:t>SELECT </a:t>
            </a:r>
            <a:r>
              <a:rPr lang="en-US" sz="1600" b="1" dirty="0" smtClean="0">
                <a:solidFill>
                  <a:srgbClr val="BC8F00"/>
                </a:solidFill>
              </a:rPr>
              <a:t>coalesce(State</a:t>
            </a:r>
            <a:r>
              <a:rPr lang="en-US" sz="1600" b="1" dirty="0" smtClean="0">
                <a:solidFill>
                  <a:srgbClr val="00B050"/>
                </a:solidFill>
              </a:rPr>
              <a:t>, </a:t>
            </a:r>
            <a:r>
              <a:rPr lang="en-US" sz="1600" b="1" dirty="0">
                <a:solidFill>
                  <a:srgbClr val="BC8F00"/>
                </a:solidFill>
              </a:rPr>
              <a:t>'Not assigned</a:t>
            </a:r>
            <a:r>
              <a:rPr lang="en-US" sz="1600" b="1" dirty="0">
                <a:solidFill>
                  <a:srgbClr val="00B050"/>
                </a:solidFill>
              </a:rPr>
              <a:t>'</a:t>
            </a:r>
            <a:r>
              <a:rPr lang="en-US" sz="1600" b="1" dirty="0">
                <a:solidFill>
                  <a:srgbClr val="0070C0"/>
                </a:solidFill>
              </a:rPr>
              <a:t>) </a:t>
            </a:r>
            <a:endParaRPr lang="en-US" sz="1600" b="1" dirty="0" smtClean="0">
              <a:solidFill>
                <a:srgbClr val="0070C0"/>
              </a:solidFill>
            </a:endParaRPr>
          </a:p>
          <a:p>
            <a:r>
              <a:rPr lang="en-US" sz="1600" b="1" dirty="0">
                <a:solidFill>
                  <a:srgbClr val="0070C0"/>
                </a:solidFill>
              </a:rPr>
              <a:t>	</a:t>
            </a:r>
            <a:r>
              <a:rPr lang="en-US" sz="1600" b="1" dirty="0" smtClean="0">
                <a:solidFill>
                  <a:srgbClr val="0070C0"/>
                </a:solidFill>
              </a:rPr>
              <a:t>FROM </a:t>
            </a:r>
            <a:r>
              <a:rPr lang="en-US" sz="1600" b="1" dirty="0" smtClean="0">
                <a:solidFill>
                  <a:srgbClr val="BC8F00"/>
                </a:solidFill>
              </a:rPr>
              <a:t>Customers</a:t>
            </a:r>
            <a:r>
              <a:rPr lang="en-US" sz="1600" b="1" dirty="0" smtClean="0">
                <a:solidFill>
                  <a:srgbClr val="00B050"/>
                </a:solidFill>
              </a:rPr>
              <a:t> ;</a:t>
            </a:r>
            <a:endParaRPr lang="en-US" sz="1600" b="1" dirty="0">
              <a:solidFill>
                <a:srgbClr val="00B050"/>
              </a:solidFill>
            </a:endParaRPr>
          </a:p>
          <a:p>
            <a:endParaRPr lang="en-US" sz="1600" b="1" dirty="0" smtClean="0"/>
          </a:p>
          <a:p>
            <a:endParaRPr lang="en-US" sz="1600" b="1" dirty="0"/>
          </a:p>
        </p:txBody>
      </p:sp>
      <p:sp>
        <p:nvSpPr>
          <p:cNvPr id="8" name="Rectangle 5"/>
          <p:cNvSpPr>
            <a:spLocks noChangeArrowheads="1"/>
          </p:cNvSpPr>
          <p:nvPr/>
        </p:nvSpPr>
        <p:spPr bwMode="auto">
          <a:xfrm>
            <a:off x="1676400" y="3177648"/>
            <a:ext cx="3886200" cy="937152"/>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a:spcBef>
                <a:spcPts val="1200"/>
              </a:spcBef>
            </a:pPr>
            <a:r>
              <a:rPr lang="en-US" sz="1600" dirty="0" smtClean="0"/>
              <a:t> </a:t>
            </a:r>
            <a:r>
              <a:rPr lang="en-US" dirty="0">
                <a:solidFill>
                  <a:srgbClr val="0070C0"/>
                </a:solidFill>
              </a:rPr>
              <a:t>SELECT </a:t>
            </a:r>
            <a:r>
              <a:rPr lang="en-US" dirty="0" smtClean="0">
                <a:solidFill>
                  <a:srgbClr val="0070C0"/>
                </a:solidFill>
              </a:rPr>
              <a:t>COALESCE( </a:t>
            </a:r>
            <a:r>
              <a:rPr lang="en-US" sz="1600" b="1" dirty="0">
                <a:solidFill>
                  <a:srgbClr val="BC8F00"/>
                </a:solidFill>
              </a:rPr>
              <a:t>column1,column2</a:t>
            </a:r>
            <a:r>
              <a:rPr lang="en-US" dirty="0">
                <a:solidFill>
                  <a:srgbClr val="0070C0"/>
                </a:solidFill>
              </a:rPr>
              <a:t>) </a:t>
            </a:r>
            <a:endParaRPr lang="en-US" dirty="0" smtClean="0">
              <a:solidFill>
                <a:srgbClr val="0070C0"/>
              </a:solidFill>
            </a:endParaRPr>
          </a:p>
          <a:p>
            <a:pPr>
              <a:spcBef>
                <a:spcPts val="1200"/>
              </a:spcBef>
            </a:pPr>
            <a:r>
              <a:rPr lang="en-US" dirty="0" smtClean="0">
                <a:solidFill>
                  <a:srgbClr val="0070C0"/>
                </a:solidFill>
              </a:rPr>
              <a:t>FROM </a:t>
            </a:r>
            <a:r>
              <a:rPr lang="en-US" dirty="0">
                <a:solidFill>
                  <a:srgbClr val="0070C0"/>
                </a:solidFill>
              </a:rPr>
              <a:t>&lt;TABLE-NAME&gt;;</a:t>
            </a: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99623433"/>
              </p:ext>
            </p:extLst>
          </p:nvPr>
        </p:nvGraphicFramePr>
        <p:xfrm>
          <a:off x="1613848" y="1577448"/>
          <a:ext cx="6096000" cy="1177925"/>
        </p:xfrm>
        <a:graphic>
          <a:graphicData uri="http://schemas.openxmlformats.org/drawingml/2006/table">
            <a:tbl>
              <a:tblPr firstRow="1" bandRow="1">
                <a:tableStyleId>{5C22544A-7EE6-4342-B048-85BDC9FD1C3A}</a:tableStyleId>
              </a:tblPr>
              <a:tblGrid>
                <a:gridCol w="1371600"/>
                <a:gridCol w="4724400"/>
              </a:tblGrid>
              <a:tr h="370840">
                <a:tc>
                  <a:txBody>
                    <a:bodyPr/>
                    <a:lstStyle/>
                    <a:p>
                      <a:pPr algn="ctr" fontAlgn="ctr"/>
                      <a:r>
                        <a:rPr lang="en-US" sz="1400" u="none" strike="noStrike" dirty="0">
                          <a:effectLst/>
                        </a:rPr>
                        <a:t>Function </a:t>
                      </a:r>
                      <a:endParaRPr lang="en-US" sz="1400" b="1" i="0" u="none" strike="noStrike" dirty="0">
                        <a:solidFill>
                          <a:srgbClr val="FFFFFF"/>
                        </a:solidFill>
                        <a:effectLst/>
                        <a:latin typeface="Calibri"/>
                      </a:endParaRPr>
                    </a:p>
                  </a:txBody>
                  <a:tcPr marL="9525" marR="9525" marT="9525" marB="0" anchor="ctr"/>
                </a:tc>
                <a:tc>
                  <a:txBody>
                    <a:bodyPr/>
                    <a:lstStyle/>
                    <a:p>
                      <a:pPr algn="ctr" fontAlgn="ctr"/>
                      <a:r>
                        <a:rPr lang="en-US" sz="1400" u="none" strike="noStrike" dirty="0">
                          <a:effectLst/>
                        </a:rPr>
                        <a:t>Usage</a:t>
                      </a:r>
                      <a:endParaRPr lang="en-US" sz="1400" b="1" i="0" u="none" strike="noStrike" dirty="0">
                        <a:solidFill>
                          <a:srgbClr val="FFFFFF"/>
                        </a:solidFill>
                        <a:effectLst/>
                        <a:latin typeface="Calibri"/>
                      </a:endParaRPr>
                    </a:p>
                  </a:txBody>
                  <a:tcPr marL="9525" marR="9525" marT="9525" marB="0" anchor="ctr"/>
                </a:tc>
              </a:tr>
              <a:tr h="370840">
                <a:tc>
                  <a:txBody>
                    <a:bodyPr/>
                    <a:lstStyle/>
                    <a:p>
                      <a:pPr algn="ctr" fontAlgn="ctr"/>
                      <a:r>
                        <a:rPr lang="en-US" sz="1400" u="none" strike="noStrike" dirty="0">
                          <a:effectLst/>
                        </a:rPr>
                        <a:t>COALESCE</a:t>
                      </a:r>
                      <a:endParaRPr lang="en-US" sz="1400" b="1"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Returns first non- NULL expression in the list.</a:t>
                      </a:r>
                      <a:endParaRPr lang="en-US" sz="1400" b="0" i="0" u="none" strike="noStrike" dirty="0">
                        <a:solidFill>
                          <a:srgbClr val="000000"/>
                        </a:solidFill>
                        <a:effectLst/>
                        <a:latin typeface="Calibri"/>
                      </a:endParaRPr>
                    </a:p>
                  </a:txBody>
                  <a:tcPr marL="9525" marR="9525" marT="9525" marB="0" anchor="ctr"/>
                </a:tc>
              </a:tr>
              <a:tr h="370840">
                <a:tc>
                  <a:txBody>
                    <a:bodyPr/>
                    <a:lstStyle/>
                    <a:p>
                      <a:pPr algn="ctr" fontAlgn="ctr"/>
                      <a:r>
                        <a:rPr lang="en-US" sz="1400" u="none" strike="noStrike" dirty="0">
                          <a:effectLst/>
                        </a:rPr>
                        <a:t>NULLIF</a:t>
                      </a:r>
                      <a:endParaRPr lang="en-US" sz="1400" b="1" i="0" u="none" strike="noStrike" dirty="0">
                        <a:solidFill>
                          <a:srgbClr val="000000"/>
                        </a:solidFill>
                        <a:effectLst/>
                        <a:latin typeface="Calibri"/>
                      </a:endParaRPr>
                    </a:p>
                  </a:txBody>
                  <a:tcPr marL="9525" marR="9525" marT="9525" marB="0" anchor="ctr"/>
                </a:tc>
                <a:tc>
                  <a:txBody>
                    <a:bodyPr/>
                    <a:lstStyle/>
                    <a:p>
                      <a:pPr algn="l" fontAlgn="ctr"/>
                      <a:r>
                        <a:rPr lang="en-US" sz="1400" u="none" strike="noStrike" dirty="0">
                          <a:effectLst/>
                        </a:rPr>
                        <a:t>Compares two expressions; if they are equal, returns NULL; otherwise returns the first expression.</a:t>
                      </a:r>
                      <a:endParaRPr lang="en-US" sz="1400" b="0" i="0" u="none" strike="noStrike" dirty="0">
                        <a:solidFill>
                          <a:srgbClr val="000000"/>
                        </a:solidFill>
                        <a:effectLst/>
                        <a:latin typeface="Calibri"/>
                      </a:endParaRPr>
                    </a:p>
                  </a:txBody>
                  <a:tcPr marL="9525" marR="9525" marT="9525" marB="0" anchor="ct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16530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8"/>
                                        </p:tgtEl>
                                        <p:attrNameLst>
                                          <p:attrName>style.color</p:attrName>
                                        </p:attrNameLst>
                                      </p:cBhvr>
                                      <p:to>
                                        <a:schemeClr val="bg1"/>
                                      </p:to>
                                    </p:animClr>
                                    <p:animClr clrSpc="rgb" dir="cw">
                                      <p:cBhvr>
                                        <p:cTn id="7" dur="250" autoRev="1" fill="remove"/>
                                        <p:tgtEl>
                                          <p:spTgt spid="8"/>
                                        </p:tgtEl>
                                        <p:attrNameLst>
                                          <p:attrName>fillcolor</p:attrName>
                                        </p:attrNameLst>
                                      </p:cBhvr>
                                      <p:to>
                                        <a:schemeClr val="bg1"/>
                                      </p:to>
                                    </p:animClr>
                                    <p:set>
                                      <p:cBhvr>
                                        <p:cTn id="8" dur="250" autoRev="1" fill="remove"/>
                                        <p:tgtEl>
                                          <p:spTgt spid="8"/>
                                        </p:tgtEl>
                                        <p:attrNameLst>
                                          <p:attrName>fill.type</p:attrName>
                                        </p:attrNameLst>
                                      </p:cBhvr>
                                      <p:to>
                                        <p:strVal val="solid"/>
                                      </p:to>
                                    </p:set>
                                    <p:set>
                                      <p:cBhvr>
                                        <p:cTn id="9" dur="250" autoRev="1" fill="remov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NULLIF Function</a:t>
            </a:r>
          </a:p>
        </p:txBody>
      </p:sp>
      <p:sp>
        <p:nvSpPr>
          <p:cNvPr id="5" name="TextBox 4"/>
          <p:cNvSpPr txBox="1"/>
          <p:nvPr/>
        </p:nvSpPr>
        <p:spPr>
          <a:xfrm>
            <a:off x="152400" y="1219200"/>
            <a:ext cx="8305800" cy="2308324"/>
          </a:xfrm>
          <a:prstGeom prst="rect">
            <a:avLst/>
          </a:prstGeom>
          <a:noFill/>
        </p:spPr>
        <p:txBody>
          <a:bodyPr wrap="square" rtlCol="0">
            <a:spAutoFit/>
          </a:bodyPr>
          <a:lstStyle/>
          <a:p>
            <a:pPr>
              <a:spcBef>
                <a:spcPts val="1200"/>
              </a:spcBef>
            </a:pPr>
            <a:r>
              <a:rPr lang="en-US" b="0" dirty="0" smtClean="0"/>
              <a:t>The NULLIF function </a:t>
            </a:r>
            <a:r>
              <a:rPr lang="en-US" dirty="0" smtClean="0"/>
              <a:t>compares</a:t>
            </a:r>
            <a:r>
              <a:rPr lang="en-US" b="0" dirty="0" smtClean="0"/>
              <a:t>  </a:t>
            </a:r>
            <a:r>
              <a:rPr lang="en-US" dirty="0" smtClean="0"/>
              <a:t>two</a:t>
            </a:r>
            <a:r>
              <a:rPr lang="en-US" b="0" dirty="0" smtClean="0"/>
              <a:t> columns.</a:t>
            </a:r>
          </a:p>
          <a:p>
            <a:pPr>
              <a:spcBef>
                <a:spcPts val="1200"/>
              </a:spcBef>
            </a:pPr>
            <a:r>
              <a:rPr lang="en-US" b="0" dirty="0" smtClean="0"/>
              <a:t> If both the columns are equal, the NULLIF function returns NULL. Otherwise, it returns the value of the first column.</a:t>
            </a:r>
          </a:p>
          <a:p>
            <a:pPr>
              <a:spcBef>
                <a:spcPts val="1200"/>
              </a:spcBef>
            </a:pPr>
            <a:r>
              <a:rPr lang="en-US" dirty="0" smtClean="0"/>
              <a:t>Syntax:</a:t>
            </a:r>
            <a:r>
              <a:rPr lang="en-US" sz="1600" dirty="0" smtClean="0">
                <a:solidFill>
                  <a:srgbClr val="0070C0"/>
                </a:solidFill>
              </a:rPr>
              <a:t>	</a:t>
            </a:r>
          </a:p>
          <a:p>
            <a:pPr>
              <a:spcBef>
                <a:spcPts val="1200"/>
              </a:spcBef>
            </a:pPr>
            <a:endParaRPr lang="en-US" sz="1600" b="0" dirty="0" smtClean="0">
              <a:solidFill>
                <a:srgbClr val="0070C0"/>
              </a:solidFill>
            </a:endParaRPr>
          </a:p>
          <a:p>
            <a:pPr>
              <a:spcBef>
                <a:spcPts val="1200"/>
              </a:spcBef>
            </a:pPr>
            <a:r>
              <a:rPr lang="en-US" sz="1600" b="0" dirty="0" smtClean="0"/>
              <a:t>Column1 and Column 2 must be of the same data type.</a:t>
            </a:r>
            <a:endParaRPr lang="en-US" b="0" dirty="0" smtClean="0"/>
          </a:p>
        </p:txBody>
      </p:sp>
      <p:sp>
        <p:nvSpPr>
          <p:cNvPr id="6" name="TextBox 5"/>
          <p:cNvSpPr txBox="1"/>
          <p:nvPr/>
        </p:nvSpPr>
        <p:spPr>
          <a:xfrm>
            <a:off x="2133601" y="3824092"/>
            <a:ext cx="4267200" cy="264687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600"/>
              </a:spcBef>
            </a:pPr>
            <a:r>
              <a:rPr lang="en-US" sz="1400" b="1" dirty="0" smtClean="0"/>
              <a:t>Examples:</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smtClean="0">
                <a:solidFill>
                  <a:srgbClr val="BC8F00"/>
                </a:solidFill>
              </a:rPr>
              <a:t>12, 12</a:t>
            </a:r>
            <a:r>
              <a:rPr lang="en-US" sz="1400" b="1" dirty="0" smtClean="0"/>
              <a:t>) </a:t>
            </a: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NULL </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a:solidFill>
                  <a:srgbClr val="BC8F00"/>
                </a:solidFill>
              </a:rPr>
              <a:t>12, 13</a:t>
            </a:r>
            <a:r>
              <a:rPr lang="en-US" sz="1400" b="1" dirty="0" smtClean="0"/>
              <a:t>) </a:t>
            </a: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12</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smtClean="0"/>
              <a:t>(</a:t>
            </a:r>
            <a:r>
              <a:rPr lang="en-US" sz="1400" b="1" dirty="0">
                <a:solidFill>
                  <a:srgbClr val="BC8F00"/>
                </a:solidFill>
              </a:rPr>
              <a:t>'apples', 'apples') </a:t>
            </a:r>
            <a:endParaRPr lang="en-US" sz="1400" b="1" dirty="0" smtClean="0">
              <a:solidFill>
                <a:srgbClr val="BC8F00"/>
              </a:solidFill>
            </a:endParaRP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NULL </a:t>
            </a:r>
          </a:p>
          <a:p>
            <a:pPr lvl="1">
              <a:spcBef>
                <a:spcPts val="600"/>
              </a:spcBef>
            </a:pPr>
            <a:r>
              <a:rPr lang="en-US" sz="1400" b="1" dirty="0" smtClean="0">
                <a:solidFill>
                  <a:srgbClr val="0070C0"/>
                </a:solidFill>
              </a:rPr>
              <a:t>SELECT</a:t>
            </a:r>
            <a:r>
              <a:rPr lang="en-US" sz="1400" b="1" dirty="0" smtClean="0"/>
              <a:t> </a:t>
            </a:r>
            <a:r>
              <a:rPr lang="en-US" sz="1400" b="1" dirty="0" smtClean="0">
                <a:solidFill>
                  <a:srgbClr val="0070C0"/>
                </a:solidFill>
              </a:rPr>
              <a:t>NULLIF</a:t>
            </a:r>
            <a:r>
              <a:rPr lang="en-US" sz="1400" b="1" dirty="0" smtClean="0"/>
              <a:t>(</a:t>
            </a:r>
            <a:r>
              <a:rPr lang="en-US" sz="1400" b="1" dirty="0">
                <a:solidFill>
                  <a:srgbClr val="BC8F00"/>
                </a:solidFill>
              </a:rPr>
              <a:t>'apples', 'oranges') </a:t>
            </a:r>
            <a:endParaRPr lang="en-US" sz="1400" b="1" dirty="0" smtClean="0">
              <a:solidFill>
                <a:srgbClr val="BC8F00"/>
              </a:solidFill>
            </a:endParaRPr>
          </a:p>
          <a:p>
            <a:pPr lvl="1">
              <a:spcBef>
                <a:spcPts val="600"/>
              </a:spcBef>
            </a:pPr>
            <a:r>
              <a:rPr lang="en-US" sz="1400" b="1" dirty="0" smtClean="0">
                <a:solidFill>
                  <a:srgbClr val="0070C0"/>
                </a:solidFill>
              </a:rPr>
              <a:t>FROM</a:t>
            </a:r>
            <a:r>
              <a:rPr lang="en-US" sz="1400" b="1" dirty="0" smtClean="0"/>
              <a:t> </a:t>
            </a:r>
            <a:r>
              <a:rPr lang="en-US" sz="1400" b="1" dirty="0" smtClean="0">
                <a:solidFill>
                  <a:srgbClr val="BC8F00"/>
                </a:solidFill>
              </a:rPr>
              <a:t>Customers</a:t>
            </a:r>
            <a:r>
              <a:rPr lang="en-US" sz="1400" b="1" dirty="0" smtClean="0"/>
              <a:t>; would return 'apples‘</a:t>
            </a:r>
          </a:p>
        </p:txBody>
      </p:sp>
      <p:sp>
        <p:nvSpPr>
          <p:cNvPr id="8" name="Rectangle 7"/>
          <p:cNvSpPr/>
          <p:nvPr/>
        </p:nvSpPr>
        <p:spPr>
          <a:xfrm>
            <a:off x="1295400" y="2323981"/>
            <a:ext cx="4572000" cy="80021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spcBef>
                <a:spcPts val="1200"/>
              </a:spcBef>
            </a:pPr>
            <a:r>
              <a:rPr lang="en-US" dirty="0" smtClean="0">
                <a:solidFill>
                  <a:srgbClr val="0070C0"/>
                </a:solidFill>
              </a:rPr>
              <a:t>SELECT NULLIF( </a:t>
            </a:r>
            <a:r>
              <a:rPr lang="en-US" dirty="0" smtClean="0">
                <a:solidFill>
                  <a:srgbClr val="BC8F00"/>
                </a:solidFill>
              </a:rPr>
              <a:t>column1,column2) </a:t>
            </a:r>
          </a:p>
          <a:p>
            <a:pPr>
              <a:spcBef>
                <a:spcPts val="1200"/>
              </a:spcBef>
            </a:pPr>
            <a:r>
              <a:rPr lang="en-US" dirty="0" smtClean="0">
                <a:solidFill>
                  <a:srgbClr val="0070C0"/>
                </a:solidFill>
              </a:rPr>
              <a:t>FROM </a:t>
            </a:r>
            <a:r>
              <a:rPr lang="en-US" dirty="0" smtClean="0">
                <a:solidFill>
                  <a:srgbClr val="BC8F00"/>
                </a:solidFill>
              </a:rPr>
              <a:t>&lt;TABLE-NAME&gt;; </a:t>
            </a:r>
            <a:endParaRPr lang="en-US" dirty="0" smtClean="0">
              <a:solidFill>
                <a:srgbClr val="0070C0"/>
              </a:solidFill>
            </a:endParaRPr>
          </a:p>
        </p:txBody>
      </p:sp>
      <p:sp>
        <p:nvSpPr>
          <p:cNvPr id="9" name="Slide Number Placeholder 8"/>
          <p:cNvSpPr>
            <a:spLocks noGrp="1"/>
          </p:cNvSpPr>
          <p:nvPr>
            <p:ph type="sldNum" sz="quarter" idx="10"/>
          </p:nvPr>
        </p:nvSpPr>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438158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lvl="1" indent="0">
              <a:buNone/>
            </a:pPr>
            <a:r>
              <a:rPr lang="en-US" sz="1800" b="1" dirty="0" smtClean="0"/>
              <a:t>Control </a:t>
            </a:r>
            <a:r>
              <a:rPr lang="en-US" sz="1800" b="1" dirty="0"/>
              <a:t>Flow </a:t>
            </a:r>
            <a:r>
              <a:rPr lang="en-US" sz="1800" b="1" dirty="0" smtClean="0"/>
              <a:t>Functions</a:t>
            </a:r>
          </a:p>
          <a:p>
            <a:pPr marL="0" lvl="1" indent="0">
              <a:buNone/>
            </a:pPr>
            <a:r>
              <a:rPr lang="en-US" sz="1800" dirty="0" smtClean="0">
                <a:latin typeface="Arial" pitchFamily="34" charset="0"/>
                <a:cs typeface="Arial" pitchFamily="34" charset="0"/>
              </a:rPr>
              <a:t>	It </a:t>
            </a:r>
            <a:r>
              <a:rPr lang="en-US" sz="1800" dirty="0">
                <a:latin typeface="Arial" pitchFamily="34" charset="0"/>
                <a:cs typeface="Arial" pitchFamily="34" charset="0"/>
              </a:rPr>
              <a:t>is similar to the IF-THEN-ELSE logic where a value is substituted based on the return value of the </a:t>
            </a:r>
            <a:r>
              <a:rPr lang="en-US" sz="1800" dirty="0" smtClean="0">
                <a:latin typeface="Arial" pitchFamily="34" charset="0"/>
                <a:cs typeface="Arial" pitchFamily="34" charset="0"/>
              </a:rPr>
              <a:t>column</a:t>
            </a:r>
            <a:endParaRPr lang="en-US" sz="1800" b="1" dirty="0" smtClean="0"/>
          </a:p>
          <a:p>
            <a:pPr marL="0" indent="0">
              <a:spcBef>
                <a:spcPts val="1200"/>
              </a:spcBef>
              <a:buNone/>
            </a:pPr>
            <a:r>
              <a:rPr lang="en-US" sz="1800" b="1" dirty="0"/>
              <a:t>Syntax:</a:t>
            </a:r>
          </a:p>
          <a:p>
            <a:pPr marL="0" indent="0">
              <a:spcBef>
                <a:spcPts val="1200"/>
              </a:spcBef>
              <a:buNone/>
            </a:pPr>
            <a:r>
              <a:rPr lang="en-US" sz="1800" dirty="0">
                <a:solidFill>
                  <a:srgbClr val="0070C0"/>
                </a:solidFill>
              </a:rPr>
              <a:t>	</a:t>
            </a:r>
          </a:p>
          <a:p>
            <a:pPr marL="0" lvl="1" indent="0">
              <a:buNone/>
            </a:pPr>
            <a:r>
              <a:rPr lang="en-US" sz="1800" b="1" dirty="0" smtClean="0"/>
              <a:t>Example:</a:t>
            </a:r>
          </a:p>
          <a:p>
            <a:pPr marL="857250" lvl="3" indent="0">
              <a:buNone/>
            </a:pPr>
            <a:r>
              <a:rPr lang="en-US" sz="1600" b="1" dirty="0">
                <a:solidFill>
                  <a:srgbClr val="0070C0"/>
                </a:solidFill>
              </a:rPr>
              <a:t>Select </a:t>
            </a:r>
            <a:r>
              <a:rPr lang="en-US" sz="1600" b="1" dirty="0" err="1" smtClean="0">
                <a:solidFill>
                  <a:srgbClr val="BC8F00"/>
                </a:solidFill>
              </a:rPr>
              <a:t>CustomerName</a:t>
            </a:r>
            <a:r>
              <a:rPr lang="en-US" sz="1600" b="1" dirty="0" smtClean="0">
                <a:solidFill>
                  <a:srgbClr val="0070C0"/>
                </a:solidFill>
              </a:rPr>
              <a:t>, </a:t>
            </a:r>
            <a:r>
              <a:rPr lang="en-US" sz="1600" b="1" dirty="0" smtClean="0">
                <a:solidFill>
                  <a:srgbClr val="BC8F00"/>
                </a:solidFill>
              </a:rPr>
              <a:t>Country</a:t>
            </a:r>
            <a:r>
              <a:rPr lang="en-US" sz="1600" b="1" dirty="0" smtClean="0">
                <a:solidFill>
                  <a:srgbClr val="0070C0"/>
                </a:solidFill>
              </a:rPr>
              <a:t>, </a:t>
            </a:r>
          </a:p>
          <a:p>
            <a:pPr marL="857250" lvl="3" indent="0">
              <a:buNone/>
            </a:pPr>
            <a:r>
              <a:rPr lang="en-US" sz="1600" b="1" dirty="0" smtClean="0">
                <a:solidFill>
                  <a:srgbClr val="0070C0"/>
                </a:solidFill>
              </a:rPr>
              <a:t>CASE </a:t>
            </a:r>
            <a:r>
              <a:rPr lang="en-US" sz="1600" b="1" dirty="0" smtClean="0">
                <a:solidFill>
                  <a:srgbClr val="BC8F00"/>
                </a:solidFill>
              </a:rPr>
              <a:t>Country</a:t>
            </a:r>
            <a:endParaRPr lang="en-US" sz="1600" b="1" dirty="0">
              <a:solidFill>
                <a:srgbClr val="BC8F00"/>
              </a:solidFill>
            </a:endParaRPr>
          </a:p>
          <a:p>
            <a:pPr marL="857250" lvl="3" indent="0">
              <a:buNone/>
            </a:pPr>
            <a:r>
              <a:rPr lang="en-US" sz="1600" b="1" dirty="0" smtClean="0">
                <a:solidFill>
                  <a:srgbClr val="0070C0"/>
                </a:solidFill>
              </a:rPr>
              <a:t>WHEN </a:t>
            </a:r>
            <a:r>
              <a:rPr lang="en-US" sz="1600" b="1" dirty="0" smtClean="0">
                <a:solidFill>
                  <a:srgbClr val="BC8F00"/>
                </a:solidFill>
              </a:rPr>
              <a:t>‘USA</a:t>
            </a:r>
            <a:r>
              <a:rPr lang="en-US" sz="1600" b="1" dirty="0" smtClean="0">
                <a:solidFill>
                  <a:srgbClr val="0070C0"/>
                </a:solidFill>
              </a:rPr>
              <a:t>' </a:t>
            </a:r>
            <a:r>
              <a:rPr lang="en-US" sz="1600" b="1" dirty="0">
                <a:solidFill>
                  <a:srgbClr val="0070C0"/>
                </a:solidFill>
              </a:rPr>
              <a:t>THEN </a:t>
            </a:r>
            <a:r>
              <a:rPr lang="en-US" sz="1600" b="1" dirty="0" smtClean="0">
                <a:solidFill>
                  <a:srgbClr val="BC8F00"/>
                </a:solidFill>
              </a:rPr>
              <a:t>‘United State of America’</a:t>
            </a:r>
            <a:endParaRPr lang="en-US" sz="1600" b="1" dirty="0">
              <a:solidFill>
                <a:srgbClr val="BC8F00"/>
              </a:solidFill>
            </a:endParaRPr>
          </a:p>
          <a:p>
            <a:pPr marL="857250" lvl="3" indent="0">
              <a:buNone/>
            </a:pPr>
            <a:r>
              <a:rPr lang="en-US" sz="1600" b="1" dirty="0" smtClean="0">
                <a:solidFill>
                  <a:srgbClr val="0070C0"/>
                </a:solidFill>
              </a:rPr>
              <a:t>WHEN </a:t>
            </a:r>
            <a:r>
              <a:rPr lang="en-US" sz="1600" b="1" dirty="0" smtClean="0">
                <a:solidFill>
                  <a:srgbClr val="BC8F00"/>
                </a:solidFill>
              </a:rPr>
              <a:t>‘UK</a:t>
            </a:r>
            <a:r>
              <a:rPr lang="en-US" sz="1600" b="1" dirty="0" smtClean="0">
                <a:solidFill>
                  <a:srgbClr val="0070C0"/>
                </a:solidFill>
              </a:rPr>
              <a:t>' </a:t>
            </a:r>
            <a:r>
              <a:rPr lang="en-US" sz="1600" b="1" dirty="0">
                <a:solidFill>
                  <a:srgbClr val="0070C0"/>
                </a:solidFill>
              </a:rPr>
              <a:t>THEN </a:t>
            </a:r>
            <a:r>
              <a:rPr lang="en-US" sz="1600" b="1" dirty="0" smtClean="0">
                <a:solidFill>
                  <a:srgbClr val="BC8F00"/>
                </a:solidFill>
              </a:rPr>
              <a:t>‘United Kingdom’</a:t>
            </a:r>
            <a:endParaRPr lang="en-US" sz="1600" b="1" dirty="0">
              <a:solidFill>
                <a:srgbClr val="BC8F00"/>
              </a:solidFill>
            </a:endParaRPr>
          </a:p>
          <a:p>
            <a:pPr marL="857250" lvl="3" indent="0">
              <a:buNone/>
            </a:pPr>
            <a:r>
              <a:rPr lang="en-US" sz="1600" b="1" dirty="0" smtClean="0">
                <a:solidFill>
                  <a:srgbClr val="0070C0"/>
                </a:solidFill>
              </a:rPr>
              <a:t>ELSE </a:t>
            </a:r>
            <a:r>
              <a:rPr lang="en-US" sz="1600" b="1" dirty="0" smtClean="0">
                <a:solidFill>
                  <a:srgbClr val="BC8F00"/>
                </a:solidFill>
              </a:rPr>
              <a:t>‘N/A’ </a:t>
            </a:r>
            <a:r>
              <a:rPr lang="en-US" sz="1600" b="1" dirty="0" smtClean="0">
                <a:solidFill>
                  <a:srgbClr val="0070C0"/>
                </a:solidFill>
              </a:rPr>
              <a:t>END</a:t>
            </a:r>
          </a:p>
          <a:p>
            <a:pPr marL="857250" lvl="3" indent="0">
              <a:buNone/>
            </a:pPr>
            <a:r>
              <a:rPr lang="en-US" sz="1600" b="1" dirty="0" smtClean="0">
                <a:solidFill>
                  <a:srgbClr val="0070C0"/>
                </a:solidFill>
              </a:rPr>
              <a:t>FROM </a:t>
            </a:r>
            <a:r>
              <a:rPr lang="en-US" sz="1600" b="1" dirty="0" smtClean="0">
                <a:solidFill>
                  <a:srgbClr val="BC8F00"/>
                </a:solidFill>
              </a:rPr>
              <a:t>Customers</a:t>
            </a:r>
            <a:endParaRPr lang="en-US" sz="1600" b="1" dirty="0">
              <a:solidFill>
                <a:srgbClr val="BC8F00"/>
              </a:solidFill>
            </a:endParaRPr>
          </a:p>
          <a:p>
            <a:pPr marL="0" lvl="1" indent="0">
              <a:buNone/>
            </a:pPr>
            <a:endParaRPr lang="en-US" sz="18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6" name="Rectangle 5"/>
          <p:cNvSpPr/>
          <p:nvPr/>
        </p:nvSpPr>
        <p:spPr>
          <a:xfrm>
            <a:off x="1524000" y="2401669"/>
            <a:ext cx="72390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smtClean="0">
                <a:solidFill>
                  <a:srgbClr val="0070C0"/>
                </a:solidFill>
              </a:rPr>
              <a:t>CASE value WHEN [</a:t>
            </a:r>
            <a:r>
              <a:rPr lang="en-US" sz="1600" b="1" dirty="0" err="1" smtClean="0">
                <a:solidFill>
                  <a:srgbClr val="BC8F00"/>
                </a:solidFill>
              </a:rPr>
              <a:t>compare_value</a:t>
            </a:r>
            <a:r>
              <a:rPr lang="en-US" dirty="0" smtClean="0">
                <a:solidFill>
                  <a:srgbClr val="0070C0"/>
                </a:solidFill>
              </a:rPr>
              <a:t>] THEN result [WHEN [</a:t>
            </a:r>
            <a:r>
              <a:rPr lang="en-US" sz="1600" b="1" dirty="0" err="1" smtClean="0">
                <a:solidFill>
                  <a:srgbClr val="BC8F00"/>
                </a:solidFill>
              </a:rPr>
              <a:t>compare_value</a:t>
            </a:r>
            <a:r>
              <a:rPr lang="en-US" dirty="0" smtClean="0">
                <a:solidFill>
                  <a:srgbClr val="0070C0"/>
                </a:solidFill>
              </a:rPr>
              <a:t>] THEN 	result ...] [ELSE </a:t>
            </a:r>
            <a:r>
              <a:rPr lang="en-US" sz="1600" b="1" dirty="0" smtClean="0">
                <a:solidFill>
                  <a:srgbClr val="BC8F00"/>
                </a:solidFill>
              </a:rPr>
              <a:t>result</a:t>
            </a:r>
            <a:r>
              <a:rPr lang="en-US" dirty="0" smtClean="0">
                <a:solidFill>
                  <a:srgbClr val="0070C0"/>
                </a:solidFill>
              </a:rPr>
              <a:t>] END </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28</a:t>
            </a:fld>
            <a:endParaRPr lang="en-US" dirty="0"/>
          </a:p>
        </p:txBody>
      </p:sp>
    </p:spTree>
    <p:extLst>
      <p:ext uri="{BB962C8B-B14F-4D97-AF65-F5344CB8AC3E}">
        <p14:creationId xmlns:p14="http://schemas.microsoft.com/office/powerpoint/2010/main" val="1601533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lvl="1"/>
            <a:r>
              <a:rPr lang="en-US" sz="3200" dirty="0" smtClean="0">
                <a:latin typeface="Verdana" pitchFamily="34" charset="0"/>
              </a:rPr>
              <a:t>CASE Operator examples</a:t>
            </a:r>
          </a:p>
        </p:txBody>
      </p:sp>
      <p:sp>
        <p:nvSpPr>
          <p:cNvPr id="5" name="TextBox 4"/>
          <p:cNvSpPr txBox="1"/>
          <p:nvPr/>
        </p:nvSpPr>
        <p:spPr>
          <a:xfrm>
            <a:off x="381000" y="1295400"/>
            <a:ext cx="8305800" cy="4124206"/>
          </a:xfrm>
          <a:prstGeom prst="rect">
            <a:avLst/>
          </a:prstGeom>
          <a:noFill/>
        </p:spPr>
        <p:txBody>
          <a:bodyPr wrap="square" rtlCol="0">
            <a:spAutoFit/>
          </a:bodyPr>
          <a:lstStyle/>
          <a:p>
            <a:pPr>
              <a:spcBef>
                <a:spcPts val="1200"/>
              </a:spcBef>
            </a:pPr>
            <a:r>
              <a:rPr lang="en-US" b="1" dirty="0" smtClean="0"/>
              <a:t>Example 1:</a:t>
            </a:r>
          </a:p>
          <a:p>
            <a:pPr lvl="1">
              <a:spcBef>
                <a:spcPts val="1200"/>
              </a:spcBef>
            </a:pPr>
            <a:r>
              <a:rPr lang="en-US" sz="1600" b="1" dirty="0" smtClean="0">
                <a:solidFill>
                  <a:srgbClr val="0070C0"/>
                </a:solidFill>
              </a:rPr>
              <a:t>SELECT CASE 1 WHEN 1 THEN </a:t>
            </a:r>
            <a:r>
              <a:rPr lang="en-US" sz="1600" b="1" dirty="0">
                <a:solidFill>
                  <a:srgbClr val="BC8F00"/>
                </a:solidFill>
              </a:rPr>
              <a:t>'this is case one'</a:t>
            </a:r>
            <a:r>
              <a:rPr lang="en-US" sz="1600" b="1" dirty="0" smtClean="0">
                <a:solidFill>
                  <a:srgbClr val="0070C0"/>
                </a:solidFill>
              </a:rPr>
              <a:t/>
            </a:r>
            <a:br>
              <a:rPr lang="en-US" sz="1600" b="1" dirty="0" smtClean="0">
                <a:solidFill>
                  <a:srgbClr val="0070C0"/>
                </a:solidFill>
              </a:rPr>
            </a:br>
            <a:r>
              <a:rPr lang="en-US" sz="1600" b="1" dirty="0" smtClean="0">
                <a:solidFill>
                  <a:srgbClr val="0070C0"/>
                </a:solidFill>
              </a:rPr>
              <a:t>WHEN 2 THEN </a:t>
            </a:r>
            <a:r>
              <a:rPr lang="en-US" sz="1600" b="1" dirty="0">
                <a:solidFill>
                  <a:srgbClr val="BC8F00"/>
                </a:solidFill>
              </a:rPr>
              <a:t>'this is case two' </a:t>
            </a:r>
            <a:r>
              <a:rPr lang="en-US" sz="1600" b="1" dirty="0" smtClean="0">
                <a:solidFill>
                  <a:srgbClr val="0070C0"/>
                </a:solidFill>
              </a:rPr>
              <a:t/>
            </a:r>
            <a:br>
              <a:rPr lang="en-US" sz="1600" b="1" dirty="0" smtClean="0">
                <a:solidFill>
                  <a:srgbClr val="0070C0"/>
                </a:solidFill>
              </a:rPr>
            </a:br>
            <a:r>
              <a:rPr lang="en-US" sz="1600" b="1" dirty="0" smtClean="0">
                <a:solidFill>
                  <a:srgbClr val="0070C0"/>
                </a:solidFill>
              </a:rPr>
              <a:t>ELSE </a:t>
            </a:r>
            <a:r>
              <a:rPr lang="en-US" sz="1600" b="1" dirty="0">
                <a:solidFill>
                  <a:srgbClr val="BC8F00"/>
                </a:solidFill>
              </a:rPr>
              <a:t>'this is not in the case'</a:t>
            </a:r>
            <a:r>
              <a:rPr lang="en-US" sz="1600" b="1" dirty="0" smtClean="0">
                <a:solidFill>
                  <a:srgbClr val="0070C0"/>
                </a:solidFill>
              </a:rPr>
              <a:t/>
            </a:r>
            <a:br>
              <a:rPr lang="en-US" sz="1600" b="1" dirty="0" smtClean="0">
                <a:solidFill>
                  <a:srgbClr val="0070C0"/>
                </a:solidFill>
              </a:rPr>
            </a:br>
            <a:r>
              <a:rPr lang="en-US" sz="1600" b="1" dirty="0" smtClean="0">
                <a:solidFill>
                  <a:srgbClr val="0070C0"/>
                </a:solidFill>
              </a:rPr>
              <a:t>END as </a:t>
            </a:r>
            <a:r>
              <a:rPr lang="en-US" sz="1600" b="1" dirty="0">
                <a:solidFill>
                  <a:srgbClr val="BC8F00"/>
                </a:solidFill>
              </a:rPr>
              <a:t>'how to execute case statement'</a:t>
            </a:r>
          </a:p>
          <a:p>
            <a:r>
              <a:rPr lang="en-US" b="1" dirty="0" smtClean="0"/>
              <a:t>Explanation</a:t>
            </a:r>
          </a:p>
          <a:p>
            <a:r>
              <a:rPr lang="en-US" b="1" dirty="0" smtClean="0"/>
              <a:t>	</a:t>
            </a:r>
            <a:r>
              <a:rPr lang="en-US" dirty="0" smtClean="0"/>
              <a:t>Since CASE is 1, so "this is case one" is returned. </a:t>
            </a:r>
          </a:p>
          <a:p>
            <a:pPr>
              <a:spcBef>
                <a:spcPts val="1200"/>
              </a:spcBef>
            </a:pPr>
            <a:endParaRPr lang="en-US" b="1" dirty="0" smtClean="0"/>
          </a:p>
          <a:p>
            <a:pPr>
              <a:spcBef>
                <a:spcPts val="1200"/>
              </a:spcBef>
            </a:pPr>
            <a:r>
              <a:rPr lang="en-US" b="1" dirty="0" smtClean="0"/>
              <a:t>Example 2:</a:t>
            </a:r>
          </a:p>
          <a:p>
            <a:pPr lvl="2">
              <a:spcBef>
                <a:spcPts val="1200"/>
              </a:spcBef>
            </a:pPr>
            <a:r>
              <a:rPr lang="en-US" sz="1600" b="1" dirty="0" smtClean="0">
                <a:solidFill>
                  <a:srgbClr val="0070C0"/>
                </a:solidFill>
              </a:rPr>
              <a:t>SELECT CASE </a:t>
            </a:r>
            <a:r>
              <a:rPr lang="en-US" sz="1600" b="1" dirty="0">
                <a:solidFill>
                  <a:srgbClr val="BC8F00"/>
                </a:solidFill>
              </a:rPr>
              <a:t>'A</a:t>
            </a:r>
            <a:r>
              <a:rPr lang="en-US" sz="1600" b="1" dirty="0" smtClean="0">
                <a:solidFill>
                  <a:srgbClr val="0070C0"/>
                </a:solidFill>
              </a:rPr>
              <a:t>' WHEN </a:t>
            </a:r>
            <a:r>
              <a:rPr lang="en-US" sz="1600" b="1" dirty="0">
                <a:solidFill>
                  <a:srgbClr val="BC8F00"/>
                </a:solidFill>
              </a:rPr>
              <a:t>'a' </a:t>
            </a:r>
            <a:r>
              <a:rPr lang="en-US" sz="1600" b="1" dirty="0" smtClean="0">
                <a:solidFill>
                  <a:srgbClr val="0070C0"/>
                </a:solidFill>
              </a:rPr>
              <a:t>THEN </a:t>
            </a:r>
            <a:r>
              <a:rPr lang="en-US" sz="1600" b="1" dirty="0">
                <a:solidFill>
                  <a:srgbClr val="BC8F00"/>
                </a:solidFill>
              </a:rPr>
              <a:t>1 </a:t>
            </a:r>
            <a:r>
              <a:rPr lang="en-US" sz="1600" b="1" dirty="0" smtClean="0">
                <a:solidFill>
                  <a:srgbClr val="0070C0"/>
                </a:solidFill>
              </a:rPr>
              <a:t/>
            </a:r>
            <a:br>
              <a:rPr lang="en-US" sz="1600" b="1" dirty="0" smtClean="0">
                <a:solidFill>
                  <a:srgbClr val="0070C0"/>
                </a:solidFill>
              </a:rPr>
            </a:br>
            <a:r>
              <a:rPr lang="en-US" sz="1600" b="1" dirty="0" smtClean="0">
                <a:solidFill>
                  <a:srgbClr val="0070C0"/>
                </a:solidFill>
              </a:rPr>
              <a:t>WHEN '</a:t>
            </a:r>
            <a:r>
              <a:rPr lang="en-US" sz="1600" b="1" dirty="0">
                <a:solidFill>
                  <a:srgbClr val="BC8F00"/>
                </a:solidFill>
              </a:rPr>
              <a:t>b' </a:t>
            </a:r>
            <a:r>
              <a:rPr lang="en-US" sz="1600" b="1" dirty="0" smtClean="0">
                <a:solidFill>
                  <a:srgbClr val="0070C0"/>
                </a:solidFill>
              </a:rPr>
              <a:t>THEN </a:t>
            </a:r>
            <a:r>
              <a:rPr lang="en-US" sz="1600" b="1" dirty="0">
                <a:solidFill>
                  <a:srgbClr val="BC8F00"/>
                </a:solidFill>
              </a:rPr>
              <a:t>2</a:t>
            </a:r>
            <a:r>
              <a:rPr lang="en-US" sz="1600" b="1" dirty="0" smtClean="0">
                <a:solidFill>
                  <a:srgbClr val="0070C0"/>
                </a:solidFill>
              </a:rPr>
              <a:t> END; </a:t>
            </a:r>
          </a:p>
          <a:p>
            <a:r>
              <a:rPr lang="en-US" b="1" dirty="0" smtClean="0"/>
              <a:t>Explanation</a:t>
            </a:r>
          </a:p>
          <a:p>
            <a:r>
              <a:rPr lang="en-US" dirty="0" smtClean="0"/>
              <a:t>	Since CASE is not satisfied by neither of the WHEN, it returns NULL. </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29</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300" dirty="0" smtClean="0"/>
              <a:t>	SQL Functions </a:t>
            </a:r>
            <a:r>
              <a:rPr lang="en-US" sz="2300" dirty="0"/>
              <a:t>session provides knowledge and </a:t>
            </a:r>
            <a:r>
              <a:rPr lang="en-US" sz="2300" dirty="0" smtClean="0"/>
              <a:t>understanding of the </a:t>
            </a:r>
            <a:r>
              <a:rPr lang="en-US" sz="2300" dirty="0"/>
              <a:t>use </a:t>
            </a:r>
            <a:r>
              <a:rPr lang="en-US" sz="2300" dirty="0" smtClean="0"/>
              <a:t>of functions available in ANSI and finally apply the syntax learned as part of this session in a case study provided. </a:t>
            </a:r>
            <a:endParaRPr lang="en-US" sz="23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9" name="Slide Number Placeholder 8"/>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lvl="1">
              <a:buFont typeface="Arial" pitchFamily="34" charset="0"/>
              <a:buChar char="•"/>
            </a:pPr>
            <a:r>
              <a:rPr lang="en-US" sz="1600" dirty="0" smtClean="0"/>
              <a:t>If </a:t>
            </a:r>
            <a:r>
              <a:rPr lang="en-US" sz="1600" dirty="0"/>
              <a:t>expr1 is TRUE (expr1 &lt;&gt; 0 and expr1 &lt;&gt; NULL) then IF() returns expr2; </a:t>
            </a:r>
            <a:r>
              <a:rPr lang="en-US" sz="1600" dirty="0" smtClean="0"/>
              <a:t>otherwise </a:t>
            </a:r>
            <a:r>
              <a:rPr lang="en-US" sz="1600" dirty="0"/>
              <a:t>it returns expr3</a:t>
            </a:r>
            <a:r>
              <a:rPr lang="en-US" sz="1600" dirty="0" smtClean="0"/>
              <a:t>.</a:t>
            </a:r>
          </a:p>
          <a:p>
            <a:pPr marL="285750" lvl="1">
              <a:buFont typeface="Arial" pitchFamily="34" charset="0"/>
              <a:buChar char="•"/>
            </a:pPr>
            <a:r>
              <a:rPr lang="en-US" sz="1600" dirty="0" smtClean="0"/>
              <a:t>IF</a:t>
            </a:r>
            <a:r>
              <a:rPr lang="en-US" sz="1600" dirty="0"/>
              <a:t>() returns a numeric or string value, depending on the context in which it is used</a:t>
            </a:r>
            <a:r>
              <a:rPr lang="en-US" sz="1600" dirty="0" smtClean="0"/>
              <a:t>..</a:t>
            </a:r>
          </a:p>
          <a:p>
            <a:pPr marL="285750" lvl="1">
              <a:buFont typeface="Arial" pitchFamily="34" charset="0"/>
              <a:buChar char="•"/>
            </a:pPr>
            <a:endParaRPr lang="en-US" sz="1600" b="1" dirty="0"/>
          </a:p>
          <a:p>
            <a:pPr marL="285750" lvl="1">
              <a:buFont typeface="Arial" pitchFamily="34" charset="0"/>
              <a:buChar char="•"/>
            </a:pPr>
            <a:endParaRPr lang="en-US" sz="1600" dirty="0" smtClean="0"/>
          </a:p>
          <a:p>
            <a:pPr marL="285750" lvl="1">
              <a:buFont typeface="Arial" pitchFamily="34" charset="0"/>
              <a:buChar char="•"/>
            </a:pPr>
            <a:r>
              <a:rPr lang="en-US" sz="1600" dirty="0" smtClean="0"/>
              <a:t>If </a:t>
            </a:r>
            <a:r>
              <a:rPr lang="en-US" sz="1600" dirty="0"/>
              <a:t>expr1 is not NULL, IFNULL() returns expr1; otherwise it returns expr2. </a:t>
            </a:r>
            <a:endParaRPr lang="en-US" sz="1600" dirty="0" smtClean="0"/>
          </a:p>
          <a:p>
            <a:pPr marL="285750" lvl="1">
              <a:buFont typeface="Arial" pitchFamily="34" charset="0"/>
              <a:buChar char="•"/>
            </a:pPr>
            <a:r>
              <a:rPr lang="en-US" sz="1600" dirty="0" smtClean="0"/>
              <a:t>IFNULL</a:t>
            </a:r>
            <a:r>
              <a:rPr lang="en-US" sz="1600" dirty="0"/>
              <a:t>() returns a numeric or string value, depending on the context in which it is used.</a:t>
            </a:r>
          </a:p>
          <a:p>
            <a:pPr marL="285750" lvl="1">
              <a:buFont typeface="Arial" pitchFamily="34" charset="0"/>
              <a:buChar char="•"/>
            </a:pPr>
            <a:endParaRPr lang="en-US" sz="1600" dirty="0" smtClean="0"/>
          </a:p>
          <a:p>
            <a:pPr marL="0" lvl="1" indent="0">
              <a:buNone/>
            </a:pPr>
            <a:endParaRPr lang="en-US" sz="1800" b="1" dirty="0" smtClean="0"/>
          </a:p>
        </p:txBody>
      </p:sp>
      <p:sp>
        <p:nvSpPr>
          <p:cNvPr id="2" name="Title 1"/>
          <p:cNvSpPr>
            <a:spLocks noGrp="1"/>
          </p:cNvSpPr>
          <p:nvPr>
            <p:ph type="title"/>
          </p:nvPr>
        </p:nvSpPr>
        <p:spPr/>
        <p:txBody>
          <a:bodyPr/>
          <a:lstStyle/>
          <a:p>
            <a:pPr marL="0" indent="0"/>
            <a:r>
              <a:rPr lang="en-US" dirty="0" smtClean="0"/>
              <a:t>Control Flow Functions</a:t>
            </a:r>
          </a:p>
        </p:txBody>
      </p:sp>
      <p:sp>
        <p:nvSpPr>
          <p:cNvPr id="9" name="Rectangle 5"/>
          <p:cNvSpPr>
            <a:spLocks noChangeArrowheads="1"/>
          </p:cNvSpPr>
          <p:nvPr/>
        </p:nvSpPr>
        <p:spPr bwMode="auto">
          <a:xfrm>
            <a:off x="3200400" y="1971675"/>
            <a:ext cx="2387600" cy="457200"/>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algn="ct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algn="ctr">
              <a:spcBef>
                <a:spcPts val="1200"/>
              </a:spcBef>
            </a:pPr>
            <a:r>
              <a:rPr lang="en-US" sz="1600" dirty="0" smtClean="0"/>
              <a:t> </a:t>
            </a:r>
            <a:r>
              <a:rPr lang="en-US" dirty="0" smtClean="0">
                <a:solidFill>
                  <a:srgbClr val="0070C0"/>
                </a:solidFill>
              </a:rPr>
              <a:t>IF(</a:t>
            </a:r>
            <a:r>
              <a:rPr lang="en-US" dirty="0" smtClean="0">
                <a:solidFill>
                  <a:srgbClr val="00B050"/>
                </a:solidFill>
              </a:rPr>
              <a:t>expr1, expr2, expr3</a:t>
            </a:r>
            <a:r>
              <a:rPr lang="en-US" dirty="0" smtClean="0">
                <a:solidFill>
                  <a:srgbClr val="0070C0"/>
                </a:solidFill>
              </a:rPr>
              <a:t>)</a:t>
            </a:r>
            <a:endParaRPr lang="en-US" dirty="0">
              <a:solidFill>
                <a:srgbClr val="0070C0"/>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algn="ct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sp>
        <p:nvSpPr>
          <p:cNvPr id="10" name="Rectangle 5"/>
          <p:cNvSpPr>
            <a:spLocks noChangeArrowheads="1"/>
          </p:cNvSpPr>
          <p:nvPr/>
        </p:nvSpPr>
        <p:spPr bwMode="auto">
          <a:xfrm>
            <a:off x="3187995" y="3288340"/>
            <a:ext cx="2971800" cy="512135"/>
          </a:xfrm>
          <a:prstGeom prst="rect">
            <a:avLst/>
          </a:prstGeom>
          <a:ln/>
        </p:spPr>
        <p:style>
          <a:lnRef idx="2">
            <a:schemeClr val="accent1"/>
          </a:lnRef>
          <a:fillRef idx="1">
            <a:schemeClr val="lt1"/>
          </a:fillRef>
          <a:effectRef idx="0">
            <a:schemeClr val="accent1"/>
          </a:effectRef>
          <a:fontRef idx="minor">
            <a:schemeClr val="dk1"/>
          </a:fontRef>
        </p:style>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algn="ctr">
              <a:spcBef>
                <a:spcPts val="1200"/>
              </a:spcBef>
            </a:pPr>
            <a:r>
              <a:rPr lang="en-US" sz="1600" dirty="0" smtClean="0"/>
              <a:t> </a:t>
            </a:r>
            <a:r>
              <a:rPr lang="en-US" dirty="0" smtClean="0">
                <a:solidFill>
                  <a:srgbClr val="0070C0"/>
                </a:solidFill>
              </a:rPr>
              <a:t>IFNULL(</a:t>
            </a:r>
            <a:r>
              <a:rPr lang="en-US" dirty="0" smtClean="0">
                <a:solidFill>
                  <a:srgbClr val="00B050"/>
                </a:solidFill>
              </a:rPr>
              <a:t>expr1</a:t>
            </a:r>
            <a:r>
              <a:rPr lang="en-US" dirty="0">
                <a:solidFill>
                  <a:srgbClr val="00B050"/>
                </a:solidFill>
              </a:rPr>
              <a:t>, expr2, expr3</a:t>
            </a:r>
            <a:r>
              <a:rPr lang="en-US" dirty="0">
                <a:solidFill>
                  <a:srgbClr val="0070C0"/>
                </a:solidFill>
              </a:rPr>
              <a:t>)</a:t>
            </a: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sp>
        <p:nvSpPr>
          <p:cNvPr id="16" name="TextBox 15"/>
          <p:cNvSpPr txBox="1"/>
          <p:nvPr/>
        </p:nvSpPr>
        <p:spPr>
          <a:xfrm>
            <a:off x="2717800" y="3948172"/>
            <a:ext cx="360680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600"/>
              </a:spcBef>
            </a:pPr>
            <a:r>
              <a:rPr lang="en-US" sz="1400" b="1" dirty="0" smtClean="0"/>
              <a:t>Examples:</a:t>
            </a:r>
          </a:p>
          <a:p>
            <a:pPr lvl="1">
              <a:spcBef>
                <a:spcPts val="600"/>
              </a:spcBef>
            </a:pPr>
            <a:r>
              <a:rPr lang="en-US" sz="1400" b="1" dirty="0">
                <a:solidFill>
                  <a:srgbClr val="0070C0"/>
                </a:solidFill>
              </a:rPr>
              <a:t>Select IF</a:t>
            </a:r>
            <a:r>
              <a:rPr lang="en-US" sz="1400" b="1" dirty="0">
                <a:solidFill>
                  <a:srgbClr val="BC8F00"/>
                </a:solidFill>
              </a:rPr>
              <a:t>(1&gt;2,2,3); </a:t>
            </a:r>
            <a:r>
              <a:rPr lang="en-US" sz="1400" b="1" dirty="0" smtClean="0">
                <a:solidFill>
                  <a:srgbClr val="BC8F00"/>
                </a:solidFill>
              </a:rPr>
              <a:t>// 3</a:t>
            </a:r>
            <a:endParaRPr lang="en-US" sz="1400" b="1" dirty="0" smtClean="0"/>
          </a:p>
          <a:p>
            <a:pPr lvl="1">
              <a:spcBef>
                <a:spcPts val="600"/>
              </a:spcBef>
            </a:pPr>
            <a:r>
              <a:rPr lang="en-US" sz="1400" b="1" dirty="0">
                <a:solidFill>
                  <a:srgbClr val="0070C0"/>
                </a:solidFill>
              </a:rPr>
              <a:t>Select IF</a:t>
            </a:r>
            <a:r>
              <a:rPr lang="en-US" sz="1400" b="1" dirty="0">
                <a:solidFill>
                  <a:srgbClr val="BC8F00"/>
                </a:solidFill>
              </a:rPr>
              <a:t>(1&lt;2,’Yes’,’no’); </a:t>
            </a:r>
            <a:r>
              <a:rPr lang="en-US" sz="1400" b="1" dirty="0" smtClean="0">
                <a:solidFill>
                  <a:srgbClr val="BC8F00"/>
                </a:solidFill>
              </a:rPr>
              <a:t>// Yes</a:t>
            </a:r>
            <a:endParaRPr lang="en-US" sz="1400" b="1" dirty="0" smtClean="0"/>
          </a:p>
          <a:p>
            <a:pPr lvl="1">
              <a:spcBef>
                <a:spcPts val="600"/>
              </a:spcBef>
            </a:pPr>
            <a:r>
              <a:rPr lang="en-US" sz="1400" b="1" dirty="0">
                <a:solidFill>
                  <a:srgbClr val="0070C0"/>
                </a:solidFill>
              </a:rPr>
              <a:t>Select</a:t>
            </a:r>
            <a:r>
              <a:rPr lang="en-US" sz="1400" b="1" dirty="0">
                <a:solidFill>
                  <a:srgbClr val="BC8F00"/>
                </a:solidFill>
              </a:rPr>
              <a:t> </a:t>
            </a:r>
            <a:r>
              <a:rPr lang="en-US" sz="1400" b="1" dirty="0">
                <a:solidFill>
                  <a:srgbClr val="0070C0"/>
                </a:solidFill>
              </a:rPr>
              <a:t>IF(STRCMP</a:t>
            </a:r>
            <a:r>
              <a:rPr lang="en-US" sz="1400" b="1" dirty="0">
                <a:solidFill>
                  <a:srgbClr val="BC8F00"/>
                </a:solidFill>
              </a:rPr>
              <a:t>(‘hi’,’h1’),’</a:t>
            </a:r>
            <a:r>
              <a:rPr lang="en-US" sz="1400" b="1" dirty="0" err="1">
                <a:solidFill>
                  <a:srgbClr val="BC8F00"/>
                </a:solidFill>
              </a:rPr>
              <a:t>no’,’yes</a:t>
            </a:r>
            <a:r>
              <a:rPr lang="en-US" sz="1400" b="1" dirty="0">
                <a:solidFill>
                  <a:srgbClr val="BC8F00"/>
                </a:solidFill>
              </a:rPr>
              <a:t>’); </a:t>
            </a:r>
          </a:p>
          <a:p>
            <a:pPr lvl="1">
              <a:spcBef>
                <a:spcPts val="600"/>
              </a:spcBef>
            </a:pPr>
            <a:r>
              <a:rPr lang="en-US" sz="1400" b="1" dirty="0">
                <a:solidFill>
                  <a:srgbClr val="BC8F00"/>
                </a:solidFill>
              </a:rPr>
              <a:t>-&gt; no</a:t>
            </a:r>
          </a:p>
          <a:p>
            <a:pPr lvl="1">
              <a:spcBef>
                <a:spcPts val="600"/>
              </a:spcBef>
            </a:pPr>
            <a:r>
              <a:rPr lang="en-US" sz="1400" b="1" dirty="0">
                <a:solidFill>
                  <a:srgbClr val="0070C0"/>
                </a:solidFill>
              </a:rPr>
              <a:t>Select</a:t>
            </a:r>
            <a:r>
              <a:rPr lang="en-US" sz="1400" b="1" dirty="0">
                <a:solidFill>
                  <a:srgbClr val="BC8F00"/>
                </a:solidFill>
              </a:rPr>
              <a:t> </a:t>
            </a:r>
            <a:r>
              <a:rPr lang="en-US" sz="1400" b="1" dirty="0">
                <a:solidFill>
                  <a:srgbClr val="0070C0"/>
                </a:solidFill>
              </a:rPr>
              <a:t>IFNULL</a:t>
            </a:r>
            <a:r>
              <a:rPr lang="en-US" sz="1400" b="1" dirty="0">
                <a:solidFill>
                  <a:srgbClr val="BC8F00"/>
                </a:solidFill>
              </a:rPr>
              <a:t>(1,0); </a:t>
            </a:r>
            <a:r>
              <a:rPr lang="en-US" sz="1400" b="1" dirty="0" smtClean="0">
                <a:solidFill>
                  <a:srgbClr val="0070C0"/>
                </a:solidFill>
              </a:rPr>
              <a:t>// 1</a:t>
            </a:r>
            <a:r>
              <a:rPr lang="en-US" sz="1400" b="1" dirty="0" smtClean="0"/>
              <a:t> </a:t>
            </a:r>
          </a:p>
          <a:p>
            <a:pPr lvl="1">
              <a:spcBef>
                <a:spcPts val="600"/>
              </a:spcBef>
            </a:pPr>
            <a:r>
              <a:rPr lang="en-US" sz="1400" b="1" dirty="0" smtClean="0">
                <a:solidFill>
                  <a:srgbClr val="0070C0"/>
                </a:solidFill>
              </a:rPr>
              <a:t>Select </a:t>
            </a:r>
            <a:r>
              <a:rPr lang="en-US" sz="1400" b="1" dirty="0">
                <a:solidFill>
                  <a:srgbClr val="0070C0"/>
                </a:solidFill>
              </a:rPr>
              <a:t>IFNULL(NULL</a:t>
            </a:r>
            <a:r>
              <a:rPr lang="en-US" sz="1400" b="1" dirty="0">
                <a:solidFill>
                  <a:srgbClr val="BC8F00"/>
                </a:solidFill>
              </a:rPr>
              <a:t>,10</a:t>
            </a:r>
            <a:r>
              <a:rPr lang="en-US" sz="1400" b="1" dirty="0" smtClean="0">
                <a:solidFill>
                  <a:srgbClr val="BC8F00"/>
                </a:solidFill>
              </a:rPr>
              <a:t>); // 10</a:t>
            </a:r>
            <a:endParaRPr lang="en-US" sz="1400" b="1" dirty="0">
              <a:solidFill>
                <a:srgbClr val="BC8F00"/>
              </a:solidFill>
            </a:endParaRPr>
          </a:p>
        </p:txBody>
      </p:sp>
      <p:sp>
        <p:nvSpPr>
          <p:cNvPr id="11" name="Slide Number Placeholder 10"/>
          <p:cNvSpPr>
            <a:spLocks noGrp="1"/>
          </p:cNvSpPr>
          <p:nvPr>
            <p:ph type="sldNum" sz="quarter" idx="10"/>
          </p:nvPr>
        </p:nvSpPr>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25131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a:t>Nesting </a:t>
            </a:r>
            <a:r>
              <a:rPr lang="en-US" sz="2000" b="1" dirty="0" smtClean="0"/>
              <a:t>of </a:t>
            </a:r>
            <a:r>
              <a:rPr lang="en-US" sz="2000" b="1" dirty="0"/>
              <a:t>Functions</a:t>
            </a:r>
          </a:p>
          <a:p>
            <a:r>
              <a:rPr lang="en-US" sz="1800" dirty="0" smtClean="0"/>
              <a:t>In </a:t>
            </a:r>
            <a:r>
              <a:rPr lang="en-US" sz="1800" dirty="0"/>
              <a:t>case of nesting of functions  the inner most functions is evaluated first &amp; the out put of that function serves as input to outer function. </a:t>
            </a:r>
            <a:endParaRPr lang="en-US" sz="1800" dirty="0" smtClean="0"/>
          </a:p>
          <a:p>
            <a:r>
              <a:rPr lang="en-US" sz="1800" dirty="0" smtClean="0"/>
              <a:t>The </a:t>
            </a:r>
            <a:r>
              <a:rPr lang="en-US" sz="1800" dirty="0"/>
              <a:t>process goes till outer most function return the value.</a:t>
            </a:r>
          </a:p>
          <a:p>
            <a:r>
              <a:rPr lang="en-US" sz="1800" dirty="0"/>
              <a:t>Scalar functions can be nested to any level. Though Some database vendors have their own restrictions. </a:t>
            </a:r>
            <a:endParaRPr lang="en-US" sz="1800" dirty="0" smtClean="0"/>
          </a:p>
          <a:p>
            <a:pPr marL="0" indent="0">
              <a:buNone/>
            </a:pPr>
            <a:r>
              <a:rPr lang="en-US" sz="1800" dirty="0" smtClean="0"/>
              <a:t>   </a:t>
            </a:r>
            <a:r>
              <a:rPr lang="en-US" sz="1800" b="1" dirty="0" smtClean="0"/>
              <a:t>Example</a:t>
            </a:r>
            <a:r>
              <a:rPr lang="en-US" sz="1800" dirty="0"/>
              <a:t>: </a:t>
            </a:r>
          </a:p>
          <a:p>
            <a:endParaRPr lang="en-US" sz="2000" dirty="0" smtClean="0"/>
          </a:p>
          <a:p>
            <a:endParaRPr lang="en-US" sz="2000" dirty="0"/>
          </a:p>
          <a:p>
            <a:pPr marL="0" indent="0">
              <a:buNone/>
            </a:pPr>
            <a:endParaRPr lang="en-US" sz="2000" b="1" dirty="0" smtClean="0">
              <a:latin typeface="Verdana" pitchFamily="34" charset="0"/>
            </a:endParaRPr>
          </a:p>
          <a:p>
            <a:pPr marL="285750" lvl="1">
              <a:buFont typeface="Arial" pitchFamily="34" charset="0"/>
              <a:buChar char="•"/>
            </a:pPr>
            <a:endParaRPr lang="en-US" sz="1600" dirty="0" smtClean="0"/>
          </a:p>
          <a:p>
            <a:pPr marL="285750" lvl="1">
              <a:buFont typeface="Arial" pitchFamily="34" charset="0"/>
              <a:buChar char="•"/>
            </a:pPr>
            <a:endParaRPr lang="en-US" sz="1600" dirty="0"/>
          </a:p>
          <a:p>
            <a:pPr marL="285750" lvl="1">
              <a:buFont typeface="Arial" pitchFamily="34" charset="0"/>
              <a:buChar char="•"/>
            </a:pPr>
            <a:endParaRPr lang="en-US" sz="1600" dirty="0" smtClean="0"/>
          </a:p>
          <a:p>
            <a:pPr marL="285750" lvl="1">
              <a:buFont typeface="Arial" pitchFamily="34" charset="0"/>
              <a:buChar char="•"/>
            </a:pPr>
            <a:endParaRPr lang="en-US" sz="1600" dirty="0" smtClean="0"/>
          </a:p>
          <a:p>
            <a:pPr marL="285750" lvl="1">
              <a:buFont typeface="Arial" pitchFamily="34" charset="0"/>
              <a:buChar char="•"/>
            </a:pPr>
            <a:endParaRPr lang="en-US" sz="1600" dirty="0" smtClean="0"/>
          </a:p>
        </p:txBody>
      </p:sp>
      <p:sp>
        <p:nvSpPr>
          <p:cNvPr id="2" name="Title 1"/>
          <p:cNvSpPr>
            <a:spLocks noGrp="1"/>
          </p:cNvSpPr>
          <p:nvPr>
            <p:ph type="title"/>
          </p:nvPr>
        </p:nvSpPr>
        <p:spPr/>
        <p:txBody>
          <a:bodyPr/>
          <a:lstStyle/>
          <a:p>
            <a:pPr marL="0" indent="0"/>
            <a:r>
              <a:rPr lang="en-US" dirty="0"/>
              <a:t>Nesting Of Functions</a:t>
            </a:r>
          </a:p>
        </p:txBody>
      </p:sp>
      <p:sp>
        <p:nvSpPr>
          <p:cNvPr id="10" name="TextBox 9"/>
          <p:cNvSpPr txBox="1"/>
          <p:nvPr/>
        </p:nvSpPr>
        <p:spPr>
          <a:xfrm>
            <a:off x="1106487" y="3664565"/>
            <a:ext cx="7199313" cy="243143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b="1" dirty="0" smtClean="0">
                <a:solidFill>
                  <a:srgbClr val="0070C0"/>
                </a:solidFill>
                <a:latin typeface="Arial" pitchFamily="34" charset="0"/>
                <a:cs typeface="Arial" pitchFamily="34" charset="0"/>
              </a:rPr>
              <a:t>   </a:t>
            </a:r>
          </a:p>
          <a:p>
            <a:r>
              <a:rPr lang="en-US" sz="1600" dirty="0" smtClean="0">
                <a:solidFill>
                  <a:srgbClr val="0070C0"/>
                </a:solidFill>
                <a:latin typeface="Arial" pitchFamily="34" charset="0"/>
                <a:cs typeface="Arial" pitchFamily="34" charset="0"/>
              </a:rPr>
              <a:t>SELECT  AVG(IFNULL(</a:t>
            </a:r>
            <a:r>
              <a:rPr lang="en-US" sz="1600" b="1" dirty="0" smtClean="0">
                <a:solidFill>
                  <a:srgbClr val="BC8F00"/>
                </a:solidFill>
              </a:rPr>
              <a:t>CREDITLIMIT, </a:t>
            </a:r>
            <a:r>
              <a:rPr lang="en-US" sz="1600" b="1" dirty="0">
                <a:solidFill>
                  <a:srgbClr val="BC8F00"/>
                </a:solidFill>
              </a:rPr>
              <a:t>0</a:t>
            </a:r>
            <a:r>
              <a:rPr lang="en-US" sz="1600" dirty="0" smtClean="0">
                <a:solidFill>
                  <a:srgbClr val="00B050"/>
                </a:solidFill>
                <a:latin typeface="Arial" pitchFamily="34" charset="0"/>
                <a:cs typeface="Arial" pitchFamily="34" charset="0"/>
              </a:rPr>
              <a:t>)</a:t>
            </a:r>
            <a:r>
              <a:rPr lang="en-US" sz="1600" dirty="0" smtClean="0">
                <a:solidFill>
                  <a:srgbClr val="0070C0"/>
                </a:solidFill>
                <a:latin typeface="Arial" pitchFamily="34" charset="0"/>
                <a:cs typeface="Arial" pitchFamily="34" charset="0"/>
              </a:rPr>
              <a:t>)  </a:t>
            </a:r>
          </a:p>
          <a:p>
            <a:r>
              <a:rPr lang="en-US" sz="1600" dirty="0" smtClean="0">
                <a:solidFill>
                  <a:srgbClr val="0070C0"/>
                </a:solidFill>
                <a:latin typeface="Arial" pitchFamily="34" charset="0"/>
                <a:cs typeface="Arial" pitchFamily="34" charset="0"/>
              </a:rPr>
              <a:t>FROM  </a:t>
            </a:r>
            <a:r>
              <a:rPr lang="en-US" sz="1600" b="1" dirty="0" smtClean="0">
                <a:solidFill>
                  <a:srgbClr val="BC8F00"/>
                </a:solidFill>
              </a:rPr>
              <a:t>CUSTOMERS</a:t>
            </a:r>
            <a:r>
              <a:rPr lang="en-US" sz="1600" dirty="0" smtClean="0">
                <a:solidFill>
                  <a:srgbClr val="0070C0"/>
                </a:solidFill>
                <a:latin typeface="Arial" pitchFamily="34" charset="0"/>
                <a:cs typeface="Arial" pitchFamily="34" charset="0"/>
              </a:rPr>
              <a:t>;</a:t>
            </a:r>
            <a:endParaRPr lang="en-US" sz="1600" dirty="0" smtClean="0">
              <a:latin typeface="Arial" pitchFamily="34" charset="0"/>
              <a:cs typeface="Arial" pitchFamily="34" charset="0"/>
            </a:endParaRPr>
          </a:p>
          <a:p>
            <a:pPr>
              <a:spcBef>
                <a:spcPts val="1200"/>
              </a:spcBef>
            </a:pPr>
            <a:r>
              <a:rPr lang="en-US" sz="1400" b="1" dirty="0" smtClean="0">
                <a:solidFill>
                  <a:schemeClr val="tx1">
                    <a:lumMod val="95000"/>
                    <a:lumOff val="5000"/>
                  </a:schemeClr>
                </a:solidFill>
                <a:latin typeface="Arial" pitchFamily="34" charset="0"/>
                <a:cs typeface="Arial" pitchFamily="34" charset="0"/>
              </a:rPr>
              <a:t>Step 1: </a:t>
            </a:r>
          </a:p>
          <a:p>
            <a:pPr marL="742950" lvl="1" indent="-285750">
              <a:buFont typeface="Arial" pitchFamily="34" charset="0"/>
              <a:buChar char="•"/>
            </a:pPr>
            <a:r>
              <a:rPr lang="en-US" sz="1400" dirty="0" smtClean="0">
                <a:solidFill>
                  <a:schemeClr val="tx1">
                    <a:lumMod val="95000"/>
                    <a:lumOff val="5000"/>
                  </a:schemeClr>
                </a:solidFill>
                <a:latin typeface="Arial" pitchFamily="34" charset="0"/>
                <a:cs typeface="Arial" pitchFamily="34" charset="0"/>
              </a:rPr>
              <a:t>IFNULL function is applied:</a:t>
            </a:r>
          </a:p>
          <a:p>
            <a:pPr marL="742950" lvl="1" indent="-285750">
              <a:buFont typeface="Arial" pitchFamily="34" charset="0"/>
              <a:buChar char="•"/>
            </a:pPr>
            <a:r>
              <a:rPr lang="en-US" sz="1400" dirty="0" smtClean="0">
                <a:solidFill>
                  <a:schemeClr val="tx1">
                    <a:lumMod val="95000"/>
                    <a:lumOff val="5000"/>
                  </a:schemeClr>
                </a:solidFill>
                <a:latin typeface="Arial" pitchFamily="34" charset="0"/>
                <a:cs typeface="Arial" pitchFamily="34" charset="0"/>
              </a:rPr>
              <a:t>If the SAL column in NULL, it is replaced as 0</a:t>
            </a:r>
          </a:p>
          <a:p>
            <a:pPr>
              <a:spcBef>
                <a:spcPts val="1200"/>
              </a:spcBef>
            </a:pPr>
            <a:r>
              <a:rPr lang="en-US" sz="1400" b="1" dirty="0" smtClean="0">
                <a:solidFill>
                  <a:schemeClr val="tx1">
                    <a:lumMod val="95000"/>
                    <a:lumOff val="5000"/>
                  </a:schemeClr>
                </a:solidFill>
                <a:latin typeface="Arial" pitchFamily="34" charset="0"/>
                <a:cs typeface="Arial" pitchFamily="34" charset="0"/>
              </a:rPr>
              <a:t>Step 2: </a:t>
            </a:r>
          </a:p>
          <a:p>
            <a:pPr marL="742950" lvl="1" indent="-285750">
              <a:buFont typeface="Arial" pitchFamily="34" charset="0"/>
              <a:buChar char="•"/>
            </a:pPr>
            <a:r>
              <a:rPr lang="en-US" sz="1400" dirty="0">
                <a:solidFill>
                  <a:schemeClr val="tx1">
                    <a:lumMod val="95000"/>
                    <a:lumOff val="5000"/>
                  </a:schemeClr>
                </a:solidFill>
                <a:latin typeface="Arial" pitchFamily="34" charset="0"/>
                <a:cs typeface="Arial" pitchFamily="34" charset="0"/>
              </a:rPr>
              <a:t>AVG function is applied:</a:t>
            </a:r>
          </a:p>
          <a:p>
            <a:pPr marL="742950" lvl="1" indent="-285750">
              <a:buFont typeface="Arial" pitchFamily="34" charset="0"/>
              <a:buChar char="•"/>
            </a:pPr>
            <a:r>
              <a:rPr lang="en-US" sz="1400" dirty="0">
                <a:solidFill>
                  <a:schemeClr val="tx1">
                    <a:lumMod val="95000"/>
                    <a:lumOff val="5000"/>
                  </a:schemeClr>
                </a:solidFill>
                <a:latin typeface="Arial" pitchFamily="34" charset="0"/>
                <a:cs typeface="Arial" pitchFamily="34" charset="0"/>
              </a:rPr>
              <a:t>Average is taken after the IFNULL function is applied</a:t>
            </a:r>
          </a:p>
        </p:txBody>
      </p:sp>
      <p:sp>
        <p:nvSpPr>
          <p:cNvPr id="9" name="Slide Number Placeholder 8"/>
          <p:cNvSpPr>
            <a:spLocks noGrp="1"/>
          </p:cNvSpPr>
          <p:nvPr>
            <p:ph type="sldNum" sz="quarter" idx="10"/>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41155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smtClean="0"/>
              <a:t>What </a:t>
            </a:r>
            <a:r>
              <a:rPr lang="en-US" sz="2000" b="1" dirty="0"/>
              <a:t>is </a:t>
            </a:r>
            <a:r>
              <a:rPr lang="en-US" sz="2000" b="1" dirty="0" smtClean="0"/>
              <a:t>Expression?</a:t>
            </a:r>
          </a:p>
          <a:p>
            <a:pPr>
              <a:spcBef>
                <a:spcPts val="1200"/>
              </a:spcBef>
            </a:pPr>
            <a:r>
              <a:rPr lang="en-US" sz="1800" dirty="0"/>
              <a:t>An expression is a combination of one or more of conditions, values, operators, and SQL functions that evaluates to a value. </a:t>
            </a:r>
          </a:p>
          <a:p>
            <a:pPr marL="0" indent="0">
              <a:buNone/>
            </a:pPr>
            <a:endParaRPr lang="en-US" sz="1800" b="1" dirty="0" smtClean="0"/>
          </a:p>
          <a:p>
            <a:pPr marL="0" indent="0">
              <a:buNone/>
            </a:pPr>
            <a:r>
              <a:rPr lang="en-US" sz="1800" b="1" dirty="0" smtClean="0"/>
              <a:t>Where they can be used?</a:t>
            </a:r>
          </a:p>
          <a:p>
            <a:pPr>
              <a:spcBef>
                <a:spcPts val="0"/>
              </a:spcBef>
            </a:pPr>
            <a:r>
              <a:rPr lang="en-US" sz="1800" dirty="0"/>
              <a:t>Expressions can be used in,</a:t>
            </a:r>
          </a:p>
          <a:p>
            <a:pPr marL="1257300" lvl="4" indent="-342900">
              <a:spcBef>
                <a:spcPts val="600"/>
              </a:spcBef>
              <a:buFont typeface="Wingdings" pitchFamily="2" charset="2"/>
              <a:buChar char="v"/>
            </a:pPr>
            <a:r>
              <a:rPr lang="en-US" sz="1400" dirty="0"/>
              <a:t>The SELECT statement. </a:t>
            </a:r>
          </a:p>
          <a:p>
            <a:pPr marL="1257300" lvl="4" indent="-342900">
              <a:spcBef>
                <a:spcPts val="600"/>
              </a:spcBef>
              <a:buFont typeface="Wingdings" pitchFamily="2" charset="2"/>
              <a:buChar char="v"/>
            </a:pPr>
            <a:r>
              <a:rPr lang="en-US" sz="1400" dirty="0"/>
              <a:t>A condition of the WHERE,HAVING and ORDER BY clause.</a:t>
            </a:r>
          </a:p>
          <a:p>
            <a:pPr marL="1257300" lvl="4" indent="-342900">
              <a:spcBef>
                <a:spcPts val="600"/>
              </a:spcBef>
              <a:buFont typeface="Wingdings" pitchFamily="2" charset="2"/>
              <a:buChar char="v"/>
            </a:pPr>
            <a:r>
              <a:rPr lang="en-US" sz="1400" dirty="0"/>
              <a:t>The VALUES clause of the INSERT statement. </a:t>
            </a:r>
          </a:p>
          <a:p>
            <a:pPr marL="1257300" lvl="4" indent="-342900">
              <a:spcBef>
                <a:spcPts val="600"/>
              </a:spcBef>
              <a:buFont typeface="Wingdings" pitchFamily="2" charset="2"/>
              <a:buChar char="v"/>
            </a:pPr>
            <a:r>
              <a:rPr lang="en-US" sz="1400" dirty="0"/>
              <a:t>The SET clause of the UPDATE statement. </a:t>
            </a:r>
          </a:p>
          <a:p>
            <a:pPr lvl="1">
              <a:spcBef>
                <a:spcPts val="600"/>
              </a:spcBef>
              <a:buFont typeface="Wingdings" pitchFamily="2" charset="2"/>
              <a:buChar char="q"/>
            </a:pPr>
            <a:endParaRPr lang="en-US" sz="1400" dirty="0"/>
          </a:p>
          <a:p>
            <a:endParaRPr lang="en-US" sz="2000" dirty="0" smtClean="0"/>
          </a:p>
          <a:p>
            <a:endParaRPr lang="en-US" sz="2000" dirty="0"/>
          </a:p>
          <a:p>
            <a:pPr marL="0" indent="0">
              <a:buNone/>
            </a:pPr>
            <a:endParaRPr lang="en-US" sz="2000" b="1" dirty="0" smtClean="0">
              <a:latin typeface="Verdana" pitchFamily="34" charset="0"/>
            </a:endParaRPr>
          </a:p>
          <a:p>
            <a:pPr marL="285750" lvl="1">
              <a:buFont typeface="Arial" pitchFamily="34" charset="0"/>
              <a:buChar char="•"/>
            </a:pPr>
            <a:endParaRPr lang="en-US" sz="1600" dirty="0" smtClean="0"/>
          </a:p>
          <a:p>
            <a:pPr marL="285750" lvl="1">
              <a:buFont typeface="Arial" pitchFamily="34" charset="0"/>
              <a:buChar char="•"/>
            </a:pPr>
            <a:endParaRPr lang="en-US" sz="1600" dirty="0"/>
          </a:p>
          <a:p>
            <a:pPr marL="285750" lvl="1">
              <a:buFont typeface="Arial" pitchFamily="34" charset="0"/>
              <a:buChar char="•"/>
            </a:pPr>
            <a:endParaRPr lang="en-US" sz="1600" dirty="0" smtClean="0"/>
          </a:p>
          <a:p>
            <a:pPr marL="285750" lvl="1">
              <a:buFont typeface="Arial" pitchFamily="34" charset="0"/>
              <a:buChar char="•"/>
            </a:pPr>
            <a:endParaRPr lang="en-US" sz="1600" dirty="0" smtClean="0"/>
          </a:p>
          <a:p>
            <a:pPr marL="285750" lvl="1">
              <a:buFont typeface="Arial" pitchFamily="34" charset="0"/>
              <a:buChar char="•"/>
            </a:pPr>
            <a:endParaRPr lang="en-US" sz="1600" dirty="0" smtClean="0"/>
          </a:p>
        </p:txBody>
      </p:sp>
      <p:sp>
        <p:nvSpPr>
          <p:cNvPr id="2" name="Title 1"/>
          <p:cNvSpPr>
            <a:spLocks noGrp="1"/>
          </p:cNvSpPr>
          <p:nvPr>
            <p:ph type="title"/>
          </p:nvPr>
        </p:nvSpPr>
        <p:spPr/>
        <p:txBody>
          <a:bodyPr/>
          <a:lstStyle/>
          <a:p>
            <a:pPr marL="0" indent="0"/>
            <a:r>
              <a:rPr lang="en-US" dirty="0"/>
              <a:t>SQL Expression</a:t>
            </a:r>
          </a:p>
        </p:txBody>
      </p:sp>
      <p:sp>
        <p:nvSpPr>
          <p:cNvPr id="8" name="Slide Number Placeholder 3"/>
          <p:cNvSpPr txBox="1">
            <a:spLocks/>
          </p:cNvSpPr>
          <p:nvPr/>
        </p:nvSpPr>
        <p:spPr>
          <a:xfrm>
            <a:off x="8647113" y="6456363"/>
            <a:ext cx="444500" cy="3206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BDB537B-3B21-4882-AA13-D38C29734D23}" type="slidenum">
              <a:rPr lang="en-US" smtClean="0"/>
              <a:pPr>
                <a:defRPr/>
              </a:pPr>
              <a:t>32</a:t>
            </a:fld>
            <a:endParaRPr lang="en-US" dirty="0" smtClean="0"/>
          </a:p>
        </p:txBody>
      </p:sp>
      <p:sp>
        <p:nvSpPr>
          <p:cNvPr id="7" name="Slide Number Placeholder 6"/>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1612828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9350"/>
            <a:ext cx="8686800" cy="4946650"/>
          </a:xfrm>
          <a:ln>
            <a:noFill/>
          </a:ln>
          <a:effectLst>
            <a:glow rad="63500">
              <a:schemeClr val="accent2">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buNone/>
            </a:pPr>
            <a:r>
              <a:rPr lang="en-US" sz="2000" b="1" dirty="0" smtClean="0"/>
              <a:t>Example of Expression</a:t>
            </a:r>
          </a:p>
          <a:p>
            <a:pPr lvl="1">
              <a:spcBef>
                <a:spcPts val="600"/>
              </a:spcBef>
              <a:buFont typeface="Wingdings" pitchFamily="2" charset="2"/>
              <a:buChar char="q"/>
            </a:pPr>
            <a:endParaRPr lang="en-US" sz="1400" dirty="0"/>
          </a:p>
          <a:p>
            <a:endParaRPr lang="en-US" sz="2000" dirty="0" smtClean="0"/>
          </a:p>
          <a:p>
            <a:endParaRPr lang="en-US" sz="2000" dirty="0"/>
          </a:p>
          <a:p>
            <a:pPr marL="0" indent="0">
              <a:buNone/>
            </a:pPr>
            <a:endParaRPr lang="en-US" sz="2000" b="1" dirty="0" smtClean="0">
              <a:latin typeface="Verdana" pitchFamily="34" charset="0"/>
            </a:endParaRPr>
          </a:p>
          <a:p>
            <a:pPr marL="285750" lvl="1">
              <a:buFont typeface="Arial" pitchFamily="34" charset="0"/>
              <a:buChar char="•"/>
            </a:pPr>
            <a:endParaRPr lang="en-US" sz="1600" dirty="0" smtClean="0"/>
          </a:p>
          <a:p>
            <a:pPr marL="285750" lvl="1">
              <a:buFont typeface="Arial" pitchFamily="34" charset="0"/>
              <a:buChar char="•"/>
            </a:pPr>
            <a:endParaRPr lang="en-US" sz="1600" dirty="0"/>
          </a:p>
          <a:p>
            <a:pPr marL="285750" lvl="1">
              <a:buFont typeface="Arial" pitchFamily="34" charset="0"/>
              <a:buChar char="•"/>
            </a:pPr>
            <a:endParaRPr lang="en-US" sz="1600" dirty="0" smtClean="0"/>
          </a:p>
          <a:p>
            <a:pPr marL="285750" lvl="1">
              <a:buFont typeface="Arial" pitchFamily="34" charset="0"/>
              <a:buChar char="•"/>
            </a:pPr>
            <a:endParaRPr lang="en-US" sz="1600" dirty="0" smtClean="0"/>
          </a:p>
          <a:p>
            <a:pPr marL="285750" lvl="1">
              <a:buFont typeface="Arial" pitchFamily="34" charset="0"/>
              <a:buChar char="•"/>
            </a:pPr>
            <a:endParaRPr lang="en-US" sz="1600" dirty="0" smtClean="0"/>
          </a:p>
        </p:txBody>
      </p:sp>
      <p:sp>
        <p:nvSpPr>
          <p:cNvPr id="2" name="Title 1"/>
          <p:cNvSpPr>
            <a:spLocks noGrp="1"/>
          </p:cNvSpPr>
          <p:nvPr>
            <p:ph type="title"/>
          </p:nvPr>
        </p:nvSpPr>
        <p:spPr/>
        <p:txBody>
          <a:bodyPr/>
          <a:lstStyle/>
          <a:p>
            <a:pPr marL="0" indent="0"/>
            <a:r>
              <a:rPr lang="en-US" dirty="0"/>
              <a:t>SQL Expression</a:t>
            </a:r>
          </a:p>
        </p:txBody>
      </p:sp>
      <p:graphicFrame>
        <p:nvGraphicFramePr>
          <p:cNvPr id="5" name="Table 4"/>
          <p:cNvGraphicFramePr>
            <a:graphicFrameLocks noGrp="1"/>
          </p:cNvGraphicFramePr>
          <p:nvPr>
            <p:extLst>
              <p:ext uri="{D42A27DB-BD31-4B8C-83A1-F6EECF244321}">
                <p14:modId xmlns:p14="http://schemas.microsoft.com/office/powerpoint/2010/main" val="1717882041"/>
              </p:ext>
            </p:extLst>
          </p:nvPr>
        </p:nvGraphicFramePr>
        <p:xfrm>
          <a:off x="457200" y="1752600"/>
          <a:ext cx="8382000" cy="4563745"/>
        </p:xfrm>
        <a:graphic>
          <a:graphicData uri="http://schemas.openxmlformats.org/drawingml/2006/table">
            <a:tbl>
              <a:tblPr firstRow="1" bandRow="1">
                <a:tableStyleId>{5C22544A-7EE6-4342-B048-85BDC9FD1C3A}</a:tableStyleId>
              </a:tblPr>
              <a:tblGrid>
                <a:gridCol w="2095500"/>
                <a:gridCol w="3492500"/>
                <a:gridCol w="2794000"/>
              </a:tblGrid>
              <a:tr h="370840">
                <a:tc>
                  <a:txBody>
                    <a:bodyPr/>
                    <a:lstStyle/>
                    <a:p>
                      <a:pPr algn="ctr" fontAlgn="ctr"/>
                      <a:r>
                        <a:rPr lang="en-US" sz="1600" u="none" strike="noStrike" dirty="0">
                          <a:effectLst/>
                        </a:rPr>
                        <a:t>Expression Name</a:t>
                      </a:r>
                      <a:endParaRPr lang="en-US" sz="1600" b="1" i="0" u="none" strike="noStrike" dirty="0">
                        <a:solidFill>
                          <a:srgbClr val="FFFFFF"/>
                        </a:solidFill>
                        <a:effectLst/>
                        <a:latin typeface="Calibri"/>
                      </a:endParaRPr>
                    </a:p>
                  </a:txBody>
                  <a:tcPr marL="9525" marR="9525" marT="9525" marB="0" anchor="ctr"/>
                </a:tc>
                <a:tc>
                  <a:txBody>
                    <a:bodyPr/>
                    <a:lstStyle/>
                    <a:p>
                      <a:pPr algn="ctr" fontAlgn="ctr"/>
                      <a:r>
                        <a:rPr lang="en-US" sz="1600" u="none" strike="noStrike" dirty="0">
                          <a:effectLst/>
                        </a:rPr>
                        <a:t>Description</a:t>
                      </a:r>
                      <a:endParaRPr lang="en-US" sz="1600" b="1" i="0" u="none" strike="noStrike" dirty="0">
                        <a:solidFill>
                          <a:srgbClr val="FFFFFF"/>
                        </a:solidFill>
                        <a:effectLst/>
                        <a:latin typeface="Calibri"/>
                      </a:endParaRPr>
                    </a:p>
                  </a:txBody>
                  <a:tcPr marL="9525" marR="9525" marT="9525" marB="0" anchor="ctr"/>
                </a:tc>
                <a:tc>
                  <a:txBody>
                    <a:bodyPr/>
                    <a:lstStyle/>
                    <a:p>
                      <a:pPr algn="ctr" fontAlgn="ctr"/>
                      <a:r>
                        <a:rPr lang="en-US" sz="1600" u="none" strike="noStrike">
                          <a:effectLst/>
                        </a:rPr>
                        <a:t>Examples</a:t>
                      </a:r>
                      <a:endParaRPr lang="en-US" sz="1600" b="1" i="0" u="none" strike="noStrike">
                        <a:solidFill>
                          <a:srgbClr val="FFFFFF"/>
                        </a:solidFill>
                        <a:effectLst/>
                        <a:latin typeface="Calibri"/>
                      </a:endParaRPr>
                    </a:p>
                  </a:txBody>
                  <a:tcPr marL="9525" marR="9525" marT="9525" marB="0" anchor="ctr"/>
                </a:tc>
              </a:tr>
              <a:tr h="370840">
                <a:tc>
                  <a:txBody>
                    <a:bodyPr/>
                    <a:lstStyle/>
                    <a:p>
                      <a:pPr algn="ctr" fontAlgn="t"/>
                      <a:r>
                        <a:rPr lang="en-US" sz="1600" u="none" strike="noStrike" dirty="0">
                          <a:effectLst/>
                        </a:rPr>
                        <a:t>Simple Expression</a:t>
                      </a:r>
                      <a:endParaRPr lang="en-US" sz="1600" b="0" i="0" u="none" strike="noStrike" dirty="0">
                        <a:solidFill>
                          <a:srgbClr val="000000"/>
                        </a:solidFill>
                        <a:effectLst/>
                        <a:latin typeface="Calibri"/>
                      </a:endParaRPr>
                    </a:p>
                  </a:txBody>
                  <a:tcPr marL="9525" marR="9525" marT="9525" marB="0"/>
                </a:tc>
                <a:tc>
                  <a:txBody>
                    <a:bodyPr/>
                    <a:lstStyle/>
                    <a:p>
                      <a:pPr algn="l" fontAlgn="ctr"/>
                      <a:r>
                        <a:rPr lang="en-US" sz="1600" u="none" strike="noStrike" dirty="0">
                          <a:effectLst/>
                        </a:rPr>
                        <a:t>A simple expression specifies a column, pseudo column, constant, sequence number, or null. </a:t>
                      </a:r>
                      <a:endParaRPr lang="en-US" sz="1600" b="0" i="0" u="none" strike="noStrike" dirty="0">
                        <a:solidFill>
                          <a:srgbClr val="000000"/>
                        </a:solidFill>
                        <a:effectLst/>
                        <a:latin typeface="Calibri"/>
                      </a:endParaRPr>
                    </a:p>
                  </a:txBody>
                  <a:tcPr marL="9525" marR="9525" marT="9525" marB="0" anchor="ctr"/>
                </a:tc>
                <a:tc>
                  <a:txBody>
                    <a:bodyPr/>
                    <a:lstStyle/>
                    <a:p>
                      <a:pPr algn="l" fontAlgn="t"/>
                      <a:r>
                        <a:rPr lang="en-US" sz="1600" u="none" strike="noStrike" dirty="0" smtClean="0">
                          <a:effectLst/>
                        </a:rPr>
                        <a:t>Buyprice + MSRP</a:t>
                      </a:r>
                      <a:endParaRPr lang="en-US" sz="1600" b="0" i="0" u="none" strike="noStrike" dirty="0">
                        <a:solidFill>
                          <a:srgbClr val="000000"/>
                        </a:solidFill>
                        <a:effectLst/>
                        <a:latin typeface="Calibri"/>
                      </a:endParaRPr>
                    </a:p>
                  </a:txBody>
                  <a:tcPr marL="9525" marR="9525" marT="9525" marB="0"/>
                </a:tc>
              </a:tr>
              <a:tr h="370840">
                <a:tc>
                  <a:txBody>
                    <a:bodyPr/>
                    <a:lstStyle/>
                    <a:p>
                      <a:pPr algn="ctr" fontAlgn="t"/>
                      <a:r>
                        <a:rPr lang="en-US" sz="1600" u="none" strike="noStrike" dirty="0">
                          <a:effectLst/>
                        </a:rPr>
                        <a:t>Compound Expression</a:t>
                      </a:r>
                      <a:endParaRPr lang="en-US" sz="1600" b="0" i="0" u="none" strike="noStrike" dirty="0">
                        <a:solidFill>
                          <a:srgbClr val="000000"/>
                        </a:solidFill>
                        <a:effectLst/>
                        <a:latin typeface="Calibri"/>
                      </a:endParaRPr>
                    </a:p>
                  </a:txBody>
                  <a:tcPr marL="9525" marR="9525" marT="9525" marB="0"/>
                </a:tc>
                <a:tc>
                  <a:txBody>
                    <a:bodyPr/>
                    <a:lstStyle/>
                    <a:p>
                      <a:pPr algn="l" fontAlgn="ctr"/>
                      <a:r>
                        <a:rPr lang="en-US" sz="1600" u="none" strike="noStrike" dirty="0">
                          <a:effectLst/>
                        </a:rPr>
                        <a:t>A compound expression specifies a combination of a function and one or multiple expressions</a:t>
                      </a:r>
                      <a:endParaRPr lang="en-US" sz="1600" b="0" i="0" u="none" strike="noStrike" dirty="0">
                        <a:solidFill>
                          <a:srgbClr val="000000"/>
                        </a:solidFill>
                        <a:effectLst/>
                        <a:latin typeface="Calibri"/>
                      </a:endParaRPr>
                    </a:p>
                  </a:txBody>
                  <a:tcPr marL="9525" marR="9525" marT="9525" marB="0" anchor="ctr"/>
                </a:tc>
                <a:tc>
                  <a:txBody>
                    <a:bodyPr/>
                    <a:lstStyle/>
                    <a:p>
                      <a:pPr algn="l" fontAlgn="t"/>
                      <a:r>
                        <a:rPr lang="en-US" sz="1600" u="none" strike="noStrike" dirty="0" smtClean="0">
                          <a:effectLst/>
                        </a:rPr>
                        <a:t>creditlimit </a:t>
                      </a:r>
                      <a:r>
                        <a:rPr lang="en-US" sz="1600" u="none" strike="noStrike" dirty="0">
                          <a:effectLst/>
                        </a:rPr>
                        <a:t>* </a:t>
                      </a:r>
                      <a:r>
                        <a:rPr lang="en-US" sz="1600" u="none" strike="noStrike" dirty="0" smtClean="0">
                          <a:effectLst/>
                        </a:rPr>
                        <a:t>AVG(amount)</a:t>
                      </a:r>
                      <a:endParaRPr lang="en-US" sz="1600" b="0" i="0" u="none" strike="noStrike" dirty="0">
                        <a:solidFill>
                          <a:srgbClr val="000000"/>
                        </a:solidFill>
                        <a:effectLst/>
                        <a:latin typeface="Calibri"/>
                      </a:endParaRPr>
                    </a:p>
                  </a:txBody>
                  <a:tcPr marL="9525" marR="9525" marT="9525" marB="0"/>
                </a:tc>
              </a:tr>
              <a:tr h="370840">
                <a:tc>
                  <a:txBody>
                    <a:bodyPr/>
                    <a:lstStyle/>
                    <a:p>
                      <a:pPr algn="ctr" fontAlgn="t"/>
                      <a:r>
                        <a:rPr lang="en-US" sz="1600" u="none" strike="noStrike">
                          <a:effectLst/>
                        </a:rPr>
                        <a:t>Date Time Expression</a:t>
                      </a:r>
                      <a:endParaRPr lang="en-US" sz="1600" b="0" i="0" u="none" strike="noStrike">
                        <a:solidFill>
                          <a:srgbClr val="000000"/>
                        </a:solidFill>
                        <a:effectLst/>
                        <a:latin typeface="Calibri"/>
                      </a:endParaRPr>
                    </a:p>
                  </a:txBody>
                  <a:tcPr marL="9525" marR="9525" marT="9525" marB="0"/>
                </a:tc>
                <a:tc>
                  <a:txBody>
                    <a:bodyPr/>
                    <a:lstStyle/>
                    <a:p>
                      <a:pPr algn="l" fontAlgn="ctr"/>
                      <a:r>
                        <a:rPr lang="en-US" sz="1600" u="none" strike="noStrike" dirty="0">
                          <a:effectLst/>
                        </a:rPr>
                        <a:t>A  Date Time Expression can be a date time column or a compound expression that yields a date time value. </a:t>
                      </a:r>
                      <a:endParaRPr lang="en-US" sz="1600" b="0" i="0" u="none" strike="noStrike" dirty="0">
                        <a:solidFill>
                          <a:srgbClr val="000000"/>
                        </a:solidFill>
                        <a:effectLst/>
                        <a:latin typeface="Calibri"/>
                      </a:endParaRPr>
                    </a:p>
                  </a:txBody>
                  <a:tcPr marL="9525" marR="9525" marT="9525" marB="0" anchor="ctr"/>
                </a:tc>
                <a:tc>
                  <a:txBody>
                    <a:bodyPr/>
                    <a:lstStyle/>
                    <a:p>
                      <a:pPr algn="l" fontAlgn="t"/>
                      <a:r>
                        <a:rPr lang="en-US" sz="1600" u="none" strike="noStrike" dirty="0" smtClean="0">
                          <a:effectLst/>
                        </a:rPr>
                        <a:t>(</a:t>
                      </a:r>
                      <a:r>
                        <a:rPr lang="en-US" sz="1600" u="none" strike="noStrike" dirty="0" err="1" smtClean="0">
                          <a:effectLst/>
                        </a:rPr>
                        <a:t>requiredDate</a:t>
                      </a:r>
                      <a:r>
                        <a:rPr lang="en-US" sz="1600" u="none" strike="noStrike" baseline="0" dirty="0" smtClean="0">
                          <a:effectLst/>
                        </a:rPr>
                        <a:t> </a:t>
                      </a:r>
                      <a:r>
                        <a:rPr lang="en-US" sz="1600" u="none" strike="noStrike" dirty="0" smtClean="0">
                          <a:effectLst/>
                        </a:rPr>
                        <a:t>–</a:t>
                      </a:r>
                      <a:r>
                        <a:rPr lang="en-US" sz="1600" u="none" strike="noStrike" baseline="0" dirty="0" smtClean="0">
                          <a:effectLst/>
                        </a:rPr>
                        <a:t> </a:t>
                      </a:r>
                      <a:r>
                        <a:rPr lang="en-US" sz="1600" u="none" strike="noStrike" baseline="0" dirty="0" err="1" smtClean="0">
                          <a:effectLst/>
                        </a:rPr>
                        <a:t>shippeddate</a:t>
                      </a:r>
                      <a:r>
                        <a:rPr lang="en-US" sz="1600" u="none" strike="noStrike" dirty="0" smtClean="0">
                          <a:effectLst/>
                        </a:rPr>
                        <a:t>)/</a:t>
                      </a:r>
                      <a:r>
                        <a:rPr lang="en-US" sz="1600" u="none" strike="noStrike" dirty="0">
                          <a:effectLst/>
                        </a:rPr>
                        <a:t>7 </a:t>
                      </a:r>
                      <a:endParaRPr lang="en-US" sz="1600" b="0" i="0" u="none" strike="noStrike" dirty="0">
                        <a:solidFill>
                          <a:srgbClr val="000000"/>
                        </a:solidFill>
                        <a:effectLst/>
                        <a:latin typeface="Calibri"/>
                      </a:endParaRPr>
                    </a:p>
                  </a:txBody>
                  <a:tcPr marL="9525" marR="9525" marT="9525" marB="0"/>
                </a:tc>
              </a:tr>
              <a:tr h="370840">
                <a:tc>
                  <a:txBody>
                    <a:bodyPr/>
                    <a:lstStyle/>
                    <a:p>
                      <a:pPr algn="ctr" fontAlgn="t"/>
                      <a:r>
                        <a:rPr lang="en-US" sz="1600" u="none" strike="noStrike">
                          <a:effectLst/>
                        </a:rPr>
                        <a:t>Function Expression</a:t>
                      </a:r>
                      <a:endParaRPr lang="en-US" sz="1600" b="0" i="0" u="none" strike="noStrike">
                        <a:solidFill>
                          <a:srgbClr val="000000"/>
                        </a:solidFill>
                        <a:effectLst/>
                        <a:latin typeface="Calibri"/>
                      </a:endParaRPr>
                    </a:p>
                  </a:txBody>
                  <a:tcPr marL="9525" marR="9525" marT="9525" marB="0"/>
                </a:tc>
                <a:tc>
                  <a:txBody>
                    <a:bodyPr/>
                    <a:lstStyle/>
                    <a:p>
                      <a:pPr algn="l" fontAlgn="ctr"/>
                      <a:r>
                        <a:rPr lang="en-US" sz="1600" u="none" strike="noStrike" dirty="0">
                          <a:effectLst/>
                        </a:rPr>
                        <a:t>A  Function Expression can be combination of one or more  Functions</a:t>
                      </a:r>
                      <a:endParaRPr lang="en-US" sz="1600" b="0" i="0" u="none" strike="noStrike" dirty="0">
                        <a:solidFill>
                          <a:srgbClr val="000000"/>
                        </a:solidFill>
                        <a:effectLst/>
                        <a:latin typeface="Calibri"/>
                      </a:endParaRPr>
                    </a:p>
                  </a:txBody>
                  <a:tcPr marL="9525" marR="9525" marT="9525" marB="0" anchor="ctr"/>
                </a:tc>
                <a:tc>
                  <a:txBody>
                    <a:bodyPr/>
                    <a:lstStyle/>
                    <a:p>
                      <a:pPr algn="l" fontAlgn="ctr"/>
                      <a:r>
                        <a:rPr lang="en-US" sz="1600" u="none" strike="noStrike" dirty="0" smtClean="0">
                          <a:effectLst/>
                        </a:rPr>
                        <a:t>SUM(amount) </a:t>
                      </a:r>
                      <a:r>
                        <a:rPr lang="en-US" sz="1600" u="none" strike="noStrike" dirty="0">
                          <a:effectLst/>
                        </a:rPr>
                        <a:t>* </a:t>
                      </a:r>
                      <a:r>
                        <a:rPr lang="en-US" sz="1600" u="none" strike="noStrike" dirty="0" smtClean="0">
                          <a:effectLst/>
                        </a:rPr>
                        <a:t>AVG(</a:t>
                      </a:r>
                      <a:r>
                        <a:rPr lang="en-US" sz="1600" u="none" strike="noStrike" dirty="0" err="1" smtClean="0">
                          <a:effectLst/>
                        </a:rPr>
                        <a:t>creditlimt</a:t>
                      </a:r>
                      <a:r>
                        <a:rPr lang="en-US" sz="1600" u="none" strike="noStrike" dirty="0" smtClean="0">
                          <a:effectLst/>
                        </a:rPr>
                        <a:t>)</a:t>
                      </a:r>
                      <a:r>
                        <a:rPr lang="en-US" sz="1600" u="none" strike="noStrike" dirty="0">
                          <a:effectLst/>
                        </a:rPr>
                        <a:t/>
                      </a:r>
                      <a:br>
                        <a:rPr lang="en-US" sz="1600" u="none" strike="noStrike" dirty="0">
                          <a:effectLst/>
                        </a:rPr>
                      </a:br>
                      <a:r>
                        <a:rPr lang="en-US" sz="1600" u="none" strike="noStrike" dirty="0" smtClean="0">
                          <a:effectLst/>
                        </a:rPr>
                        <a:t>COUNT(</a:t>
                      </a:r>
                      <a:r>
                        <a:rPr lang="en-US" sz="1600" u="none" strike="noStrike" dirty="0" err="1" smtClean="0">
                          <a:effectLst/>
                        </a:rPr>
                        <a:t>customername</a:t>
                      </a:r>
                      <a:r>
                        <a:rPr lang="en-US" sz="1600" u="none" strike="noStrike" dirty="0" smtClean="0">
                          <a:effectLst/>
                        </a:rPr>
                        <a:t>)</a:t>
                      </a:r>
                      <a:endParaRPr lang="en-US" sz="1600" b="0" i="0" u="none" strike="noStrike" dirty="0">
                        <a:solidFill>
                          <a:srgbClr val="000000"/>
                        </a:solidFill>
                        <a:effectLst/>
                        <a:latin typeface="Calibri"/>
                      </a:endParaRPr>
                    </a:p>
                  </a:txBody>
                  <a:tcPr marL="9525" marR="9525" marT="9525" marB="0" anchor="ctr"/>
                </a:tc>
              </a:tr>
              <a:tr h="370840">
                <a:tc>
                  <a:txBody>
                    <a:bodyPr/>
                    <a:lstStyle/>
                    <a:p>
                      <a:pPr algn="ctr" fontAlgn="t"/>
                      <a:r>
                        <a:rPr lang="en-US" sz="1600" u="none" strike="noStrike">
                          <a:effectLst/>
                        </a:rPr>
                        <a:t>CASE Expression</a:t>
                      </a:r>
                      <a:endParaRPr lang="en-US" sz="1600" b="0" i="0" u="none" strike="noStrike">
                        <a:solidFill>
                          <a:srgbClr val="000000"/>
                        </a:solidFill>
                        <a:effectLst/>
                        <a:latin typeface="Calibri"/>
                      </a:endParaRPr>
                    </a:p>
                  </a:txBody>
                  <a:tcPr marL="9525" marR="9525" marT="9525" marB="0"/>
                </a:tc>
                <a:tc>
                  <a:txBody>
                    <a:bodyPr/>
                    <a:lstStyle/>
                    <a:p>
                      <a:pPr algn="l" fontAlgn="t"/>
                      <a:r>
                        <a:rPr lang="en-US" sz="1600" u="none" strike="noStrike" dirty="0">
                          <a:effectLst/>
                        </a:rPr>
                        <a:t>It is similar to the IF-THEN-ELSE logic where a value is substituted based on the return value of the column</a:t>
                      </a:r>
                      <a:endParaRPr lang="en-US" sz="1600" b="0" i="0" u="none" strike="noStrike" dirty="0">
                        <a:solidFill>
                          <a:srgbClr val="000000"/>
                        </a:solidFill>
                        <a:effectLst/>
                        <a:latin typeface="Calibri"/>
                      </a:endParaRPr>
                    </a:p>
                  </a:txBody>
                  <a:tcPr marL="9525" marR="9525" marT="9525" marB="0"/>
                </a:tc>
                <a:tc>
                  <a:txBody>
                    <a:bodyPr/>
                    <a:lstStyle/>
                    <a:p>
                      <a:pPr marL="0" lvl="3" indent="0" algn="l" defTabSz="914400" rtl="0" eaLnBrk="1" fontAlgn="ctr" latinLnBrk="0" hangingPunct="1">
                        <a:buNone/>
                      </a:pPr>
                      <a:r>
                        <a:rPr lang="en-US" sz="1600" u="none" strike="noStrike" kern="1200" dirty="0" smtClean="0">
                          <a:effectLst/>
                        </a:rPr>
                        <a:t>Select </a:t>
                      </a:r>
                      <a:r>
                        <a:rPr lang="en-US" sz="1600" u="none" strike="noStrike" kern="1200" dirty="0" err="1" smtClean="0">
                          <a:effectLst/>
                        </a:rPr>
                        <a:t>customerNumber</a:t>
                      </a:r>
                      <a:r>
                        <a:rPr lang="en-US" sz="1600" u="none" strike="noStrike" kern="1200" dirty="0" smtClean="0">
                          <a:effectLst/>
                        </a:rPr>
                        <a:t>, country, </a:t>
                      </a:r>
                    </a:p>
                    <a:p>
                      <a:pPr marL="0" lvl="3" indent="0" algn="l" defTabSz="914400" rtl="0" eaLnBrk="1" fontAlgn="ctr" latinLnBrk="0" hangingPunct="1">
                        <a:buNone/>
                      </a:pPr>
                      <a:r>
                        <a:rPr lang="en-US" sz="1600" u="none" strike="noStrike" kern="1200" dirty="0" smtClean="0">
                          <a:effectLst/>
                        </a:rPr>
                        <a:t>CASE country</a:t>
                      </a:r>
                    </a:p>
                    <a:p>
                      <a:pPr marL="0" lvl="3" indent="0" algn="l" defTabSz="914400" rtl="0" eaLnBrk="1" fontAlgn="ctr" latinLnBrk="0" hangingPunct="1">
                        <a:buNone/>
                      </a:pPr>
                      <a:r>
                        <a:rPr lang="en-US" sz="1600" u="none" strike="noStrike" kern="1200" dirty="0" smtClean="0">
                          <a:effectLst/>
                        </a:rPr>
                        <a:t>WHEN ‘USA' THEN ‘America’</a:t>
                      </a:r>
                    </a:p>
                    <a:p>
                      <a:pPr marL="0" lvl="3" indent="0" algn="l" defTabSz="914400" rtl="0" eaLnBrk="1" fontAlgn="ctr" latinLnBrk="0" hangingPunct="1">
                        <a:buNone/>
                      </a:pPr>
                      <a:r>
                        <a:rPr lang="en-US" sz="1600" u="none" strike="noStrike" kern="1200" dirty="0" smtClean="0">
                          <a:effectLst/>
                        </a:rPr>
                        <a:t>WHEN ‘UK' THEN ‘</a:t>
                      </a:r>
                      <a:r>
                        <a:rPr lang="en-US" sz="1600" u="none" strike="noStrike" kern="1200" dirty="0" err="1" smtClean="0">
                          <a:effectLst/>
                        </a:rPr>
                        <a:t>Briten</a:t>
                      </a:r>
                      <a:r>
                        <a:rPr lang="en-US" sz="1600" u="none" strike="noStrike" kern="1200" dirty="0" smtClean="0">
                          <a:effectLst/>
                        </a:rPr>
                        <a:t>’</a:t>
                      </a:r>
                    </a:p>
                    <a:p>
                      <a:pPr marL="0" lvl="3" indent="0" algn="l" defTabSz="914400" rtl="0" eaLnBrk="1" fontAlgn="ctr" latinLnBrk="0" hangingPunct="1">
                        <a:buNone/>
                      </a:pPr>
                      <a:r>
                        <a:rPr lang="en-US" sz="1600" u="none" strike="noStrike" kern="1200" dirty="0" smtClean="0">
                          <a:effectLst/>
                        </a:rPr>
                        <a:t>ELSE ‘NA’ END</a:t>
                      </a:r>
                    </a:p>
                    <a:p>
                      <a:pPr marL="0" lvl="3" indent="0" algn="l" defTabSz="914400" rtl="0" eaLnBrk="1" fontAlgn="ctr" latinLnBrk="0" hangingPunct="1">
                        <a:buNone/>
                      </a:pPr>
                      <a:r>
                        <a:rPr lang="en-US" sz="1600" u="none" strike="noStrike" kern="1200" dirty="0" smtClean="0">
                          <a:effectLst/>
                        </a:rPr>
                        <a:t>FROM customers</a:t>
                      </a:r>
                      <a:endParaRPr lang="en-US" sz="1600" u="none" strike="noStrike" kern="1200" dirty="0">
                        <a:solidFill>
                          <a:schemeClr val="dk1"/>
                        </a:solidFill>
                        <a:effectLst/>
                        <a:latin typeface="+mn-lt"/>
                        <a:ea typeface="+mn-ea"/>
                        <a:cs typeface="+mn-cs"/>
                      </a:endParaRPr>
                    </a:p>
                  </a:txBody>
                  <a:tcPr marL="9525" marR="9525" marT="9525" marB="0" anchor="ctr"/>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33</a:t>
            </a:fld>
            <a:endParaRPr lang="en-US" dirty="0"/>
          </a:p>
        </p:txBody>
      </p:sp>
    </p:spTree>
    <p:extLst>
      <p:ext uri="{BB962C8B-B14F-4D97-AF65-F5344CB8AC3E}">
        <p14:creationId xmlns:p14="http://schemas.microsoft.com/office/powerpoint/2010/main" val="1757852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609725"/>
            <a:ext cx="8686800" cy="4946650"/>
          </a:xfrm>
        </p:spPr>
        <p:txBody>
          <a:bodyPr/>
          <a:lstStyle/>
          <a:p>
            <a:pPr marL="0" indent="0">
              <a:buNone/>
            </a:pPr>
            <a:r>
              <a:rPr lang="en-US" sz="5400" dirty="0">
                <a:solidFill>
                  <a:srgbClr val="92D050"/>
                </a:solidFill>
              </a:rPr>
              <a:t>	</a:t>
            </a:r>
            <a:endParaRPr lang="en-US" sz="3200" dirty="0" smtClean="0">
              <a:solidFill>
                <a:srgbClr val="92D050"/>
              </a:solidFill>
            </a:endParaRPr>
          </a:p>
          <a:p>
            <a:pPr marL="0" indent="0">
              <a:buNone/>
            </a:pPr>
            <a:endParaRPr lang="en-US" sz="3200" dirty="0">
              <a:solidFill>
                <a:srgbClr val="92D050"/>
              </a:solidFill>
            </a:endParaRPr>
          </a:p>
          <a:p>
            <a:pPr marL="0" indent="0">
              <a:buNone/>
            </a:pPr>
            <a:endParaRPr lang="en-US" sz="3200" dirty="0" smtClean="0">
              <a:solidFill>
                <a:srgbClr val="92D050"/>
              </a:solidFill>
            </a:endParaRPr>
          </a:p>
          <a:p>
            <a:pPr marL="0" indent="0">
              <a:buNone/>
            </a:pPr>
            <a:endParaRPr lang="en-US" sz="1800" dirty="0" smtClean="0"/>
          </a:p>
          <a:p>
            <a:pPr marL="0" indent="0">
              <a:buNone/>
            </a:pPr>
            <a:r>
              <a:rPr lang="en-US" sz="1800" dirty="0" smtClean="0"/>
              <a:t>Now we have implemented few of the TIM’s requirement  successfully using  functions.</a:t>
            </a:r>
            <a:endParaRPr lang="en-US" sz="1800" dirty="0"/>
          </a:p>
        </p:txBody>
      </p:sp>
      <p:sp>
        <p:nvSpPr>
          <p:cNvPr id="3" name="Title 2"/>
          <p:cNvSpPr>
            <a:spLocks noGrp="1"/>
          </p:cNvSpPr>
          <p:nvPr>
            <p:ph type="title"/>
          </p:nvPr>
        </p:nvSpPr>
        <p:spPr/>
        <p:txBody>
          <a:bodyPr/>
          <a:lstStyle/>
          <a:p>
            <a:r>
              <a:rPr lang="en-US" dirty="0" smtClean="0"/>
              <a:t>Scenario</a:t>
            </a:r>
            <a:endParaRPr lang="en-US" dirty="0"/>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533" y="2286000"/>
            <a:ext cx="790575" cy="1323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val Callout 11"/>
          <p:cNvSpPr/>
          <p:nvPr/>
        </p:nvSpPr>
        <p:spPr>
          <a:xfrm>
            <a:off x="4374108" y="1600200"/>
            <a:ext cx="1721892" cy="105896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00B0F0"/>
                </a:solidFill>
              </a:rPr>
              <a:t>Yeah!</a:t>
            </a:r>
            <a:endParaRPr lang="en-US" sz="1400" dirty="0">
              <a:solidFill>
                <a:schemeClr val="bg2">
                  <a:lumMod val="25000"/>
                </a:schemeClr>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588703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Recap of the Case Study</a:t>
            </a:r>
          </a:p>
        </p:txBody>
      </p:sp>
      <p:sp>
        <p:nvSpPr>
          <p:cNvPr id="6" name="TextBox 5"/>
          <p:cNvSpPr txBox="1"/>
          <p:nvPr/>
        </p:nvSpPr>
        <p:spPr>
          <a:xfrm>
            <a:off x="152400" y="2475131"/>
            <a:ext cx="8839200" cy="30469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uses case for which the database needs to be designed.</a:t>
            </a:r>
          </a:p>
          <a:p>
            <a:pPr marL="347663"/>
            <a:endParaRPr lang="en-US" sz="1600" i="1" dirty="0" smtClean="0">
              <a:latin typeface="Arial" pitchFamily="34" charset="0"/>
              <a:cs typeface="Arial" pitchFamily="34" charset="0"/>
            </a:endParaRPr>
          </a:p>
          <a:p>
            <a:pPr marL="347663"/>
            <a:r>
              <a:rPr lang="en-US" sz="1600" b="1"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b="1"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685800" y="1524000"/>
            <a:ext cx="7772400"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600" dirty="0" smtClean="0">
                <a:solidFill>
                  <a:schemeClr val="tx1"/>
                </a:solidFill>
                <a:latin typeface="Arial" pitchFamily="34" charset="0"/>
                <a:cs typeface="Arial" pitchFamily="34" charset="0"/>
              </a:rPr>
              <a:t>We will use the same CMS case study for learning how to use operators in DQL and DML statements</a:t>
            </a:r>
          </a:p>
        </p:txBody>
      </p:sp>
      <p:sp>
        <p:nvSpPr>
          <p:cNvPr id="9" name="Slide Number Placeholder 8"/>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10" name="Picture 9" descr="http://t2.gstatic.com/images?q=tbn:ANd9GcTq6Gw3TUbGqr1NfzAlLJNRtI_NL4uDHS0wJZ6Pn9ByRZwZ7-wEOQ"/>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7420242" y="0"/>
            <a:ext cx="1723758" cy="101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617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3525"/>
            <a:ext cx="8686800" cy="4791075"/>
          </a:xfrm>
        </p:spPr>
        <p:txBody>
          <a:bodyPr/>
          <a:lstStyle/>
          <a:p>
            <a:pPr>
              <a:spcBef>
                <a:spcPts val="0"/>
              </a:spcBef>
              <a:buNone/>
            </a:pPr>
            <a:endParaRPr sz="1600" b="1" dirty="0" smtClean="0">
              <a:latin typeface="Arial" pitchFamily="34" charset="0"/>
              <a:cs typeface="Arial" pitchFamily="34" charset="0"/>
            </a:endParaRPr>
          </a:p>
          <a:p>
            <a:pPr>
              <a:spcBef>
                <a:spcPts val="0"/>
              </a:spcBef>
              <a:buNone/>
            </a:pPr>
            <a:r>
              <a:rPr sz="1600" b="1" dirty="0" smtClean="0">
                <a:latin typeface="Arial" pitchFamily="34" charset="0"/>
                <a:cs typeface="Arial" pitchFamily="34" charset="0"/>
              </a:rPr>
              <a:t>Pre-requisite : </a:t>
            </a:r>
            <a:r>
              <a:rPr sz="1600" dirty="0" smtClean="0">
                <a:latin typeface="Arial" pitchFamily="34" charset="0"/>
                <a:cs typeface="Arial" pitchFamily="34" charset="0"/>
              </a:rPr>
              <a:t>Use the  </a:t>
            </a:r>
            <a:r>
              <a:rPr sz="1600" dirty="0" err="1" smtClean="0">
                <a:latin typeface="Arial" pitchFamily="34" charset="0"/>
                <a:cs typeface="Arial" pitchFamily="34" charset="0"/>
              </a:rPr>
              <a:t>Course_Info</a:t>
            </a:r>
            <a:r>
              <a:rPr sz="1600" dirty="0" smtClean="0">
                <a:solidFill>
                  <a:srgbClr val="00B050"/>
                </a:solidFill>
                <a:latin typeface="Arial" pitchFamily="34" charset="0"/>
                <a:cs typeface="Arial" pitchFamily="34" charset="0"/>
              </a:rPr>
              <a:t> </a:t>
            </a:r>
            <a:r>
              <a:rPr sz="1600" dirty="0" smtClean="0">
                <a:latin typeface="Arial" pitchFamily="34" charset="0"/>
                <a:cs typeface="Arial" pitchFamily="34" charset="0"/>
              </a:rPr>
              <a:t> and </a:t>
            </a:r>
            <a:r>
              <a:rPr sz="1600" dirty="0" err="1" smtClean="0">
                <a:latin typeface="Arial" pitchFamily="34" charset="0"/>
                <a:cs typeface="Arial" pitchFamily="34" charset="0"/>
              </a:rPr>
              <a:t>Course_Fees</a:t>
            </a:r>
            <a:r>
              <a:rPr sz="1600" dirty="0" smtClean="0">
                <a:latin typeface="Arial" pitchFamily="34" charset="0"/>
                <a:cs typeface="Arial" pitchFamily="34" charset="0"/>
              </a:rPr>
              <a:t>  table.</a:t>
            </a:r>
          </a:p>
          <a:p>
            <a:pPr lvl="1">
              <a:spcBef>
                <a:spcPts val="0"/>
              </a:spcBef>
            </a:pPr>
            <a:r>
              <a:rPr lang="en-US" sz="1600" dirty="0" smtClean="0">
                <a:latin typeface="Arial" pitchFamily="34" charset="0"/>
                <a:cs typeface="Arial" pitchFamily="34" charset="0"/>
              </a:rPr>
              <a:t>Insert 2 records in </a:t>
            </a:r>
            <a:r>
              <a:rPr sz="1600" dirty="0" err="1" smtClean="0">
                <a:latin typeface="Arial" pitchFamily="34" charset="0"/>
                <a:cs typeface="Arial" pitchFamily="34" charset="0"/>
              </a:rPr>
              <a:t>course_fees</a:t>
            </a:r>
            <a:r>
              <a:rPr sz="1600" dirty="0" smtClean="0">
                <a:latin typeface="Arial" pitchFamily="34" charset="0"/>
                <a:cs typeface="Arial" pitchFamily="34" charset="0"/>
              </a:rPr>
              <a:t>   </a:t>
            </a:r>
            <a:r>
              <a:rPr lang="en-US" sz="1600" dirty="0" smtClean="0">
                <a:latin typeface="Arial" pitchFamily="34" charset="0"/>
                <a:cs typeface="Arial" pitchFamily="34" charset="0"/>
              </a:rPr>
              <a:t>table with base fees as null.</a:t>
            </a:r>
          </a:p>
          <a:p>
            <a:pPr lvl="1">
              <a:spcBef>
                <a:spcPts val="0"/>
              </a:spcBef>
            </a:pPr>
            <a:r>
              <a:rPr lang="en-US" sz="1600" dirty="0" smtClean="0">
                <a:latin typeface="Arial" pitchFamily="34" charset="0"/>
                <a:cs typeface="Arial" pitchFamily="34" charset="0"/>
              </a:rPr>
              <a:t>Insert 2 records in </a:t>
            </a:r>
            <a:r>
              <a:rPr lang="en-US" sz="1600" dirty="0" err="1" smtClean="0">
                <a:latin typeface="Arial" pitchFamily="34" charset="0"/>
                <a:cs typeface="Arial" pitchFamily="34" charset="0"/>
              </a:rPr>
              <a:t>course_fees</a:t>
            </a:r>
            <a:r>
              <a:rPr lang="en-US" sz="1600" dirty="0" smtClean="0">
                <a:latin typeface="Arial" pitchFamily="34" charset="0"/>
                <a:cs typeface="Arial" pitchFamily="34" charset="0"/>
              </a:rPr>
              <a:t> </a:t>
            </a:r>
            <a:r>
              <a:rPr sz="1600" dirty="0" smtClean="0">
                <a:latin typeface="Arial" pitchFamily="34" charset="0"/>
                <a:cs typeface="Arial" pitchFamily="34" charset="0"/>
              </a:rPr>
              <a:t>  table </a:t>
            </a:r>
            <a:r>
              <a:rPr lang="en-US" sz="1600" dirty="0" smtClean="0">
                <a:latin typeface="Arial" pitchFamily="34" charset="0"/>
                <a:cs typeface="Arial" pitchFamily="34" charset="0"/>
              </a:rPr>
              <a:t>with base fees as 300 and 175.</a:t>
            </a:r>
          </a:p>
          <a:p>
            <a:pPr>
              <a:spcBef>
                <a:spcPts val="600"/>
              </a:spcBef>
              <a:buNone/>
            </a:pPr>
            <a:endParaRPr sz="1600" b="1" dirty="0" smtClean="0">
              <a:latin typeface="Arial" pitchFamily="34" charset="0"/>
              <a:cs typeface="Arial" pitchFamily="34" charset="0"/>
            </a:endParaRPr>
          </a:p>
          <a:p>
            <a:pPr>
              <a:spcBef>
                <a:spcPts val="600"/>
              </a:spcBef>
              <a:buNone/>
            </a:pPr>
            <a:r>
              <a:rPr sz="1600" b="1" dirty="0" smtClean="0">
                <a:latin typeface="Arial" pitchFamily="34" charset="0"/>
                <a:cs typeface="Arial" pitchFamily="34" charset="0"/>
              </a:rPr>
              <a:t>Problem 1: </a:t>
            </a:r>
            <a:r>
              <a:rPr sz="1600" dirty="0" smtClean="0">
                <a:latin typeface="Arial" pitchFamily="34" charset="0"/>
                <a:cs typeface="Arial" pitchFamily="34" charset="0"/>
              </a:rPr>
              <a:t>Write a query which will  display the total number of records  in </a:t>
            </a:r>
            <a:r>
              <a:rPr sz="1600" dirty="0" err="1" smtClean="0">
                <a:latin typeface="Arial" pitchFamily="34" charset="0"/>
                <a:cs typeface="Arial" pitchFamily="34" charset="0"/>
              </a:rPr>
              <a:t>Course_Info</a:t>
            </a:r>
            <a:r>
              <a:rPr sz="1600" dirty="0" smtClean="0">
                <a:latin typeface="Arial" pitchFamily="34" charset="0"/>
                <a:cs typeface="Arial" pitchFamily="34" charset="0"/>
              </a:rPr>
              <a:t> table.</a:t>
            </a:r>
          </a:p>
          <a:p>
            <a:pPr>
              <a:spcBef>
                <a:spcPts val="600"/>
              </a:spcBef>
              <a:buNone/>
            </a:pPr>
            <a:endParaRPr sz="1600" dirty="0" smtClean="0">
              <a:latin typeface="Arial" pitchFamily="34" charset="0"/>
              <a:cs typeface="Arial" pitchFamily="34" charset="0"/>
            </a:endParaRPr>
          </a:p>
          <a:p>
            <a:pPr>
              <a:spcBef>
                <a:spcPts val="600"/>
              </a:spcBef>
              <a:buNone/>
            </a:pPr>
            <a:r>
              <a:rPr lang="en-US" sz="1600" b="1" dirty="0">
                <a:latin typeface="Arial" pitchFamily="34" charset="0"/>
                <a:cs typeface="Arial" pitchFamily="34" charset="0"/>
              </a:rPr>
              <a:t>Problem </a:t>
            </a:r>
            <a:r>
              <a:rPr lang="en-US" sz="1600" b="1" dirty="0" smtClean="0">
                <a:latin typeface="Arial" pitchFamily="34" charset="0"/>
                <a:cs typeface="Arial" pitchFamily="34" charset="0"/>
              </a:rPr>
              <a:t>2</a:t>
            </a:r>
            <a:r>
              <a:rPr lang="en-US" sz="1600" dirty="0" smtClean="0">
                <a:latin typeface="Arial" pitchFamily="34" charset="0"/>
                <a:cs typeface="Arial" pitchFamily="34" charset="0"/>
              </a:rPr>
              <a:t>: </a:t>
            </a:r>
            <a:r>
              <a:rPr lang="en-US" sz="1600" dirty="0">
                <a:latin typeface="Arial" pitchFamily="34" charset="0"/>
                <a:cs typeface="Arial" pitchFamily="34" charset="0"/>
              </a:rPr>
              <a:t>Develop a query which will  gives  the sum of all base fees  of all courses in the </a:t>
            </a:r>
          </a:p>
          <a:p>
            <a:pPr>
              <a:spcBef>
                <a:spcPts val="600"/>
              </a:spcBef>
              <a:buNone/>
            </a:pPr>
            <a:r>
              <a:rPr lang="en-US" sz="1600" dirty="0" err="1">
                <a:latin typeface="Arial" pitchFamily="34" charset="0"/>
                <a:cs typeface="Arial" pitchFamily="34" charset="0"/>
              </a:rPr>
              <a:t>Course_Fees</a:t>
            </a:r>
            <a:r>
              <a:rPr lang="en-US" sz="1600" dirty="0">
                <a:latin typeface="Arial" pitchFamily="34" charset="0"/>
                <a:cs typeface="Arial" pitchFamily="34" charset="0"/>
              </a:rPr>
              <a:t>   table.</a:t>
            </a:r>
          </a:p>
          <a:p>
            <a:pPr>
              <a:spcBef>
                <a:spcPts val="1200"/>
              </a:spcBef>
              <a:buNone/>
            </a:pPr>
            <a:endParaRPr lang="en-US" sz="1600" b="1" dirty="0" smtClean="0">
              <a:latin typeface="Arial" pitchFamily="34" charset="0"/>
              <a:cs typeface="Arial" pitchFamily="34" charset="0"/>
            </a:endParaRPr>
          </a:p>
          <a:p>
            <a:pPr>
              <a:spcBef>
                <a:spcPts val="1200"/>
              </a:spcBef>
              <a:buNone/>
            </a:pPr>
            <a:r>
              <a:rPr lang="en-US" sz="1600" b="1" dirty="0" smtClean="0">
                <a:latin typeface="Arial" pitchFamily="34" charset="0"/>
                <a:cs typeface="Arial" pitchFamily="34" charset="0"/>
              </a:rPr>
              <a:t>Problem </a:t>
            </a:r>
            <a:r>
              <a:rPr lang="en-US" sz="1600" b="1" dirty="0">
                <a:latin typeface="Arial" pitchFamily="34" charset="0"/>
                <a:cs typeface="Arial" pitchFamily="34" charset="0"/>
              </a:rPr>
              <a:t>3</a:t>
            </a:r>
            <a:r>
              <a:rPr lang="en-US" sz="1600" b="1" dirty="0" smtClean="0">
                <a:latin typeface="Arial" pitchFamily="34" charset="0"/>
                <a:cs typeface="Arial" pitchFamily="34" charset="0"/>
              </a:rPr>
              <a:t>: </a:t>
            </a:r>
            <a:r>
              <a:rPr lang="en-US" sz="1600" dirty="0" smtClean="0">
                <a:latin typeface="Arial" pitchFamily="34" charset="0"/>
                <a:cs typeface="Arial" pitchFamily="34" charset="0"/>
              </a:rPr>
              <a:t> </a:t>
            </a:r>
            <a:r>
              <a:rPr lang="en-US" sz="1600" dirty="0">
                <a:latin typeface="Arial" pitchFamily="34" charset="0"/>
                <a:cs typeface="Arial" pitchFamily="34" charset="0"/>
              </a:rPr>
              <a:t>Display the minimum and maximum base fees of the courses. </a:t>
            </a:r>
          </a:p>
          <a:p>
            <a:pPr>
              <a:spcBef>
                <a:spcPts val="1200"/>
              </a:spcBef>
              <a:buNone/>
            </a:pPr>
            <a:r>
              <a:rPr lang="en-US" sz="1600" b="1" dirty="0">
                <a:latin typeface="Arial" pitchFamily="34" charset="0"/>
                <a:cs typeface="Arial" pitchFamily="34" charset="0"/>
              </a:rPr>
              <a:t>Problem </a:t>
            </a:r>
            <a:r>
              <a:rPr lang="en-US" sz="1600" b="1" dirty="0" smtClean="0">
                <a:latin typeface="Arial" pitchFamily="34" charset="0"/>
                <a:cs typeface="Arial" pitchFamily="34" charset="0"/>
              </a:rPr>
              <a:t>4: </a:t>
            </a:r>
            <a:r>
              <a:rPr lang="en-US" sz="1600" dirty="0" smtClean="0">
                <a:latin typeface="Arial" pitchFamily="34" charset="0"/>
                <a:cs typeface="Arial" pitchFamily="34" charset="0"/>
              </a:rPr>
              <a:t> </a:t>
            </a:r>
            <a:r>
              <a:rPr lang="en-US" sz="1600" dirty="0">
                <a:latin typeface="Arial" pitchFamily="34" charset="0"/>
                <a:cs typeface="Arial" pitchFamily="34" charset="0"/>
              </a:rPr>
              <a:t>Display the </a:t>
            </a:r>
            <a:r>
              <a:rPr lang="en-US" sz="1600" dirty="0" smtClean="0">
                <a:latin typeface="Arial" pitchFamily="34" charset="0"/>
                <a:cs typeface="Arial" pitchFamily="34" charset="0"/>
              </a:rPr>
              <a:t>average infra fees </a:t>
            </a:r>
            <a:r>
              <a:rPr lang="en-US" sz="1600" dirty="0">
                <a:latin typeface="Arial" pitchFamily="34" charset="0"/>
                <a:cs typeface="Arial" pitchFamily="34" charset="0"/>
              </a:rPr>
              <a:t>of the courses. </a:t>
            </a:r>
          </a:p>
          <a:p>
            <a:pPr>
              <a:spcBef>
                <a:spcPts val="1200"/>
              </a:spcBef>
              <a:buNone/>
            </a:pPr>
            <a:endParaRPr sz="1600" dirty="0" smtClean="0">
              <a:latin typeface="Arial" pitchFamily="34" charset="0"/>
              <a:cs typeface="Arial" pitchFamily="34" charset="0"/>
            </a:endParaRPr>
          </a:p>
          <a:p>
            <a:pPr>
              <a:spcBef>
                <a:spcPts val="1200"/>
              </a:spcBef>
              <a:buNone/>
            </a:pPr>
            <a:endParaRPr sz="1800" dirty="0" smtClean="0">
              <a:latin typeface="Arial" pitchFamily="34" charset="0"/>
              <a:cs typeface="Arial" pitchFamily="34" charset="0"/>
            </a:endParaRPr>
          </a:p>
          <a:p>
            <a:pPr>
              <a:spcBef>
                <a:spcPts val="1200"/>
              </a:spcBef>
              <a:buNone/>
            </a:pPr>
            <a:endParaRPr lang="en-US" sz="1700" dirty="0" smtClean="0">
              <a:latin typeface="Arial" pitchFamily="34" charset="0"/>
              <a:cs typeface="Arial" pitchFamily="34" charset="0"/>
            </a:endParaRPr>
          </a:p>
          <a:p>
            <a:pPr marL="6350" indent="7938">
              <a:spcBef>
                <a:spcPts val="1200"/>
              </a:spcBef>
              <a:buNone/>
            </a:pPr>
            <a:endParaRPr sz="1700" b="1" dirty="0" smtClean="0">
              <a:latin typeface="Arial" pitchFamily="34" charset="0"/>
              <a:cs typeface="Arial" pitchFamily="34" charset="0"/>
            </a:endParaRPr>
          </a:p>
        </p:txBody>
      </p:sp>
      <p:sp>
        <p:nvSpPr>
          <p:cNvPr id="6" name="Title 5"/>
          <p:cNvSpPr>
            <a:spLocks noGrp="1"/>
          </p:cNvSpPr>
          <p:nvPr>
            <p:ph type="title"/>
          </p:nvPr>
        </p:nvSpPr>
        <p:spPr/>
        <p:txBody>
          <a:bodyPr/>
          <a:lstStyle/>
          <a:p>
            <a:r>
              <a:rPr lang="en-US" dirty="0"/>
              <a:t>Lend a Hand</a:t>
            </a:r>
          </a:p>
        </p:txBody>
      </p:sp>
      <p:sp>
        <p:nvSpPr>
          <p:cNvPr id="7" name="Slide Number Placeholder 6"/>
          <p:cNvSpPr>
            <a:spLocks noGrp="1"/>
          </p:cNvSpPr>
          <p:nvPr>
            <p:ph type="sldNum" sz="quarter" idx="10"/>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2091393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1200"/>
              </a:spcBef>
              <a:buNone/>
            </a:pPr>
            <a:r>
              <a:rPr lang="en-US" sz="1600" b="1" dirty="0" smtClean="0">
                <a:latin typeface="Arial" pitchFamily="34" charset="0"/>
                <a:cs typeface="Arial" pitchFamily="34" charset="0"/>
              </a:rPr>
              <a:t>Solution </a:t>
            </a:r>
            <a:r>
              <a:rPr lang="en-US" sz="1600" b="1" dirty="0">
                <a:latin typeface="Arial" pitchFamily="34" charset="0"/>
                <a:cs typeface="Arial" pitchFamily="34" charset="0"/>
              </a:rPr>
              <a:t>1:</a:t>
            </a:r>
          </a:p>
          <a:p>
            <a:pPr lvl="1">
              <a:spcBef>
                <a:spcPts val="1200"/>
              </a:spcBef>
              <a:buNone/>
            </a:pPr>
            <a:r>
              <a:rPr lang="en-US" sz="1400" b="1" dirty="0">
                <a:solidFill>
                  <a:srgbClr val="0070C0"/>
                </a:solidFill>
                <a:latin typeface="Arial" pitchFamily="34" charset="0"/>
                <a:cs typeface="Arial" pitchFamily="34" charset="0"/>
              </a:rPr>
              <a:t>SELECT COUNT</a:t>
            </a:r>
            <a:r>
              <a:rPr lang="en-US" sz="1600" b="1" dirty="0">
                <a:solidFill>
                  <a:srgbClr val="BC8F00"/>
                </a:solidFill>
              </a:rPr>
              <a:t>(*) </a:t>
            </a:r>
          </a:p>
          <a:p>
            <a:pPr lvl="1">
              <a:spcBef>
                <a:spcPts val="0"/>
              </a:spcBef>
              <a:buNone/>
            </a:pPr>
            <a:r>
              <a:rPr lang="en-US" sz="1400" b="1" dirty="0">
                <a:solidFill>
                  <a:srgbClr val="0070C0"/>
                </a:solidFill>
                <a:latin typeface="Arial" pitchFamily="34" charset="0"/>
                <a:cs typeface="Arial" pitchFamily="34" charset="0"/>
              </a:rPr>
              <a:t>FROM</a:t>
            </a:r>
            <a:r>
              <a:rPr lang="en-US" sz="1400" b="1" dirty="0">
                <a:solidFill>
                  <a:srgbClr val="00B050"/>
                </a:solidFill>
                <a:latin typeface="Arial" pitchFamily="34" charset="0"/>
                <a:cs typeface="Arial" pitchFamily="34" charset="0"/>
              </a:rPr>
              <a:t> </a:t>
            </a:r>
            <a:r>
              <a:rPr lang="en-US" sz="1600" b="1" dirty="0">
                <a:solidFill>
                  <a:srgbClr val="BC8F00"/>
                </a:solidFill>
              </a:rPr>
              <a:t>COURSE_INFO</a:t>
            </a:r>
          </a:p>
          <a:p>
            <a:pPr>
              <a:spcBef>
                <a:spcPts val="1200"/>
              </a:spcBef>
              <a:buNone/>
              <a:defRPr/>
            </a:pPr>
            <a:r>
              <a:rPr lang="en-US" sz="1600" b="1" dirty="0">
                <a:latin typeface="Arial" pitchFamily="34" charset="0"/>
                <a:cs typeface="Arial" pitchFamily="34" charset="0"/>
              </a:rPr>
              <a:t>Solution </a:t>
            </a:r>
            <a:r>
              <a:rPr lang="en-US" sz="1600" b="1" dirty="0" smtClean="0">
                <a:latin typeface="Arial" pitchFamily="34" charset="0"/>
                <a:cs typeface="Arial" pitchFamily="34" charset="0"/>
              </a:rPr>
              <a:t>2:</a:t>
            </a:r>
          </a:p>
          <a:p>
            <a:pPr>
              <a:spcBef>
                <a:spcPts val="1200"/>
              </a:spcBef>
              <a:buNone/>
              <a:defRPr/>
            </a:pPr>
            <a:r>
              <a:rPr lang="en-US" sz="1600" b="1" dirty="0">
                <a:solidFill>
                  <a:srgbClr val="0070C0"/>
                </a:solidFill>
                <a:latin typeface="Arial" pitchFamily="34" charset="0"/>
                <a:cs typeface="Arial" pitchFamily="34" charset="0"/>
              </a:rPr>
              <a:t>	</a:t>
            </a:r>
            <a:r>
              <a:rPr lang="en-US" sz="1400" b="1" dirty="0" smtClean="0">
                <a:solidFill>
                  <a:srgbClr val="0070C0"/>
                </a:solidFill>
                <a:latin typeface="Arial" pitchFamily="34" charset="0"/>
                <a:cs typeface="Arial" pitchFamily="34" charset="0"/>
              </a:rPr>
              <a:t>SELECT</a:t>
            </a:r>
            <a:r>
              <a:rPr lang="en-US" sz="1400" b="1" dirty="0" smtClean="0">
                <a:solidFill>
                  <a:srgbClr val="00B050"/>
                </a:solidFill>
                <a:latin typeface="Arial" pitchFamily="34" charset="0"/>
                <a:cs typeface="Arial" pitchFamily="34" charset="0"/>
              </a:rPr>
              <a:t> </a:t>
            </a:r>
            <a:r>
              <a:rPr lang="en-US" sz="1400" b="1" dirty="0" smtClean="0">
                <a:solidFill>
                  <a:srgbClr val="0070C0"/>
                </a:solidFill>
                <a:latin typeface="Arial" pitchFamily="34" charset="0"/>
                <a:cs typeface="Arial" pitchFamily="34" charset="0"/>
              </a:rPr>
              <a:t>SUM</a:t>
            </a:r>
            <a:r>
              <a:rPr lang="en-US" sz="1600" b="1" dirty="0" smtClean="0">
                <a:solidFill>
                  <a:srgbClr val="BC8F00"/>
                </a:solidFill>
              </a:rPr>
              <a:t>(BASE_FEES</a:t>
            </a:r>
            <a:r>
              <a:rPr lang="en-US" sz="1600" b="1" dirty="0">
                <a:solidFill>
                  <a:srgbClr val="BC8F00"/>
                </a:solidFill>
              </a:rPr>
              <a:t>) </a:t>
            </a:r>
            <a:endParaRPr lang="en-US" sz="1600" b="1" dirty="0" smtClean="0">
              <a:solidFill>
                <a:srgbClr val="BC8F00"/>
              </a:solidFill>
            </a:endParaRPr>
          </a:p>
          <a:p>
            <a:pPr>
              <a:spcBef>
                <a:spcPts val="0"/>
              </a:spcBef>
              <a:buNone/>
            </a:pPr>
            <a:r>
              <a:rPr lang="en-US" sz="1400" b="1" dirty="0" smtClean="0">
                <a:solidFill>
                  <a:srgbClr val="0070C0"/>
                </a:solidFill>
                <a:latin typeface="Arial" pitchFamily="34" charset="0"/>
                <a:cs typeface="Arial" pitchFamily="34" charset="0"/>
              </a:rPr>
              <a:t>	FROM</a:t>
            </a:r>
            <a:r>
              <a:rPr lang="en-US" sz="1400" dirty="0" smtClean="0">
                <a:solidFill>
                  <a:srgbClr val="00B050"/>
                </a:solidFill>
                <a:latin typeface="Arial" pitchFamily="34" charset="0"/>
                <a:cs typeface="Arial" pitchFamily="34" charset="0"/>
              </a:rPr>
              <a:t> </a:t>
            </a:r>
            <a:r>
              <a:rPr lang="en-US" sz="1600" b="1" dirty="0" err="1" smtClean="0">
                <a:solidFill>
                  <a:srgbClr val="BC8F00"/>
                </a:solidFill>
              </a:rPr>
              <a:t>course_fees</a:t>
            </a:r>
            <a:endParaRPr lang="en-US" sz="1600" b="1" dirty="0" smtClean="0">
              <a:solidFill>
                <a:srgbClr val="BC8F00"/>
              </a:solidFill>
            </a:endParaRPr>
          </a:p>
          <a:p>
            <a:pPr>
              <a:spcBef>
                <a:spcPts val="1200"/>
              </a:spcBef>
              <a:buNone/>
              <a:defRPr/>
            </a:pPr>
            <a:r>
              <a:rPr lang="en-US" sz="1600" b="1" dirty="0" smtClean="0">
                <a:latin typeface="Arial" pitchFamily="34" charset="0"/>
                <a:cs typeface="Arial" pitchFamily="34" charset="0"/>
              </a:rPr>
              <a:t>Solution </a:t>
            </a:r>
            <a:r>
              <a:rPr lang="en-US" sz="1600" b="1" dirty="0">
                <a:latin typeface="Arial" pitchFamily="34" charset="0"/>
                <a:cs typeface="Arial" pitchFamily="34" charset="0"/>
              </a:rPr>
              <a:t>3:</a:t>
            </a:r>
          </a:p>
          <a:p>
            <a:pPr lvl="1">
              <a:spcBef>
                <a:spcPts val="1200"/>
              </a:spcBef>
              <a:buNone/>
            </a:pPr>
            <a:r>
              <a:rPr lang="en-US" sz="1400" b="1" dirty="0" smtClean="0">
                <a:solidFill>
                  <a:srgbClr val="0070C0"/>
                </a:solidFill>
                <a:latin typeface="Arial" pitchFamily="34" charset="0"/>
                <a:cs typeface="Arial" pitchFamily="34" charset="0"/>
              </a:rPr>
              <a:t>SELECT</a:t>
            </a:r>
            <a:r>
              <a:rPr lang="en-US" sz="1400" b="1" dirty="0" smtClean="0">
                <a:solidFill>
                  <a:srgbClr val="00B050"/>
                </a:solidFill>
                <a:latin typeface="Arial" pitchFamily="34" charset="0"/>
                <a:cs typeface="Arial" pitchFamily="34" charset="0"/>
              </a:rPr>
              <a:t> </a:t>
            </a:r>
            <a:r>
              <a:rPr lang="en-US" sz="1400" b="1" dirty="0">
                <a:solidFill>
                  <a:srgbClr val="0070C0"/>
                </a:solidFill>
                <a:latin typeface="Arial" pitchFamily="34" charset="0"/>
                <a:cs typeface="Arial" pitchFamily="34" charset="0"/>
              </a:rPr>
              <a:t>MIN</a:t>
            </a:r>
            <a:r>
              <a:rPr lang="en-US" sz="1600" b="1" dirty="0">
                <a:solidFill>
                  <a:srgbClr val="BC8F00"/>
                </a:solidFill>
              </a:rPr>
              <a:t>(BASE_FEES),MAX(BASE_FEES) </a:t>
            </a:r>
          </a:p>
          <a:p>
            <a:pPr>
              <a:spcBef>
                <a:spcPts val="0"/>
              </a:spcBef>
              <a:buNone/>
            </a:pPr>
            <a:r>
              <a:rPr lang="en-US" sz="1400" b="1" dirty="0">
                <a:solidFill>
                  <a:srgbClr val="00B050"/>
                </a:solidFill>
                <a:latin typeface="Arial" pitchFamily="34" charset="0"/>
                <a:cs typeface="Arial" pitchFamily="34" charset="0"/>
              </a:rPr>
              <a:t>	   </a:t>
            </a:r>
            <a:r>
              <a:rPr lang="en-US" sz="1400" b="1" dirty="0">
                <a:solidFill>
                  <a:srgbClr val="0070C0"/>
                </a:solidFill>
                <a:latin typeface="Arial" pitchFamily="34" charset="0"/>
                <a:cs typeface="Arial" pitchFamily="34" charset="0"/>
              </a:rPr>
              <a:t>FROM</a:t>
            </a:r>
            <a:r>
              <a:rPr lang="en-US" sz="1400" dirty="0">
                <a:solidFill>
                  <a:srgbClr val="00B050"/>
                </a:solidFill>
                <a:latin typeface="Arial" pitchFamily="34" charset="0"/>
                <a:cs typeface="Arial" pitchFamily="34" charset="0"/>
              </a:rPr>
              <a:t> </a:t>
            </a:r>
            <a:r>
              <a:rPr lang="en-US" sz="1600" b="1" dirty="0">
                <a:solidFill>
                  <a:srgbClr val="BC8F00"/>
                </a:solidFill>
              </a:rPr>
              <a:t>COURSE_FEES</a:t>
            </a:r>
          </a:p>
          <a:p>
            <a:pPr>
              <a:spcBef>
                <a:spcPts val="1200"/>
              </a:spcBef>
              <a:buNone/>
              <a:defRPr/>
            </a:pPr>
            <a:r>
              <a:rPr lang="en-US" sz="1600" b="1" dirty="0">
                <a:latin typeface="Arial" pitchFamily="34" charset="0"/>
                <a:cs typeface="Arial" pitchFamily="34" charset="0"/>
              </a:rPr>
              <a:t>Solution </a:t>
            </a:r>
            <a:r>
              <a:rPr lang="en-US" sz="1600" b="1" dirty="0" smtClean="0">
                <a:latin typeface="Arial" pitchFamily="34" charset="0"/>
                <a:cs typeface="Arial" pitchFamily="34" charset="0"/>
              </a:rPr>
              <a:t>4:</a:t>
            </a:r>
          </a:p>
          <a:p>
            <a:pPr lvl="1">
              <a:spcBef>
                <a:spcPts val="1200"/>
              </a:spcBef>
              <a:buNone/>
            </a:pPr>
            <a:r>
              <a:rPr lang="en-US" sz="1400" b="1" dirty="0" smtClean="0">
                <a:solidFill>
                  <a:srgbClr val="0070C0"/>
                </a:solidFill>
                <a:latin typeface="Arial" pitchFamily="34" charset="0"/>
                <a:cs typeface="Arial" pitchFamily="34" charset="0"/>
              </a:rPr>
              <a:t>SELECT</a:t>
            </a:r>
            <a:r>
              <a:rPr lang="en-US" sz="1400" b="1" dirty="0" smtClean="0">
                <a:solidFill>
                  <a:srgbClr val="00B050"/>
                </a:solidFill>
                <a:latin typeface="Arial" pitchFamily="34" charset="0"/>
                <a:cs typeface="Arial" pitchFamily="34" charset="0"/>
              </a:rPr>
              <a:t> </a:t>
            </a:r>
            <a:r>
              <a:rPr lang="en-US" sz="1400" b="1" dirty="0" smtClean="0">
                <a:solidFill>
                  <a:srgbClr val="0070C0"/>
                </a:solidFill>
                <a:latin typeface="Arial" pitchFamily="34" charset="0"/>
                <a:cs typeface="Arial" pitchFamily="34" charset="0"/>
              </a:rPr>
              <a:t>AVG</a:t>
            </a:r>
            <a:r>
              <a:rPr lang="en-US" sz="1600" b="1" dirty="0" smtClean="0">
                <a:solidFill>
                  <a:srgbClr val="BC8F00"/>
                </a:solidFill>
              </a:rPr>
              <a:t>(INFRA_FEES) </a:t>
            </a:r>
          </a:p>
          <a:p>
            <a:pPr>
              <a:spcBef>
                <a:spcPts val="0"/>
              </a:spcBef>
              <a:buNone/>
            </a:pPr>
            <a:r>
              <a:rPr lang="en-US" sz="1400" b="1" dirty="0" smtClean="0">
                <a:solidFill>
                  <a:srgbClr val="00B050"/>
                </a:solidFill>
                <a:latin typeface="Arial" pitchFamily="34" charset="0"/>
                <a:cs typeface="Arial" pitchFamily="34" charset="0"/>
              </a:rPr>
              <a:t> 	  </a:t>
            </a:r>
            <a:r>
              <a:rPr lang="en-US" sz="1400" b="1" dirty="0" smtClean="0">
                <a:solidFill>
                  <a:srgbClr val="0070C0"/>
                </a:solidFill>
                <a:latin typeface="Arial" pitchFamily="34" charset="0"/>
                <a:cs typeface="Arial" pitchFamily="34" charset="0"/>
              </a:rPr>
              <a:t>FROM</a:t>
            </a:r>
            <a:r>
              <a:rPr lang="en-US" sz="1400" dirty="0" smtClean="0">
                <a:solidFill>
                  <a:srgbClr val="00B050"/>
                </a:solidFill>
                <a:latin typeface="Arial" pitchFamily="34" charset="0"/>
                <a:cs typeface="Arial" pitchFamily="34" charset="0"/>
              </a:rPr>
              <a:t> </a:t>
            </a:r>
            <a:r>
              <a:rPr lang="en-US" sz="1600" b="1" dirty="0" err="1">
                <a:solidFill>
                  <a:srgbClr val="BC8F00"/>
                </a:solidFill>
              </a:rPr>
              <a:t>course_fees</a:t>
            </a:r>
            <a:endParaRPr lang="en-US" sz="1600" b="1" dirty="0">
              <a:solidFill>
                <a:srgbClr val="BC8F00"/>
              </a:solidFill>
            </a:endParaRPr>
          </a:p>
          <a:p>
            <a:pPr>
              <a:spcBef>
                <a:spcPts val="0"/>
              </a:spcBef>
              <a:buNone/>
            </a:pPr>
            <a:endParaRPr lang="en-US" sz="1400" dirty="0">
              <a:solidFill>
                <a:srgbClr val="00B050"/>
              </a:solidFill>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Solutions</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7239855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3525"/>
            <a:ext cx="8686800" cy="4105275"/>
          </a:xfrm>
        </p:spPr>
        <p:txBody>
          <a:bodyPr/>
          <a:lstStyle/>
          <a:p>
            <a:pPr>
              <a:spcBef>
                <a:spcPts val="1200"/>
              </a:spcBef>
              <a:buNone/>
            </a:pPr>
            <a:r>
              <a:rPr sz="1700" b="1" dirty="0" smtClean="0">
                <a:latin typeface="Arial" pitchFamily="34" charset="0"/>
                <a:cs typeface="Arial" pitchFamily="34" charset="0"/>
              </a:rPr>
              <a:t>  Pre-requisite: </a:t>
            </a:r>
            <a:r>
              <a:rPr sz="1700" dirty="0" smtClean="0">
                <a:latin typeface="Arial" pitchFamily="34" charset="0"/>
                <a:cs typeface="Arial" pitchFamily="34" charset="0"/>
              </a:rPr>
              <a:t>We will use the </a:t>
            </a:r>
            <a:r>
              <a:rPr sz="1700" dirty="0" err="1" smtClean="0">
                <a:latin typeface="Arial" pitchFamily="34" charset="0"/>
                <a:cs typeface="Arial" pitchFamily="34" charset="0"/>
              </a:rPr>
              <a:t>Course_Info</a:t>
            </a:r>
            <a:r>
              <a:rPr sz="1700" dirty="0" smtClean="0">
                <a:latin typeface="Arial" pitchFamily="34" charset="0"/>
                <a:cs typeface="Arial" pitchFamily="34" charset="0"/>
              </a:rPr>
              <a:t> and </a:t>
            </a:r>
            <a:r>
              <a:rPr sz="1700" dirty="0" err="1" smtClean="0">
                <a:latin typeface="Arial" pitchFamily="34" charset="0"/>
                <a:cs typeface="Arial" pitchFamily="34" charset="0"/>
              </a:rPr>
              <a:t>Course_Fees</a:t>
            </a:r>
            <a:r>
              <a:rPr sz="1700" dirty="0" smtClean="0">
                <a:latin typeface="Arial" pitchFamily="34" charset="0"/>
                <a:cs typeface="Arial" pitchFamily="34" charset="0"/>
              </a:rPr>
              <a:t>   tables for doing this lend a hand. </a:t>
            </a:r>
            <a:r>
              <a:rPr sz="1600" dirty="0" smtClean="0">
                <a:latin typeface="Arial" pitchFamily="34" charset="0"/>
                <a:cs typeface="Arial" pitchFamily="34" charset="0"/>
              </a:rPr>
              <a:t>Add a new column </a:t>
            </a:r>
            <a:r>
              <a:rPr sz="1600" dirty="0" err="1" smtClean="0">
                <a:latin typeface="Arial" pitchFamily="34" charset="0"/>
                <a:cs typeface="Arial" pitchFamily="34" charset="0"/>
              </a:rPr>
              <a:t>Infra_Fees</a:t>
            </a:r>
            <a:r>
              <a:rPr sz="1600" dirty="0" smtClean="0">
                <a:latin typeface="Arial" pitchFamily="34" charset="0"/>
                <a:cs typeface="Arial" pitchFamily="34" charset="0"/>
              </a:rPr>
              <a:t> in </a:t>
            </a:r>
            <a:r>
              <a:rPr sz="1600" dirty="0" err="1" smtClean="0">
                <a:latin typeface="Arial" pitchFamily="34" charset="0"/>
                <a:cs typeface="Arial" pitchFamily="34" charset="0"/>
              </a:rPr>
              <a:t>course_fees</a:t>
            </a:r>
            <a:r>
              <a:rPr sz="1600" dirty="0" smtClean="0">
                <a:latin typeface="Arial" pitchFamily="34" charset="0"/>
                <a:cs typeface="Arial" pitchFamily="34" charset="0"/>
              </a:rPr>
              <a:t>  with type number(5,3). For all the records in update the </a:t>
            </a:r>
            <a:r>
              <a:rPr sz="1600" dirty="0" err="1" smtClean="0">
                <a:latin typeface="Arial" pitchFamily="34" charset="0"/>
                <a:cs typeface="Arial" pitchFamily="34" charset="0"/>
              </a:rPr>
              <a:t>Infra_Fees</a:t>
            </a:r>
            <a:r>
              <a:rPr sz="1600" dirty="0" smtClean="0">
                <a:latin typeface="Arial" pitchFamily="34" charset="0"/>
                <a:cs typeface="Arial" pitchFamily="34" charset="0"/>
              </a:rPr>
              <a:t>  with  some values say 45.751, 43.453 etc.</a:t>
            </a:r>
          </a:p>
          <a:p>
            <a:pPr>
              <a:spcBef>
                <a:spcPts val="1200"/>
              </a:spcBef>
              <a:buNone/>
            </a:pPr>
            <a:r>
              <a:rPr lang="en-US" sz="1600" b="1" dirty="0" smtClean="0">
                <a:latin typeface="Arial" pitchFamily="34" charset="0"/>
                <a:cs typeface="Arial" pitchFamily="34" charset="0"/>
              </a:rPr>
              <a:t>	Hints: </a:t>
            </a:r>
          </a:p>
          <a:p>
            <a:pPr marL="457200" indent="0">
              <a:spcBef>
                <a:spcPts val="0"/>
              </a:spcBef>
            </a:pPr>
            <a:r>
              <a:rPr lang="en-US" sz="1600" dirty="0" smtClean="0">
                <a:latin typeface="Arial" pitchFamily="34" charset="0"/>
                <a:cs typeface="Arial" pitchFamily="34" charset="0"/>
              </a:rPr>
              <a:t> Use joins wherever needed</a:t>
            </a:r>
          </a:p>
          <a:p>
            <a:pPr marL="457200" indent="0">
              <a:spcBef>
                <a:spcPts val="0"/>
              </a:spcBef>
              <a:buNone/>
            </a:pPr>
            <a:endParaRPr sz="1600" b="1" dirty="0" smtClean="0">
              <a:latin typeface="Arial" pitchFamily="34" charset="0"/>
              <a:cs typeface="Arial" pitchFamily="34" charset="0"/>
            </a:endParaRPr>
          </a:p>
          <a:p>
            <a:pPr indent="-279400">
              <a:spcBef>
                <a:spcPts val="1200"/>
              </a:spcBef>
              <a:buNone/>
            </a:pPr>
            <a:r>
              <a:rPr sz="1600" b="1" dirty="0" smtClean="0">
                <a:latin typeface="Arial" pitchFamily="34" charset="0"/>
                <a:cs typeface="Arial" pitchFamily="34" charset="0"/>
              </a:rPr>
              <a:t>Problem 5 : </a:t>
            </a:r>
            <a:r>
              <a:rPr sz="1600" dirty="0" smtClean="0">
                <a:latin typeface="Arial" pitchFamily="34" charset="0"/>
                <a:cs typeface="Arial" pitchFamily="34" charset="0"/>
              </a:rPr>
              <a:t>Develop a query which will display the course name and course Infra fees of all the course. The infra fee shou</a:t>
            </a:r>
            <a:r>
              <a:rPr lang="en-US" sz="1600" dirty="0" smtClean="0">
                <a:latin typeface="Arial" pitchFamily="34" charset="0"/>
                <a:cs typeface="Arial" pitchFamily="34" charset="0"/>
              </a:rPr>
              <a:t>ld</a:t>
            </a:r>
            <a:r>
              <a:rPr sz="1600" dirty="0" smtClean="0">
                <a:latin typeface="Arial" pitchFamily="34" charset="0"/>
                <a:cs typeface="Arial" pitchFamily="34" charset="0"/>
              </a:rPr>
              <a:t> be rounded to one decimal point.</a:t>
            </a:r>
          </a:p>
          <a:p>
            <a:pPr indent="-279400">
              <a:spcBef>
                <a:spcPts val="1200"/>
              </a:spcBef>
              <a:buNone/>
            </a:pPr>
            <a:endParaRPr sz="1600" dirty="0" smtClean="0">
              <a:latin typeface="Arial" pitchFamily="34" charset="0"/>
              <a:cs typeface="Arial" pitchFamily="34" charset="0"/>
            </a:endParaRPr>
          </a:p>
          <a:p>
            <a:pPr indent="-279400">
              <a:spcBef>
                <a:spcPts val="1200"/>
              </a:spcBef>
              <a:buNone/>
            </a:pPr>
            <a:r>
              <a:rPr lang="en-US" sz="1600" b="1" dirty="0" smtClean="0">
                <a:latin typeface="Arial" pitchFamily="34" charset="0"/>
                <a:cs typeface="Arial" pitchFamily="34" charset="0"/>
              </a:rPr>
              <a:t>Problem</a:t>
            </a:r>
            <a:r>
              <a:rPr sz="1600" b="1" dirty="0" smtClean="0">
                <a:latin typeface="Arial" pitchFamily="34" charset="0"/>
                <a:cs typeface="Arial" pitchFamily="34" charset="0"/>
              </a:rPr>
              <a:t> 6 : </a:t>
            </a:r>
            <a:r>
              <a:rPr sz="1600" dirty="0" smtClean="0">
                <a:latin typeface="Arial" pitchFamily="34" charset="0"/>
                <a:cs typeface="Arial" pitchFamily="34" charset="0"/>
              </a:rPr>
              <a:t>Develop a query which will list all the course code and course names </a:t>
            </a:r>
            <a:r>
              <a:rPr lang="en-US" sz="1600" dirty="0" smtClean="0">
                <a:latin typeface="Arial" pitchFamily="34" charset="0"/>
                <a:cs typeface="Arial" pitchFamily="34" charset="0"/>
              </a:rPr>
              <a:t>in </a:t>
            </a:r>
            <a:r>
              <a:rPr sz="1600" dirty="0" err="1" smtClean="0">
                <a:latin typeface="Arial" pitchFamily="34" charset="0"/>
                <a:cs typeface="Arial" pitchFamily="34" charset="0"/>
              </a:rPr>
              <a:t>Course_Info</a:t>
            </a:r>
            <a:r>
              <a:rPr sz="1600" dirty="0" smtClean="0">
                <a:latin typeface="Arial" pitchFamily="34" charset="0"/>
                <a:cs typeface="Arial" pitchFamily="34" charset="0"/>
              </a:rPr>
              <a:t>   </a:t>
            </a:r>
            <a:r>
              <a:rPr lang="en-US" sz="1600" dirty="0" smtClean="0">
                <a:latin typeface="Arial" pitchFamily="34" charset="0"/>
                <a:cs typeface="Arial" pitchFamily="34" charset="0"/>
              </a:rPr>
              <a:t>table </a:t>
            </a:r>
            <a:r>
              <a:rPr sz="1600" dirty="0" smtClean="0">
                <a:latin typeface="Arial" pitchFamily="34" charset="0"/>
                <a:cs typeface="Arial" pitchFamily="34" charset="0"/>
              </a:rPr>
              <a:t>where in the first letter should be capital letter.</a:t>
            </a:r>
          </a:p>
          <a:p>
            <a:pPr indent="-279400">
              <a:spcBef>
                <a:spcPts val="1200"/>
              </a:spcBef>
              <a:buNone/>
            </a:pPr>
            <a:endParaRPr sz="1600" dirty="0" smtClean="0">
              <a:latin typeface="Arial" pitchFamily="34" charset="0"/>
              <a:cs typeface="Arial" pitchFamily="34" charset="0"/>
            </a:endParaRPr>
          </a:p>
          <a:p>
            <a:pPr indent="-279400">
              <a:spcBef>
                <a:spcPts val="1200"/>
              </a:spcBef>
              <a:buNone/>
            </a:pPr>
            <a:r>
              <a:rPr lang="en-US" sz="1600" b="1" dirty="0" smtClean="0">
                <a:latin typeface="Arial" pitchFamily="34" charset="0"/>
                <a:cs typeface="Arial" pitchFamily="34" charset="0"/>
              </a:rPr>
              <a:t>Problem</a:t>
            </a:r>
            <a:r>
              <a:rPr sz="1600" b="1" dirty="0" smtClean="0">
                <a:latin typeface="Arial" pitchFamily="34" charset="0"/>
                <a:cs typeface="Arial" pitchFamily="34" charset="0"/>
              </a:rPr>
              <a:t> 7 :</a:t>
            </a:r>
            <a:r>
              <a:rPr sz="1600" dirty="0" smtClean="0">
                <a:latin typeface="Arial" pitchFamily="34" charset="0"/>
                <a:cs typeface="Arial" pitchFamily="34" charset="0"/>
              </a:rPr>
              <a:t>Develop a query which will display the course name and the number of days between the current date and course start date in </a:t>
            </a:r>
            <a:r>
              <a:rPr sz="1600" dirty="0" err="1" smtClean="0">
                <a:latin typeface="Arial" pitchFamily="34" charset="0"/>
                <a:cs typeface="Arial" pitchFamily="34" charset="0"/>
              </a:rPr>
              <a:t>Course_Info</a:t>
            </a:r>
            <a:r>
              <a:rPr sz="1600" dirty="0" smtClean="0">
                <a:latin typeface="Arial" pitchFamily="34" charset="0"/>
                <a:cs typeface="Arial" pitchFamily="34" charset="0"/>
              </a:rPr>
              <a:t>   table</a:t>
            </a:r>
            <a:endParaRPr sz="1800" dirty="0" smtClean="0">
              <a:latin typeface="Arial" pitchFamily="34" charset="0"/>
              <a:cs typeface="Arial" pitchFamily="34" charset="0"/>
            </a:endParaRPr>
          </a:p>
          <a:p>
            <a:pPr>
              <a:spcBef>
                <a:spcPts val="1200"/>
              </a:spcBef>
              <a:buNone/>
            </a:pPr>
            <a:endParaRPr sz="1800" dirty="0" smtClean="0">
              <a:latin typeface="Arial" pitchFamily="34" charset="0"/>
              <a:cs typeface="Arial" pitchFamily="34" charset="0"/>
            </a:endParaRPr>
          </a:p>
          <a:p>
            <a:pPr marL="6350" indent="7938">
              <a:spcBef>
                <a:spcPts val="1200"/>
              </a:spcBef>
              <a:buNone/>
            </a:pPr>
            <a:endParaRPr sz="1700" b="1" dirty="0" smtClean="0">
              <a:latin typeface="Arial" pitchFamily="34" charset="0"/>
              <a:cs typeface="Arial" pitchFamily="34" charset="0"/>
            </a:endParaRPr>
          </a:p>
        </p:txBody>
      </p:sp>
      <p:sp>
        <p:nvSpPr>
          <p:cNvPr id="6" name="Title 1"/>
          <p:cNvSpPr>
            <a:spLocks noGrp="1"/>
          </p:cNvSpPr>
          <p:nvPr>
            <p:ph type="title"/>
          </p:nvPr>
        </p:nvSpPr>
        <p:spPr/>
        <p:txBody>
          <a:bodyPr/>
          <a:lstStyle/>
          <a:p>
            <a:r>
              <a:rPr lang="en-US" dirty="0" smtClean="0"/>
              <a:t>Lend a Hand</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2987851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8915400" cy="4791075"/>
          </a:xfrm>
        </p:spPr>
        <p:txBody>
          <a:bodyPr/>
          <a:lstStyle/>
          <a:p>
            <a:pPr>
              <a:spcBef>
                <a:spcPts val="1200"/>
              </a:spcBef>
              <a:buNone/>
            </a:pPr>
            <a:r>
              <a:rPr lang="en-US" sz="1400" dirty="0" smtClean="0">
                <a:latin typeface="Arial" pitchFamily="34" charset="0"/>
                <a:cs typeface="Arial" pitchFamily="34" charset="0"/>
              </a:rPr>
              <a:t> </a:t>
            </a:r>
            <a:endParaRPr sz="1400" dirty="0" smtClean="0">
              <a:latin typeface="Arial" pitchFamily="34" charset="0"/>
              <a:cs typeface="Arial" pitchFamily="34" charset="0"/>
            </a:endParaRPr>
          </a:p>
          <a:p>
            <a:pPr indent="-279400">
              <a:spcBef>
                <a:spcPts val="1200"/>
              </a:spcBef>
              <a:buNone/>
            </a:pPr>
            <a:r>
              <a:rPr sz="1600" b="1" dirty="0" smtClean="0">
                <a:latin typeface="Arial" pitchFamily="34" charset="0"/>
                <a:cs typeface="Arial" pitchFamily="34" charset="0"/>
              </a:rPr>
              <a:t>Problem 8 :</a:t>
            </a:r>
            <a:r>
              <a:rPr sz="1600" dirty="0" smtClean="0">
                <a:latin typeface="Arial" pitchFamily="34" charset="0"/>
                <a:cs typeface="Arial" pitchFamily="34" charset="0"/>
              </a:rPr>
              <a:t>Develop a query which will concatenate the Course Name and Course Code in t</a:t>
            </a:r>
            <a:r>
              <a:rPr lang="en-US" sz="1600" dirty="0" smtClean="0">
                <a:latin typeface="Arial" pitchFamily="34" charset="0"/>
                <a:cs typeface="Arial" pitchFamily="34" charset="0"/>
              </a:rPr>
              <a:t>he</a:t>
            </a:r>
            <a:r>
              <a:rPr sz="1600" dirty="0" smtClean="0">
                <a:latin typeface="Arial" pitchFamily="34" charset="0"/>
                <a:cs typeface="Arial" pitchFamily="34" charset="0"/>
              </a:rPr>
              <a:t> following format and disp</a:t>
            </a:r>
            <a:r>
              <a:rPr lang="en-US" sz="1600" dirty="0" smtClean="0">
                <a:latin typeface="Arial" pitchFamily="34" charset="0"/>
                <a:cs typeface="Arial" pitchFamily="34" charset="0"/>
              </a:rPr>
              <a:t>la</a:t>
            </a:r>
            <a:r>
              <a:rPr sz="1600" dirty="0" smtClean="0">
                <a:latin typeface="Arial" pitchFamily="34" charset="0"/>
                <a:cs typeface="Arial" pitchFamily="34" charset="0"/>
              </a:rPr>
              <a:t>y all the courses in the </a:t>
            </a:r>
            <a:r>
              <a:rPr sz="1600" dirty="0" err="1" smtClean="0">
                <a:latin typeface="Arial" pitchFamily="34" charset="0"/>
                <a:cs typeface="Arial" pitchFamily="34" charset="0"/>
              </a:rPr>
              <a:t>course_info</a:t>
            </a:r>
            <a:r>
              <a:rPr sz="1600" dirty="0" smtClean="0">
                <a:latin typeface="Arial" pitchFamily="34" charset="0"/>
                <a:cs typeface="Arial" pitchFamily="34" charset="0"/>
              </a:rPr>
              <a:t>  table. </a:t>
            </a:r>
          </a:p>
          <a:p>
            <a:pPr indent="-279400">
              <a:spcBef>
                <a:spcPts val="1200"/>
              </a:spcBef>
              <a:buNone/>
            </a:pPr>
            <a:r>
              <a:rPr lang="en-US" sz="1600" dirty="0" smtClean="0">
                <a:latin typeface="Arial" pitchFamily="34" charset="0"/>
                <a:cs typeface="Arial" pitchFamily="34" charset="0"/>
              </a:rPr>
              <a:t>	“&lt; Course Name&gt;&lt;Course Code&gt;”</a:t>
            </a:r>
          </a:p>
          <a:p>
            <a:pPr indent="-279400">
              <a:spcBef>
                <a:spcPts val="1200"/>
              </a:spcBef>
              <a:buNone/>
            </a:pPr>
            <a:endParaRPr lang="en-US" sz="1600" dirty="0" smtClean="0">
              <a:latin typeface="Arial" pitchFamily="34" charset="0"/>
              <a:cs typeface="Arial" pitchFamily="34" charset="0"/>
            </a:endParaRPr>
          </a:p>
          <a:p>
            <a:pPr marL="1206500" indent="-1143000">
              <a:spcBef>
                <a:spcPts val="1200"/>
              </a:spcBef>
              <a:buNone/>
            </a:pPr>
            <a:r>
              <a:rPr sz="1600" b="1" dirty="0" smtClean="0">
                <a:latin typeface="Arial" pitchFamily="34" charset="0"/>
                <a:cs typeface="Arial" pitchFamily="34" charset="0"/>
              </a:rPr>
              <a:t>Problem </a:t>
            </a:r>
            <a:r>
              <a:rPr sz="1600" b="1" dirty="0">
                <a:latin typeface="Arial" pitchFamily="34" charset="0"/>
                <a:cs typeface="Arial" pitchFamily="34" charset="0"/>
              </a:rPr>
              <a:t>9</a:t>
            </a:r>
            <a:r>
              <a:rPr sz="1600" b="1" dirty="0" smtClean="0">
                <a:latin typeface="Arial" pitchFamily="34" charset="0"/>
                <a:cs typeface="Arial" pitchFamily="34" charset="0"/>
              </a:rPr>
              <a:t> :</a:t>
            </a:r>
            <a:r>
              <a:rPr sz="1600" dirty="0" smtClean="0">
                <a:latin typeface="Arial" pitchFamily="34" charset="0"/>
                <a:cs typeface="Arial" pitchFamily="34" charset="0"/>
              </a:rPr>
              <a:t>Develop a query which will  display all the Course Name in upper case.</a:t>
            </a:r>
          </a:p>
          <a:p>
            <a:pPr marL="1206500" indent="-1143000">
              <a:spcBef>
                <a:spcPts val="1200"/>
              </a:spcBef>
              <a:buNone/>
            </a:pPr>
            <a:endParaRPr sz="1600" dirty="0" smtClean="0">
              <a:latin typeface="Arial" pitchFamily="34" charset="0"/>
              <a:cs typeface="Arial" pitchFamily="34" charset="0"/>
            </a:endParaRPr>
          </a:p>
          <a:p>
            <a:pPr marL="1206500" indent="-1143000">
              <a:spcBef>
                <a:spcPts val="1200"/>
              </a:spcBef>
              <a:buNone/>
            </a:pPr>
            <a:r>
              <a:rPr sz="1600" b="1" dirty="0" smtClean="0">
                <a:latin typeface="Arial" pitchFamily="34" charset="0"/>
                <a:cs typeface="Arial" pitchFamily="34" charset="0"/>
              </a:rPr>
              <a:t>Problem 10 :</a:t>
            </a:r>
            <a:r>
              <a:rPr sz="1600" dirty="0" smtClean="0">
                <a:latin typeface="Arial" pitchFamily="34" charset="0"/>
                <a:cs typeface="Arial" pitchFamily="34" charset="0"/>
              </a:rPr>
              <a:t>Develop a query which will  display all the characters between 1 and 3 of the Course Description  column for all the courses in the </a:t>
            </a:r>
            <a:r>
              <a:rPr sz="1600" dirty="0" err="1" smtClean="0">
                <a:latin typeface="Arial" pitchFamily="34" charset="0"/>
                <a:cs typeface="Arial" pitchFamily="34" charset="0"/>
              </a:rPr>
              <a:t>Course_Info</a:t>
            </a:r>
            <a:r>
              <a:rPr sz="1600" dirty="0" smtClean="0">
                <a:latin typeface="Arial" pitchFamily="34" charset="0"/>
                <a:cs typeface="Arial" pitchFamily="34" charset="0"/>
              </a:rPr>
              <a:t> table. </a:t>
            </a:r>
          </a:p>
          <a:p>
            <a:pPr marL="1206500" indent="-1143000">
              <a:spcBef>
                <a:spcPts val="1200"/>
              </a:spcBef>
              <a:buNone/>
            </a:pPr>
            <a:endParaRPr sz="1600" dirty="0" smtClean="0">
              <a:latin typeface="Arial" pitchFamily="34" charset="0"/>
              <a:cs typeface="Arial" pitchFamily="34" charset="0"/>
            </a:endParaRPr>
          </a:p>
          <a:p>
            <a:pPr marL="1206500" indent="-1143000">
              <a:spcBef>
                <a:spcPts val="1200"/>
              </a:spcBef>
              <a:buNone/>
            </a:pPr>
            <a:r>
              <a:rPr sz="1600" b="1" dirty="0" smtClean="0">
                <a:latin typeface="Arial" pitchFamily="34" charset="0"/>
                <a:cs typeface="Arial" pitchFamily="34" charset="0"/>
              </a:rPr>
              <a:t>Problem 11</a:t>
            </a:r>
            <a:r>
              <a:rPr sz="1600" dirty="0" smtClean="0">
                <a:latin typeface="Arial" pitchFamily="34" charset="0"/>
                <a:cs typeface="Arial" pitchFamily="34" charset="0"/>
              </a:rPr>
              <a:t>:Develop a query calculate average of all the base fees, any records whose base fee is null needs to be considered as zero.</a:t>
            </a:r>
          </a:p>
          <a:p>
            <a:pPr marL="1206500" indent="-1143000">
              <a:spcBef>
                <a:spcPts val="1200"/>
              </a:spcBef>
              <a:buNone/>
            </a:pPr>
            <a:endParaRPr sz="1600" dirty="0" smtClean="0">
              <a:latin typeface="Arial" pitchFamily="34" charset="0"/>
              <a:cs typeface="Arial" pitchFamily="34" charset="0"/>
            </a:endParaRPr>
          </a:p>
          <a:p>
            <a:pPr marL="1206500" indent="-1143000">
              <a:spcBef>
                <a:spcPts val="1200"/>
              </a:spcBef>
              <a:buNone/>
            </a:pPr>
            <a:endParaRPr sz="1600" dirty="0" smtClean="0">
              <a:latin typeface="Arial" pitchFamily="34" charset="0"/>
              <a:cs typeface="Arial" pitchFamily="34" charset="0"/>
            </a:endParaRPr>
          </a:p>
          <a:p>
            <a:pPr marL="1206500" indent="-1143000">
              <a:spcBef>
                <a:spcPts val="1200"/>
              </a:spcBef>
              <a:buNone/>
            </a:pPr>
            <a:endParaRPr sz="1600" dirty="0" smtClean="0">
              <a:latin typeface="Arial" pitchFamily="34" charset="0"/>
              <a:cs typeface="Arial" pitchFamily="34" charset="0"/>
            </a:endParaRPr>
          </a:p>
          <a:p>
            <a:pPr marL="1206500" indent="-1143000">
              <a:spcBef>
                <a:spcPts val="1200"/>
              </a:spcBef>
              <a:buNone/>
            </a:pPr>
            <a:endParaRPr sz="1600" dirty="0" smtClean="0">
              <a:latin typeface="Arial" pitchFamily="34" charset="0"/>
              <a:cs typeface="Arial" pitchFamily="34" charset="0"/>
            </a:endParaRPr>
          </a:p>
          <a:p>
            <a:pPr marL="1206500" indent="-114300">
              <a:spcBef>
                <a:spcPts val="1200"/>
              </a:spcBef>
              <a:buNone/>
            </a:pPr>
            <a:endParaRPr sz="1600" dirty="0" smtClean="0">
              <a:latin typeface="Arial" pitchFamily="34" charset="0"/>
              <a:cs typeface="Arial" pitchFamily="34" charset="0"/>
            </a:endParaRPr>
          </a:p>
          <a:p>
            <a:pPr indent="-279400">
              <a:spcBef>
                <a:spcPts val="1200"/>
              </a:spcBef>
              <a:buNone/>
            </a:pPr>
            <a:endParaRPr sz="1800" dirty="0" smtClean="0">
              <a:latin typeface="Arial" pitchFamily="34" charset="0"/>
              <a:cs typeface="Arial" pitchFamily="34" charset="0"/>
            </a:endParaRPr>
          </a:p>
          <a:p>
            <a:pPr>
              <a:spcBef>
                <a:spcPts val="1200"/>
              </a:spcBef>
              <a:buNone/>
            </a:pPr>
            <a:endParaRPr sz="1800" dirty="0" smtClean="0">
              <a:latin typeface="Arial" pitchFamily="34" charset="0"/>
              <a:cs typeface="Arial" pitchFamily="34" charset="0"/>
            </a:endParaRPr>
          </a:p>
          <a:p>
            <a:pPr marL="6350" indent="7938">
              <a:spcBef>
                <a:spcPts val="1200"/>
              </a:spcBef>
              <a:buNone/>
            </a:pPr>
            <a:endParaRPr sz="1700" b="1" dirty="0" smtClean="0">
              <a:latin typeface="Arial" pitchFamily="34" charset="0"/>
              <a:cs typeface="Arial" pitchFamily="34" charset="0"/>
            </a:endParaRPr>
          </a:p>
        </p:txBody>
      </p:sp>
      <p:sp>
        <p:nvSpPr>
          <p:cNvPr id="6" name="Title 1"/>
          <p:cNvSpPr>
            <a:spLocks noGrp="1"/>
          </p:cNvSpPr>
          <p:nvPr>
            <p:ph type="title"/>
          </p:nvPr>
        </p:nvSpPr>
        <p:spPr/>
        <p:txBody>
          <a:bodyPr/>
          <a:lstStyle/>
          <a:p>
            <a:r>
              <a:rPr lang="en-US" dirty="0" smtClean="0"/>
              <a:t>Lend a Hand</a:t>
            </a:r>
            <a:endParaRPr lang="en-US" dirty="0"/>
          </a:p>
        </p:txBody>
      </p:sp>
      <p:sp>
        <p:nvSpPr>
          <p:cNvPr id="7" name="Slide Number Placeholder 6"/>
          <p:cNvSpPr>
            <a:spLocks noGrp="1"/>
          </p:cNvSpPr>
          <p:nvPr>
            <p:ph type="sldNum" sz="quarter" idx="10"/>
          </p:nvPr>
        </p:nvSpPr>
        <p:spPr/>
        <p:txBody>
          <a:bodyPr/>
          <a:lstStyle/>
          <a:p>
            <a:fld id="{47ED8886-DB3B-44F4-9A80-E6A224679F20}" type="slidenum">
              <a:rPr lang="en-US" smtClean="0"/>
              <a:pPr/>
              <a:t>39</a:t>
            </a:fld>
            <a:endParaRPr lang="en-US" dirty="0"/>
          </a:p>
        </p:txBody>
      </p:sp>
    </p:spTree>
    <p:extLst>
      <p:ext uri="{BB962C8B-B14F-4D97-AF65-F5344CB8AC3E}">
        <p14:creationId xmlns:p14="http://schemas.microsoft.com/office/powerpoint/2010/main" val="239562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SQL functions concepts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2579039"/>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Types of SQL Function</a:t>
            </a:r>
          </a:p>
          <a:p>
            <a:pPr marL="800100" lvl="1" indent="-342900">
              <a:lnSpc>
                <a:spcPct val="150000"/>
              </a:lnSpc>
              <a:buFont typeface="Arial" pitchFamily="34" charset="0"/>
              <a:buChar char="•"/>
            </a:pPr>
            <a:r>
              <a:rPr lang="en-US" sz="2200" dirty="0" smtClean="0"/>
              <a:t>Numeric, character &amp; Date Time functions</a:t>
            </a:r>
          </a:p>
          <a:p>
            <a:pPr marL="800100" lvl="1" indent="-342900">
              <a:lnSpc>
                <a:spcPct val="150000"/>
              </a:lnSpc>
              <a:buFont typeface="Arial" pitchFamily="34" charset="0"/>
              <a:buChar char="•"/>
            </a:pPr>
            <a:r>
              <a:rPr lang="en-US" sz="2200" dirty="0" smtClean="0"/>
              <a:t>Aggregate Function </a:t>
            </a:r>
          </a:p>
          <a:p>
            <a:pPr marL="800100" lvl="1" indent="-342900">
              <a:lnSpc>
                <a:spcPct val="150000"/>
              </a:lnSpc>
              <a:buFont typeface="Arial" pitchFamily="34" charset="0"/>
              <a:buChar char="•"/>
            </a:pPr>
            <a:r>
              <a:rPr lang="en-US" sz="2200" dirty="0" smtClean="0"/>
              <a:t>Mathematical Function </a:t>
            </a:r>
          </a:p>
          <a:p>
            <a:pPr marL="800100" lvl="1" indent="-342900">
              <a:lnSpc>
                <a:spcPct val="150000"/>
              </a:lnSpc>
              <a:buFont typeface="Arial" pitchFamily="34" charset="0"/>
              <a:buChar char="•"/>
            </a:pPr>
            <a:r>
              <a:rPr lang="en-US" sz="2200" dirty="0" smtClean="0"/>
              <a:t>Nesting of Functions</a:t>
            </a:r>
          </a:p>
        </p:txBody>
      </p:sp>
      <p:sp>
        <p:nvSpPr>
          <p:cNvPr id="10" name="Slide Number Placeholder 9"/>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79400">
              <a:spcBef>
                <a:spcPts val="1200"/>
              </a:spcBef>
              <a:buNone/>
            </a:pPr>
            <a:r>
              <a:rPr lang="en-US" sz="1600" b="1" dirty="0">
                <a:cs typeface="Arial" pitchFamily="34" charset="0"/>
              </a:rPr>
              <a:t>Solution </a:t>
            </a:r>
            <a:r>
              <a:rPr lang="en-US" sz="1600" b="1" dirty="0" smtClean="0">
                <a:cs typeface="Arial" pitchFamily="34" charset="0"/>
              </a:rPr>
              <a:t>5 </a:t>
            </a:r>
            <a:r>
              <a:rPr lang="en-US" sz="1600" b="1" dirty="0">
                <a:cs typeface="Arial" pitchFamily="34" charset="0"/>
              </a:rPr>
              <a:t>:</a:t>
            </a:r>
          </a:p>
          <a:p>
            <a:pPr indent="-288925">
              <a:spcBef>
                <a:spcPts val="1200"/>
              </a:spcBef>
              <a:buNone/>
            </a:pPr>
            <a:r>
              <a:rPr lang="en-US" sz="1600" dirty="0">
                <a:solidFill>
                  <a:srgbClr val="00B050"/>
                </a:solidFill>
                <a:cs typeface="Arial" pitchFamily="34" charset="0"/>
              </a:rPr>
              <a:t>	</a:t>
            </a:r>
            <a:r>
              <a:rPr lang="en-US" sz="1600" b="1" dirty="0">
                <a:solidFill>
                  <a:srgbClr val="0070C0"/>
                </a:solidFill>
                <a:cs typeface="Arial" pitchFamily="34" charset="0"/>
              </a:rPr>
              <a:t>SELECT</a:t>
            </a:r>
            <a:r>
              <a:rPr lang="en-US" sz="1600" b="1" dirty="0">
                <a:solidFill>
                  <a:srgbClr val="00B050"/>
                </a:solidFill>
                <a:cs typeface="Arial" pitchFamily="34" charset="0"/>
              </a:rPr>
              <a:t> </a:t>
            </a:r>
            <a:r>
              <a:rPr lang="en-US" sz="1600" b="1" dirty="0">
                <a:solidFill>
                  <a:srgbClr val="BC8F00"/>
                </a:solidFill>
              </a:rPr>
              <a:t>COURSE_INFO.COURSE_NAME</a:t>
            </a:r>
            <a:r>
              <a:rPr lang="en-US" sz="1600" dirty="0" smtClean="0">
                <a:solidFill>
                  <a:srgbClr val="00B050"/>
                </a:solidFill>
                <a:cs typeface="Arial" pitchFamily="34" charset="0"/>
              </a:rPr>
              <a:t>, </a:t>
            </a:r>
            <a:r>
              <a:rPr lang="en-US" sz="1600" b="1" dirty="0" smtClean="0">
                <a:solidFill>
                  <a:srgbClr val="0070C0"/>
                </a:solidFill>
                <a:cs typeface="Arial" pitchFamily="34" charset="0"/>
              </a:rPr>
              <a:t>ROUND</a:t>
            </a:r>
            <a:r>
              <a:rPr lang="en-US" sz="1600" b="1" dirty="0" smtClean="0">
                <a:solidFill>
                  <a:srgbClr val="BC8F00"/>
                </a:solidFill>
              </a:rPr>
              <a:t>(COURSE_FEES.INFRA_FEES,2</a:t>
            </a:r>
            <a:r>
              <a:rPr lang="en-US" sz="1600" dirty="0">
                <a:solidFill>
                  <a:srgbClr val="00B050"/>
                </a:solidFill>
                <a:cs typeface="Arial" pitchFamily="34" charset="0"/>
              </a:rPr>
              <a:t>) </a:t>
            </a:r>
            <a:endParaRPr lang="en-US" sz="1600" dirty="0" smtClean="0">
              <a:solidFill>
                <a:srgbClr val="00B050"/>
              </a:solidFill>
              <a:cs typeface="Arial" pitchFamily="34" charset="0"/>
            </a:endParaRPr>
          </a:p>
          <a:p>
            <a:pPr indent="-288925">
              <a:spcBef>
                <a:spcPts val="1200"/>
              </a:spcBef>
              <a:buNone/>
            </a:pPr>
            <a:r>
              <a:rPr lang="en-US" sz="1600" b="1" dirty="0">
                <a:solidFill>
                  <a:srgbClr val="00B050"/>
                </a:solidFill>
                <a:cs typeface="Arial" pitchFamily="34" charset="0"/>
              </a:rPr>
              <a:t>	</a:t>
            </a:r>
            <a:r>
              <a:rPr lang="en-US" sz="1600" b="1" dirty="0" smtClean="0">
                <a:solidFill>
                  <a:srgbClr val="0070C0"/>
                </a:solidFill>
                <a:cs typeface="Arial" pitchFamily="34" charset="0"/>
              </a:rPr>
              <a:t>FROM</a:t>
            </a:r>
            <a:r>
              <a:rPr lang="en-US" sz="1600" dirty="0" smtClean="0">
                <a:solidFill>
                  <a:srgbClr val="00B050"/>
                </a:solidFill>
                <a:cs typeface="Arial" pitchFamily="34" charset="0"/>
              </a:rPr>
              <a:t> </a:t>
            </a:r>
            <a:r>
              <a:rPr lang="en-US" sz="1600" b="1" dirty="0">
                <a:solidFill>
                  <a:srgbClr val="BC8F00"/>
                </a:solidFill>
              </a:rPr>
              <a:t>COURSE_INFO,COURSE_FEES</a:t>
            </a:r>
            <a:r>
              <a:rPr lang="en-US" sz="1600" dirty="0">
                <a:solidFill>
                  <a:srgbClr val="00B050"/>
                </a:solidFill>
                <a:cs typeface="Arial" pitchFamily="34" charset="0"/>
              </a:rPr>
              <a:t> </a:t>
            </a:r>
          </a:p>
          <a:p>
            <a:pPr indent="-288925">
              <a:spcBef>
                <a:spcPts val="0"/>
              </a:spcBef>
              <a:buNone/>
            </a:pPr>
            <a:r>
              <a:rPr lang="en-US" sz="1600" dirty="0">
                <a:solidFill>
                  <a:srgbClr val="00B050"/>
                </a:solidFill>
                <a:cs typeface="Arial" pitchFamily="34" charset="0"/>
              </a:rPr>
              <a:t>	</a:t>
            </a:r>
            <a:r>
              <a:rPr lang="en-US" sz="1600" b="1" dirty="0">
                <a:solidFill>
                  <a:srgbClr val="0070C0"/>
                </a:solidFill>
                <a:cs typeface="Arial" pitchFamily="34" charset="0"/>
              </a:rPr>
              <a:t>WHERE</a:t>
            </a:r>
            <a:r>
              <a:rPr lang="en-US" sz="1600" b="1" dirty="0">
                <a:solidFill>
                  <a:srgbClr val="00B050"/>
                </a:solidFill>
                <a:cs typeface="Arial" pitchFamily="34" charset="0"/>
              </a:rPr>
              <a:t> </a:t>
            </a:r>
            <a:r>
              <a:rPr lang="en-US" sz="1600" b="1" dirty="0">
                <a:solidFill>
                  <a:srgbClr val="BC8F00"/>
                </a:solidFill>
              </a:rPr>
              <a:t>COURSE_INFO.COURSE_CODE=COURSE_FEES.COURSE_CODE</a:t>
            </a:r>
          </a:p>
          <a:p>
            <a:pPr indent="-279400">
              <a:spcBef>
                <a:spcPts val="1200"/>
              </a:spcBef>
              <a:buNone/>
            </a:pPr>
            <a:r>
              <a:rPr lang="en-US" sz="1600" b="1" dirty="0">
                <a:cs typeface="Arial" pitchFamily="34" charset="0"/>
              </a:rPr>
              <a:t>Solution </a:t>
            </a:r>
            <a:r>
              <a:rPr lang="en-US" sz="1600" b="1" dirty="0" smtClean="0">
                <a:cs typeface="Arial" pitchFamily="34" charset="0"/>
              </a:rPr>
              <a:t>6 </a:t>
            </a:r>
            <a:r>
              <a:rPr lang="en-US" sz="1600" b="1" dirty="0">
                <a:cs typeface="Arial" pitchFamily="34" charset="0"/>
              </a:rPr>
              <a:t>: </a:t>
            </a:r>
          </a:p>
          <a:p>
            <a:pPr indent="-288925">
              <a:spcBef>
                <a:spcPts val="0"/>
              </a:spcBef>
              <a:spcAft>
                <a:spcPts val="0"/>
              </a:spcAft>
              <a:buNone/>
            </a:pPr>
            <a:r>
              <a:rPr lang="en-US" sz="1600" dirty="0">
                <a:solidFill>
                  <a:srgbClr val="00B050"/>
                </a:solidFill>
                <a:cs typeface="Arial" pitchFamily="34" charset="0"/>
              </a:rPr>
              <a:t>	</a:t>
            </a:r>
          </a:p>
          <a:p>
            <a:pPr indent="-288925">
              <a:spcBef>
                <a:spcPts val="0"/>
              </a:spcBef>
              <a:spcAft>
                <a:spcPts val="0"/>
              </a:spcAft>
              <a:buNone/>
            </a:pPr>
            <a:r>
              <a:rPr lang="en-US" sz="1600" b="1" dirty="0">
                <a:solidFill>
                  <a:srgbClr val="00B050"/>
                </a:solidFill>
                <a:cs typeface="Arial" pitchFamily="34" charset="0"/>
              </a:rPr>
              <a:t>	</a:t>
            </a:r>
            <a:r>
              <a:rPr lang="en-US" sz="1600" b="1" dirty="0">
                <a:solidFill>
                  <a:srgbClr val="0070C0"/>
                </a:solidFill>
                <a:cs typeface="Arial" pitchFamily="34" charset="0"/>
              </a:rPr>
              <a:t>SELECT</a:t>
            </a:r>
            <a:r>
              <a:rPr lang="en-US" sz="1600" b="1" dirty="0">
                <a:solidFill>
                  <a:srgbClr val="00B050"/>
                </a:solidFill>
                <a:cs typeface="Arial" pitchFamily="34" charset="0"/>
              </a:rPr>
              <a:t> </a:t>
            </a:r>
            <a:r>
              <a:rPr lang="en-US" sz="1600" b="1" dirty="0">
                <a:solidFill>
                  <a:srgbClr val="0070C0"/>
                </a:solidFill>
                <a:cs typeface="Arial" pitchFamily="34" charset="0"/>
              </a:rPr>
              <a:t>CONCAT(UPPER(LEFT</a:t>
            </a:r>
            <a:r>
              <a:rPr lang="en-US" sz="1600" b="1" dirty="0">
                <a:solidFill>
                  <a:srgbClr val="BC8F00"/>
                </a:solidFill>
              </a:rPr>
              <a:t>(COURSE_NAME, 1)), </a:t>
            </a:r>
            <a:r>
              <a:rPr lang="en-US" sz="1600" b="1" dirty="0">
                <a:solidFill>
                  <a:srgbClr val="0070C0"/>
                </a:solidFill>
                <a:cs typeface="Arial" pitchFamily="34" charset="0"/>
              </a:rPr>
              <a:t>LOWER</a:t>
            </a:r>
            <a:r>
              <a:rPr lang="en-US" sz="1600" b="1" dirty="0">
                <a:solidFill>
                  <a:srgbClr val="BC8F00"/>
                </a:solidFill>
              </a:rPr>
              <a:t>(</a:t>
            </a:r>
            <a:r>
              <a:rPr lang="en-US" sz="1600" b="1" dirty="0">
                <a:solidFill>
                  <a:srgbClr val="0070C0"/>
                </a:solidFill>
                <a:cs typeface="Arial" pitchFamily="34" charset="0"/>
              </a:rPr>
              <a:t>SUBSTRING</a:t>
            </a:r>
            <a:r>
              <a:rPr lang="en-US" sz="1600" b="1" dirty="0">
                <a:solidFill>
                  <a:srgbClr val="BC8F00"/>
                </a:solidFill>
              </a:rPr>
              <a:t>(COURSE_NAME, 2))) </a:t>
            </a:r>
          </a:p>
          <a:p>
            <a:pPr indent="-288925">
              <a:spcBef>
                <a:spcPts val="0"/>
              </a:spcBef>
              <a:spcAft>
                <a:spcPts val="0"/>
              </a:spcAft>
              <a:buNone/>
            </a:pPr>
            <a:r>
              <a:rPr lang="en-US" sz="1600" b="1" dirty="0">
                <a:solidFill>
                  <a:srgbClr val="BC8F00"/>
                </a:solidFill>
              </a:rPr>
              <a:t>	</a:t>
            </a:r>
            <a:r>
              <a:rPr lang="en-US" sz="1600" b="1" dirty="0">
                <a:solidFill>
                  <a:srgbClr val="0070C0"/>
                </a:solidFill>
                <a:cs typeface="Arial" pitchFamily="34" charset="0"/>
              </a:rPr>
              <a:t>FROM</a:t>
            </a:r>
            <a:r>
              <a:rPr lang="en-US" sz="1600" b="1" dirty="0">
                <a:solidFill>
                  <a:srgbClr val="BC8F00"/>
                </a:solidFill>
              </a:rPr>
              <a:t> COURSE_INFO </a:t>
            </a:r>
          </a:p>
          <a:p>
            <a:pPr indent="-279400">
              <a:spcBef>
                <a:spcPts val="1200"/>
              </a:spcBef>
              <a:buNone/>
            </a:pPr>
            <a:r>
              <a:rPr lang="en-US" sz="1600" b="1" dirty="0">
                <a:cs typeface="Arial" pitchFamily="34" charset="0"/>
              </a:rPr>
              <a:t>Solution </a:t>
            </a:r>
            <a:r>
              <a:rPr lang="en-US" sz="1600" b="1" dirty="0" smtClean="0">
                <a:cs typeface="Arial" pitchFamily="34" charset="0"/>
              </a:rPr>
              <a:t>7 </a:t>
            </a:r>
            <a:r>
              <a:rPr lang="en-US" sz="1600" b="1" dirty="0">
                <a:cs typeface="Arial" pitchFamily="34" charset="0"/>
              </a:rPr>
              <a:t>:</a:t>
            </a:r>
          </a:p>
          <a:p>
            <a:pPr indent="-279400">
              <a:spcBef>
                <a:spcPts val="1200"/>
              </a:spcBef>
              <a:buNone/>
            </a:pPr>
            <a:r>
              <a:rPr lang="en-US" sz="1600" dirty="0">
                <a:solidFill>
                  <a:srgbClr val="00B050"/>
                </a:solidFill>
                <a:cs typeface="Arial" pitchFamily="34" charset="0"/>
              </a:rPr>
              <a:t>	</a:t>
            </a:r>
            <a:r>
              <a:rPr lang="en-US" sz="1600" b="1" dirty="0">
                <a:solidFill>
                  <a:srgbClr val="0070C0"/>
                </a:solidFill>
                <a:cs typeface="Arial" pitchFamily="34" charset="0"/>
              </a:rPr>
              <a:t>SELECT</a:t>
            </a:r>
            <a:r>
              <a:rPr lang="en-US" sz="1600" dirty="0">
                <a:solidFill>
                  <a:srgbClr val="00B050"/>
                </a:solidFill>
                <a:cs typeface="Arial" pitchFamily="34" charset="0"/>
              </a:rPr>
              <a:t> </a:t>
            </a:r>
            <a:r>
              <a:rPr lang="en-US" sz="1600" b="1" dirty="0">
                <a:solidFill>
                  <a:srgbClr val="BC8F00"/>
                </a:solidFill>
              </a:rPr>
              <a:t>COURSE_NAME,</a:t>
            </a:r>
            <a:r>
              <a:rPr lang="en-US" sz="1600" b="1" dirty="0">
                <a:solidFill>
                  <a:srgbClr val="0070C0"/>
                </a:solidFill>
                <a:cs typeface="Arial" pitchFamily="34" charset="0"/>
              </a:rPr>
              <a:t>TO_DAYS</a:t>
            </a:r>
            <a:r>
              <a:rPr lang="en-US" sz="1600" b="1" dirty="0">
                <a:solidFill>
                  <a:srgbClr val="BC8F00"/>
                </a:solidFill>
              </a:rPr>
              <a:t>(</a:t>
            </a:r>
            <a:r>
              <a:rPr lang="en-US" sz="1600" b="1" dirty="0" err="1">
                <a:solidFill>
                  <a:srgbClr val="BC8F00"/>
                </a:solidFill>
              </a:rPr>
              <a:t>current_date</a:t>
            </a:r>
            <a:r>
              <a:rPr lang="en-US" sz="1600" dirty="0">
                <a:solidFill>
                  <a:srgbClr val="00B050"/>
                </a:solidFill>
                <a:cs typeface="Arial" pitchFamily="34" charset="0"/>
              </a:rPr>
              <a:t>) - </a:t>
            </a:r>
            <a:r>
              <a:rPr lang="en-US" sz="1600" b="1" dirty="0">
                <a:solidFill>
                  <a:srgbClr val="0070C0"/>
                </a:solidFill>
                <a:cs typeface="Arial" pitchFamily="34" charset="0"/>
              </a:rPr>
              <a:t>TO_DAYS</a:t>
            </a:r>
            <a:r>
              <a:rPr lang="en-US" sz="1600" b="1" dirty="0">
                <a:solidFill>
                  <a:srgbClr val="BC8F00"/>
                </a:solidFill>
              </a:rPr>
              <a:t>(</a:t>
            </a:r>
            <a:r>
              <a:rPr lang="en-US" sz="1600" b="1" dirty="0" err="1">
                <a:solidFill>
                  <a:srgbClr val="BC8F00"/>
                </a:solidFill>
              </a:rPr>
              <a:t>course_start_date</a:t>
            </a:r>
            <a:r>
              <a:rPr lang="en-US" sz="1600" dirty="0">
                <a:solidFill>
                  <a:srgbClr val="00B050"/>
                </a:solidFill>
                <a:cs typeface="Arial" pitchFamily="34" charset="0"/>
              </a:rPr>
              <a:t>) </a:t>
            </a:r>
          </a:p>
          <a:p>
            <a:pPr indent="-279400">
              <a:spcBef>
                <a:spcPts val="0"/>
              </a:spcBef>
              <a:buNone/>
            </a:pPr>
            <a:r>
              <a:rPr lang="en-US" sz="1600" b="1" dirty="0">
                <a:solidFill>
                  <a:srgbClr val="00B050"/>
                </a:solidFill>
                <a:cs typeface="Arial" pitchFamily="34" charset="0"/>
              </a:rPr>
              <a:t>	</a:t>
            </a:r>
            <a:r>
              <a:rPr lang="en-US" sz="1600" b="1" dirty="0">
                <a:solidFill>
                  <a:srgbClr val="0070C0"/>
                </a:solidFill>
                <a:cs typeface="Arial" pitchFamily="34" charset="0"/>
              </a:rPr>
              <a:t>FROM</a:t>
            </a:r>
            <a:r>
              <a:rPr lang="en-US" sz="1600" b="1" dirty="0">
                <a:solidFill>
                  <a:srgbClr val="00B050"/>
                </a:solidFill>
                <a:cs typeface="Arial" pitchFamily="34" charset="0"/>
              </a:rPr>
              <a:t> </a:t>
            </a:r>
            <a:r>
              <a:rPr lang="en-US" sz="1600" b="1" dirty="0">
                <a:solidFill>
                  <a:srgbClr val="BC8F00"/>
                </a:solidFill>
              </a:rPr>
              <a:t>COURSE_INFO</a:t>
            </a:r>
            <a:r>
              <a:rPr lang="en-US" sz="1600" dirty="0">
                <a:solidFill>
                  <a:srgbClr val="00B050"/>
                </a:solidFill>
                <a:cs typeface="Arial" pitchFamily="34" charset="0"/>
              </a:rPr>
              <a:t> </a:t>
            </a:r>
          </a:p>
          <a:p>
            <a:endParaRPr lang="en-US" sz="1600" dirty="0"/>
          </a:p>
          <a:p>
            <a:endParaRPr lang="en-US" dirty="0"/>
          </a:p>
        </p:txBody>
      </p:sp>
      <p:sp>
        <p:nvSpPr>
          <p:cNvPr id="3" name="Title 2"/>
          <p:cNvSpPr>
            <a:spLocks noGrp="1"/>
          </p:cNvSpPr>
          <p:nvPr>
            <p:ph type="title"/>
          </p:nvPr>
        </p:nvSpPr>
        <p:spPr/>
        <p:txBody>
          <a:bodyPr/>
          <a:lstStyle/>
          <a:p>
            <a:r>
              <a:rPr lang="en-US" dirty="0" smtClean="0"/>
              <a:t>Solutions </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3604476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79400">
              <a:spcBef>
                <a:spcPts val="1200"/>
              </a:spcBef>
              <a:buNone/>
            </a:pPr>
            <a:r>
              <a:rPr lang="en-US" sz="1600" b="1" dirty="0">
                <a:cs typeface="Arial" pitchFamily="34" charset="0"/>
              </a:rPr>
              <a:t>Solution </a:t>
            </a:r>
            <a:r>
              <a:rPr lang="en-US" sz="1600" b="1" dirty="0" smtClean="0">
                <a:cs typeface="Arial" pitchFamily="34" charset="0"/>
              </a:rPr>
              <a:t>8 </a:t>
            </a:r>
            <a:r>
              <a:rPr lang="en-US" sz="1600" b="1" dirty="0">
                <a:cs typeface="Arial" pitchFamily="34" charset="0"/>
              </a:rPr>
              <a:t>:</a:t>
            </a:r>
          </a:p>
          <a:p>
            <a:pPr indent="-279400">
              <a:spcBef>
                <a:spcPts val="600"/>
              </a:spcBef>
              <a:buNone/>
            </a:pPr>
            <a:r>
              <a:rPr lang="en-US" sz="1600" b="1" dirty="0">
                <a:solidFill>
                  <a:srgbClr val="0070C0"/>
                </a:solidFill>
                <a:cs typeface="Arial" pitchFamily="34" charset="0"/>
              </a:rPr>
              <a:t>	SELECT</a:t>
            </a:r>
            <a:r>
              <a:rPr lang="en-US" sz="1600" dirty="0">
                <a:solidFill>
                  <a:srgbClr val="0070C0"/>
                </a:solidFill>
                <a:cs typeface="Arial" pitchFamily="34" charset="0"/>
              </a:rPr>
              <a:t> </a:t>
            </a:r>
            <a:r>
              <a:rPr lang="en-US" sz="1600" b="1" dirty="0">
                <a:solidFill>
                  <a:srgbClr val="0070C0"/>
                </a:solidFill>
                <a:cs typeface="Arial" pitchFamily="34" charset="0"/>
              </a:rPr>
              <a:t>CONCAT(</a:t>
            </a:r>
            <a:r>
              <a:rPr lang="en-US" sz="1600" b="1" dirty="0">
                <a:solidFill>
                  <a:srgbClr val="BC8F00"/>
                </a:solidFill>
              </a:rPr>
              <a:t>COURSE_NAME,COURSE_CODE</a:t>
            </a:r>
            <a:r>
              <a:rPr lang="en-US" sz="1600" b="1" dirty="0">
                <a:solidFill>
                  <a:srgbClr val="0070C0"/>
                </a:solidFill>
                <a:cs typeface="Arial" pitchFamily="34" charset="0"/>
              </a:rPr>
              <a:t>)</a:t>
            </a:r>
          </a:p>
          <a:p>
            <a:pPr indent="-279400">
              <a:spcBef>
                <a:spcPts val="0"/>
              </a:spcBef>
              <a:buNone/>
            </a:pPr>
            <a:r>
              <a:rPr lang="en-US" sz="1600" b="1" dirty="0">
                <a:solidFill>
                  <a:srgbClr val="0070C0"/>
                </a:solidFill>
                <a:cs typeface="Arial" pitchFamily="34" charset="0"/>
              </a:rPr>
              <a:t>	FROM </a:t>
            </a:r>
            <a:r>
              <a:rPr lang="en-US" sz="1600" b="1" dirty="0">
                <a:solidFill>
                  <a:srgbClr val="BC8F00"/>
                </a:solidFill>
              </a:rPr>
              <a:t>COURSE_INFO</a:t>
            </a:r>
          </a:p>
          <a:p>
            <a:pPr indent="-279400">
              <a:spcBef>
                <a:spcPts val="1200"/>
              </a:spcBef>
              <a:buNone/>
            </a:pPr>
            <a:r>
              <a:rPr lang="en-US" sz="1600" b="1" dirty="0">
                <a:cs typeface="Arial" pitchFamily="34" charset="0"/>
              </a:rPr>
              <a:t>Solution </a:t>
            </a:r>
            <a:r>
              <a:rPr lang="en-US" sz="1600" b="1" dirty="0" smtClean="0">
                <a:cs typeface="Arial" pitchFamily="34" charset="0"/>
              </a:rPr>
              <a:t>9 </a:t>
            </a:r>
            <a:r>
              <a:rPr lang="en-US" sz="1600" b="1" dirty="0">
                <a:cs typeface="Arial" pitchFamily="34" charset="0"/>
              </a:rPr>
              <a:t>: </a:t>
            </a:r>
          </a:p>
          <a:p>
            <a:pPr indent="-279400">
              <a:spcBef>
                <a:spcPts val="600"/>
              </a:spcBef>
              <a:buNone/>
            </a:pPr>
            <a:r>
              <a:rPr lang="en-US" sz="1600" b="1" dirty="0">
                <a:solidFill>
                  <a:srgbClr val="0070C0"/>
                </a:solidFill>
                <a:cs typeface="Arial" pitchFamily="34" charset="0"/>
              </a:rPr>
              <a:t>	SELECT UPPER(</a:t>
            </a:r>
            <a:r>
              <a:rPr lang="en-US" sz="1600" b="1" dirty="0">
                <a:solidFill>
                  <a:srgbClr val="BC8F00"/>
                </a:solidFill>
              </a:rPr>
              <a:t>COURSE_NAME</a:t>
            </a:r>
            <a:r>
              <a:rPr lang="en-US" sz="1600" b="1" dirty="0">
                <a:solidFill>
                  <a:srgbClr val="0070C0"/>
                </a:solidFill>
                <a:cs typeface="Arial" pitchFamily="34" charset="0"/>
              </a:rPr>
              <a:t>)</a:t>
            </a:r>
          </a:p>
          <a:p>
            <a:pPr indent="-279400">
              <a:spcBef>
                <a:spcPts val="0"/>
              </a:spcBef>
              <a:buNone/>
            </a:pPr>
            <a:r>
              <a:rPr lang="en-US" sz="1600" b="1" dirty="0">
                <a:solidFill>
                  <a:srgbClr val="0070C0"/>
                </a:solidFill>
                <a:cs typeface="Arial" pitchFamily="34" charset="0"/>
              </a:rPr>
              <a:t>	FROM</a:t>
            </a:r>
            <a:r>
              <a:rPr lang="en-US" sz="1600" dirty="0">
                <a:solidFill>
                  <a:srgbClr val="0070C0"/>
                </a:solidFill>
                <a:cs typeface="Arial" pitchFamily="34" charset="0"/>
              </a:rPr>
              <a:t> </a:t>
            </a:r>
            <a:r>
              <a:rPr lang="en-US" sz="1600" b="1" dirty="0">
                <a:solidFill>
                  <a:srgbClr val="BC8F00"/>
                </a:solidFill>
              </a:rPr>
              <a:t>COURSE_INFO</a:t>
            </a:r>
          </a:p>
          <a:p>
            <a:pPr indent="-279400">
              <a:spcBef>
                <a:spcPts val="1200"/>
              </a:spcBef>
              <a:buNone/>
            </a:pPr>
            <a:r>
              <a:rPr lang="en-US" sz="1600" b="1" dirty="0">
                <a:cs typeface="Arial" pitchFamily="34" charset="0"/>
              </a:rPr>
              <a:t>Solution </a:t>
            </a:r>
            <a:r>
              <a:rPr lang="en-US" sz="1600" b="1" dirty="0" smtClean="0">
                <a:cs typeface="Arial" pitchFamily="34" charset="0"/>
              </a:rPr>
              <a:t>10:</a:t>
            </a:r>
            <a:endParaRPr lang="en-US" sz="1600" b="1" dirty="0">
              <a:cs typeface="Arial" pitchFamily="34" charset="0"/>
            </a:endParaRPr>
          </a:p>
          <a:p>
            <a:pPr indent="-279400">
              <a:spcBef>
                <a:spcPts val="1200"/>
              </a:spcBef>
              <a:buNone/>
            </a:pPr>
            <a:r>
              <a:rPr lang="en-US" sz="1600" b="1" dirty="0">
                <a:solidFill>
                  <a:srgbClr val="0070C0"/>
                </a:solidFill>
                <a:cs typeface="Arial" pitchFamily="34" charset="0"/>
              </a:rPr>
              <a:t>	SELECT SUBSTR</a:t>
            </a:r>
            <a:r>
              <a:rPr lang="en-US" sz="1600" b="1" dirty="0">
                <a:solidFill>
                  <a:srgbClr val="BC8F00"/>
                </a:solidFill>
              </a:rPr>
              <a:t>(COURSE_DESCRIPTION,1,3</a:t>
            </a:r>
            <a:r>
              <a:rPr lang="en-US" sz="1600" b="1" dirty="0">
                <a:solidFill>
                  <a:srgbClr val="0070C0"/>
                </a:solidFill>
                <a:cs typeface="Arial" pitchFamily="34" charset="0"/>
              </a:rPr>
              <a:t>) </a:t>
            </a:r>
          </a:p>
          <a:p>
            <a:pPr indent="-279400">
              <a:spcBef>
                <a:spcPts val="0"/>
              </a:spcBef>
              <a:buNone/>
            </a:pPr>
            <a:r>
              <a:rPr lang="en-US" sz="1600" b="1" dirty="0">
                <a:solidFill>
                  <a:srgbClr val="0070C0"/>
                </a:solidFill>
                <a:cs typeface="Arial" pitchFamily="34" charset="0"/>
              </a:rPr>
              <a:t>	FROM</a:t>
            </a:r>
            <a:r>
              <a:rPr lang="en-US" sz="1600" dirty="0">
                <a:solidFill>
                  <a:srgbClr val="0070C0"/>
                </a:solidFill>
                <a:cs typeface="Arial" pitchFamily="34" charset="0"/>
              </a:rPr>
              <a:t> </a:t>
            </a:r>
            <a:r>
              <a:rPr lang="en-US" sz="1600" b="1" dirty="0">
                <a:solidFill>
                  <a:srgbClr val="BC8F00"/>
                </a:solidFill>
              </a:rPr>
              <a:t>COURSE_INFO</a:t>
            </a:r>
          </a:p>
          <a:p>
            <a:pPr indent="-279400">
              <a:spcBef>
                <a:spcPts val="1200"/>
              </a:spcBef>
              <a:buNone/>
            </a:pPr>
            <a:r>
              <a:rPr lang="en-US" sz="1600" b="1" dirty="0">
                <a:cs typeface="Arial" pitchFamily="34" charset="0"/>
              </a:rPr>
              <a:t>Solution </a:t>
            </a:r>
            <a:r>
              <a:rPr lang="en-US" sz="1600" b="1" dirty="0" smtClean="0">
                <a:cs typeface="Arial" pitchFamily="34" charset="0"/>
              </a:rPr>
              <a:t>11: </a:t>
            </a:r>
            <a:endParaRPr lang="en-US" sz="1600" b="1" dirty="0">
              <a:cs typeface="Arial" pitchFamily="34" charset="0"/>
            </a:endParaRPr>
          </a:p>
          <a:p>
            <a:pPr indent="-279400">
              <a:spcBef>
                <a:spcPts val="1200"/>
              </a:spcBef>
              <a:buNone/>
            </a:pPr>
            <a:r>
              <a:rPr lang="en-US" sz="1600" b="1" dirty="0">
                <a:solidFill>
                  <a:srgbClr val="0070C0"/>
                </a:solidFill>
                <a:cs typeface="Arial" pitchFamily="34" charset="0"/>
              </a:rPr>
              <a:t>	SELECT AVG(IFNULL(</a:t>
            </a:r>
            <a:r>
              <a:rPr lang="en-US" sz="1600" b="1" dirty="0">
                <a:solidFill>
                  <a:srgbClr val="BC8F00"/>
                </a:solidFill>
              </a:rPr>
              <a:t>BASE_FEES</a:t>
            </a:r>
            <a:r>
              <a:rPr lang="en-US" sz="1600" dirty="0">
                <a:solidFill>
                  <a:srgbClr val="0070C0"/>
                </a:solidFill>
                <a:cs typeface="Arial" pitchFamily="34" charset="0"/>
              </a:rPr>
              <a:t>,0)) </a:t>
            </a:r>
          </a:p>
          <a:p>
            <a:pPr indent="-279400">
              <a:spcBef>
                <a:spcPts val="0"/>
              </a:spcBef>
              <a:buNone/>
            </a:pPr>
            <a:r>
              <a:rPr lang="en-US" sz="1600" b="1" dirty="0">
                <a:solidFill>
                  <a:srgbClr val="0070C0"/>
                </a:solidFill>
                <a:cs typeface="Arial" pitchFamily="34" charset="0"/>
              </a:rPr>
              <a:t>	FROM </a:t>
            </a:r>
            <a:r>
              <a:rPr lang="en-US" sz="1600" b="1" dirty="0">
                <a:solidFill>
                  <a:srgbClr val="BC8F00"/>
                </a:solidFill>
              </a:rPr>
              <a:t>COURSE_FEES</a:t>
            </a:r>
          </a:p>
          <a:p>
            <a:endParaRPr lang="en-US" sz="1600" dirty="0">
              <a:solidFill>
                <a:srgbClr val="0070C0"/>
              </a:solidFill>
            </a:endParaRPr>
          </a:p>
          <a:p>
            <a:endParaRPr lang="en-US" sz="1600" dirty="0">
              <a:solidFill>
                <a:srgbClr val="0070C0"/>
              </a:solidFill>
            </a:endParaRPr>
          </a:p>
        </p:txBody>
      </p:sp>
      <p:sp>
        <p:nvSpPr>
          <p:cNvPr id="3" name="Title 2"/>
          <p:cNvSpPr>
            <a:spLocks noGrp="1"/>
          </p:cNvSpPr>
          <p:nvPr>
            <p:ph type="title"/>
          </p:nvPr>
        </p:nvSpPr>
        <p:spPr/>
        <p:txBody>
          <a:bodyPr/>
          <a:lstStyle/>
          <a:p>
            <a:r>
              <a:rPr lang="en-US" dirty="0"/>
              <a:t>Solutions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1364051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33525"/>
            <a:ext cx="8686800" cy="4791075"/>
          </a:xfrm>
        </p:spPr>
        <p:txBody>
          <a:bodyPr/>
          <a:lstStyle/>
          <a:p>
            <a:pPr>
              <a:spcBef>
                <a:spcPts val="0"/>
              </a:spcBef>
              <a:buNone/>
            </a:pPr>
            <a:endParaRPr sz="1600" b="1" dirty="0" smtClean="0">
              <a:latin typeface="Arial" pitchFamily="34" charset="0"/>
              <a:cs typeface="Arial" pitchFamily="34" charset="0"/>
            </a:endParaRPr>
          </a:p>
          <a:p>
            <a:pPr>
              <a:spcBef>
                <a:spcPts val="0"/>
              </a:spcBef>
              <a:buNone/>
            </a:pPr>
            <a:r>
              <a:rPr sz="1600" b="1" dirty="0" smtClean="0">
                <a:latin typeface="Arial" pitchFamily="34" charset="0"/>
                <a:cs typeface="Arial" pitchFamily="34" charset="0"/>
              </a:rPr>
              <a:t>Pre-requisite : </a:t>
            </a:r>
            <a:r>
              <a:rPr sz="1600" dirty="0" smtClean="0">
                <a:latin typeface="Arial" pitchFamily="34" charset="0"/>
                <a:cs typeface="Arial" pitchFamily="34" charset="0"/>
              </a:rPr>
              <a:t>Use the  </a:t>
            </a:r>
            <a:r>
              <a:rPr sz="1600" dirty="0" err="1" smtClean="0">
                <a:latin typeface="Arial" pitchFamily="34" charset="0"/>
                <a:cs typeface="Arial" pitchFamily="34" charset="0"/>
              </a:rPr>
              <a:t>Course_Info</a:t>
            </a:r>
            <a:r>
              <a:rPr sz="1600" dirty="0" smtClean="0">
                <a:solidFill>
                  <a:srgbClr val="00B050"/>
                </a:solidFill>
                <a:latin typeface="Arial" pitchFamily="34" charset="0"/>
                <a:cs typeface="Arial" pitchFamily="34" charset="0"/>
              </a:rPr>
              <a:t> </a:t>
            </a:r>
            <a:r>
              <a:rPr sz="1600" dirty="0" smtClean="0">
                <a:latin typeface="Arial" pitchFamily="34" charset="0"/>
                <a:cs typeface="Arial" pitchFamily="34" charset="0"/>
              </a:rPr>
              <a:t> and </a:t>
            </a:r>
            <a:r>
              <a:rPr sz="1600" dirty="0" err="1" smtClean="0">
                <a:latin typeface="Arial" pitchFamily="34" charset="0"/>
                <a:cs typeface="Arial" pitchFamily="34" charset="0"/>
              </a:rPr>
              <a:t>Course_Fees</a:t>
            </a:r>
            <a:r>
              <a:rPr sz="1600" dirty="0" smtClean="0">
                <a:latin typeface="Arial" pitchFamily="34" charset="0"/>
                <a:cs typeface="Arial" pitchFamily="34" charset="0"/>
              </a:rPr>
              <a:t>  table.</a:t>
            </a:r>
          </a:p>
          <a:p>
            <a:pPr lvl="1">
              <a:spcBef>
                <a:spcPts val="0"/>
              </a:spcBef>
            </a:pPr>
            <a:r>
              <a:rPr lang="en-US" sz="1600" dirty="0" smtClean="0">
                <a:latin typeface="Arial" pitchFamily="34" charset="0"/>
                <a:cs typeface="Arial" pitchFamily="34" charset="0"/>
              </a:rPr>
              <a:t>Insert 2 records in </a:t>
            </a:r>
            <a:r>
              <a:rPr sz="1600" dirty="0" err="1" smtClean="0">
                <a:latin typeface="Arial" pitchFamily="34" charset="0"/>
                <a:cs typeface="Arial" pitchFamily="34" charset="0"/>
              </a:rPr>
              <a:t>course_fees</a:t>
            </a:r>
            <a:r>
              <a:rPr sz="1600" dirty="0" smtClean="0">
                <a:latin typeface="Arial" pitchFamily="34" charset="0"/>
                <a:cs typeface="Arial" pitchFamily="34" charset="0"/>
              </a:rPr>
              <a:t>   </a:t>
            </a:r>
            <a:r>
              <a:rPr lang="en-US" sz="1600" dirty="0" smtClean="0">
                <a:latin typeface="Arial" pitchFamily="34" charset="0"/>
                <a:cs typeface="Arial" pitchFamily="34" charset="0"/>
              </a:rPr>
              <a:t>table with base fees as null.</a:t>
            </a:r>
          </a:p>
          <a:p>
            <a:pPr lvl="1">
              <a:spcBef>
                <a:spcPts val="0"/>
              </a:spcBef>
            </a:pPr>
            <a:r>
              <a:rPr lang="en-US" sz="1600" dirty="0" smtClean="0">
                <a:latin typeface="Arial" pitchFamily="34" charset="0"/>
                <a:cs typeface="Arial" pitchFamily="34" charset="0"/>
              </a:rPr>
              <a:t>Insert 2 records in </a:t>
            </a:r>
            <a:r>
              <a:rPr lang="en-US" sz="1600" dirty="0" err="1" smtClean="0">
                <a:latin typeface="Arial" pitchFamily="34" charset="0"/>
                <a:cs typeface="Arial" pitchFamily="34" charset="0"/>
              </a:rPr>
              <a:t>course_fees</a:t>
            </a:r>
            <a:r>
              <a:rPr lang="en-US" sz="1600" dirty="0" smtClean="0">
                <a:latin typeface="Arial" pitchFamily="34" charset="0"/>
                <a:cs typeface="Arial" pitchFamily="34" charset="0"/>
              </a:rPr>
              <a:t> </a:t>
            </a:r>
            <a:r>
              <a:rPr sz="1600" dirty="0" smtClean="0">
                <a:latin typeface="Arial" pitchFamily="34" charset="0"/>
                <a:cs typeface="Arial" pitchFamily="34" charset="0"/>
              </a:rPr>
              <a:t>  table </a:t>
            </a:r>
            <a:r>
              <a:rPr lang="en-US" sz="1600" dirty="0" smtClean="0">
                <a:latin typeface="Arial" pitchFamily="34" charset="0"/>
                <a:cs typeface="Arial" pitchFamily="34" charset="0"/>
              </a:rPr>
              <a:t>with base fees as 300 and 175.</a:t>
            </a:r>
          </a:p>
          <a:p>
            <a:pPr lvl="1">
              <a:spcBef>
                <a:spcPts val="0"/>
              </a:spcBef>
            </a:pPr>
            <a:r>
              <a:rPr lang="en-US" sz="1600" dirty="0" smtClean="0">
                <a:latin typeface="Arial" pitchFamily="34" charset="0"/>
                <a:cs typeface="Arial" pitchFamily="34" charset="0"/>
              </a:rPr>
              <a:t>Insert 3 records in </a:t>
            </a:r>
            <a:r>
              <a:rPr sz="1600" dirty="0" err="1" smtClean="0">
                <a:latin typeface="Arial" pitchFamily="34" charset="0"/>
                <a:cs typeface="Arial" pitchFamily="34" charset="0"/>
              </a:rPr>
              <a:t>course_info</a:t>
            </a:r>
            <a:r>
              <a:rPr sz="1600" dirty="0" smtClean="0">
                <a:latin typeface="Arial" pitchFamily="34" charset="0"/>
                <a:cs typeface="Arial" pitchFamily="34" charset="0"/>
              </a:rPr>
              <a:t>  </a:t>
            </a:r>
            <a:r>
              <a:rPr lang="en-US" sz="1600" dirty="0" smtClean="0">
                <a:latin typeface="Arial" pitchFamily="34" charset="0"/>
                <a:cs typeface="Arial" pitchFamily="34" charset="0"/>
              </a:rPr>
              <a:t>table each course with course type CLR,EL, OF</a:t>
            </a:r>
          </a:p>
          <a:p>
            <a:pPr lvl="1">
              <a:spcBef>
                <a:spcPts val="0"/>
              </a:spcBef>
            </a:pPr>
            <a:endParaRPr lang="en-US" sz="1600" dirty="0" smtClean="0">
              <a:latin typeface="Arial" pitchFamily="34" charset="0"/>
              <a:cs typeface="Arial" pitchFamily="34" charset="0"/>
            </a:endParaRPr>
          </a:p>
          <a:p>
            <a:pPr lvl="1">
              <a:spcBef>
                <a:spcPts val="0"/>
              </a:spcBef>
            </a:pPr>
            <a:endParaRPr sz="1600" dirty="0" smtClean="0">
              <a:latin typeface="Arial" pitchFamily="34" charset="0"/>
              <a:cs typeface="Arial" pitchFamily="34" charset="0"/>
            </a:endParaRPr>
          </a:p>
          <a:p>
            <a:pPr>
              <a:spcBef>
                <a:spcPts val="600"/>
              </a:spcBef>
              <a:buNone/>
            </a:pPr>
            <a:r>
              <a:rPr sz="1600" b="1" dirty="0" smtClean="0">
                <a:latin typeface="Arial" pitchFamily="34" charset="0"/>
                <a:cs typeface="Arial" pitchFamily="34" charset="0"/>
              </a:rPr>
              <a:t>Problem 12: </a:t>
            </a:r>
            <a:r>
              <a:rPr sz="1600" dirty="0" smtClean="0">
                <a:latin typeface="Arial" pitchFamily="34" charset="0"/>
                <a:cs typeface="Arial" pitchFamily="34" charset="0"/>
              </a:rPr>
              <a:t>Write a query which will display the course code , course type and the appropriate</a:t>
            </a:r>
          </a:p>
          <a:p>
            <a:pPr>
              <a:spcBef>
                <a:spcPts val="600"/>
              </a:spcBef>
              <a:buNone/>
            </a:pPr>
            <a:r>
              <a:rPr sz="1600" dirty="0" smtClean="0">
                <a:latin typeface="Arial" pitchFamily="34" charset="0"/>
                <a:cs typeface="Arial" pitchFamily="34" charset="0"/>
              </a:rPr>
              <a:t>message as mentioned below.</a:t>
            </a:r>
          </a:p>
          <a:p>
            <a:pPr>
              <a:spcBef>
                <a:spcPts val="1200"/>
              </a:spcBef>
              <a:buNone/>
            </a:pPr>
            <a:endParaRPr lang="en-US" sz="1600" dirty="0" smtClean="0">
              <a:latin typeface="Arial" pitchFamily="34" charset="0"/>
              <a:cs typeface="Arial" pitchFamily="34" charset="0"/>
            </a:endParaRPr>
          </a:p>
          <a:p>
            <a:pPr>
              <a:spcBef>
                <a:spcPts val="1200"/>
              </a:spcBef>
              <a:buNone/>
            </a:pPr>
            <a:endParaRPr lang="en-US" sz="1600" dirty="0" smtClean="0">
              <a:latin typeface="Arial" pitchFamily="34" charset="0"/>
              <a:cs typeface="Arial" pitchFamily="34" charset="0"/>
            </a:endParaRPr>
          </a:p>
          <a:p>
            <a:pPr>
              <a:spcBef>
                <a:spcPts val="1200"/>
              </a:spcBef>
              <a:buNone/>
            </a:pPr>
            <a:endParaRPr sz="1600" dirty="0" smtClean="0">
              <a:latin typeface="Arial" pitchFamily="34" charset="0"/>
              <a:cs typeface="Arial" pitchFamily="34" charset="0"/>
            </a:endParaRPr>
          </a:p>
          <a:p>
            <a:pPr>
              <a:spcBef>
                <a:spcPts val="1200"/>
              </a:spcBef>
              <a:buNone/>
            </a:pPr>
            <a:endParaRPr sz="1800" dirty="0" smtClean="0">
              <a:latin typeface="Arial" pitchFamily="34" charset="0"/>
              <a:cs typeface="Arial" pitchFamily="34" charset="0"/>
            </a:endParaRPr>
          </a:p>
          <a:p>
            <a:pPr>
              <a:spcBef>
                <a:spcPts val="1200"/>
              </a:spcBef>
              <a:buNone/>
            </a:pPr>
            <a:endParaRPr lang="en-US" sz="1700" dirty="0" smtClean="0">
              <a:latin typeface="Arial" pitchFamily="34" charset="0"/>
              <a:cs typeface="Arial" pitchFamily="34" charset="0"/>
            </a:endParaRPr>
          </a:p>
          <a:p>
            <a:pPr marL="6350" indent="7938">
              <a:spcBef>
                <a:spcPts val="1200"/>
              </a:spcBef>
              <a:buNone/>
            </a:pPr>
            <a:endParaRPr sz="1700" b="1" dirty="0" smtClean="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85139409"/>
              </p:ext>
            </p:extLst>
          </p:nvPr>
        </p:nvGraphicFramePr>
        <p:xfrm>
          <a:off x="3124200" y="4343400"/>
          <a:ext cx="2121535" cy="1084874"/>
        </p:xfrm>
        <a:graphic>
          <a:graphicData uri="http://schemas.openxmlformats.org/drawingml/2006/table">
            <a:tbl>
              <a:tblPr firstRow="1" bandRow="1">
                <a:tableStyleId>{5C22544A-7EE6-4342-B048-85BDC9FD1C3A}</a:tableStyleId>
              </a:tblPr>
              <a:tblGrid>
                <a:gridCol w="976630"/>
                <a:gridCol w="1144905"/>
              </a:tblGrid>
              <a:tr h="0">
                <a:tc>
                  <a:txBody>
                    <a:bodyPr/>
                    <a:lstStyle/>
                    <a:p>
                      <a:r>
                        <a:rPr lang="en-US" sz="1000" b="0" dirty="0" smtClean="0">
                          <a:latin typeface="Arial" pitchFamily="34" charset="0"/>
                          <a:cs typeface="Arial" pitchFamily="34" charset="0"/>
                        </a:rPr>
                        <a:t>Course_Type</a:t>
                      </a:r>
                      <a:endParaRPr lang="en-US" sz="1000" b="0" dirty="0">
                        <a:latin typeface="Arial" pitchFamily="34" charset="0"/>
                        <a:cs typeface="Arial" pitchFamily="34" charset="0"/>
                      </a:endParaRPr>
                    </a:p>
                  </a:txBody>
                  <a:tcPr/>
                </a:tc>
                <a:tc>
                  <a:txBody>
                    <a:bodyPr/>
                    <a:lstStyle/>
                    <a:p>
                      <a:r>
                        <a:rPr lang="en-US" sz="1000" b="0" dirty="0" smtClean="0">
                          <a:latin typeface="Arial" pitchFamily="34" charset="0"/>
                          <a:cs typeface="Arial" pitchFamily="34" charset="0"/>
                        </a:rPr>
                        <a:t>Message</a:t>
                      </a:r>
                      <a:endParaRPr lang="en-US" sz="1000" b="0" dirty="0">
                        <a:latin typeface="Arial" pitchFamily="34" charset="0"/>
                        <a:cs typeface="Arial" pitchFamily="34" charset="0"/>
                      </a:endParaRPr>
                    </a:p>
                  </a:txBody>
                  <a:tcPr/>
                </a:tc>
              </a:tr>
              <a:tr h="259208">
                <a:tc>
                  <a:txBody>
                    <a:bodyPr/>
                    <a:lstStyle/>
                    <a:p>
                      <a:r>
                        <a:rPr lang="en-US" sz="1000" b="0" dirty="0" smtClean="0">
                          <a:latin typeface="Arial" pitchFamily="34" charset="0"/>
                          <a:cs typeface="Arial" pitchFamily="34" charset="0"/>
                        </a:rPr>
                        <a:t>CLR</a:t>
                      </a:r>
                      <a:endParaRPr lang="en-US" sz="1000" b="0" dirty="0">
                        <a:latin typeface="Arial" pitchFamily="34" charset="0"/>
                        <a:cs typeface="Arial" pitchFamily="34" charset="0"/>
                      </a:endParaRPr>
                    </a:p>
                  </a:txBody>
                  <a:tcPr/>
                </a:tc>
                <a:tc>
                  <a:txBody>
                    <a:bodyPr/>
                    <a:lstStyle/>
                    <a:p>
                      <a:r>
                        <a:rPr lang="en-US" sz="1000" b="0" dirty="0" smtClean="0">
                          <a:latin typeface="Arial" pitchFamily="34" charset="0"/>
                          <a:cs typeface="Arial" pitchFamily="34" charset="0"/>
                        </a:rPr>
                        <a:t>‘Class Room’</a:t>
                      </a:r>
                      <a:endParaRPr lang="en-US" sz="1000" b="0" dirty="0">
                        <a:latin typeface="Arial" pitchFamily="34" charset="0"/>
                        <a:cs typeface="Arial" pitchFamily="34" charset="0"/>
                      </a:endParaRPr>
                    </a:p>
                  </a:txBody>
                  <a:tcPr/>
                </a:tc>
              </a:tr>
              <a:tr h="258952">
                <a:tc>
                  <a:txBody>
                    <a:bodyPr/>
                    <a:lstStyle/>
                    <a:p>
                      <a:r>
                        <a:rPr lang="en-US" sz="1000" b="0" dirty="0" smtClean="0">
                          <a:latin typeface="Arial" pitchFamily="34" charset="0"/>
                          <a:cs typeface="Arial" pitchFamily="34" charset="0"/>
                        </a:rPr>
                        <a:t>EL</a:t>
                      </a:r>
                      <a:endParaRPr lang="en-US" sz="1000" b="0" dirty="0">
                        <a:latin typeface="Arial" pitchFamily="34" charset="0"/>
                        <a:cs typeface="Arial" pitchFamily="34" charset="0"/>
                      </a:endParaRPr>
                    </a:p>
                  </a:txBody>
                  <a:tcPr/>
                </a:tc>
                <a:tc>
                  <a:txBody>
                    <a:bodyPr/>
                    <a:lstStyle/>
                    <a:p>
                      <a:r>
                        <a:rPr lang="en-US" sz="1000" b="0" dirty="0" smtClean="0">
                          <a:latin typeface="Arial" pitchFamily="34" charset="0"/>
                          <a:cs typeface="Arial" pitchFamily="34" charset="0"/>
                        </a:rPr>
                        <a:t>‘ELearning’</a:t>
                      </a:r>
                      <a:endParaRPr lang="en-US" sz="1000" b="0" dirty="0">
                        <a:latin typeface="Arial" pitchFamily="34" charset="0"/>
                        <a:cs typeface="Arial" pitchFamily="34" charset="0"/>
                      </a:endParaRPr>
                    </a:p>
                  </a:txBody>
                  <a:tcPr/>
                </a:tc>
              </a:tr>
              <a:tr h="322874">
                <a:tc>
                  <a:txBody>
                    <a:bodyPr/>
                    <a:lstStyle/>
                    <a:p>
                      <a:r>
                        <a:rPr lang="en-US" sz="1000" b="0" dirty="0" smtClean="0">
                          <a:latin typeface="Arial" pitchFamily="34" charset="0"/>
                          <a:cs typeface="Arial" pitchFamily="34" charset="0"/>
                        </a:rPr>
                        <a:t>OF</a:t>
                      </a:r>
                      <a:endParaRPr lang="en-US" sz="1000" b="0" dirty="0">
                        <a:latin typeface="Arial" pitchFamily="34" charset="0"/>
                        <a:cs typeface="Arial" pitchFamily="34" charset="0"/>
                      </a:endParaRPr>
                    </a:p>
                  </a:txBody>
                  <a:tcPr/>
                </a:tc>
                <a:tc>
                  <a:txBody>
                    <a:bodyPr/>
                    <a:lstStyle/>
                    <a:p>
                      <a:r>
                        <a:rPr lang="en-US" sz="1000" b="0" dirty="0" smtClean="0">
                          <a:latin typeface="Arial" pitchFamily="34" charset="0"/>
                          <a:cs typeface="Arial" pitchFamily="34" charset="0"/>
                        </a:rPr>
                        <a:t>‘Offline Reading’</a:t>
                      </a:r>
                      <a:endParaRPr lang="en-US" sz="1000" b="0" dirty="0">
                        <a:latin typeface="Arial" pitchFamily="34" charset="0"/>
                        <a:cs typeface="Arial" pitchFamily="34" charset="0"/>
                      </a:endParaRPr>
                    </a:p>
                  </a:txBody>
                  <a:tcPr/>
                </a:tc>
              </a:tr>
            </a:tbl>
          </a:graphicData>
        </a:graphic>
      </p:graphicFrame>
      <p:sp>
        <p:nvSpPr>
          <p:cNvPr id="6" name="Title 5"/>
          <p:cNvSpPr>
            <a:spLocks noGrp="1"/>
          </p:cNvSpPr>
          <p:nvPr>
            <p:ph type="title"/>
          </p:nvPr>
        </p:nvSpPr>
        <p:spPr/>
        <p:txBody>
          <a:bodyPr/>
          <a:lstStyle/>
          <a:p>
            <a:r>
              <a:rPr lang="en-US" dirty="0"/>
              <a:t>Lend a Hand</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29400790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79400">
              <a:spcBef>
                <a:spcPts val="1200"/>
              </a:spcBef>
              <a:buNone/>
            </a:pPr>
            <a:r>
              <a:rPr lang="en-US" sz="1600" b="1" dirty="0" smtClean="0">
                <a:cs typeface="Arial" pitchFamily="34" charset="0"/>
              </a:rPr>
              <a:t>Solution 12: </a:t>
            </a:r>
            <a:endParaRPr lang="en-US" sz="1600" b="1" dirty="0">
              <a:cs typeface="Arial" pitchFamily="34" charset="0"/>
            </a:endParaRPr>
          </a:p>
          <a:p>
            <a:pPr lvl="1">
              <a:spcBef>
                <a:spcPts val="0"/>
              </a:spcBef>
              <a:buNone/>
            </a:pPr>
            <a:r>
              <a:rPr lang="en-US" sz="1600" b="1" dirty="0" smtClean="0">
                <a:solidFill>
                  <a:srgbClr val="0070C0"/>
                </a:solidFill>
                <a:cs typeface="Arial" pitchFamily="34" charset="0"/>
              </a:rPr>
              <a:t>SELECT </a:t>
            </a:r>
            <a:r>
              <a:rPr lang="en-US" sz="1600" b="1" dirty="0">
                <a:solidFill>
                  <a:srgbClr val="BC8F00"/>
                </a:solidFill>
              </a:rPr>
              <a:t>COURSE_CODE, CASE COURSE_TYPE </a:t>
            </a:r>
            <a:r>
              <a:rPr lang="en-US" sz="1600" b="1" dirty="0">
                <a:solidFill>
                  <a:srgbClr val="0070C0"/>
                </a:solidFill>
                <a:cs typeface="Arial" pitchFamily="34" charset="0"/>
              </a:rPr>
              <a:t>WHEN </a:t>
            </a:r>
            <a:r>
              <a:rPr lang="en-US" sz="1600" b="1" dirty="0">
                <a:solidFill>
                  <a:srgbClr val="BC8F00"/>
                </a:solidFill>
              </a:rPr>
              <a:t>'CLR</a:t>
            </a:r>
            <a:r>
              <a:rPr lang="en-US" sz="1600" b="1" dirty="0">
                <a:solidFill>
                  <a:srgbClr val="0070C0"/>
                </a:solidFill>
                <a:cs typeface="Arial" pitchFamily="34" charset="0"/>
              </a:rPr>
              <a:t>' THEN  </a:t>
            </a:r>
            <a:r>
              <a:rPr lang="en-US" sz="1600" b="1" dirty="0">
                <a:solidFill>
                  <a:srgbClr val="BC8F00"/>
                </a:solidFill>
              </a:rPr>
              <a:t>'</a:t>
            </a:r>
            <a:r>
              <a:rPr lang="en-US" sz="1600" b="1" dirty="0" err="1">
                <a:solidFill>
                  <a:srgbClr val="BC8F00"/>
                </a:solidFill>
              </a:rPr>
              <a:t>lCLASS</a:t>
            </a:r>
            <a:r>
              <a:rPr lang="en-US" sz="1600" b="1" dirty="0">
                <a:solidFill>
                  <a:srgbClr val="BC8F00"/>
                </a:solidFill>
              </a:rPr>
              <a:t> ROOM</a:t>
            </a:r>
            <a:r>
              <a:rPr lang="en-US" sz="1600" b="1" dirty="0">
                <a:solidFill>
                  <a:srgbClr val="0070C0"/>
                </a:solidFill>
                <a:cs typeface="Arial" pitchFamily="34" charset="0"/>
              </a:rPr>
              <a:t>‘</a:t>
            </a:r>
          </a:p>
          <a:p>
            <a:pPr lvl="1">
              <a:spcBef>
                <a:spcPts val="0"/>
              </a:spcBef>
              <a:buNone/>
            </a:pPr>
            <a:r>
              <a:rPr lang="en-US" sz="1600" b="1" dirty="0">
                <a:solidFill>
                  <a:srgbClr val="0070C0"/>
                </a:solidFill>
                <a:cs typeface="Arial" pitchFamily="34" charset="0"/>
              </a:rPr>
              <a:t>WHEN </a:t>
            </a:r>
            <a:r>
              <a:rPr lang="en-US" sz="1600" b="1" dirty="0">
                <a:solidFill>
                  <a:srgbClr val="BC8F00"/>
                </a:solidFill>
              </a:rPr>
              <a:t>'EL</a:t>
            </a:r>
            <a:r>
              <a:rPr lang="en-US" sz="1600" b="1" dirty="0">
                <a:solidFill>
                  <a:srgbClr val="0070C0"/>
                </a:solidFill>
                <a:cs typeface="Arial" pitchFamily="34" charset="0"/>
              </a:rPr>
              <a:t>' THEN </a:t>
            </a:r>
            <a:r>
              <a:rPr lang="en-US" sz="1600" b="1" dirty="0">
                <a:solidFill>
                  <a:srgbClr val="BC8F00"/>
                </a:solidFill>
              </a:rPr>
              <a:t>'ELEARNING</a:t>
            </a:r>
            <a:r>
              <a:rPr lang="en-US" sz="1600" b="1" dirty="0">
                <a:solidFill>
                  <a:srgbClr val="0070C0"/>
                </a:solidFill>
                <a:cs typeface="Arial" pitchFamily="34" charset="0"/>
              </a:rPr>
              <a:t>‘</a:t>
            </a:r>
          </a:p>
          <a:p>
            <a:pPr lvl="1">
              <a:spcBef>
                <a:spcPts val="0"/>
              </a:spcBef>
              <a:buNone/>
            </a:pPr>
            <a:r>
              <a:rPr lang="en-US" sz="1600" b="1" dirty="0">
                <a:solidFill>
                  <a:srgbClr val="0070C0"/>
                </a:solidFill>
                <a:cs typeface="Arial" pitchFamily="34" charset="0"/>
              </a:rPr>
              <a:t>WHEN </a:t>
            </a:r>
            <a:r>
              <a:rPr lang="en-US" sz="1600" b="1" dirty="0">
                <a:solidFill>
                  <a:srgbClr val="BC8F00"/>
                </a:solidFill>
              </a:rPr>
              <a:t>'OF</a:t>
            </a:r>
            <a:r>
              <a:rPr lang="en-US" sz="1600" b="1" dirty="0">
                <a:solidFill>
                  <a:srgbClr val="0070C0"/>
                </a:solidFill>
                <a:cs typeface="Arial" pitchFamily="34" charset="0"/>
              </a:rPr>
              <a:t>' THEN </a:t>
            </a:r>
            <a:r>
              <a:rPr lang="en-US" sz="1600" b="1" dirty="0">
                <a:solidFill>
                  <a:srgbClr val="BC8F00"/>
                </a:solidFill>
              </a:rPr>
              <a:t>'OFFLINE READING</a:t>
            </a:r>
            <a:r>
              <a:rPr lang="en-US" sz="1600" b="1" dirty="0">
                <a:solidFill>
                  <a:srgbClr val="0070C0"/>
                </a:solidFill>
                <a:cs typeface="Arial" pitchFamily="34" charset="0"/>
              </a:rPr>
              <a:t>' </a:t>
            </a:r>
          </a:p>
          <a:p>
            <a:pPr lvl="1">
              <a:spcBef>
                <a:spcPts val="0"/>
              </a:spcBef>
              <a:buNone/>
            </a:pPr>
            <a:r>
              <a:rPr lang="en-US" sz="1600" b="1" dirty="0">
                <a:solidFill>
                  <a:srgbClr val="0070C0"/>
                </a:solidFill>
                <a:cs typeface="Arial" pitchFamily="34" charset="0"/>
              </a:rPr>
              <a:t>END </a:t>
            </a:r>
            <a:r>
              <a:rPr lang="en-US" sz="1600" b="1" dirty="0">
                <a:solidFill>
                  <a:srgbClr val="BC8F00"/>
                </a:solidFill>
              </a:rPr>
              <a:t>RESULT</a:t>
            </a:r>
            <a:r>
              <a:rPr lang="en-US" sz="1600" b="1" dirty="0">
                <a:solidFill>
                  <a:srgbClr val="0070C0"/>
                </a:solidFill>
                <a:cs typeface="Arial" pitchFamily="34" charset="0"/>
              </a:rPr>
              <a:t> </a:t>
            </a:r>
          </a:p>
          <a:p>
            <a:pPr lvl="1">
              <a:spcBef>
                <a:spcPts val="0"/>
              </a:spcBef>
              <a:buNone/>
            </a:pPr>
            <a:r>
              <a:rPr lang="en-US" sz="1600" b="1" dirty="0">
                <a:solidFill>
                  <a:srgbClr val="0070C0"/>
                </a:solidFill>
                <a:cs typeface="Arial" pitchFamily="34" charset="0"/>
              </a:rPr>
              <a:t>FROM </a:t>
            </a:r>
            <a:r>
              <a:rPr lang="en-US" sz="1600" b="1" dirty="0">
                <a:solidFill>
                  <a:srgbClr val="BC8F00"/>
                </a:solidFill>
              </a:rPr>
              <a:t>COURSE_INFO</a:t>
            </a:r>
          </a:p>
          <a:p>
            <a:endParaRPr lang="en-US" sz="1600" dirty="0">
              <a:solidFill>
                <a:srgbClr val="0070C0"/>
              </a:solidFill>
            </a:endParaRPr>
          </a:p>
          <a:p>
            <a:endParaRPr lang="en-US" sz="1600" dirty="0">
              <a:solidFill>
                <a:srgbClr val="0070C0"/>
              </a:solidFill>
            </a:endParaRPr>
          </a:p>
        </p:txBody>
      </p:sp>
      <p:sp>
        <p:nvSpPr>
          <p:cNvPr id="3" name="Title 2"/>
          <p:cNvSpPr>
            <a:spLocks noGrp="1"/>
          </p:cNvSpPr>
          <p:nvPr>
            <p:ph type="title"/>
          </p:nvPr>
        </p:nvSpPr>
        <p:spPr/>
        <p:txBody>
          <a:bodyPr/>
          <a:lstStyle/>
          <a:p>
            <a:r>
              <a:rPr lang="en-US" dirty="0"/>
              <a:t>Solutions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2878219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Lend a Hand</a:t>
            </a:r>
            <a:endParaRPr lang="en-US" dirty="0"/>
          </a:p>
        </p:txBody>
      </p:sp>
      <p:sp>
        <p:nvSpPr>
          <p:cNvPr id="3" name="Content Placeholder 2"/>
          <p:cNvSpPr>
            <a:spLocks noGrp="1"/>
          </p:cNvSpPr>
          <p:nvPr>
            <p:ph idx="1"/>
          </p:nvPr>
        </p:nvSpPr>
        <p:spPr>
          <a:xfrm>
            <a:off x="152400" y="1600200"/>
            <a:ext cx="8686800" cy="4572000"/>
          </a:xfrm>
        </p:spPr>
        <p:txBody>
          <a:bodyPr/>
          <a:lstStyle/>
          <a:p>
            <a:pPr>
              <a:spcBef>
                <a:spcPts val="1200"/>
              </a:spcBef>
              <a:buNone/>
            </a:pPr>
            <a:r>
              <a:rPr sz="1600" b="1" dirty="0">
                <a:latin typeface="Arial" pitchFamily="34" charset="0"/>
                <a:cs typeface="Arial" pitchFamily="34" charset="0"/>
              </a:rPr>
              <a:t> </a:t>
            </a:r>
            <a:r>
              <a:rPr sz="1600" b="1" dirty="0" smtClean="0">
                <a:latin typeface="Arial" pitchFamily="34" charset="0"/>
                <a:cs typeface="Arial" pitchFamily="34" charset="0"/>
              </a:rPr>
              <a:t>Pre-requisite: </a:t>
            </a:r>
            <a:r>
              <a:rPr sz="1600" dirty="0" smtClean="0">
                <a:latin typeface="Arial" pitchFamily="34" charset="0"/>
                <a:cs typeface="Arial" pitchFamily="34" charset="0"/>
              </a:rPr>
              <a:t>Let us use the </a:t>
            </a:r>
            <a:r>
              <a:rPr sz="1600" b="1" i="1" dirty="0" err="1" smtClean="0">
                <a:latin typeface="Arial" pitchFamily="34" charset="0"/>
                <a:cs typeface="Arial" pitchFamily="34" charset="0"/>
              </a:rPr>
              <a:t>Student_Info</a:t>
            </a:r>
            <a:r>
              <a:rPr sz="1600" dirty="0" smtClean="0">
                <a:latin typeface="Arial" pitchFamily="34" charset="0"/>
                <a:cs typeface="Arial" pitchFamily="34" charset="0"/>
              </a:rPr>
              <a:t> and </a:t>
            </a:r>
            <a:r>
              <a:rPr sz="1600" b="1" i="1" dirty="0" err="1" smtClean="0">
                <a:latin typeface="Arial" pitchFamily="34" charset="0"/>
                <a:cs typeface="Arial" pitchFamily="34" charset="0"/>
              </a:rPr>
              <a:t>Course_Fees</a:t>
            </a:r>
            <a:r>
              <a:rPr sz="1600" dirty="0" smtClean="0">
                <a:latin typeface="Arial" pitchFamily="34" charset="0"/>
                <a:cs typeface="Arial" pitchFamily="34" charset="0"/>
              </a:rPr>
              <a:t> table.</a:t>
            </a:r>
            <a:endParaRPr sz="1600" b="1" dirty="0" smtClean="0">
              <a:latin typeface="Arial" pitchFamily="34" charset="0"/>
              <a:cs typeface="Arial" pitchFamily="34" charset="0"/>
            </a:endParaRPr>
          </a:p>
          <a:p>
            <a:pPr marL="1206500" indent="-1143000">
              <a:spcBef>
                <a:spcPts val="1200"/>
              </a:spcBef>
              <a:buNone/>
            </a:pPr>
            <a:endParaRPr sz="1600" b="1" dirty="0" smtClean="0">
              <a:latin typeface="Arial" pitchFamily="34" charset="0"/>
              <a:cs typeface="Arial" pitchFamily="34" charset="0"/>
            </a:endParaRPr>
          </a:p>
          <a:p>
            <a:pPr marL="1206500" indent="-1143000">
              <a:spcBef>
                <a:spcPts val="1200"/>
              </a:spcBef>
              <a:buNone/>
            </a:pPr>
            <a:r>
              <a:rPr sz="1600" b="1" dirty="0" smtClean="0">
                <a:latin typeface="Arial" pitchFamily="34" charset="0"/>
                <a:cs typeface="Arial" pitchFamily="34" charset="0"/>
              </a:rPr>
              <a:t>Problem 13: </a:t>
            </a:r>
          </a:p>
          <a:p>
            <a:pPr marL="1206500" indent="-1143000">
              <a:spcBef>
                <a:spcPts val="0"/>
              </a:spcBef>
              <a:buNone/>
            </a:pPr>
            <a:r>
              <a:rPr sz="1600" dirty="0" smtClean="0">
                <a:latin typeface="Arial" pitchFamily="34" charset="0"/>
                <a:cs typeface="Arial" pitchFamily="34" charset="0"/>
              </a:rPr>
              <a:t>Write a query which will convert </a:t>
            </a:r>
            <a:r>
              <a:rPr sz="1600" dirty="0" err="1" smtClean="0">
                <a:latin typeface="Arial" pitchFamily="34" charset="0"/>
                <a:cs typeface="Arial" pitchFamily="34" charset="0"/>
              </a:rPr>
              <a:t>Student_Info</a:t>
            </a:r>
            <a:r>
              <a:rPr sz="1600" dirty="0" smtClean="0">
                <a:latin typeface="Arial" pitchFamily="34" charset="0"/>
                <a:cs typeface="Arial" pitchFamily="34" charset="0"/>
              </a:rPr>
              <a:t>  's  </a:t>
            </a:r>
            <a:r>
              <a:rPr sz="1600" dirty="0" err="1" smtClean="0">
                <a:latin typeface="Arial" pitchFamily="34" charset="0"/>
                <a:cs typeface="Arial" pitchFamily="34" charset="0"/>
              </a:rPr>
              <a:t>Student_Id</a:t>
            </a:r>
            <a:r>
              <a:rPr sz="1600" dirty="0" smtClean="0">
                <a:latin typeface="Arial" pitchFamily="34" charset="0"/>
                <a:cs typeface="Arial" pitchFamily="34" charset="0"/>
              </a:rPr>
              <a:t>  to Number  and add 100000</a:t>
            </a:r>
          </a:p>
          <a:p>
            <a:pPr marL="1206500" indent="-1143000">
              <a:spcBef>
                <a:spcPts val="0"/>
              </a:spcBef>
              <a:buNone/>
            </a:pPr>
            <a:r>
              <a:rPr sz="1600" dirty="0" smtClean="0">
                <a:latin typeface="Arial" pitchFamily="34" charset="0"/>
                <a:cs typeface="Arial" pitchFamily="34" charset="0"/>
              </a:rPr>
              <a:t>and display it for all the students in the </a:t>
            </a:r>
            <a:r>
              <a:rPr sz="1600" dirty="0" err="1" smtClean="0">
                <a:latin typeface="Arial" pitchFamily="34" charset="0"/>
                <a:cs typeface="Arial" pitchFamily="34" charset="0"/>
              </a:rPr>
              <a:t>Student_Info</a:t>
            </a:r>
            <a:r>
              <a:rPr sz="1600" dirty="0" smtClean="0">
                <a:latin typeface="Arial" pitchFamily="34" charset="0"/>
                <a:cs typeface="Arial" pitchFamily="34" charset="0"/>
              </a:rPr>
              <a:t>  table. </a:t>
            </a:r>
          </a:p>
          <a:p>
            <a:pPr indent="-279400">
              <a:spcBef>
                <a:spcPts val="0"/>
              </a:spcBef>
              <a:buNone/>
            </a:pPr>
            <a:endParaRPr sz="1600" b="1" dirty="0" smtClean="0">
              <a:latin typeface="Arial" pitchFamily="34" charset="0"/>
              <a:cs typeface="Arial" pitchFamily="34" charset="0"/>
            </a:endParaRPr>
          </a:p>
          <a:p>
            <a:pPr indent="-279400">
              <a:spcBef>
                <a:spcPts val="0"/>
              </a:spcBef>
              <a:buNone/>
            </a:pPr>
            <a:endParaRPr lang="en-US" sz="1600" b="1" dirty="0" smtClean="0">
              <a:latin typeface="Arial" pitchFamily="34" charset="0"/>
              <a:cs typeface="Arial" pitchFamily="34" charset="0"/>
            </a:endParaRPr>
          </a:p>
          <a:p>
            <a:pPr indent="-279400">
              <a:spcBef>
                <a:spcPts val="0"/>
              </a:spcBef>
              <a:buNone/>
            </a:pPr>
            <a:r>
              <a:rPr sz="1600" b="1" dirty="0" smtClean="0">
                <a:latin typeface="Arial" pitchFamily="34" charset="0"/>
                <a:cs typeface="Arial" pitchFamily="34" charset="0"/>
              </a:rPr>
              <a:t>Problem 14 : </a:t>
            </a:r>
          </a:p>
          <a:p>
            <a:pPr indent="-279400">
              <a:spcBef>
                <a:spcPts val="0"/>
              </a:spcBef>
              <a:buNone/>
            </a:pPr>
            <a:r>
              <a:rPr sz="1600" dirty="0" smtClean="0">
                <a:latin typeface="Arial" pitchFamily="34" charset="0"/>
                <a:cs typeface="Arial" pitchFamily="34" charset="0"/>
              </a:rPr>
              <a:t>Write a query which will  convert </a:t>
            </a:r>
            <a:r>
              <a:rPr sz="1600" dirty="0" err="1" smtClean="0">
                <a:latin typeface="Arial" pitchFamily="34" charset="0"/>
                <a:cs typeface="Arial" pitchFamily="34" charset="0"/>
              </a:rPr>
              <a:t>Base_Fees</a:t>
            </a:r>
            <a:r>
              <a:rPr sz="1600" dirty="0" smtClean="0">
                <a:latin typeface="Arial" pitchFamily="34" charset="0"/>
                <a:cs typeface="Arial" pitchFamily="34" charset="0"/>
              </a:rPr>
              <a:t>  into </a:t>
            </a:r>
            <a:r>
              <a:rPr sz="1600" dirty="0" err="1" smtClean="0">
                <a:latin typeface="Arial" pitchFamily="34" charset="0"/>
                <a:cs typeface="Arial" pitchFamily="34" charset="0"/>
              </a:rPr>
              <a:t>Varchar</a:t>
            </a:r>
            <a:r>
              <a:rPr sz="1600" dirty="0" smtClean="0">
                <a:latin typeface="Arial" pitchFamily="34" charset="0"/>
                <a:cs typeface="Arial" pitchFamily="34" charset="0"/>
              </a:rPr>
              <a:t> from  the  </a:t>
            </a:r>
            <a:r>
              <a:rPr sz="1600" dirty="0" err="1" smtClean="0">
                <a:latin typeface="Arial" pitchFamily="34" charset="0"/>
                <a:cs typeface="Arial" pitchFamily="34" charset="0"/>
              </a:rPr>
              <a:t>Course_Fees</a:t>
            </a:r>
            <a:r>
              <a:rPr sz="1600" dirty="0" smtClean="0">
                <a:latin typeface="Arial" pitchFamily="34" charset="0"/>
                <a:cs typeface="Arial" pitchFamily="34" charset="0"/>
              </a:rPr>
              <a:t>  table. </a:t>
            </a:r>
          </a:p>
          <a:p>
            <a:pPr indent="-279400">
              <a:spcBef>
                <a:spcPts val="0"/>
              </a:spcBef>
              <a:buNone/>
            </a:pPr>
            <a:r>
              <a:rPr lang="en-US" sz="1600" dirty="0" smtClean="0">
                <a:latin typeface="Arial" pitchFamily="34" charset="0"/>
                <a:cs typeface="Arial" pitchFamily="34" charset="0"/>
              </a:rPr>
              <a:t>A</a:t>
            </a:r>
            <a:r>
              <a:rPr sz="1600" dirty="0" smtClean="0">
                <a:latin typeface="Arial" pitchFamily="34" charset="0"/>
                <a:cs typeface="Arial" pitchFamily="34" charset="0"/>
              </a:rPr>
              <a:t>nd display in the following format</a:t>
            </a:r>
          </a:p>
          <a:p>
            <a:pPr indent="-279400">
              <a:spcBef>
                <a:spcPts val="600"/>
              </a:spcBef>
              <a:buNone/>
            </a:pPr>
            <a:r>
              <a:rPr lang="en-US" sz="1400" b="1" dirty="0" smtClean="0">
                <a:solidFill>
                  <a:srgbClr val="00B050"/>
                </a:solidFill>
                <a:latin typeface="Arial" pitchFamily="34" charset="0"/>
                <a:cs typeface="Arial" pitchFamily="34" charset="0"/>
              </a:rPr>
              <a:t>'</a:t>
            </a:r>
            <a:r>
              <a:rPr lang="en-US" sz="1400" dirty="0" smtClean="0">
                <a:solidFill>
                  <a:srgbClr val="00B050"/>
                </a:solidFill>
                <a:latin typeface="Arial" pitchFamily="34" charset="0"/>
                <a:cs typeface="Arial" pitchFamily="34" charset="0"/>
              </a:rPr>
              <a:t>The  Base Fees Amount for the course name’ </a:t>
            </a:r>
            <a:r>
              <a:rPr lang="en-US" sz="1400" dirty="0" smtClean="0">
                <a:solidFill>
                  <a:srgbClr val="002060"/>
                </a:solidFill>
                <a:latin typeface="Arial" pitchFamily="34" charset="0"/>
                <a:cs typeface="Arial" pitchFamily="34" charset="0"/>
              </a:rPr>
              <a:t>&lt;Course Name&gt;</a:t>
            </a:r>
            <a:r>
              <a:rPr lang="en-US" sz="1400" dirty="0" smtClean="0">
                <a:solidFill>
                  <a:srgbClr val="00B050"/>
                </a:solidFill>
                <a:latin typeface="Arial" pitchFamily="34" charset="0"/>
                <a:cs typeface="Arial" pitchFamily="34" charset="0"/>
              </a:rPr>
              <a:t>’ is ’</a:t>
            </a:r>
            <a:r>
              <a:rPr lang="en-US" sz="1400" dirty="0" smtClean="0">
                <a:solidFill>
                  <a:srgbClr val="002060"/>
                </a:solidFill>
                <a:latin typeface="Arial" pitchFamily="34" charset="0"/>
                <a:cs typeface="Arial" pitchFamily="34" charset="0"/>
              </a:rPr>
              <a:t>&lt;Base Fees&gt;</a:t>
            </a:r>
          </a:p>
          <a:p>
            <a:pPr indent="-279400">
              <a:spcBef>
                <a:spcPts val="1200"/>
              </a:spcBef>
              <a:buNone/>
            </a:pPr>
            <a:endParaRPr lang="en-US" sz="1400" b="1" dirty="0" smtClean="0">
              <a:latin typeface="Arial" pitchFamily="34" charset="0"/>
              <a:cs typeface="Arial" pitchFamily="34" charset="0"/>
            </a:endParaRPr>
          </a:p>
          <a:p>
            <a:pPr marL="6350" indent="7938">
              <a:spcBef>
                <a:spcPts val="1200"/>
              </a:spcBef>
              <a:buNone/>
            </a:pPr>
            <a:endParaRPr sz="1400" b="1" dirty="0" smtClean="0">
              <a:latin typeface="Arial" pitchFamily="34" charset="0"/>
              <a:cs typeface="Arial" pitchFamily="34" charset="0"/>
            </a:endParaRPr>
          </a:p>
        </p:txBody>
      </p:sp>
      <p:sp>
        <p:nvSpPr>
          <p:cNvPr id="6" name="Slide Number Placeholder 5"/>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2781189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279400">
              <a:spcBef>
                <a:spcPts val="1200"/>
              </a:spcBef>
              <a:buNone/>
            </a:pPr>
            <a:r>
              <a:rPr lang="en-US" sz="1600" b="1" dirty="0" smtClean="0">
                <a:cs typeface="Arial" pitchFamily="34" charset="0"/>
              </a:rPr>
              <a:t>Solution 13: </a:t>
            </a:r>
            <a:endParaRPr lang="en-US" sz="1600" b="1" dirty="0">
              <a:cs typeface="Arial" pitchFamily="34" charset="0"/>
            </a:endParaRPr>
          </a:p>
          <a:p>
            <a:pPr marL="1663700" indent="-1600200">
              <a:spcBef>
                <a:spcPts val="0"/>
              </a:spcBef>
              <a:buNone/>
            </a:pPr>
            <a:endParaRPr lang="en-US" sz="1600" b="1" dirty="0" smtClean="0">
              <a:solidFill>
                <a:srgbClr val="0070C0"/>
              </a:solidFill>
              <a:cs typeface="Arial" pitchFamily="34" charset="0"/>
            </a:endParaRPr>
          </a:p>
          <a:p>
            <a:pPr marL="1663700" indent="-1600200">
              <a:spcBef>
                <a:spcPts val="0"/>
              </a:spcBef>
              <a:buNone/>
            </a:pPr>
            <a:r>
              <a:rPr lang="en-US" sz="1600" b="1" dirty="0" smtClean="0">
                <a:solidFill>
                  <a:srgbClr val="0070C0"/>
                </a:solidFill>
                <a:cs typeface="Arial" pitchFamily="34" charset="0"/>
              </a:rPr>
              <a:t>SELECT </a:t>
            </a:r>
            <a:r>
              <a:rPr lang="en-US" sz="1600" b="1" dirty="0">
                <a:solidFill>
                  <a:srgbClr val="0070C0"/>
                </a:solidFill>
                <a:cs typeface="Arial" pitchFamily="34" charset="0"/>
              </a:rPr>
              <a:t>100000 + CAST</a:t>
            </a:r>
            <a:r>
              <a:rPr lang="en-US" sz="1600" b="1" dirty="0">
                <a:solidFill>
                  <a:srgbClr val="BC8F00"/>
                </a:solidFill>
              </a:rPr>
              <a:t>(STUDENT_ID</a:t>
            </a:r>
            <a:r>
              <a:rPr lang="en-US" sz="1600" b="1" dirty="0">
                <a:solidFill>
                  <a:srgbClr val="0070C0"/>
                </a:solidFill>
                <a:cs typeface="Arial" pitchFamily="34" charset="0"/>
              </a:rPr>
              <a:t> as decimal) </a:t>
            </a:r>
          </a:p>
          <a:p>
            <a:pPr marL="1663700" indent="-1600200">
              <a:spcBef>
                <a:spcPts val="0"/>
              </a:spcBef>
              <a:buNone/>
            </a:pPr>
            <a:r>
              <a:rPr lang="en-US" sz="1600" b="1" dirty="0">
                <a:solidFill>
                  <a:srgbClr val="0070C0"/>
                </a:solidFill>
                <a:cs typeface="Arial" pitchFamily="34" charset="0"/>
              </a:rPr>
              <a:t>FROM </a:t>
            </a:r>
            <a:r>
              <a:rPr lang="en-US" sz="1600" b="1" dirty="0">
                <a:solidFill>
                  <a:srgbClr val="BC8F00"/>
                </a:solidFill>
              </a:rPr>
              <a:t>STUDENT_INFO</a:t>
            </a:r>
          </a:p>
          <a:p>
            <a:pPr indent="-279400">
              <a:spcBef>
                <a:spcPts val="0"/>
              </a:spcBef>
              <a:buNone/>
            </a:pPr>
            <a:endParaRPr lang="en-US" sz="1600" b="1" dirty="0" smtClean="0">
              <a:solidFill>
                <a:srgbClr val="BC8F00"/>
              </a:solidFill>
            </a:endParaRPr>
          </a:p>
          <a:p>
            <a:pPr indent="-279400">
              <a:spcBef>
                <a:spcPts val="1200"/>
              </a:spcBef>
              <a:buNone/>
            </a:pPr>
            <a:r>
              <a:rPr lang="en-US" sz="1600" b="1" dirty="0" smtClean="0">
                <a:cs typeface="Arial" pitchFamily="34" charset="0"/>
              </a:rPr>
              <a:t>Solution 14: </a:t>
            </a:r>
            <a:endParaRPr lang="en-US" sz="1600" b="1" dirty="0">
              <a:cs typeface="Arial" pitchFamily="34" charset="0"/>
            </a:endParaRPr>
          </a:p>
          <a:p>
            <a:pPr marL="1663700" indent="-1600200">
              <a:spcBef>
                <a:spcPts val="0"/>
              </a:spcBef>
              <a:buNone/>
            </a:pPr>
            <a:r>
              <a:rPr lang="en-US" sz="1600" b="1" dirty="0" smtClean="0">
                <a:solidFill>
                  <a:srgbClr val="0070C0"/>
                </a:solidFill>
                <a:cs typeface="Arial" pitchFamily="34" charset="0"/>
              </a:rPr>
              <a:t>SELECT  </a:t>
            </a:r>
            <a:r>
              <a:rPr lang="en-US" sz="1600" b="1" dirty="0">
                <a:solidFill>
                  <a:srgbClr val="0070C0"/>
                </a:solidFill>
                <a:cs typeface="Arial" pitchFamily="34" charset="0"/>
              </a:rPr>
              <a:t>CONCAT(</a:t>
            </a:r>
            <a:r>
              <a:rPr lang="en-US" sz="1600" b="1" dirty="0">
                <a:solidFill>
                  <a:srgbClr val="BC8F00"/>
                </a:solidFill>
              </a:rPr>
              <a:t>'THE BASE FEES AMOUNT FOR THE COURSE_NAME IS',</a:t>
            </a:r>
          </a:p>
          <a:p>
            <a:pPr marL="1663700" indent="-1600200">
              <a:spcBef>
                <a:spcPts val="0"/>
              </a:spcBef>
              <a:buNone/>
            </a:pPr>
            <a:r>
              <a:rPr lang="en-US" sz="1600" b="1" dirty="0">
                <a:solidFill>
                  <a:srgbClr val="0070C0"/>
                </a:solidFill>
                <a:cs typeface="Arial" pitchFamily="34" charset="0"/>
              </a:rPr>
              <a:t>		 CINFO.COURSE_NAME, CAST(</a:t>
            </a:r>
            <a:r>
              <a:rPr lang="en-US" sz="1600" b="1" dirty="0">
                <a:solidFill>
                  <a:srgbClr val="BC8F00"/>
                </a:solidFill>
              </a:rPr>
              <a:t>FEESINFO.BASE_FEES </a:t>
            </a:r>
            <a:r>
              <a:rPr lang="en-US" sz="1600" b="1" dirty="0">
                <a:solidFill>
                  <a:srgbClr val="0070C0"/>
                </a:solidFill>
                <a:cs typeface="Arial" pitchFamily="34" charset="0"/>
              </a:rPr>
              <a:t>as decimal))</a:t>
            </a:r>
          </a:p>
          <a:p>
            <a:pPr marL="1663700" indent="-1600200">
              <a:spcBef>
                <a:spcPts val="0"/>
              </a:spcBef>
              <a:buNone/>
            </a:pPr>
            <a:r>
              <a:rPr lang="en-US" sz="1600" b="1" dirty="0">
                <a:solidFill>
                  <a:srgbClr val="0070C0"/>
                </a:solidFill>
                <a:cs typeface="Arial" pitchFamily="34" charset="0"/>
              </a:rPr>
              <a:t>FROM </a:t>
            </a:r>
            <a:r>
              <a:rPr lang="en-US" sz="1600" b="1" dirty="0">
                <a:solidFill>
                  <a:srgbClr val="BC8F00"/>
                </a:solidFill>
              </a:rPr>
              <a:t>COURSE_INFO CINFO,COURSE_FEES FEESINFO </a:t>
            </a:r>
          </a:p>
          <a:p>
            <a:pPr marL="1663700" indent="-1600200">
              <a:spcBef>
                <a:spcPts val="0"/>
              </a:spcBef>
              <a:buNone/>
            </a:pPr>
            <a:r>
              <a:rPr lang="en-US" sz="1600" b="1" dirty="0">
                <a:solidFill>
                  <a:srgbClr val="0070C0"/>
                </a:solidFill>
                <a:cs typeface="Arial" pitchFamily="34" charset="0"/>
              </a:rPr>
              <a:t>WHERE </a:t>
            </a:r>
            <a:r>
              <a:rPr lang="en-US" sz="1600" b="1" dirty="0">
                <a:solidFill>
                  <a:srgbClr val="BC8F00"/>
                </a:solidFill>
              </a:rPr>
              <a:t>CINFO.COURSE_CODE=FEESINFO.COURSE_CODE</a:t>
            </a:r>
          </a:p>
          <a:p>
            <a:endParaRPr lang="en-US" sz="1600" dirty="0"/>
          </a:p>
          <a:p>
            <a:endParaRPr lang="en-US" sz="1600" dirty="0">
              <a:solidFill>
                <a:srgbClr val="0070C0"/>
              </a:solidFill>
            </a:endParaRPr>
          </a:p>
          <a:p>
            <a:endParaRPr lang="en-US" sz="1600" dirty="0">
              <a:solidFill>
                <a:srgbClr val="0070C0"/>
              </a:solidFill>
            </a:endParaRPr>
          </a:p>
        </p:txBody>
      </p:sp>
      <p:sp>
        <p:nvSpPr>
          <p:cNvPr id="3" name="Title 2"/>
          <p:cNvSpPr>
            <a:spLocks noGrp="1"/>
          </p:cNvSpPr>
          <p:nvPr>
            <p:ph type="title"/>
          </p:nvPr>
        </p:nvSpPr>
        <p:spPr/>
        <p:txBody>
          <a:bodyPr/>
          <a:lstStyle/>
          <a:p>
            <a:r>
              <a:rPr lang="en-US" dirty="0"/>
              <a:t>Solutions</a:t>
            </a:r>
          </a:p>
        </p:txBody>
      </p:sp>
      <p:sp>
        <p:nvSpPr>
          <p:cNvPr id="6" name="Slide Number Placeholder 5"/>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28782195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Any Questions?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6"/>
          <p:cNvSpPr>
            <a:spLocks noGrp="1"/>
          </p:cNvSpPr>
          <p:nvPr>
            <p:ph type="sldNum" sz="quarter" idx="10"/>
          </p:nvPr>
        </p:nvSpPr>
        <p:spPr/>
        <p:txBody>
          <a:bodyPr/>
          <a:lstStyle/>
          <a:p>
            <a:fld id="{47ED8886-DB3B-44F4-9A80-E6A224679F20}" type="slidenum">
              <a:rPr lang="en-US" smtClean="0"/>
              <a:pPr/>
              <a:t>46</a:t>
            </a:fld>
            <a:endParaRPr lang="en-US" dirty="0"/>
          </a:p>
        </p:txBody>
      </p:sp>
    </p:spTree>
    <p:extLst>
      <p:ext uri="{BB962C8B-B14F-4D97-AF65-F5344CB8AC3E}">
        <p14:creationId xmlns:p14="http://schemas.microsoft.com/office/powerpoint/2010/main" val="3522046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686800" cy="4946650"/>
          </a:xfrm>
        </p:spPr>
        <p:txBody>
          <a:bodyPr/>
          <a:lstStyle/>
          <a:p>
            <a:r>
              <a:rPr lang="en-US" sz="2200" dirty="0" smtClean="0"/>
              <a:t>What  function is used to find the number of characters in </a:t>
            </a:r>
            <a:r>
              <a:rPr lang="en-US" sz="2200" dirty="0" err="1" smtClean="0"/>
              <a:t>Varchar</a:t>
            </a:r>
            <a:r>
              <a:rPr lang="en-US" sz="2200" dirty="0" smtClean="0"/>
              <a:t>?</a:t>
            </a:r>
          </a:p>
          <a:p>
            <a:r>
              <a:rPr lang="en-US" sz="2200" dirty="0" smtClean="0"/>
              <a:t>What function is used to get the current system date?</a:t>
            </a:r>
          </a:p>
          <a:p>
            <a:r>
              <a:rPr lang="en-US" sz="2200" dirty="0" smtClean="0"/>
              <a:t>What  will  ROUND (2323.343,2)  returns ?</a:t>
            </a:r>
          </a:p>
          <a:p>
            <a:r>
              <a:rPr lang="en-US" sz="2200" dirty="0" smtClean="0"/>
              <a:t>What  Function  is used to get number of years between two dates.?</a:t>
            </a:r>
          </a:p>
          <a:p>
            <a:r>
              <a:rPr lang="en-US" sz="2200" dirty="0" smtClean="0"/>
              <a:t>How can I convert a character to a number?</a:t>
            </a:r>
          </a:p>
          <a:p>
            <a:r>
              <a:rPr lang="en-US" sz="2200" dirty="0" smtClean="0"/>
              <a:t>How can I convert a </a:t>
            </a:r>
            <a:r>
              <a:rPr lang="en-US" sz="2200" dirty="0" err="1" smtClean="0"/>
              <a:t>varchar</a:t>
            </a:r>
            <a:r>
              <a:rPr lang="en-US" sz="2200" dirty="0" smtClean="0"/>
              <a:t> to a  date?</a:t>
            </a:r>
          </a:p>
          <a:p>
            <a:pPr>
              <a:buNone/>
            </a:pPr>
            <a:endParaRPr lang="en-US" sz="2200" dirty="0"/>
          </a:p>
          <a:p>
            <a:endParaRPr lang="en-US" sz="2200" dirty="0"/>
          </a:p>
          <a:p>
            <a:endParaRPr lang="en-US" sz="2200" dirty="0"/>
          </a:p>
          <a:p>
            <a:endParaRPr lang="en-US" sz="2200" dirty="0"/>
          </a:p>
        </p:txBody>
      </p:sp>
      <p:sp>
        <p:nvSpPr>
          <p:cNvPr id="3" name="Title 2"/>
          <p:cNvSpPr>
            <a:spLocks noGrp="1"/>
          </p:cNvSpPr>
          <p:nvPr>
            <p:ph type="title"/>
          </p:nvPr>
        </p:nvSpPr>
        <p:spPr/>
        <p:txBody>
          <a:bodyPr/>
          <a:lstStyle/>
          <a:p>
            <a:r>
              <a:rPr lang="en-US" dirty="0" smtClean="0"/>
              <a:t>Test Your Understanding</a:t>
            </a:r>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
        <p:nvSpPr>
          <p:cNvPr id="8" name="Slide Number Placeholder 7"/>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12806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defRPr/>
            </a:pPr>
            <a:r>
              <a:rPr lang="en-US" sz="2000" dirty="0" smtClean="0"/>
              <a:t>ANSI SQL Functions Classification</a:t>
            </a:r>
          </a:p>
          <a:p>
            <a:pPr algn="just">
              <a:lnSpc>
                <a:spcPct val="125000"/>
              </a:lnSpc>
              <a:defRPr/>
            </a:pPr>
            <a:r>
              <a:rPr lang="en-US" sz="2000" dirty="0" smtClean="0"/>
              <a:t>Deterministic and Nondeterministic functions</a:t>
            </a:r>
          </a:p>
          <a:p>
            <a:pPr algn="just">
              <a:lnSpc>
                <a:spcPct val="125000"/>
              </a:lnSpc>
              <a:defRPr/>
            </a:pPr>
            <a:r>
              <a:rPr lang="en-US" sz="2000" dirty="0" smtClean="0"/>
              <a:t>Aggregate Functions and Scalar Functions</a:t>
            </a:r>
          </a:p>
          <a:p>
            <a:pPr algn="just">
              <a:lnSpc>
                <a:spcPct val="125000"/>
              </a:lnSpc>
              <a:defRPr/>
            </a:pPr>
            <a:r>
              <a:rPr lang="en-US" sz="2000" dirty="0" smtClean="0"/>
              <a:t>String Functions, Mathematical Functions</a:t>
            </a:r>
          </a:p>
          <a:p>
            <a:pPr algn="just">
              <a:lnSpc>
                <a:spcPct val="125000"/>
              </a:lnSpc>
              <a:defRPr/>
            </a:pPr>
            <a:r>
              <a:rPr lang="en-US" sz="2000" dirty="0" smtClean="0"/>
              <a:t>Miscellaneous Functions (COALESCE &amp; NULLIF)</a:t>
            </a:r>
          </a:p>
          <a:p>
            <a:pPr algn="just">
              <a:lnSpc>
                <a:spcPct val="125000"/>
              </a:lnSpc>
              <a:defRPr/>
            </a:pPr>
            <a:r>
              <a:rPr lang="en-US" sz="2000" dirty="0" smtClean="0"/>
              <a:t>Nesting of Functions &amp; SQL Expression</a:t>
            </a:r>
          </a:p>
          <a:p>
            <a:pPr marL="342900" lvl="1" indent="-342900">
              <a:buFont typeface="Arial" pitchFamily="34" charset="0"/>
              <a:buChar char="•"/>
              <a:defRPr/>
            </a:pPr>
            <a:endParaRPr lang="en-US" dirty="0"/>
          </a:p>
          <a:p>
            <a:pPr>
              <a:defRPr/>
            </a:pPr>
            <a:endParaRPr dirty="0" smtClean="0"/>
          </a:p>
          <a:p>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
        <p:nvSpPr>
          <p:cNvPr id="8" name="Slide Number Placeholder 7"/>
          <p:cNvSpPr>
            <a:spLocks noGrp="1"/>
          </p:cNvSpPr>
          <p:nvPr>
            <p:ph type="sldNum" sz="quarter" idx="10"/>
          </p:nvPr>
        </p:nvSpPr>
        <p:spPr/>
        <p:txBody>
          <a:bodyPr/>
          <a:lstStyle/>
          <a:p>
            <a:fld id="{47ED8886-DB3B-44F4-9A80-E6A224679F20}"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4946650"/>
          </a:xfrm>
        </p:spPr>
        <p:txBody>
          <a:bodyPr/>
          <a:lstStyle/>
          <a:p>
            <a:pPr marL="0" indent="0">
              <a:buNone/>
              <a:defRPr/>
            </a:pPr>
            <a:r>
              <a:rPr lang="en-US" sz="2000" b="1" dirty="0" smtClean="0"/>
              <a:t>Book :</a:t>
            </a:r>
            <a:r>
              <a:rPr lang="en-US" sz="2000" dirty="0" smtClean="0"/>
              <a:t> </a:t>
            </a:r>
            <a:r>
              <a:rPr lang="en-US" sz="2000" dirty="0" err="1" smtClean="0"/>
              <a:t>OReilly</a:t>
            </a:r>
            <a:r>
              <a:rPr lang="en-US" sz="2000" dirty="0" smtClean="0"/>
              <a:t> SQL In </a:t>
            </a:r>
            <a:r>
              <a:rPr lang="en-US" sz="2000" dirty="0" err="1" smtClean="0"/>
              <a:t>NutShell</a:t>
            </a:r>
            <a:r>
              <a:rPr lang="en-US" sz="2000" dirty="0" smtClean="0"/>
              <a:t>  </a:t>
            </a:r>
            <a:r>
              <a:rPr lang="en-US" sz="2000" b="1" dirty="0" smtClean="0"/>
              <a:t>Page No :</a:t>
            </a:r>
            <a:r>
              <a:rPr lang="en-US" sz="2000" dirty="0" smtClean="0"/>
              <a:t> 164</a:t>
            </a:r>
          </a:p>
          <a:p>
            <a:pPr marL="0" indent="0">
              <a:buNone/>
              <a:defRPr/>
            </a:pPr>
            <a:r>
              <a:rPr lang="en-US" sz="2000" b="1" dirty="0" smtClean="0"/>
              <a:t>Book :</a:t>
            </a:r>
            <a:r>
              <a:rPr lang="en-US" sz="2000" dirty="0" smtClean="0"/>
              <a:t>  </a:t>
            </a:r>
            <a:r>
              <a:rPr lang="en-US" sz="2000" dirty="0" err="1" smtClean="0"/>
              <a:t>Wrox</a:t>
            </a:r>
            <a:r>
              <a:rPr lang="en-US" sz="2000" dirty="0" smtClean="0"/>
              <a:t> SQL Functions Programmer's Reference 2005 </a:t>
            </a:r>
            <a:r>
              <a:rPr lang="en-US" sz="2000" b="1" dirty="0" smtClean="0"/>
              <a:t>Page NO:  </a:t>
            </a:r>
            <a:r>
              <a:rPr lang="en-US" sz="2000" dirty="0" smtClean="0"/>
              <a:t>34</a:t>
            </a:r>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a:ln w="9525" algn="ctr">
            <a:noFill/>
            <a:miter lim="800000"/>
            <a:headEnd/>
            <a:tailEnd/>
          </a:ln>
        </p:spPr>
      </p:pic>
      <p:sp>
        <p:nvSpPr>
          <p:cNvPr id="11" name="Slide Number Placeholder 10"/>
          <p:cNvSpPr>
            <a:spLocks noGrp="1"/>
          </p:cNvSpPr>
          <p:nvPr>
            <p:ph type="sldNum" sz="quarter" idx="10"/>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smtClean="0"/>
          </a:p>
          <a:p>
            <a:pPr marL="0" lvl="0" indent="0">
              <a:spcBef>
                <a:spcPts val="1800"/>
              </a:spcBef>
              <a:buNone/>
            </a:pPr>
            <a:r>
              <a:rPr lang="en-US" sz="20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marL="0" lvl="0" indent="0">
              <a:spcBef>
                <a:spcPts val="1800"/>
              </a:spcBef>
              <a:buNone/>
            </a:pPr>
            <a:r>
              <a:rPr lang="en-US" sz="2000" dirty="0" smtClean="0"/>
              <a:t>As per the requirement of the trading company a inventory system is developed to collect the information of products and customers and their payment processing.</a:t>
            </a:r>
          </a:p>
          <a:p>
            <a:pPr marL="0" indent="0">
              <a:lnSpc>
                <a:spcPct val="150000"/>
              </a:lnSpc>
              <a:buNone/>
            </a:pPr>
            <a:endParaRPr lang="en-US" sz="20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6" name="Slide Number Placeholder 5"/>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2589995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rPr>
              <a:t>SQL Functions</a:t>
            </a:r>
            <a:endParaRPr lang="en-US" sz="2300" dirty="0">
              <a:solidFill>
                <a:schemeClr val="bg1"/>
              </a:solidFill>
              <a:latin typeface="Cambria" pitchFamily="18" charset="0"/>
            </a:endParaRPr>
          </a:p>
        </p:txBody>
      </p:sp>
      <p:sp>
        <p:nvSpPr>
          <p:cNvPr id="4" name="Rectangle 3"/>
          <p:cNvSpPr/>
          <p:nvPr/>
        </p:nvSpPr>
        <p:spPr>
          <a:xfrm>
            <a:off x="762000" y="2286000"/>
            <a:ext cx="1978427"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ANSI 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9" name="Slide Number Placeholder 8"/>
          <p:cNvSpPr>
            <a:spLocks noGrp="1"/>
          </p:cNvSpPr>
          <p:nvPr>
            <p:ph type="sldNum" sz="quarter" idx="10"/>
          </p:nvPr>
        </p:nvSpPr>
        <p:spPr/>
        <p:txBody>
          <a:bodyPr/>
          <a:lstStyle/>
          <a:p>
            <a:fld id="{47ED8886-DB3B-44F4-9A80-E6A224679F20}" type="slidenum">
              <a:rPr lang="en-US" smtClean="0"/>
              <a:pPr/>
              <a:t>51</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21" name="Slide Number Placeholder 20"/>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52525"/>
            <a:ext cx="8686800" cy="4946650"/>
          </a:xfrm>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029200"/>
            <a:ext cx="8229600" cy="52050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aggregate functions which </a:t>
            </a:r>
            <a:r>
              <a:rPr lang="en-US" dirty="0"/>
              <a:t>will help us meet TIM’s requirements..</a:t>
            </a:r>
          </a:p>
        </p:txBody>
      </p:sp>
      <p:sp>
        <p:nvSpPr>
          <p:cNvPr id="2" name="Title 1"/>
          <p:cNvSpPr>
            <a:spLocks noGrp="1"/>
          </p:cNvSpPr>
          <p:nvPr>
            <p:ph type="title"/>
          </p:nvPr>
        </p:nvSpPr>
        <p:spPr>
          <a:xfrm>
            <a:off x="1303020" y="-228600"/>
            <a:ext cx="8298180" cy="1143000"/>
          </a:xfrm>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2133600" y="2971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2850108" y="1066800"/>
            <a:ext cx="4922292" cy="23622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600" dirty="0" smtClean="0">
                <a:solidFill>
                  <a:schemeClr val="bg2">
                    <a:lumMod val="25000"/>
                  </a:schemeClr>
                </a:solidFill>
              </a:rPr>
              <a:t>Good that the requirements like adding two columns are implemented using operators, remaining requirements like finding the maximum amount paid by the customers should be implemented.</a:t>
            </a:r>
            <a:endParaRPr lang="en-US" sz="1600" dirty="0">
              <a:solidFill>
                <a:schemeClr val="bg2">
                  <a:lumMod val="25000"/>
                </a:schemeClr>
              </a:solidFill>
            </a:endParaRPr>
          </a:p>
        </p:txBody>
      </p:sp>
      <p:sp>
        <p:nvSpPr>
          <p:cNvPr id="10" name="Slide Number Placeholder 9"/>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1529862" y="2445395"/>
            <a:ext cx="4191000" cy="1671340"/>
          </a:xfrm>
        </p:spPr>
        <p:txBody>
          <a:bodyPr/>
          <a:lstStyle/>
          <a:p>
            <a:pPr marL="0" indent="0">
              <a:buNone/>
            </a:pPr>
            <a:r>
              <a:rPr lang="en-US" dirty="0" smtClean="0"/>
              <a:t>		</a:t>
            </a:r>
          </a:p>
          <a:p>
            <a:pPr marL="0" indent="0">
              <a:spcBef>
                <a:spcPts val="0"/>
              </a:spcBef>
              <a:buNone/>
            </a:pPr>
            <a:r>
              <a:rPr lang="en-US" sz="2400" dirty="0" smtClean="0"/>
              <a:t> What is Function?</a:t>
            </a:r>
            <a:endParaRPr lang="en-US" sz="2400"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11" name="Slide Number Placeholder 10"/>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ds:schemaRef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terms/"/>
    <ds:schemaRef ds:uri="http://www.w3.org/XML/1998/namespace"/>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14195</TotalTime>
  <Words>4077</Words>
  <Application>Microsoft Office PowerPoint</Application>
  <PresentationFormat>On-screen Show (4:3)</PresentationFormat>
  <Paragraphs>880</Paragraphs>
  <Slides>51</Slides>
  <Notes>32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What are Functions?</vt:lpstr>
      <vt:lpstr>Classifying SQL Functions</vt:lpstr>
      <vt:lpstr>Aggregate Functions and Scalar Functions</vt:lpstr>
      <vt:lpstr>Aggregate Function Examples</vt:lpstr>
      <vt:lpstr>Classifying Aggregate Function </vt:lpstr>
      <vt:lpstr>Scenario</vt:lpstr>
      <vt:lpstr>Scalar Functions </vt:lpstr>
      <vt:lpstr>Built-in Scalar Functions</vt:lpstr>
      <vt:lpstr>String Functions</vt:lpstr>
      <vt:lpstr>String Function Examples</vt:lpstr>
      <vt:lpstr>Scenario</vt:lpstr>
      <vt:lpstr>Numeric/Mathematical Functions</vt:lpstr>
      <vt:lpstr>Numeric/Mathematical Functions</vt:lpstr>
      <vt:lpstr>Scenario</vt:lpstr>
      <vt:lpstr>Date Time Function</vt:lpstr>
      <vt:lpstr>Date Time Function</vt:lpstr>
      <vt:lpstr>Miscellaneous Functions</vt:lpstr>
      <vt:lpstr>NULLIF Function</vt:lpstr>
      <vt:lpstr>Control Flow Functions</vt:lpstr>
      <vt:lpstr>CASE Operator examples</vt:lpstr>
      <vt:lpstr>Control Flow Functions</vt:lpstr>
      <vt:lpstr>Nesting Of Functions</vt:lpstr>
      <vt:lpstr>SQL Expression</vt:lpstr>
      <vt:lpstr>SQL Expression</vt:lpstr>
      <vt:lpstr>Scenario</vt:lpstr>
      <vt:lpstr>Recap of the Case Study</vt:lpstr>
      <vt:lpstr>Lend a Hand</vt:lpstr>
      <vt:lpstr>Solutions</vt:lpstr>
      <vt:lpstr>Lend a Hand</vt:lpstr>
      <vt:lpstr>Lend a Hand</vt:lpstr>
      <vt:lpstr>Solutions </vt:lpstr>
      <vt:lpstr>Solutions</vt:lpstr>
      <vt:lpstr>Lend a Hand</vt:lpstr>
      <vt:lpstr>Solutions</vt:lpstr>
      <vt:lpstr>Lend a Hand</vt:lpstr>
      <vt:lpstr>Solutions</vt:lpstr>
      <vt:lpstr>Any Questions?</vt:lpstr>
      <vt:lpstr>Test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ANSI_SQL_Functions</dc:title>
  <dc:creator>AssetDevelopmentTeam@cognizant.com</dc:creator>
  <cp:lastModifiedBy>Devadas, Abiramasundari (Cognizant)</cp:lastModifiedBy>
  <cp:revision>587</cp:revision>
  <dcterms:created xsi:type="dcterms:W3CDTF">2011-06-15T11:24:59Z</dcterms:created>
  <dcterms:modified xsi:type="dcterms:W3CDTF">2013-03-20T05:03:20Z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