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handoutMasterIdLst>
    <p:handoutMasterId r:id="rId52"/>
  </p:handoutMasterIdLst>
  <p:sldIdLst>
    <p:sldId id="257" r:id="rId5"/>
    <p:sldId id="418" r:id="rId6"/>
    <p:sldId id="422" r:id="rId7"/>
    <p:sldId id="263" r:id="rId8"/>
    <p:sldId id="287" r:id="rId9"/>
    <p:sldId id="452" r:id="rId10"/>
    <p:sldId id="413" r:id="rId11"/>
    <p:sldId id="501" r:id="rId12"/>
    <p:sldId id="502" r:id="rId13"/>
    <p:sldId id="503" r:id="rId14"/>
    <p:sldId id="504" r:id="rId15"/>
    <p:sldId id="505" r:id="rId16"/>
    <p:sldId id="506" r:id="rId17"/>
    <p:sldId id="507" r:id="rId18"/>
    <p:sldId id="508" r:id="rId19"/>
    <p:sldId id="509" r:id="rId20"/>
    <p:sldId id="510" r:id="rId21"/>
    <p:sldId id="511" r:id="rId22"/>
    <p:sldId id="512" r:id="rId23"/>
    <p:sldId id="513" r:id="rId24"/>
    <p:sldId id="514" r:id="rId25"/>
    <p:sldId id="515" r:id="rId26"/>
    <p:sldId id="516" r:id="rId27"/>
    <p:sldId id="517" r:id="rId28"/>
    <p:sldId id="518" r:id="rId29"/>
    <p:sldId id="519" r:id="rId30"/>
    <p:sldId id="520" r:id="rId31"/>
    <p:sldId id="521" r:id="rId32"/>
    <p:sldId id="522" r:id="rId33"/>
    <p:sldId id="523" r:id="rId34"/>
    <p:sldId id="524" r:id="rId35"/>
    <p:sldId id="537" r:id="rId36"/>
    <p:sldId id="526" r:id="rId37"/>
    <p:sldId id="527" r:id="rId38"/>
    <p:sldId id="528" r:id="rId39"/>
    <p:sldId id="529" r:id="rId40"/>
    <p:sldId id="530" r:id="rId41"/>
    <p:sldId id="531" r:id="rId42"/>
    <p:sldId id="532" r:id="rId43"/>
    <p:sldId id="533" r:id="rId44"/>
    <p:sldId id="534" r:id="rId45"/>
    <p:sldId id="535" r:id="rId46"/>
    <p:sldId id="500" r:id="rId47"/>
    <p:sldId id="411" r:id="rId48"/>
    <p:sldId id="412" r:id="rId49"/>
    <p:sldId id="45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2mP0ayXpQqVNc7uihWo9UA==" hashData="/Tm5/AfdQFFVy+3BSBDMzIFMy6c="/>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89331" autoAdjust="0"/>
  </p:normalViewPr>
  <p:slideViewPr>
    <p:cSldViewPr>
      <p:cViewPr>
        <p:scale>
          <a:sx n="70" d="100"/>
          <a:sy n="70" d="100"/>
        </p:scale>
        <p:origin x="-138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3/20/2013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37094887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 </a:t>
            </a:r>
            <a:r>
              <a:rPr lang="en-US" b="1" dirty="0" smtClean="0">
                <a:effectLst/>
              </a:rPr>
              <a:t>computer</a:t>
            </a:r>
            <a:r>
              <a:rPr lang="en-US" dirty="0" smtClean="0">
                <a:effectLst/>
              </a:rPr>
              <a:t> is any device that can to carry out a finite set of arithmetic or logical operations in a programmed sequence.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Since a sequence of operations can be readily changed, the computer can solve more than one kind of problem.</a:t>
            </a:r>
          </a:p>
          <a:p>
            <a:endParaRPr lang="en-US" dirty="0" smtClean="0"/>
          </a:p>
          <a:p>
            <a:endParaRPr lang="en-US" dirty="0" smtClean="0"/>
          </a:p>
          <a:p>
            <a:r>
              <a:rPr lang="en-US" sz="1200" b="1" i="0" u="none" strike="noStrike" kern="1200" baseline="0" dirty="0" smtClean="0">
                <a:solidFill>
                  <a:schemeClr val="tx1"/>
                </a:solidFill>
                <a:latin typeface="+mn-lt"/>
                <a:ea typeface="+mn-ea"/>
                <a:cs typeface="+mn-cs"/>
              </a:rPr>
              <a:t>Cell phones: </a:t>
            </a:r>
          </a:p>
          <a:p>
            <a:r>
              <a:rPr lang="en-US" sz="1200" b="0" i="0" u="none" strike="noStrike" kern="1200" baseline="0" dirty="0" smtClean="0">
                <a:solidFill>
                  <a:schemeClr val="tx1"/>
                </a:solidFill>
                <a:latin typeface="+mn-lt"/>
                <a:ea typeface="+mn-ea"/>
                <a:cs typeface="+mn-cs"/>
              </a:rPr>
              <a:t>most cell phones on the market today offer some kind of data</a:t>
            </a:r>
          </a:p>
          <a:p>
            <a:r>
              <a:rPr lang="en-US" sz="1200" b="0" i="0" u="none" strike="noStrike" kern="1200" baseline="0" dirty="0" smtClean="0">
                <a:solidFill>
                  <a:schemeClr val="tx1"/>
                </a:solidFill>
                <a:latin typeface="+mn-lt"/>
                <a:ea typeface="+mn-ea"/>
                <a:cs typeface="+mn-cs"/>
              </a:rPr>
              <a:t>service. Most offer a short messaging service (SMS) and many also offer wireless</a:t>
            </a:r>
          </a:p>
          <a:p>
            <a:r>
              <a:rPr lang="en-US" sz="1200" b="0" i="0" u="none" strike="noStrike" kern="1200" baseline="0" dirty="0" smtClean="0">
                <a:solidFill>
                  <a:schemeClr val="tx1"/>
                </a:solidFill>
                <a:latin typeface="+mn-lt"/>
                <a:ea typeface="+mn-ea"/>
                <a:cs typeface="+mn-cs"/>
              </a:rPr>
              <a:t>access protocol (WAP) services that allow a minimal form of Web access.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Personal digital assistants (PDAs):</a:t>
            </a:r>
          </a:p>
          <a:p>
            <a:r>
              <a:rPr lang="en-US" sz="1200" b="0" i="0" u="none" strike="noStrike" kern="1200" baseline="0" dirty="0" smtClean="0">
                <a:solidFill>
                  <a:schemeClr val="tx1"/>
                </a:solidFill>
                <a:latin typeface="+mn-lt"/>
                <a:ea typeface="+mn-ea"/>
                <a:cs typeface="+mn-cs"/>
              </a:rPr>
              <a:t>we are now seeing a tremendous amount of advancement and market uptake in PDAs. Due to the small size</a:t>
            </a:r>
          </a:p>
          <a:p>
            <a:r>
              <a:rPr lang="en-US" sz="1200" b="0" i="0" u="none" strike="noStrike" kern="1200" baseline="0" dirty="0" smtClean="0">
                <a:solidFill>
                  <a:schemeClr val="tx1"/>
                </a:solidFill>
                <a:latin typeface="+mn-lt"/>
                <a:ea typeface="+mn-ea"/>
                <a:cs typeface="+mn-cs"/>
              </a:rPr>
              <a:t>and relatively high computing power of these devices, they are fast becoming a favorite among mobile professionals.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Smart Phones:</a:t>
            </a:r>
          </a:p>
          <a:p>
            <a:r>
              <a:rPr lang="en-US" sz="1200" b="0" i="0" u="none" strike="noStrike" kern="1200" baseline="0" dirty="0" smtClean="0">
                <a:solidFill>
                  <a:schemeClr val="tx1"/>
                </a:solidFill>
                <a:latin typeface="+mn-lt"/>
                <a:ea typeface="+mn-ea"/>
                <a:cs typeface="+mn-cs"/>
              </a:rPr>
              <a:t>we are just now starting to see viable products that offer both the capabilities of cell phones and PDAs. This is a powerful combination</a:t>
            </a:r>
          </a:p>
          <a:p>
            <a:r>
              <a:rPr lang="en-US" sz="1200" b="0" i="0" u="none" strike="noStrike" kern="1200" baseline="0" dirty="0" smtClean="0">
                <a:solidFill>
                  <a:schemeClr val="tx1"/>
                </a:solidFill>
                <a:latin typeface="+mn-lt"/>
                <a:ea typeface="+mn-ea"/>
                <a:cs typeface="+mn-cs"/>
              </a:rPr>
              <a:t>whose proponents view it as the device to end all devices.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Tablet computers:</a:t>
            </a:r>
          </a:p>
          <a:p>
            <a:r>
              <a:rPr lang="en-US" sz="1200" b="0" i="0" u="none" strike="noStrike" kern="1200" baseline="0" dirty="0" smtClean="0">
                <a:solidFill>
                  <a:schemeClr val="tx1"/>
                </a:solidFill>
                <a:latin typeface="+mn-lt"/>
                <a:ea typeface="+mn-ea"/>
                <a:cs typeface="+mn-cs"/>
              </a:rPr>
              <a:t>these are computers with a large screen and no </a:t>
            </a:r>
            <a:r>
              <a:rPr lang="en-US" sz="1200" b="0" i="0" u="none" strike="noStrike" kern="1200" baseline="0" dirty="0" err="1" smtClean="0">
                <a:solidFill>
                  <a:schemeClr val="tx1"/>
                </a:solidFill>
                <a:latin typeface="+mn-lt"/>
                <a:ea typeface="+mn-ea"/>
                <a:cs typeface="+mn-cs"/>
              </a:rPr>
              <a:t>builtin</a:t>
            </a:r>
            <a:r>
              <a:rPr lang="en-US" sz="1200" b="0" i="0" u="none" strike="noStrike" kern="1200" baseline="0" dirty="0" smtClean="0">
                <a:solidFill>
                  <a:schemeClr val="tx1"/>
                </a:solidFill>
                <a:latin typeface="+mn-lt"/>
                <a:ea typeface="+mn-ea"/>
                <a:cs typeface="+mn-cs"/>
              </a:rPr>
              <a:t> keyboard. Input is through a stylus. The idea is that using these computers</a:t>
            </a:r>
          </a:p>
          <a:p>
            <a:r>
              <a:rPr lang="en-US" sz="1200" b="0" i="0" u="none" strike="noStrike" kern="1200" baseline="0" dirty="0" smtClean="0">
                <a:solidFill>
                  <a:schemeClr val="tx1"/>
                </a:solidFill>
                <a:latin typeface="+mn-lt"/>
                <a:ea typeface="+mn-ea"/>
                <a:cs typeface="+mn-cs"/>
              </a:rPr>
              <a:t>is like using a tablet of paper.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Notebook computers:</a:t>
            </a:r>
          </a:p>
          <a:p>
            <a:r>
              <a:rPr lang="en-US" sz="1200" b="0" i="0" u="none" strike="noStrike" kern="1200" baseline="0" dirty="0" smtClean="0">
                <a:solidFill>
                  <a:schemeClr val="tx1"/>
                </a:solidFill>
                <a:latin typeface="+mn-lt"/>
                <a:ea typeface="+mn-ea"/>
                <a:cs typeface="+mn-cs"/>
              </a:rPr>
              <a:t>so far these have been the portable computing device of choice. Many people have gotten rid of their desktop computer</a:t>
            </a:r>
          </a:p>
          <a:p>
            <a:r>
              <a:rPr lang="en-US" sz="1200" b="0" i="0" u="none" strike="noStrike" kern="1200" baseline="0" dirty="0" smtClean="0">
                <a:solidFill>
                  <a:schemeClr val="tx1"/>
                </a:solidFill>
                <a:latin typeface="+mn-lt"/>
                <a:ea typeface="+mn-ea"/>
                <a:cs typeface="+mn-cs"/>
              </a:rPr>
              <a:t>and now just use a notebook, which they can carry around outside of the office. At the same time, many notebooks are powerful enough to use in the</a:t>
            </a:r>
          </a:p>
          <a:p>
            <a:r>
              <a:rPr lang="en-US" sz="1200" b="0" i="0" u="none" strike="noStrike" kern="1200" baseline="0" dirty="0" smtClean="0">
                <a:solidFill>
                  <a:schemeClr val="tx1"/>
                </a:solidFill>
                <a:latin typeface="+mn-lt"/>
                <a:ea typeface="+mn-ea"/>
                <a:cs typeface="+mn-cs"/>
              </a:rPr>
              <a:t>office just like a desktop computer.</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sz="1200" dirty="0" smtClean="0"/>
          </a:p>
          <a:p>
            <a:r>
              <a:rPr lang="en-US" sz="1200" dirty="0" smtClean="0"/>
              <a:t>The HAVING clause was added to SQL because the WHERE keyword could not be used with aggregate functions.</a:t>
            </a:r>
          </a:p>
          <a:p>
            <a:r>
              <a:rPr lang="en-US" sz="1200" dirty="0" smtClean="0"/>
              <a:t>The GROUP BY and HAVING clauses are related to producing summary row information in the result set.</a:t>
            </a:r>
          </a:p>
          <a:p>
            <a:r>
              <a:rPr lang="en-US" sz="1200" dirty="0" smtClean="0"/>
              <a:t>These grouping elements can be column names, aliases, or column positions, and the groups will be ordered in the order that the GROUP BY elements are declared. </a:t>
            </a:r>
          </a:p>
          <a:p>
            <a:r>
              <a:rPr lang="en-US" sz="1200" dirty="0" smtClean="0"/>
              <a:t>The HAVING clause is used to restrict the groups that are sent to the result set, unlike the WHERE clause that restricts the data placed into the groups.</a:t>
            </a:r>
          </a:p>
          <a:p>
            <a:r>
              <a:rPr lang="en-US" sz="1200" dirty="0" smtClean="0"/>
              <a:t>It should be noted that the HAVING clause is not optimized. Therefore, you should strive not to include items in the HAVING clause that should be in the WHERE clause.</a:t>
            </a:r>
          </a:p>
          <a:p>
            <a:r>
              <a:rPr lang="en-US" sz="1200" dirty="0" smtClean="0"/>
              <a:t>In addition, the HAVING clause may refer to aggregate functions, which is something that the WHERE clause cannot do.</a:t>
            </a:r>
          </a:p>
          <a:p>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sz="160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476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 </a:t>
            </a:r>
            <a:r>
              <a:rPr lang="en-US" sz="1200" b="1" dirty="0" smtClean="0"/>
              <a:t>GROUP BY Cont.. </a:t>
            </a:r>
          </a:p>
          <a:p>
            <a:r>
              <a:rPr lang="en-US" sz="1200" dirty="0" smtClean="0"/>
              <a:t>When columns that contain NULL values in a GROUP BY clause of a query are listed, the query output contains rows for those NULL values.</a:t>
            </a:r>
          </a:p>
          <a:p>
            <a:r>
              <a:rPr lang="en-US" sz="1200" dirty="0" smtClean="0"/>
              <a:t>You should also be aware of GROUP BY clause behavior when it encounters NULL—all NULLs will be grouped into a group of their own and placed at the bottom of the returned result set. </a:t>
            </a:r>
          </a:p>
          <a:p>
            <a:r>
              <a:rPr lang="en-US" sz="1200" dirty="0" smtClean="0"/>
              <a:t>The order is determined by the fact that ORDER BY (ascending) is implicitly performed whenever GROUP BY is executed and a NULL value will always be at the end of the ascending sort order.</a:t>
            </a:r>
          </a:p>
          <a:p>
            <a:r>
              <a:rPr lang="en-US" sz="1200" dirty="0" smtClean="0"/>
              <a:t>You typically use a GROUP BY clause in conjunction with an aggregate expression.</a:t>
            </a:r>
          </a:p>
          <a:p>
            <a:r>
              <a:rPr lang="en-US" sz="1200" dirty="0" smtClean="0"/>
              <a:t>Aggregate expression when used with a GROUP BY clause, it is applied to a row set in each group. Otherwise, the whole row set is affected.</a:t>
            </a:r>
          </a:p>
          <a:p>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sldNum="0"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rPr>
              <a:t>Clauses in SQL</a:t>
            </a:r>
            <a:endParaRPr lang="en-US" sz="23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619310"/>
            <a:ext cx="5848350" cy="443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marL="0" indent="0"/>
            <a:r>
              <a:rPr lang="en-US" dirty="0"/>
              <a:t>Do you Know</a:t>
            </a:r>
          </a:p>
        </p:txBody>
      </p:sp>
      <p:pic>
        <p:nvPicPr>
          <p:cNvPr id="2048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1619311"/>
            <a:ext cx="5848350" cy="443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4799" y="1219200"/>
            <a:ext cx="2021131" cy="400110"/>
          </a:xfrm>
          <a:prstGeom prst="rect">
            <a:avLst/>
          </a:prstGeom>
          <a:noFill/>
        </p:spPr>
        <p:txBody>
          <a:bodyPr wrap="none" rtlCol="0">
            <a:spAutoFit/>
          </a:bodyPr>
          <a:lstStyle/>
          <a:p>
            <a:r>
              <a:rPr lang="en-US" sz="2000" b="1" dirty="0" smtClean="0"/>
              <a:t>How SQL Knows?</a:t>
            </a:r>
            <a:endParaRPr lang="en-US" sz="2000" b="1" dirty="0"/>
          </a:p>
        </p:txBody>
      </p:sp>
      <p:sp>
        <p:nvSpPr>
          <p:cNvPr id="12" name="TextBox 11"/>
          <p:cNvSpPr txBox="1"/>
          <p:nvPr/>
        </p:nvSpPr>
        <p:spPr>
          <a:xfrm>
            <a:off x="298831" y="1245519"/>
            <a:ext cx="989310" cy="400110"/>
          </a:xfrm>
          <a:prstGeom prst="rect">
            <a:avLst/>
          </a:prstGeom>
          <a:noFill/>
        </p:spPr>
        <p:txBody>
          <a:bodyPr wrap="none" rtlCol="0">
            <a:spAutoFit/>
          </a:bodyPr>
          <a:lstStyle/>
          <a:p>
            <a:r>
              <a:rPr lang="en-US" sz="2000" b="1" dirty="0" smtClean="0"/>
              <a:t>Answer</a:t>
            </a:r>
            <a:endParaRPr lang="en-US" sz="2000" b="1" dirty="0"/>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20485"/>
                                        </p:tgtEl>
                                        <p:attrNameLst>
                                          <p:attrName>ppt_w</p:attrName>
                                        </p:attrNameLst>
                                      </p:cBhvr>
                                      <p:tavLst>
                                        <p:tav tm="0">
                                          <p:val>
                                            <p:strVal val="ppt_w"/>
                                          </p:val>
                                        </p:tav>
                                        <p:tav tm="100000">
                                          <p:val>
                                            <p:fltVal val="0"/>
                                          </p:val>
                                        </p:tav>
                                      </p:tavLst>
                                    </p:anim>
                                    <p:anim calcmode="lin" valueType="num">
                                      <p:cBhvr>
                                        <p:cTn id="7" dur="1000"/>
                                        <p:tgtEl>
                                          <p:spTgt spid="20485"/>
                                        </p:tgtEl>
                                        <p:attrNameLst>
                                          <p:attrName>ppt_h</p:attrName>
                                        </p:attrNameLst>
                                      </p:cBhvr>
                                      <p:tavLst>
                                        <p:tav tm="0">
                                          <p:val>
                                            <p:strVal val="ppt_h"/>
                                          </p:val>
                                        </p:tav>
                                        <p:tav tm="100000">
                                          <p:val>
                                            <p:fltVal val="0"/>
                                          </p:val>
                                        </p:tav>
                                      </p:tavLst>
                                    </p:anim>
                                    <p:anim calcmode="lin" valueType="num">
                                      <p:cBhvr>
                                        <p:cTn id="8" dur="1000"/>
                                        <p:tgtEl>
                                          <p:spTgt spid="20485"/>
                                        </p:tgtEl>
                                        <p:attrNameLst>
                                          <p:attrName>style.rotation</p:attrName>
                                        </p:attrNameLst>
                                      </p:cBhvr>
                                      <p:tavLst>
                                        <p:tav tm="0">
                                          <p:val>
                                            <p:fltVal val="0"/>
                                          </p:val>
                                        </p:tav>
                                        <p:tav tm="100000">
                                          <p:val>
                                            <p:fltVal val="90"/>
                                          </p:val>
                                        </p:tav>
                                      </p:tavLst>
                                    </p:anim>
                                    <p:animEffect transition="out" filter="fade">
                                      <p:cBhvr>
                                        <p:cTn id="9" dur="1000"/>
                                        <p:tgtEl>
                                          <p:spTgt spid="20485"/>
                                        </p:tgtEl>
                                      </p:cBhvr>
                                    </p:animEffect>
                                    <p:set>
                                      <p:cBhvr>
                                        <p:cTn id="10" dur="1" fill="hold">
                                          <p:stCondLst>
                                            <p:cond delay="999"/>
                                          </p:stCondLst>
                                        </p:cTn>
                                        <p:tgtEl>
                                          <p:spTgt spid="20485"/>
                                        </p:tgtEl>
                                        <p:attrNameLst>
                                          <p:attrName>style.visibility</p:attrName>
                                        </p:attrNameLst>
                                      </p:cBhvr>
                                      <p:to>
                                        <p:strVal val="hidden"/>
                                      </p:to>
                                    </p:set>
                                  </p:childTnLst>
                                </p:cTn>
                              </p:par>
                              <p:par>
                                <p:cTn id="11" presetID="31" presetClass="exit" presetSubtype="0" fill="hold" grpId="0" nodeType="withEffect">
                                  <p:stCondLst>
                                    <p:cond delay="0"/>
                                  </p:stCondLst>
                                  <p:childTnLst>
                                    <p:anim calcmode="lin" valueType="num">
                                      <p:cBhvr>
                                        <p:cTn id="12" dur="1000"/>
                                        <p:tgtEl>
                                          <p:spTgt spid="6"/>
                                        </p:tgtEl>
                                        <p:attrNameLst>
                                          <p:attrName>ppt_w</p:attrName>
                                        </p:attrNameLst>
                                      </p:cBhvr>
                                      <p:tavLst>
                                        <p:tav tm="0">
                                          <p:val>
                                            <p:strVal val="ppt_w"/>
                                          </p:val>
                                        </p:tav>
                                        <p:tav tm="100000">
                                          <p:val>
                                            <p:fltVal val="0"/>
                                          </p:val>
                                        </p:tav>
                                      </p:tavLst>
                                    </p:anim>
                                    <p:anim calcmode="lin" valueType="num">
                                      <p:cBhvr>
                                        <p:cTn id="13" dur="1000"/>
                                        <p:tgtEl>
                                          <p:spTgt spid="6"/>
                                        </p:tgtEl>
                                        <p:attrNameLst>
                                          <p:attrName>ppt_h</p:attrName>
                                        </p:attrNameLst>
                                      </p:cBhvr>
                                      <p:tavLst>
                                        <p:tav tm="0">
                                          <p:val>
                                            <p:strVal val="ppt_h"/>
                                          </p:val>
                                        </p:tav>
                                        <p:tav tm="100000">
                                          <p:val>
                                            <p:fltVal val="0"/>
                                          </p:val>
                                        </p:tav>
                                      </p:tavLst>
                                    </p:anim>
                                    <p:anim calcmode="lin" valueType="num">
                                      <p:cBhvr>
                                        <p:cTn id="14" dur="1000"/>
                                        <p:tgtEl>
                                          <p:spTgt spid="6"/>
                                        </p:tgtEl>
                                        <p:attrNameLst>
                                          <p:attrName>style.rotation</p:attrName>
                                        </p:attrNameLst>
                                      </p:cBhvr>
                                      <p:tavLst>
                                        <p:tav tm="0">
                                          <p:val>
                                            <p:fltVal val="0"/>
                                          </p:val>
                                        </p:tav>
                                        <p:tav tm="100000">
                                          <p:val>
                                            <p:fltVal val="90"/>
                                          </p:val>
                                        </p:tav>
                                      </p:tavLst>
                                    </p:anim>
                                    <p:animEffect transition="out" filter="fade">
                                      <p:cBhvr>
                                        <p:cTn id="15" dur="1000"/>
                                        <p:tgtEl>
                                          <p:spTgt spid="6"/>
                                        </p:tgtEl>
                                      </p:cBhvr>
                                    </p:animEffect>
                                    <p:set>
                                      <p:cBhvr>
                                        <p:cTn id="16" dur="1" fill="hold">
                                          <p:stCondLst>
                                            <p:cond delay="999"/>
                                          </p:stCondLst>
                                        </p:cTn>
                                        <p:tgtEl>
                                          <p:spTgt spid="6"/>
                                        </p:tgtEl>
                                        <p:attrNameLst>
                                          <p:attrName>style.visibility</p:attrName>
                                        </p:attrNameLst>
                                      </p:cBhvr>
                                      <p:to>
                                        <p:strVal val="hidden"/>
                                      </p:to>
                                    </p:set>
                                  </p:childTnLst>
                                </p:cTn>
                              </p:par>
                            </p:childTnLst>
                          </p:cTn>
                        </p:par>
                        <p:par>
                          <p:cTn id="17" fill="hold">
                            <p:stCondLst>
                              <p:cond delay="1000"/>
                            </p:stCondLst>
                            <p:childTnLst>
                              <p:par>
                                <p:cTn id="18" presetID="31" presetClass="entr" presetSubtype="0" fill="hold" nodeType="afterEffect">
                                  <p:stCondLst>
                                    <p:cond delay="0"/>
                                  </p:stCondLst>
                                  <p:childTnLst>
                                    <p:set>
                                      <p:cBhvr>
                                        <p:cTn id="19" dur="1" fill="hold">
                                          <p:stCondLst>
                                            <p:cond delay="0"/>
                                          </p:stCondLst>
                                        </p:cTn>
                                        <p:tgtEl>
                                          <p:spTgt spid="20486"/>
                                        </p:tgtEl>
                                        <p:attrNameLst>
                                          <p:attrName>style.visibility</p:attrName>
                                        </p:attrNameLst>
                                      </p:cBhvr>
                                      <p:to>
                                        <p:strVal val="visible"/>
                                      </p:to>
                                    </p:set>
                                    <p:anim calcmode="lin" valueType="num">
                                      <p:cBhvr>
                                        <p:cTn id="20" dur="1000" fill="hold"/>
                                        <p:tgtEl>
                                          <p:spTgt spid="20486"/>
                                        </p:tgtEl>
                                        <p:attrNameLst>
                                          <p:attrName>ppt_w</p:attrName>
                                        </p:attrNameLst>
                                      </p:cBhvr>
                                      <p:tavLst>
                                        <p:tav tm="0">
                                          <p:val>
                                            <p:fltVal val="0"/>
                                          </p:val>
                                        </p:tav>
                                        <p:tav tm="100000">
                                          <p:val>
                                            <p:strVal val="#ppt_w"/>
                                          </p:val>
                                        </p:tav>
                                      </p:tavLst>
                                    </p:anim>
                                    <p:anim calcmode="lin" valueType="num">
                                      <p:cBhvr>
                                        <p:cTn id="21" dur="1000" fill="hold"/>
                                        <p:tgtEl>
                                          <p:spTgt spid="20486"/>
                                        </p:tgtEl>
                                        <p:attrNameLst>
                                          <p:attrName>ppt_h</p:attrName>
                                        </p:attrNameLst>
                                      </p:cBhvr>
                                      <p:tavLst>
                                        <p:tav tm="0">
                                          <p:val>
                                            <p:fltVal val="0"/>
                                          </p:val>
                                        </p:tav>
                                        <p:tav tm="100000">
                                          <p:val>
                                            <p:strVal val="#ppt_h"/>
                                          </p:val>
                                        </p:tav>
                                      </p:tavLst>
                                    </p:anim>
                                    <p:anim calcmode="lin" valueType="num">
                                      <p:cBhvr>
                                        <p:cTn id="22" dur="1000" fill="hold"/>
                                        <p:tgtEl>
                                          <p:spTgt spid="20486"/>
                                        </p:tgtEl>
                                        <p:attrNameLst>
                                          <p:attrName>style.rotation</p:attrName>
                                        </p:attrNameLst>
                                      </p:cBhvr>
                                      <p:tavLst>
                                        <p:tav tm="0">
                                          <p:val>
                                            <p:fltVal val="90"/>
                                          </p:val>
                                        </p:tav>
                                        <p:tav tm="100000">
                                          <p:val>
                                            <p:fltVal val="0"/>
                                          </p:val>
                                        </p:tav>
                                      </p:tavLst>
                                    </p:anim>
                                    <p:animEffect transition="in" filter="fade">
                                      <p:cBhvr>
                                        <p:cTn id="23" dur="1000"/>
                                        <p:tgtEl>
                                          <p:spTgt spid="20486"/>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fltVal val="0"/>
                                          </p:val>
                                        </p:tav>
                                        <p:tav tm="100000">
                                          <p:val>
                                            <p:strVal val="#ppt_w"/>
                                          </p:val>
                                        </p:tav>
                                      </p:tavLst>
                                    </p:anim>
                                    <p:anim calcmode="lin" valueType="num">
                                      <p:cBhvr>
                                        <p:cTn id="27" dur="1000" fill="hold"/>
                                        <p:tgtEl>
                                          <p:spTgt spid="12"/>
                                        </p:tgtEl>
                                        <p:attrNameLst>
                                          <p:attrName>ppt_h</p:attrName>
                                        </p:attrNameLst>
                                      </p:cBhvr>
                                      <p:tavLst>
                                        <p:tav tm="0">
                                          <p:val>
                                            <p:fltVal val="0"/>
                                          </p:val>
                                        </p:tav>
                                        <p:tav tm="100000">
                                          <p:val>
                                            <p:strVal val="#ppt_h"/>
                                          </p:val>
                                        </p:tav>
                                      </p:tavLst>
                                    </p:anim>
                                    <p:anim calcmode="lin" valueType="num">
                                      <p:cBhvr>
                                        <p:cTn id="28" dur="1000" fill="hold"/>
                                        <p:tgtEl>
                                          <p:spTgt spid="12"/>
                                        </p:tgtEl>
                                        <p:attrNameLst>
                                          <p:attrName>style.rotation</p:attrName>
                                        </p:attrNameLst>
                                      </p:cBhvr>
                                      <p:tavLst>
                                        <p:tav tm="0">
                                          <p:val>
                                            <p:fltVal val="90"/>
                                          </p:val>
                                        </p:tav>
                                        <p:tav tm="100000">
                                          <p:val>
                                            <p:fltVal val="0"/>
                                          </p:val>
                                        </p:tav>
                                      </p:tavLst>
                                    </p:anim>
                                    <p:animEffect transition="in" filter="fade">
                                      <p:cBhvr>
                                        <p:cTn id="2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Introduction</a:t>
            </a:r>
            <a:endParaRPr lang="en-US" dirty="0"/>
          </a:p>
        </p:txBody>
      </p:sp>
      <p:sp>
        <p:nvSpPr>
          <p:cNvPr id="5" name="Content Placeholder 1"/>
          <p:cNvSpPr txBox="1">
            <a:spLocks/>
          </p:cNvSpPr>
          <p:nvPr/>
        </p:nvSpPr>
        <p:spPr bwMode="auto">
          <a:xfrm>
            <a:off x="114299" y="2057400"/>
            <a:ext cx="87630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tx1">
                    <a:lumMod val="75000"/>
                    <a:lumOff val="25000"/>
                  </a:schemeClr>
                </a:solidFill>
              </a:rPr>
              <a:t>As we already know SELECT, FROM &amp; WHERE Clause very well lets proceed further with other three clauses </a:t>
            </a:r>
            <a:r>
              <a:rPr lang="en-US" sz="2400" dirty="0" smtClean="0">
                <a:solidFill>
                  <a:schemeClr val="tx1">
                    <a:lumMod val="75000"/>
                    <a:lumOff val="25000"/>
                  </a:schemeClr>
                </a:solidFill>
              </a:rPr>
              <a:t>namely:</a:t>
            </a:r>
          </a:p>
        </p:txBody>
      </p:sp>
      <p:sp>
        <p:nvSpPr>
          <p:cNvPr id="6" name="TextBox 5"/>
          <p:cNvSpPr txBox="1"/>
          <p:nvPr/>
        </p:nvSpPr>
        <p:spPr>
          <a:xfrm>
            <a:off x="3314699" y="2932112"/>
            <a:ext cx="1587486" cy="1569660"/>
          </a:xfrm>
          <a:prstGeom prst="rect">
            <a:avLst/>
          </a:prstGeom>
          <a:noFill/>
        </p:spPr>
        <p:txBody>
          <a:bodyPr wrap="none" rtlCol="0">
            <a:spAutoFit/>
          </a:bodyPr>
          <a:lstStyle/>
          <a:p>
            <a:r>
              <a:rPr lang="en-US" sz="2400" dirty="0">
                <a:solidFill>
                  <a:srgbClr val="00B0F0"/>
                </a:solidFill>
              </a:rPr>
              <a:t>GROUP</a:t>
            </a:r>
            <a:r>
              <a:rPr lang="en-US" sz="2400" dirty="0">
                <a:solidFill>
                  <a:schemeClr val="tx1">
                    <a:lumMod val="75000"/>
                    <a:lumOff val="25000"/>
                  </a:schemeClr>
                </a:solidFill>
              </a:rPr>
              <a:t> </a:t>
            </a:r>
            <a:r>
              <a:rPr lang="en-US" sz="2400" dirty="0" smtClean="0">
                <a:solidFill>
                  <a:srgbClr val="FFC000"/>
                </a:solidFill>
              </a:rPr>
              <a:t>BY</a:t>
            </a:r>
            <a:r>
              <a:rPr lang="en-US" sz="2400" dirty="0" smtClean="0">
                <a:solidFill>
                  <a:schemeClr val="tx1">
                    <a:lumMod val="75000"/>
                    <a:lumOff val="25000"/>
                  </a:schemeClr>
                </a:solidFill>
              </a:rPr>
              <a:t> </a:t>
            </a:r>
            <a:endParaRPr lang="en-US" sz="2400" dirty="0">
              <a:solidFill>
                <a:schemeClr val="tx1">
                  <a:lumMod val="75000"/>
                  <a:lumOff val="25000"/>
                </a:schemeClr>
              </a:solidFill>
            </a:endParaRPr>
          </a:p>
          <a:p>
            <a:r>
              <a:rPr lang="en-US" sz="2400" dirty="0" smtClean="0">
                <a:solidFill>
                  <a:srgbClr val="00B0F0"/>
                </a:solidFill>
              </a:rPr>
              <a:t>HAVING</a:t>
            </a:r>
            <a:r>
              <a:rPr lang="en-US" sz="2400" dirty="0" smtClean="0">
                <a:solidFill>
                  <a:schemeClr val="tx1">
                    <a:lumMod val="75000"/>
                    <a:lumOff val="25000"/>
                  </a:schemeClr>
                </a:solidFill>
              </a:rPr>
              <a:t> </a:t>
            </a:r>
            <a:endParaRPr lang="en-US" sz="2400" dirty="0">
              <a:solidFill>
                <a:schemeClr val="tx1">
                  <a:lumMod val="75000"/>
                  <a:lumOff val="25000"/>
                </a:schemeClr>
              </a:solidFill>
            </a:endParaRPr>
          </a:p>
          <a:p>
            <a:r>
              <a:rPr lang="en-US" sz="2400" dirty="0">
                <a:solidFill>
                  <a:srgbClr val="00B0F0"/>
                </a:solidFill>
              </a:rPr>
              <a:t>ORDER</a:t>
            </a:r>
            <a:r>
              <a:rPr lang="en-US" sz="2400" dirty="0">
                <a:solidFill>
                  <a:schemeClr val="tx1">
                    <a:lumMod val="75000"/>
                    <a:lumOff val="25000"/>
                  </a:schemeClr>
                </a:solidFill>
              </a:rPr>
              <a:t> </a:t>
            </a:r>
            <a:r>
              <a:rPr lang="en-US" sz="2400" dirty="0">
                <a:solidFill>
                  <a:srgbClr val="FFC000"/>
                </a:solidFill>
              </a:rPr>
              <a:t>BY </a:t>
            </a:r>
          </a:p>
          <a:p>
            <a:endParaRPr lang="en-US" sz="2400" dirty="0">
              <a:solidFill>
                <a:schemeClr val="tx1">
                  <a:lumMod val="75000"/>
                  <a:lumOff val="25000"/>
                </a:schemeClr>
              </a:solidFill>
            </a:endParaRPr>
          </a:p>
        </p:txBody>
      </p:sp>
    </p:spTree>
    <p:extLst>
      <p:ext uri="{BB962C8B-B14F-4D97-AF65-F5344CB8AC3E}">
        <p14:creationId xmlns:p14="http://schemas.microsoft.com/office/powerpoint/2010/main" val="404179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500" autoRev="1" fill="remove"/>
                                        <p:tgtEl>
                                          <p:spTgt spid="5">
                                            <p:txEl>
                                              <p:pRg st="0" end="0"/>
                                            </p:txEl>
                                          </p:spTgt>
                                        </p:tgtEl>
                                        <p:attrNameLst>
                                          <p:attrName>style.color</p:attrName>
                                        </p:attrNameLst>
                                      </p:cBhvr>
                                      <p:to>
                                        <a:schemeClr val="bg1"/>
                                      </p:to>
                                    </p:animClr>
                                    <p:animClr clrSpc="rgb" dir="cw">
                                      <p:cBhvr>
                                        <p:cTn id="7" dur="500" autoRev="1" fill="remove"/>
                                        <p:tgtEl>
                                          <p:spTgt spid="5">
                                            <p:txEl>
                                              <p:pRg st="0" end="0"/>
                                            </p:txEl>
                                          </p:spTgt>
                                        </p:tgtEl>
                                        <p:attrNameLst>
                                          <p:attrName>fillcolor</p:attrName>
                                        </p:attrNameLst>
                                      </p:cBhvr>
                                      <p:to>
                                        <a:schemeClr val="bg1"/>
                                      </p:to>
                                    </p:animClr>
                                    <p:set>
                                      <p:cBhvr>
                                        <p:cTn id="8" dur="500" autoRev="1" fill="remove"/>
                                        <p:tgtEl>
                                          <p:spTgt spid="5">
                                            <p:txEl>
                                              <p:pRg st="0" end="0"/>
                                            </p:txEl>
                                          </p:spTgt>
                                        </p:tgtEl>
                                        <p:attrNameLst>
                                          <p:attrName>fill.type</p:attrName>
                                        </p:attrNameLst>
                                      </p:cBhvr>
                                      <p:to>
                                        <p:strVal val="solid"/>
                                      </p:to>
                                    </p:set>
                                    <p:set>
                                      <p:cBhvr>
                                        <p:cTn id="9" dur="500" autoRev="1" fill="remove"/>
                                        <p:tgtEl>
                                          <p:spTgt spid="5">
                                            <p:txEl>
                                              <p:pRg st="0" end="0"/>
                                            </p:txEl>
                                          </p:spTgt>
                                        </p:tgtEl>
                                        <p:attrNameLst>
                                          <p:attrName>fill.on</p:attrName>
                                        </p:attrNameLst>
                                      </p:cBhvr>
                                      <p:to>
                                        <p:strVal val="true"/>
                                      </p:to>
                                    </p:set>
                                  </p:childTnLst>
                                </p:cTn>
                              </p:par>
                            </p:childTnLst>
                          </p:cTn>
                        </p:par>
                        <p:par>
                          <p:cTn id="10" fill="hold">
                            <p:stCondLst>
                              <p:cond delay="1000"/>
                            </p:stCondLst>
                            <p:childTnLst>
                              <p:par>
                                <p:cTn id="11" presetID="26" presetClass="emph" presetSubtype="0" fill="hold" grpId="0" nodeType="afterEffect">
                                  <p:stCondLst>
                                    <p:cond delay="0"/>
                                  </p:stCondLst>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Why GROUP BY Clause?</a:t>
            </a:r>
            <a:endParaRPr lang="en-US" dirty="0"/>
          </a:p>
        </p:txBody>
      </p:sp>
      <p:sp>
        <p:nvSpPr>
          <p:cNvPr id="3" name="Content Placeholder 2"/>
          <p:cNvSpPr>
            <a:spLocks noGrp="1"/>
          </p:cNvSpPr>
          <p:nvPr>
            <p:ph idx="1"/>
          </p:nvPr>
        </p:nvSpPr>
        <p:spPr>
          <a:xfrm>
            <a:off x="228600" y="1295821"/>
            <a:ext cx="8686800" cy="4946650"/>
          </a:xfrm>
        </p:spPr>
        <p:txBody>
          <a:bodyPr/>
          <a:lstStyle/>
          <a:p>
            <a:pPr marL="0" indent="0">
              <a:buNone/>
            </a:pPr>
            <a:r>
              <a:rPr lang="en-US" sz="1800" b="1" dirty="0" smtClean="0"/>
              <a:t>Why GROUP BY?</a:t>
            </a:r>
          </a:p>
          <a:p>
            <a:pPr marL="0" indent="0">
              <a:buNone/>
            </a:pPr>
            <a:endParaRPr lang="en-US" sz="1800" b="1" dirty="0" smtClean="0"/>
          </a:p>
          <a:p>
            <a:r>
              <a:rPr lang="en-US" sz="1600" dirty="0" smtClean="0"/>
              <a:t>The </a:t>
            </a:r>
            <a:r>
              <a:rPr lang="en-US" sz="1600" dirty="0"/>
              <a:t>GROUP BY clause used in a SELECT statement where aggregate function are used as one of the select fields. This is used to group the results by one or more columns specified in the select fields</a:t>
            </a:r>
            <a:r>
              <a:rPr lang="en-US" sz="1600" dirty="0" smtClean="0"/>
              <a:t>.</a:t>
            </a:r>
          </a:p>
          <a:p>
            <a:r>
              <a:rPr lang="en-US" sz="1600" dirty="0" smtClean="0"/>
              <a:t>The SQL GROUP BY clause can be used in an SELECT statement to collect data across multiple records and group the results by one or more columns.</a:t>
            </a:r>
          </a:p>
          <a:p>
            <a:pPr marL="0" indent="0">
              <a:spcBef>
                <a:spcPts val="0"/>
              </a:spcBef>
              <a:buNone/>
            </a:pPr>
            <a:endParaRPr lang="en-US" sz="2400" b="1" dirty="0" smtClean="0"/>
          </a:p>
        </p:txBody>
      </p:sp>
      <p:sp>
        <p:nvSpPr>
          <p:cNvPr id="5" name="Rectangle 5"/>
          <p:cNvSpPr>
            <a:spLocks noChangeArrowheads="1"/>
          </p:cNvSpPr>
          <p:nvPr/>
        </p:nvSpPr>
        <p:spPr bwMode="auto">
          <a:xfrm>
            <a:off x="1752600" y="3429000"/>
            <a:ext cx="6934200" cy="2308828"/>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fontAlgn="base">
              <a:lnSpc>
                <a:spcPct val="86000"/>
              </a:lnSpc>
              <a:spcBef>
                <a:spcPct val="0"/>
              </a:spcBef>
              <a:spcAft>
                <a:spcPct val="0"/>
              </a:spcAft>
              <a:buClr>
                <a:srgbClr val="000000"/>
              </a:buClr>
              <a:buSzPct val="100000"/>
            </a:pPr>
            <a:r>
              <a:rPr lang="en-US" sz="1600" b="1" dirty="0" smtClean="0">
                <a:solidFill>
                  <a:schemeClr val="tx1"/>
                </a:solidFill>
              </a:rPr>
              <a:t>Rules:</a:t>
            </a:r>
          </a:p>
          <a:p>
            <a:pPr marL="342900" indent="-342900" fontAlgn="base">
              <a:lnSpc>
                <a:spcPct val="86000"/>
              </a:lnSpc>
              <a:spcBef>
                <a:spcPct val="20000"/>
              </a:spcBef>
              <a:spcAft>
                <a:spcPct val="0"/>
              </a:spcAft>
              <a:buClr>
                <a:srgbClr val="000000"/>
              </a:buClr>
              <a:buSzPct val="100000"/>
              <a:buFont typeface="Arial" charset="0"/>
              <a:buChar char="•"/>
            </a:pPr>
            <a:r>
              <a:rPr lang="en-US" dirty="0" smtClean="0">
                <a:solidFill>
                  <a:schemeClr val="tx1"/>
                </a:solidFill>
              </a:rPr>
              <a:t>Place GROUP BY in the proper clause order </a:t>
            </a:r>
          </a:p>
          <a:p>
            <a:pPr marL="342900" indent="-342900" fontAlgn="base">
              <a:lnSpc>
                <a:spcPct val="86000"/>
              </a:lnSpc>
              <a:spcBef>
                <a:spcPct val="20000"/>
              </a:spcBef>
              <a:spcAft>
                <a:spcPct val="0"/>
              </a:spcAft>
              <a:buClr>
                <a:srgbClr val="000000"/>
              </a:buClr>
              <a:buSzPct val="100000"/>
            </a:pPr>
            <a:r>
              <a:rPr lang="en-US" dirty="0" smtClean="0">
                <a:solidFill>
                  <a:schemeClr val="tx1"/>
                </a:solidFill>
              </a:rPr>
              <a:t>		— after the WHERE clause and before the ORDER BY clause.</a:t>
            </a:r>
          </a:p>
          <a:p>
            <a:pPr marL="342900" indent="-342900" fontAlgn="base">
              <a:lnSpc>
                <a:spcPct val="86000"/>
              </a:lnSpc>
              <a:spcBef>
                <a:spcPct val="20000"/>
              </a:spcBef>
              <a:spcAft>
                <a:spcPct val="0"/>
              </a:spcAft>
              <a:buClr>
                <a:srgbClr val="000000"/>
              </a:buClr>
              <a:buSzPct val="100000"/>
              <a:buFont typeface="Arial" charset="0"/>
              <a:buChar char="•"/>
            </a:pPr>
            <a:r>
              <a:rPr lang="en-US" dirty="0" smtClean="0">
                <a:solidFill>
                  <a:schemeClr val="tx1"/>
                </a:solidFill>
              </a:rPr>
              <a:t>Include all non-aggregate columns in the GROUP BY clause.</a:t>
            </a:r>
          </a:p>
          <a:p>
            <a:pPr marL="342900" indent="-342900" fontAlgn="base">
              <a:lnSpc>
                <a:spcPct val="86000"/>
              </a:lnSpc>
              <a:spcBef>
                <a:spcPct val="20000"/>
              </a:spcBef>
              <a:spcAft>
                <a:spcPct val="0"/>
              </a:spcAft>
              <a:buClr>
                <a:srgbClr val="000000"/>
              </a:buClr>
              <a:buSzPct val="100000"/>
              <a:buFont typeface="Arial" charset="0"/>
              <a:buChar char="•"/>
            </a:pPr>
            <a:r>
              <a:rPr lang="en-US" dirty="0" smtClean="0">
                <a:solidFill>
                  <a:schemeClr val="tx1"/>
                </a:solidFill>
              </a:rPr>
              <a:t>Do not use a column alias in the GROUP BY clause, </a:t>
            </a:r>
          </a:p>
          <a:p>
            <a:pPr marL="342900" indent="-342900" fontAlgn="base">
              <a:lnSpc>
                <a:spcPct val="86000"/>
              </a:lnSpc>
              <a:spcBef>
                <a:spcPct val="20000"/>
              </a:spcBef>
              <a:spcAft>
                <a:spcPct val="0"/>
              </a:spcAft>
              <a:buClr>
                <a:srgbClr val="000000"/>
              </a:buClr>
              <a:buSzPct val="100000"/>
            </a:pPr>
            <a:r>
              <a:rPr lang="en-US" dirty="0" smtClean="0">
                <a:solidFill>
                  <a:schemeClr val="tx1"/>
                </a:solidFill>
              </a:rPr>
              <a:t>		though table aliases are acceptable.</a:t>
            </a:r>
          </a:p>
          <a:p>
            <a:pPr marL="342900" indent="-342900" fontAlgn="base">
              <a:lnSpc>
                <a:spcPct val="86000"/>
              </a:lnSpc>
              <a:spcBef>
                <a:spcPct val="20000"/>
              </a:spcBef>
              <a:spcAft>
                <a:spcPct val="0"/>
              </a:spcAft>
              <a:buClr>
                <a:srgbClr val="000000"/>
              </a:buClr>
              <a:buSzPct val="100000"/>
              <a:buFont typeface="Arial" charset="0"/>
              <a:buChar char="•"/>
            </a:pPr>
            <a:r>
              <a:rPr lang="en-US" dirty="0" smtClean="0">
                <a:solidFill>
                  <a:schemeClr val="tx1"/>
                </a:solidFill>
              </a:rPr>
              <a:t>NULLs are considered equivalent for grouping purposes.</a:t>
            </a:r>
          </a:p>
        </p:txBody>
      </p:sp>
      <p:pic>
        <p:nvPicPr>
          <p:cNvPr id="6" name="Picture 5"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572000"/>
            <a:ext cx="95877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32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childTnLst>
                          </p:cTn>
                        </p:par>
                        <p:par>
                          <p:cTn id="14" fill="hold">
                            <p:stCondLst>
                              <p:cond delay="500"/>
                            </p:stCondLst>
                            <p:childTnLst>
                              <p:par>
                                <p:cTn id="15" presetID="27" presetClass="emph" presetSubtype="0" fill="remove" grpId="0" nodeType="afterEffect">
                                  <p:stCondLst>
                                    <p:cond delay="0"/>
                                  </p:stCondLst>
                                  <p:childTnLst>
                                    <p:animClr clrSpc="rgb" dir="cw">
                                      <p:cBhvr override="childStyle">
                                        <p:cTn id="16" dur="250" autoRev="1" fill="remove"/>
                                        <p:tgtEl>
                                          <p:spTgt spid="5"/>
                                        </p:tgtEl>
                                        <p:attrNameLst>
                                          <p:attrName>style.color</p:attrName>
                                        </p:attrNameLst>
                                      </p:cBhvr>
                                      <p:to>
                                        <a:schemeClr val="bg1"/>
                                      </p:to>
                                    </p:animClr>
                                    <p:animClr clrSpc="rgb" dir="cw">
                                      <p:cBhvr>
                                        <p:cTn id="17" dur="250" autoRev="1" fill="remove"/>
                                        <p:tgtEl>
                                          <p:spTgt spid="5"/>
                                        </p:tgtEl>
                                        <p:attrNameLst>
                                          <p:attrName>fillcolor</p:attrName>
                                        </p:attrNameLst>
                                      </p:cBhvr>
                                      <p:to>
                                        <a:schemeClr val="bg1"/>
                                      </p:to>
                                    </p:animClr>
                                    <p:set>
                                      <p:cBhvr>
                                        <p:cTn id="18" dur="250" autoRev="1" fill="remove"/>
                                        <p:tgtEl>
                                          <p:spTgt spid="5"/>
                                        </p:tgtEl>
                                        <p:attrNameLst>
                                          <p:attrName>fill.type</p:attrName>
                                        </p:attrNameLst>
                                      </p:cBhvr>
                                      <p:to>
                                        <p:strVal val="solid"/>
                                      </p:to>
                                    </p:set>
                                    <p:set>
                                      <p:cBhvr>
                                        <p:cTn id="1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What is GROUP BY Clause?</a:t>
            </a:r>
          </a:p>
        </p:txBody>
      </p:sp>
      <p:sp>
        <p:nvSpPr>
          <p:cNvPr id="6" name="TextBox 5"/>
          <p:cNvSpPr txBox="1"/>
          <p:nvPr/>
        </p:nvSpPr>
        <p:spPr>
          <a:xfrm>
            <a:off x="228600" y="1143000"/>
            <a:ext cx="8686800" cy="4247317"/>
          </a:xfrm>
          <a:prstGeom prst="rect">
            <a:avLst/>
          </a:prstGeom>
          <a:noFill/>
        </p:spPr>
        <p:txBody>
          <a:bodyPr wrap="square" rtlCol="0">
            <a:spAutoFit/>
          </a:bodyPr>
          <a:lstStyle/>
          <a:p>
            <a:r>
              <a:rPr lang="en-US" b="0" dirty="0" smtClean="0"/>
              <a:t>The </a:t>
            </a:r>
            <a:r>
              <a:rPr lang="en-US" i="1" dirty="0" smtClean="0"/>
              <a:t>GROUP BY</a:t>
            </a:r>
            <a:r>
              <a:rPr lang="en-US" b="0" dirty="0" smtClean="0"/>
              <a:t> clause used in a SELECT statement where aggregate function are used as one of the select fields. This is used to group the results by one or more columns specified in the select fields.</a:t>
            </a:r>
          </a:p>
          <a:p>
            <a:endParaRPr lang="en-US" b="0" dirty="0" smtClean="0"/>
          </a:p>
          <a:p>
            <a:r>
              <a:rPr lang="en-US" b="1" dirty="0" smtClean="0"/>
              <a:t>Syntax</a:t>
            </a:r>
            <a:r>
              <a:rPr lang="en-US" dirty="0" smtClean="0"/>
              <a:t>:</a:t>
            </a:r>
          </a:p>
          <a:p>
            <a:endParaRPr lang="en-US" dirty="0" smtClean="0"/>
          </a:p>
          <a:p>
            <a:pPr lvl="2"/>
            <a:endParaRPr lang="en-US" b="0" dirty="0" smtClean="0"/>
          </a:p>
          <a:p>
            <a:pPr lvl="2"/>
            <a:endParaRPr lang="en-US" dirty="0" smtClean="0"/>
          </a:p>
          <a:p>
            <a:pPr lvl="2"/>
            <a:endParaRPr lang="en-US" b="0" dirty="0" smtClean="0"/>
          </a:p>
          <a:p>
            <a:pPr lvl="2"/>
            <a:endParaRPr lang="en-US" b="0" dirty="0" smtClean="0"/>
          </a:p>
          <a:p>
            <a:endParaRPr lang="en-US" b="0" dirty="0" smtClean="0"/>
          </a:p>
          <a:p>
            <a:r>
              <a:rPr lang="en-US" b="1" dirty="0" smtClean="0"/>
              <a:t>Examples</a:t>
            </a:r>
            <a:r>
              <a:rPr lang="en-US" dirty="0" smtClean="0"/>
              <a:t>: </a:t>
            </a:r>
            <a:r>
              <a:rPr lang="en-US" b="0" dirty="0" smtClean="0"/>
              <a:t>The following calculates the count of customers and displays it for each </a:t>
            </a:r>
            <a:r>
              <a:rPr lang="en-US" dirty="0" smtClean="0"/>
              <a:t>country</a:t>
            </a:r>
            <a:r>
              <a:rPr lang="en-US" b="0" dirty="0" smtClean="0"/>
              <a:t>.</a:t>
            </a:r>
            <a:endParaRPr lang="en-US" dirty="0" smtClean="0"/>
          </a:p>
          <a:p>
            <a:pPr lvl="1"/>
            <a:r>
              <a:rPr lang="en-US" dirty="0" smtClean="0">
                <a:solidFill>
                  <a:srgbClr val="0070C0"/>
                </a:solidFill>
              </a:rPr>
              <a:t>SELECT </a:t>
            </a:r>
            <a:r>
              <a:rPr lang="en-US" dirty="0" err="1" smtClean="0">
                <a:solidFill>
                  <a:srgbClr val="BC8F00"/>
                </a:solidFill>
              </a:rPr>
              <a:t>customername</a:t>
            </a:r>
            <a:r>
              <a:rPr lang="en-US" dirty="0" smtClean="0">
                <a:solidFill>
                  <a:srgbClr val="BC8F00"/>
                </a:solidFill>
              </a:rPr>
              <a:t>, </a:t>
            </a:r>
            <a:r>
              <a:rPr lang="en-US" dirty="0" smtClean="0">
                <a:solidFill>
                  <a:srgbClr val="0070C0"/>
                </a:solidFill>
              </a:rPr>
              <a:t>count(</a:t>
            </a:r>
            <a:r>
              <a:rPr lang="en-US" dirty="0" err="1" smtClean="0">
                <a:solidFill>
                  <a:srgbClr val="BC8F00"/>
                </a:solidFill>
              </a:rPr>
              <a:t>customername</a:t>
            </a:r>
            <a:r>
              <a:rPr lang="en-US" dirty="0" smtClean="0">
                <a:solidFill>
                  <a:srgbClr val="00B050"/>
                </a:solidFill>
              </a:rPr>
              <a:t>)</a:t>
            </a:r>
            <a:r>
              <a:rPr lang="en-US" dirty="0" smtClean="0">
                <a:solidFill>
                  <a:srgbClr val="0070C0"/>
                </a:solidFill>
              </a:rPr>
              <a:t> </a:t>
            </a:r>
          </a:p>
          <a:p>
            <a:pPr lvl="1"/>
            <a:r>
              <a:rPr lang="en-US" dirty="0" smtClean="0">
                <a:solidFill>
                  <a:srgbClr val="0070C0"/>
                </a:solidFill>
              </a:rPr>
              <a:t>FROM </a:t>
            </a:r>
            <a:r>
              <a:rPr lang="en-US" dirty="0" smtClean="0">
                <a:solidFill>
                  <a:srgbClr val="BC8F00"/>
                </a:solidFill>
              </a:rPr>
              <a:t>customers</a:t>
            </a:r>
            <a:r>
              <a:rPr lang="en-US" dirty="0" smtClean="0">
                <a:solidFill>
                  <a:srgbClr val="0070C0"/>
                </a:solidFill>
              </a:rPr>
              <a:t> </a:t>
            </a:r>
          </a:p>
          <a:p>
            <a:pPr lvl="1"/>
            <a:r>
              <a:rPr lang="en-US" dirty="0" smtClean="0">
                <a:solidFill>
                  <a:srgbClr val="0070C0"/>
                </a:solidFill>
              </a:rPr>
              <a:t>GROUP </a:t>
            </a:r>
            <a:r>
              <a:rPr lang="en-US" dirty="0">
                <a:solidFill>
                  <a:srgbClr val="0070C0"/>
                </a:solidFill>
              </a:rPr>
              <a:t>BY </a:t>
            </a:r>
            <a:r>
              <a:rPr lang="en-US" dirty="0" smtClean="0">
                <a:solidFill>
                  <a:srgbClr val="BC8F00"/>
                </a:solidFill>
              </a:rPr>
              <a:t>country</a:t>
            </a:r>
            <a:r>
              <a:rPr lang="en-US" dirty="0" smtClean="0">
                <a:solidFill>
                  <a:srgbClr val="00B050"/>
                </a:solidFill>
              </a:rPr>
              <a:t>;</a:t>
            </a:r>
            <a:endParaRPr lang="en-US" dirty="0">
              <a:solidFill>
                <a:srgbClr val="00B050"/>
              </a:solidFill>
            </a:endParaRPr>
          </a:p>
        </p:txBody>
      </p:sp>
      <p:sp>
        <p:nvSpPr>
          <p:cNvPr id="5" name="Rectangle 4"/>
          <p:cNvSpPr/>
          <p:nvPr/>
        </p:nvSpPr>
        <p:spPr>
          <a:xfrm>
            <a:off x="1219200" y="2408872"/>
            <a:ext cx="34290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solidFill>
                  <a:srgbClr val="0070C0"/>
                </a:solidFill>
              </a:rPr>
              <a:t>SELECT</a:t>
            </a:r>
            <a:r>
              <a:rPr lang="en-US" dirty="0" smtClean="0">
                <a:solidFill>
                  <a:srgbClr val="00B050"/>
                </a:solidFill>
              </a:rPr>
              <a:t> </a:t>
            </a:r>
            <a:r>
              <a:rPr lang="en-US" dirty="0" smtClean="0">
                <a:solidFill>
                  <a:srgbClr val="BC8F00"/>
                </a:solidFill>
              </a:rPr>
              <a:t>column1, column2,  </a:t>
            </a:r>
            <a:r>
              <a:rPr lang="en-US" dirty="0" err="1" smtClean="0">
                <a:solidFill>
                  <a:srgbClr val="BC8F00"/>
                </a:solidFill>
              </a:rPr>
              <a:t>aggregate_function</a:t>
            </a:r>
            <a:r>
              <a:rPr lang="en-US" dirty="0" smtClean="0">
                <a:solidFill>
                  <a:srgbClr val="BC8F00"/>
                </a:solidFill>
              </a:rPr>
              <a:t> (expression)</a:t>
            </a:r>
            <a:r>
              <a:rPr lang="en-US" dirty="0" smtClean="0">
                <a:solidFill>
                  <a:srgbClr val="00B050"/>
                </a:solidFill>
              </a:rPr>
              <a:t/>
            </a:r>
            <a:br>
              <a:rPr lang="en-US" dirty="0" smtClean="0">
                <a:solidFill>
                  <a:srgbClr val="00B050"/>
                </a:solidFill>
              </a:rPr>
            </a:br>
            <a:r>
              <a:rPr lang="en-US" dirty="0" smtClean="0">
                <a:solidFill>
                  <a:srgbClr val="0070C0"/>
                </a:solidFill>
              </a:rPr>
              <a:t>FROM </a:t>
            </a:r>
            <a:r>
              <a:rPr lang="en-US" dirty="0" smtClean="0">
                <a:solidFill>
                  <a:srgbClr val="BC8F00"/>
                </a:solidFill>
              </a:rPr>
              <a:t>tables</a:t>
            </a:r>
            <a:r>
              <a:rPr lang="en-US" dirty="0" smtClean="0">
                <a:solidFill>
                  <a:srgbClr val="00B050"/>
                </a:solidFill>
              </a:rPr>
              <a:t/>
            </a:r>
            <a:br>
              <a:rPr lang="en-US" dirty="0" smtClean="0">
                <a:solidFill>
                  <a:srgbClr val="00B050"/>
                </a:solidFill>
              </a:rPr>
            </a:br>
            <a:r>
              <a:rPr lang="en-US" dirty="0" smtClean="0">
                <a:solidFill>
                  <a:srgbClr val="0070C0"/>
                </a:solidFill>
              </a:rPr>
              <a:t>WHERE</a:t>
            </a:r>
            <a:r>
              <a:rPr lang="en-US" dirty="0" smtClean="0">
                <a:solidFill>
                  <a:srgbClr val="00B050"/>
                </a:solidFill>
              </a:rPr>
              <a:t> </a:t>
            </a:r>
            <a:r>
              <a:rPr lang="en-US" dirty="0" smtClean="0">
                <a:solidFill>
                  <a:srgbClr val="BC8F00"/>
                </a:solidFill>
              </a:rPr>
              <a:t>condition</a:t>
            </a:r>
            <a:r>
              <a:rPr lang="en-US" dirty="0" smtClean="0">
                <a:solidFill>
                  <a:srgbClr val="00B050"/>
                </a:solidFill>
              </a:rPr>
              <a:t/>
            </a:r>
            <a:br>
              <a:rPr lang="en-US" dirty="0" smtClean="0">
                <a:solidFill>
                  <a:srgbClr val="00B050"/>
                </a:solidFill>
              </a:rPr>
            </a:br>
            <a:r>
              <a:rPr lang="en-US" dirty="0" smtClean="0">
                <a:solidFill>
                  <a:srgbClr val="0070C0"/>
                </a:solidFill>
              </a:rPr>
              <a:t>GROUP BY </a:t>
            </a:r>
            <a:r>
              <a:rPr lang="en-US" dirty="0" smtClean="0">
                <a:solidFill>
                  <a:srgbClr val="BC8F00"/>
                </a:solidFill>
              </a:rPr>
              <a:t>column1, column2;</a:t>
            </a:r>
            <a:endParaRPr lang="en-US" dirty="0">
              <a:solidFill>
                <a:srgbClr val="BC8F00"/>
              </a:solidFill>
            </a:endParaRPr>
          </a:p>
        </p:txBody>
      </p:sp>
    </p:spTree>
    <p:extLst>
      <p:ext uri="{BB962C8B-B14F-4D97-AF65-F5344CB8AC3E}">
        <p14:creationId xmlns:p14="http://schemas.microsoft.com/office/powerpoint/2010/main" val="18233751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Effect transition="in" filter="box(in)">
                                      <p:cBhvr>
                                        <p:cTn id="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dirty="0" smtClean="0"/>
              <a:t>Classifications of GROUP BY Clause</a:t>
            </a:r>
            <a:endParaRPr lang="en-US" sz="2800" dirty="0"/>
          </a:p>
        </p:txBody>
      </p:sp>
      <p:sp>
        <p:nvSpPr>
          <p:cNvPr id="3" name="Content Placeholder 2"/>
          <p:cNvSpPr>
            <a:spLocks noGrp="1"/>
          </p:cNvSpPr>
          <p:nvPr>
            <p:ph idx="1"/>
          </p:nvPr>
        </p:nvSpPr>
        <p:spPr>
          <a:xfrm>
            <a:off x="228600" y="1143000"/>
            <a:ext cx="8686800" cy="4946650"/>
          </a:xfrm>
        </p:spPr>
        <p:txBody>
          <a:bodyPr/>
          <a:lstStyle/>
          <a:p>
            <a:pPr marL="0" indent="0">
              <a:buNone/>
            </a:pPr>
            <a:r>
              <a:rPr lang="en-US" sz="1800" b="1" dirty="0" smtClean="0"/>
              <a:t>GROUP BY Cont..</a:t>
            </a:r>
          </a:p>
          <a:p>
            <a:r>
              <a:rPr lang="en-US" sz="1800" dirty="0"/>
              <a:t>Queries that return a sole value are known as a </a:t>
            </a:r>
            <a:r>
              <a:rPr lang="en-US" sz="2000" b="1" dirty="0" smtClean="0"/>
              <a:t>Scalar Aggregate </a:t>
            </a:r>
            <a:r>
              <a:rPr lang="en-US" sz="1800" dirty="0"/>
              <a:t>values. </a:t>
            </a:r>
            <a:endParaRPr lang="en-US" sz="1800" dirty="0" smtClean="0"/>
          </a:p>
          <a:p>
            <a:r>
              <a:rPr lang="en-US" sz="1800" dirty="0"/>
              <a:t>Scalar aggregates do not need a GROUP BY clause. </a:t>
            </a:r>
          </a:p>
          <a:p>
            <a:pPr marL="0" indent="0">
              <a:buNone/>
            </a:pPr>
            <a:r>
              <a:rPr lang="en-US" sz="1800" dirty="0" smtClean="0"/>
              <a:t>	For </a:t>
            </a:r>
            <a:r>
              <a:rPr lang="en-US" sz="1800" dirty="0"/>
              <a:t>example:</a:t>
            </a:r>
          </a:p>
          <a:p>
            <a:pPr marL="0" indent="0">
              <a:buNone/>
            </a:pPr>
            <a:r>
              <a:rPr lang="en-US" sz="1800" dirty="0" smtClean="0"/>
              <a:t>	</a:t>
            </a:r>
            <a:r>
              <a:rPr lang="en-US" sz="1800" dirty="0" smtClean="0">
                <a:solidFill>
                  <a:srgbClr val="0070C0"/>
                </a:solidFill>
              </a:rPr>
              <a:t>SELECT </a:t>
            </a:r>
            <a:r>
              <a:rPr lang="en-US" sz="1800" dirty="0">
                <a:solidFill>
                  <a:srgbClr val="0070C0"/>
                </a:solidFill>
              </a:rPr>
              <a:t>COUNT(*) </a:t>
            </a:r>
            <a:endParaRPr lang="en-US" sz="1800" dirty="0" smtClean="0">
              <a:solidFill>
                <a:srgbClr val="0070C0"/>
              </a:solidFill>
            </a:endParaRPr>
          </a:p>
          <a:p>
            <a:pPr marL="0" indent="0">
              <a:buNone/>
            </a:pPr>
            <a:r>
              <a:rPr lang="en-US" sz="1800" dirty="0">
                <a:solidFill>
                  <a:srgbClr val="0070C0"/>
                </a:solidFill>
              </a:rPr>
              <a:t>	</a:t>
            </a:r>
            <a:r>
              <a:rPr lang="en-US" sz="1800" dirty="0" smtClean="0">
                <a:solidFill>
                  <a:srgbClr val="0070C0"/>
                </a:solidFill>
              </a:rPr>
              <a:t>FROM </a:t>
            </a:r>
            <a:r>
              <a:rPr lang="en-US" sz="1800" dirty="0" smtClean="0">
                <a:solidFill>
                  <a:srgbClr val="BC8F00"/>
                </a:solidFill>
              </a:rPr>
              <a:t>CUSTOMERS</a:t>
            </a:r>
            <a:r>
              <a:rPr lang="en-US" sz="1800" dirty="0" smtClean="0"/>
              <a:t>;</a:t>
            </a:r>
            <a:endParaRPr lang="en-US" sz="1800" dirty="0"/>
          </a:p>
          <a:p>
            <a:r>
              <a:rPr lang="en-US" sz="1800" dirty="0" smtClean="0"/>
              <a:t>Queries </a:t>
            </a:r>
            <a:r>
              <a:rPr lang="en-US" sz="1800" dirty="0"/>
              <a:t>that return both regular column values and aggregate functions </a:t>
            </a:r>
            <a:r>
              <a:rPr lang="en-US" sz="1800" dirty="0" smtClean="0"/>
              <a:t>are  commonly </a:t>
            </a:r>
            <a:r>
              <a:rPr lang="en-US" sz="1800" dirty="0"/>
              <a:t>called </a:t>
            </a:r>
            <a:r>
              <a:rPr lang="en-US" sz="2000" b="1" dirty="0" smtClean="0"/>
              <a:t>Vector Aggregates</a:t>
            </a:r>
            <a:r>
              <a:rPr lang="en-US" sz="2000" b="1" dirty="0"/>
              <a:t>. </a:t>
            </a:r>
            <a:endParaRPr lang="en-US" sz="2000" b="1" dirty="0" smtClean="0"/>
          </a:p>
          <a:p>
            <a:r>
              <a:rPr lang="en-US" sz="1800" dirty="0" smtClean="0"/>
              <a:t>Vector </a:t>
            </a:r>
            <a:r>
              <a:rPr lang="en-US" sz="1800" dirty="0"/>
              <a:t>aggregates use the GROUP BY clause </a:t>
            </a:r>
            <a:r>
              <a:rPr lang="en-US" sz="1800" dirty="0" smtClean="0"/>
              <a:t>and return </a:t>
            </a:r>
            <a:r>
              <a:rPr lang="en-US" sz="1800" dirty="0"/>
              <a:t>one or many rows</a:t>
            </a:r>
            <a:r>
              <a:rPr lang="en-US" sz="1800" dirty="0" smtClean="0"/>
              <a:t>.</a:t>
            </a:r>
          </a:p>
          <a:p>
            <a:pPr marL="0" indent="0">
              <a:buNone/>
            </a:pPr>
            <a:r>
              <a:rPr lang="en-US" sz="1800" dirty="0" smtClean="0"/>
              <a:t>	For </a:t>
            </a:r>
            <a:r>
              <a:rPr lang="en-US" sz="1800" dirty="0"/>
              <a:t>example</a:t>
            </a:r>
            <a:r>
              <a:rPr lang="en-US" sz="1800" dirty="0" smtClean="0"/>
              <a:t>:</a:t>
            </a:r>
          </a:p>
          <a:p>
            <a:pPr marL="0" indent="0">
              <a:buNone/>
            </a:pPr>
            <a:r>
              <a:rPr lang="en-US" sz="1800" dirty="0" smtClean="0">
                <a:solidFill>
                  <a:srgbClr val="0070C0"/>
                </a:solidFill>
              </a:rPr>
              <a:t>	SELECT</a:t>
            </a:r>
            <a:r>
              <a:rPr lang="en-US" sz="1800" dirty="0" smtClean="0"/>
              <a:t> </a:t>
            </a:r>
            <a:r>
              <a:rPr lang="en-US" sz="1800" dirty="0" smtClean="0">
                <a:solidFill>
                  <a:srgbClr val="BC8F00"/>
                </a:solidFill>
              </a:rPr>
              <a:t>CUSTOMERNAME, COUNTRY </a:t>
            </a:r>
          </a:p>
          <a:p>
            <a:pPr marL="0" indent="0">
              <a:buNone/>
            </a:pPr>
            <a:r>
              <a:rPr lang="en-US" sz="1800" dirty="0">
                <a:solidFill>
                  <a:srgbClr val="BC8F00"/>
                </a:solidFill>
              </a:rPr>
              <a:t>	</a:t>
            </a:r>
            <a:r>
              <a:rPr lang="en-US" sz="1800" dirty="0" smtClean="0">
                <a:solidFill>
                  <a:srgbClr val="0070C0"/>
                </a:solidFill>
              </a:rPr>
              <a:t>FROM</a:t>
            </a:r>
            <a:r>
              <a:rPr lang="en-US" sz="1800" dirty="0" smtClean="0">
                <a:solidFill>
                  <a:srgbClr val="BC8F00"/>
                </a:solidFill>
              </a:rPr>
              <a:t> CUSTOMERS;</a:t>
            </a:r>
            <a:endParaRPr lang="en-US" sz="1800" dirty="0">
              <a:solidFill>
                <a:srgbClr val="BC8F00"/>
              </a:solidFill>
            </a:endParaRPr>
          </a:p>
          <a:p>
            <a:pPr marL="0" indent="0">
              <a:buNone/>
            </a:pPr>
            <a:r>
              <a:rPr lang="en-US" sz="1800" dirty="0" smtClean="0">
                <a:solidFill>
                  <a:srgbClr val="0070C0"/>
                </a:solidFill>
              </a:rPr>
              <a:t>	SELECT</a:t>
            </a:r>
            <a:r>
              <a:rPr lang="en-US" sz="1800" dirty="0" smtClean="0"/>
              <a:t> </a:t>
            </a:r>
            <a:r>
              <a:rPr lang="en-US" sz="1800" dirty="0">
                <a:solidFill>
                  <a:srgbClr val="BC8F00"/>
                </a:solidFill>
              </a:rPr>
              <a:t>CUSTOMERNAME, COUNTRY </a:t>
            </a:r>
            <a:endParaRPr lang="en-US" sz="1800" dirty="0" smtClean="0">
              <a:solidFill>
                <a:srgbClr val="BC8F00"/>
              </a:solidFill>
            </a:endParaRPr>
          </a:p>
          <a:p>
            <a:pPr marL="0" indent="0">
              <a:buNone/>
            </a:pPr>
            <a:r>
              <a:rPr lang="en-US" sz="1800" dirty="0">
                <a:solidFill>
                  <a:srgbClr val="BC8F00"/>
                </a:solidFill>
              </a:rPr>
              <a:t>	</a:t>
            </a:r>
            <a:r>
              <a:rPr lang="en-US" sz="1800" dirty="0" smtClean="0">
                <a:solidFill>
                  <a:srgbClr val="0070C0"/>
                </a:solidFill>
              </a:rPr>
              <a:t>FROM</a:t>
            </a:r>
            <a:r>
              <a:rPr lang="en-US" sz="1800" dirty="0" smtClean="0">
                <a:solidFill>
                  <a:srgbClr val="BC8F00"/>
                </a:solidFill>
              </a:rPr>
              <a:t> </a:t>
            </a:r>
            <a:r>
              <a:rPr lang="en-US" sz="1800" dirty="0">
                <a:solidFill>
                  <a:srgbClr val="BC8F00"/>
                </a:solidFill>
              </a:rPr>
              <a:t>CUSTOMERS </a:t>
            </a:r>
            <a:endParaRPr lang="en-US" sz="1800" dirty="0" smtClean="0">
              <a:solidFill>
                <a:srgbClr val="BC8F00"/>
              </a:solidFill>
            </a:endParaRPr>
          </a:p>
          <a:p>
            <a:pPr marL="0" indent="0">
              <a:buNone/>
            </a:pPr>
            <a:r>
              <a:rPr lang="en-US" sz="1800" dirty="0">
                <a:solidFill>
                  <a:srgbClr val="BC8F00"/>
                </a:solidFill>
              </a:rPr>
              <a:t>	</a:t>
            </a:r>
            <a:r>
              <a:rPr lang="en-US" sz="1800" dirty="0" smtClean="0">
                <a:solidFill>
                  <a:srgbClr val="0070C0"/>
                </a:solidFill>
              </a:rPr>
              <a:t>GROUP</a:t>
            </a:r>
            <a:r>
              <a:rPr lang="en-US" sz="1800" dirty="0" smtClean="0">
                <a:solidFill>
                  <a:srgbClr val="BC8F00"/>
                </a:solidFill>
              </a:rPr>
              <a:t> </a:t>
            </a:r>
            <a:r>
              <a:rPr lang="en-US" sz="1800" dirty="0">
                <a:solidFill>
                  <a:srgbClr val="0070C0"/>
                </a:solidFill>
              </a:rPr>
              <a:t>BY  </a:t>
            </a:r>
            <a:r>
              <a:rPr lang="en-US" sz="1800" dirty="0" smtClean="0">
                <a:solidFill>
                  <a:srgbClr val="BC8F00"/>
                </a:solidFill>
              </a:rPr>
              <a:t>COUNTRY;</a:t>
            </a:r>
            <a:endParaRPr lang="en-US" sz="1800" dirty="0">
              <a:solidFill>
                <a:srgbClr val="BC8F00"/>
              </a:solidFill>
            </a:endParaRPr>
          </a:p>
        </p:txBody>
      </p:sp>
    </p:spTree>
    <p:extLst>
      <p:ext uri="{BB962C8B-B14F-4D97-AF65-F5344CB8AC3E}">
        <p14:creationId xmlns:p14="http://schemas.microsoft.com/office/powerpoint/2010/main" val="325245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Example : Group By with one select Field</a:t>
            </a:r>
          </a:p>
        </p:txBody>
      </p:sp>
      <p:graphicFrame>
        <p:nvGraphicFramePr>
          <p:cNvPr id="11" name="Table 10"/>
          <p:cNvGraphicFramePr>
            <a:graphicFrameLocks noGrp="1"/>
          </p:cNvGraphicFramePr>
          <p:nvPr>
            <p:extLst>
              <p:ext uri="{D42A27DB-BD31-4B8C-83A1-F6EECF244321}">
                <p14:modId xmlns:p14="http://schemas.microsoft.com/office/powerpoint/2010/main" val="220366089"/>
              </p:ext>
            </p:extLst>
          </p:nvPr>
        </p:nvGraphicFramePr>
        <p:xfrm>
          <a:off x="2286000" y="4494469"/>
          <a:ext cx="3041276" cy="1066800"/>
        </p:xfrm>
        <a:graphic>
          <a:graphicData uri="http://schemas.openxmlformats.org/drawingml/2006/table">
            <a:tbl>
              <a:tblPr firstRow="1" bandRow="1">
                <a:tableStyleId>{5C22544A-7EE6-4342-B048-85BDC9FD1C3A}</a:tableStyleId>
              </a:tblPr>
              <a:tblGrid>
                <a:gridCol w="1169722"/>
                <a:gridCol w="1871554"/>
              </a:tblGrid>
              <a:tr h="231664">
                <a:tc>
                  <a:txBody>
                    <a:bodyPr/>
                    <a:lstStyle/>
                    <a:p>
                      <a:pPr algn="l"/>
                      <a:r>
                        <a:rPr lang="en-US" sz="1400" dirty="0" smtClean="0">
                          <a:latin typeface="Arial" pitchFamily="34" charset="0"/>
                          <a:cs typeface="Arial" pitchFamily="34" charset="0"/>
                        </a:rPr>
                        <a:t>Country</a:t>
                      </a:r>
                      <a:endParaRPr lang="en-US" sz="1400" b="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count(</a:t>
                      </a:r>
                      <a:r>
                        <a:rPr lang="en-US" sz="1400" dirty="0" err="1" smtClean="0">
                          <a:latin typeface="Arial" pitchFamily="34" charset="0"/>
                          <a:cs typeface="Arial" pitchFamily="34" charset="0"/>
                        </a:rPr>
                        <a:t>customernumber</a:t>
                      </a:r>
                      <a:r>
                        <a:rPr lang="en-US" sz="1400" b="0" dirty="0" smtClean="0">
                          <a:latin typeface="Arial" pitchFamily="34" charset="0"/>
                          <a:cs typeface="Arial" pitchFamily="34" charset="0"/>
                        </a:rPr>
                        <a:t>)</a:t>
                      </a:r>
                      <a:endParaRPr lang="en-US" sz="1400" b="0" dirty="0">
                        <a:latin typeface="Arial" pitchFamily="34" charset="0"/>
                        <a:cs typeface="Arial" pitchFamily="34" charset="0"/>
                      </a:endParaRPr>
                    </a:p>
                  </a:txBody>
                  <a:tcPr anchor="ctr"/>
                </a:tc>
              </a:tr>
              <a:tr h="231664">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3</a:t>
                      </a:r>
                      <a:endParaRPr lang="en-US" sz="1200" dirty="0">
                        <a:latin typeface="Arial" pitchFamily="34" charset="0"/>
                        <a:cs typeface="Arial" pitchFamily="34" charset="0"/>
                      </a:endParaRPr>
                    </a:p>
                  </a:txBody>
                  <a:tcPr anchor="ctr"/>
                </a:tc>
              </a:tr>
              <a:tr h="225536">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3</a:t>
                      </a:r>
                      <a:endParaRPr lang="en-US" sz="1200" dirty="0">
                        <a:latin typeface="Arial" pitchFamily="34" charset="0"/>
                        <a:cs typeface="Arial" pitchFamily="34" charset="0"/>
                      </a:endParaRPr>
                    </a:p>
                  </a:txBody>
                  <a:tcPr anchor="ctr"/>
                </a:tc>
              </a:tr>
            </a:tbl>
          </a:graphicData>
        </a:graphic>
      </p:graphicFrame>
      <p:sp>
        <p:nvSpPr>
          <p:cNvPr id="12" name="TextBox 11"/>
          <p:cNvSpPr txBox="1"/>
          <p:nvPr/>
        </p:nvSpPr>
        <p:spPr>
          <a:xfrm>
            <a:off x="990600" y="4493583"/>
            <a:ext cx="1073524" cy="338554"/>
          </a:xfrm>
          <a:prstGeom prst="rect">
            <a:avLst/>
          </a:prstGeom>
          <a:noFill/>
        </p:spPr>
        <p:txBody>
          <a:bodyPr wrap="square" rtlCol="0">
            <a:spAutoFit/>
          </a:bodyPr>
          <a:lstStyle/>
          <a:p>
            <a:r>
              <a:rPr lang="en-US" sz="1600" b="1" dirty="0" smtClean="0"/>
              <a:t>Output:</a:t>
            </a:r>
            <a:endParaRPr lang="en-US" sz="1600" b="1" dirty="0"/>
          </a:p>
        </p:txBody>
      </p:sp>
      <p:graphicFrame>
        <p:nvGraphicFramePr>
          <p:cNvPr id="14" name="Table 13"/>
          <p:cNvGraphicFramePr>
            <a:graphicFrameLocks noGrp="1"/>
          </p:cNvGraphicFramePr>
          <p:nvPr>
            <p:extLst>
              <p:ext uri="{D42A27DB-BD31-4B8C-83A1-F6EECF244321}">
                <p14:modId xmlns:p14="http://schemas.microsoft.com/office/powerpoint/2010/main" val="756351319"/>
              </p:ext>
            </p:extLst>
          </p:nvPr>
        </p:nvGraphicFramePr>
        <p:xfrm>
          <a:off x="1905000" y="1200992"/>
          <a:ext cx="5204733" cy="1973859"/>
        </p:xfrm>
        <a:graphic>
          <a:graphicData uri="http://schemas.openxmlformats.org/drawingml/2006/table">
            <a:tbl>
              <a:tblPr firstRow="1" bandRow="1">
                <a:tableStyleId>{5C22544A-7EE6-4342-B048-85BDC9FD1C3A}</a:tableStyleId>
              </a:tblPr>
              <a:tblGrid>
                <a:gridCol w="1809748"/>
                <a:gridCol w="1380561"/>
                <a:gridCol w="2014424"/>
              </a:tblGrid>
              <a:tr h="292193">
                <a:tc>
                  <a:txBody>
                    <a:bodyPr/>
                    <a:lstStyle/>
                    <a:p>
                      <a:pPr algn="l"/>
                      <a:r>
                        <a:rPr lang="en-US" sz="1200" dirty="0" err="1" smtClean="0">
                          <a:latin typeface="Arial" pitchFamily="34" charset="0"/>
                          <a:cs typeface="Arial" pitchFamily="34" charset="0"/>
                        </a:rPr>
                        <a:t>CustomerNumber</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Country</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State</a:t>
                      </a:r>
                      <a:endParaRPr lang="en-US" sz="1200" dirty="0">
                        <a:latin typeface="Arial" pitchFamily="34" charset="0"/>
                        <a:cs typeface="Arial" pitchFamily="34" charset="0"/>
                      </a:endParaRPr>
                    </a:p>
                  </a:txBody>
                  <a:tcPr anchor="ctr"/>
                </a:tc>
              </a:tr>
              <a:tr h="292193">
                <a:tc>
                  <a:txBody>
                    <a:bodyPr/>
                    <a:lstStyle/>
                    <a:p>
                      <a:r>
                        <a:rPr lang="en-US" sz="1200" dirty="0" smtClean="0">
                          <a:latin typeface="Arial" pitchFamily="34" charset="0"/>
                          <a:cs typeface="Arial" pitchFamily="34" charset="0"/>
                        </a:rPr>
                        <a:t>486</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PA</a:t>
                      </a:r>
                      <a:endParaRPr lang="en-US" sz="1200" dirty="0">
                        <a:latin typeface="Arial" pitchFamily="34" charset="0"/>
                        <a:cs typeface="Arial" pitchFamily="34" charset="0"/>
                      </a:endParaRPr>
                    </a:p>
                  </a:txBody>
                  <a:tcPr anchor="ctr"/>
                </a:tc>
              </a:tr>
              <a:tr h="292193">
                <a:tc>
                  <a:txBody>
                    <a:bodyPr/>
                    <a:lstStyle/>
                    <a:p>
                      <a:r>
                        <a:rPr lang="en-US" sz="1200" dirty="0" smtClean="0">
                          <a:latin typeface="Arial" pitchFamily="34" charset="0"/>
                          <a:cs typeface="Arial" pitchFamily="34" charset="0"/>
                        </a:rPr>
                        <a:t>487</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CA</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345</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Tokyo</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451</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Tokyo</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475</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CA</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107</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a:latin typeface="Arial" pitchFamily="34" charset="0"/>
                          <a:cs typeface="Arial" pitchFamily="34" charset="0"/>
                        </a:rPr>
                        <a:t>ANYOTHER</a:t>
                      </a:r>
                    </a:p>
                  </a:txBody>
                  <a:tcPr anchor="ctr"/>
                </a:tc>
              </a:tr>
            </a:tbl>
          </a:graphicData>
        </a:graphic>
      </p:graphicFrame>
      <p:sp>
        <p:nvSpPr>
          <p:cNvPr id="41" name="Rounded Rectangle 40"/>
          <p:cNvSpPr/>
          <p:nvPr/>
        </p:nvSpPr>
        <p:spPr>
          <a:xfrm>
            <a:off x="2971799" y="3393746"/>
            <a:ext cx="3810001" cy="8552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dirty="0">
                <a:solidFill>
                  <a:srgbClr val="0070C0"/>
                </a:solidFill>
              </a:rPr>
              <a:t>SELECT </a:t>
            </a:r>
            <a:r>
              <a:rPr lang="en-US" sz="1600" dirty="0" smtClean="0">
                <a:solidFill>
                  <a:srgbClr val="BC8F00"/>
                </a:solidFill>
              </a:rPr>
              <a:t>country </a:t>
            </a:r>
            <a:r>
              <a:rPr lang="en-US" sz="1600" dirty="0" smtClean="0">
                <a:latin typeface="Arial" pitchFamily="34" charset="0"/>
                <a:cs typeface="Arial" pitchFamily="34" charset="0"/>
              </a:rPr>
              <a:t>, </a:t>
            </a:r>
            <a:r>
              <a:rPr lang="en-US" sz="1600" dirty="0" smtClean="0">
                <a:solidFill>
                  <a:srgbClr val="BC8F00"/>
                </a:solidFill>
              </a:rPr>
              <a:t>count(</a:t>
            </a:r>
            <a:r>
              <a:rPr lang="en-US" sz="1600" dirty="0" err="1" smtClean="0">
                <a:solidFill>
                  <a:srgbClr val="BC8F00"/>
                </a:solidFill>
              </a:rPr>
              <a:t>customernumber</a:t>
            </a:r>
            <a:r>
              <a:rPr lang="en-US" sz="1600" dirty="0" smtClean="0">
                <a:solidFill>
                  <a:srgbClr val="BC8F00"/>
                </a:solidFill>
              </a:rPr>
              <a:t>)</a:t>
            </a:r>
            <a:r>
              <a:rPr lang="en-US" sz="1600" dirty="0" smtClean="0">
                <a:latin typeface="Arial" pitchFamily="34" charset="0"/>
                <a:cs typeface="Arial" pitchFamily="34" charset="0"/>
              </a:rPr>
              <a:t> </a:t>
            </a:r>
          </a:p>
          <a:p>
            <a:r>
              <a:rPr lang="en-US" sz="1600" dirty="0" smtClean="0">
                <a:solidFill>
                  <a:srgbClr val="0070C0"/>
                </a:solidFill>
              </a:rPr>
              <a:t>from</a:t>
            </a:r>
            <a:r>
              <a:rPr lang="en-US" sz="1600" dirty="0" smtClean="0">
                <a:latin typeface="Arial" pitchFamily="34" charset="0"/>
                <a:cs typeface="Arial" pitchFamily="34" charset="0"/>
              </a:rPr>
              <a:t> </a:t>
            </a:r>
            <a:r>
              <a:rPr lang="en-US" sz="1600" dirty="0" smtClean="0">
                <a:solidFill>
                  <a:srgbClr val="BC8F00"/>
                </a:solidFill>
              </a:rPr>
              <a:t>customers</a:t>
            </a:r>
            <a:r>
              <a:rPr lang="en-US" sz="1600" dirty="0" smtClean="0">
                <a:latin typeface="Arial" pitchFamily="34" charset="0"/>
                <a:cs typeface="Arial" pitchFamily="34" charset="0"/>
              </a:rPr>
              <a:t> </a:t>
            </a:r>
          </a:p>
          <a:p>
            <a:r>
              <a:rPr lang="en-US" sz="1600" dirty="0" smtClean="0">
                <a:solidFill>
                  <a:srgbClr val="0070C0"/>
                </a:solidFill>
              </a:rPr>
              <a:t>group</a:t>
            </a:r>
            <a:r>
              <a:rPr lang="en-US" sz="1600" dirty="0" smtClean="0">
                <a:latin typeface="Arial" pitchFamily="34" charset="0"/>
                <a:cs typeface="Arial" pitchFamily="34" charset="0"/>
              </a:rPr>
              <a:t> </a:t>
            </a:r>
            <a:r>
              <a:rPr lang="en-US" sz="1600" dirty="0">
                <a:solidFill>
                  <a:srgbClr val="0070C0"/>
                </a:solidFill>
              </a:rPr>
              <a:t>by</a:t>
            </a:r>
            <a:r>
              <a:rPr lang="en-US" sz="1600" dirty="0">
                <a:latin typeface="Arial" pitchFamily="34" charset="0"/>
                <a:cs typeface="Arial" pitchFamily="34" charset="0"/>
              </a:rPr>
              <a:t> </a:t>
            </a:r>
            <a:r>
              <a:rPr lang="en-US" sz="1600" dirty="0" smtClean="0">
                <a:solidFill>
                  <a:srgbClr val="BC8F00"/>
                </a:solidFill>
              </a:rPr>
              <a:t>country </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sp>
        <p:nvSpPr>
          <p:cNvPr id="13" name="Rounded Rectangle 12"/>
          <p:cNvSpPr/>
          <p:nvPr/>
        </p:nvSpPr>
        <p:spPr>
          <a:xfrm>
            <a:off x="5537200" y="4494469"/>
            <a:ext cx="27432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count of customers will be calculated  for each country and displayed.</a:t>
            </a:r>
            <a:endParaRPr lang="en-US" dirty="0"/>
          </a:p>
        </p:txBody>
      </p:sp>
    </p:spTree>
    <p:extLst>
      <p:ext uri="{BB962C8B-B14F-4D97-AF65-F5344CB8AC3E}">
        <p14:creationId xmlns:p14="http://schemas.microsoft.com/office/powerpoint/2010/main" val="246014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Example : Group By with one column and two aggregate function.</a:t>
            </a:r>
          </a:p>
        </p:txBody>
      </p:sp>
      <p:graphicFrame>
        <p:nvGraphicFramePr>
          <p:cNvPr id="11" name="Table 10"/>
          <p:cNvGraphicFramePr>
            <a:graphicFrameLocks noGrp="1"/>
          </p:cNvGraphicFramePr>
          <p:nvPr>
            <p:extLst>
              <p:ext uri="{D42A27DB-BD31-4B8C-83A1-F6EECF244321}">
                <p14:modId xmlns:p14="http://schemas.microsoft.com/office/powerpoint/2010/main" val="349422264"/>
              </p:ext>
            </p:extLst>
          </p:nvPr>
        </p:nvGraphicFramePr>
        <p:xfrm>
          <a:off x="1143000" y="4446432"/>
          <a:ext cx="4846319" cy="1005840"/>
        </p:xfrm>
        <a:graphic>
          <a:graphicData uri="http://schemas.openxmlformats.org/drawingml/2006/table">
            <a:tbl>
              <a:tblPr firstRow="1" bandRow="1">
                <a:tableStyleId>{5C22544A-7EE6-4342-B048-85BDC9FD1C3A}</a:tableStyleId>
              </a:tblPr>
              <a:tblGrid>
                <a:gridCol w="953374"/>
                <a:gridCol w="2224540"/>
                <a:gridCol w="1668405"/>
              </a:tblGrid>
              <a:tr h="231664">
                <a:tc>
                  <a:txBody>
                    <a:bodyPr/>
                    <a:lstStyle/>
                    <a:p>
                      <a:pPr marL="0" algn="l" defTabSz="914400" rtl="0" eaLnBrk="1" latinLnBrk="0" hangingPunct="1"/>
                      <a:r>
                        <a:rPr lang="en-US" sz="1200" kern="1200" dirty="0" smtClean="0">
                          <a:solidFill>
                            <a:schemeClr val="bg1"/>
                          </a:solidFill>
                          <a:latin typeface="Arial" pitchFamily="34" charset="0"/>
                          <a:ea typeface="+mn-ea"/>
                          <a:cs typeface="Arial" pitchFamily="34" charset="0"/>
                        </a:rPr>
                        <a:t>Country</a:t>
                      </a:r>
                      <a:endParaRPr lang="en-US" sz="1200" kern="1200" dirty="0">
                        <a:solidFill>
                          <a:schemeClr val="bg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200" kern="1200" dirty="0" smtClean="0">
                          <a:solidFill>
                            <a:schemeClr val="bg1"/>
                          </a:solidFill>
                          <a:latin typeface="Arial" pitchFamily="34" charset="0"/>
                          <a:ea typeface="+mn-ea"/>
                          <a:cs typeface="Arial" pitchFamily="34" charset="0"/>
                        </a:rPr>
                        <a:t>Count(</a:t>
                      </a:r>
                      <a:r>
                        <a:rPr lang="en-US" sz="1200" kern="1200" dirty="0" err="1" smtClean="0">
                          <a:solidFill>
                            <a:schemeClr val="bg1"/>
                          </a:solidFill>
                          <a:latin typeface="Arial" pitchFamily="34" charset="0"/>
                          <a:ea typeface="+mn-ea"/>
                          <a:cs typeface="Arial" pitchFamily="34" charset="0"/>
                        </a:rPr>
                        <a:t>CustomerNumber</a:t>
                      </a:r>
                      <a:r>
                        <a:rPr lang="en-US" sz="1200" kern="1200" dirty="0" smtClean="0">
                          <a:solidFill>
                            <a:schemeClr val="bg1"/>
                          </a:solidFill>
                          <a:latin typeface="Arial" pitchFamily="34" charset="0"/>
                          <a:ea typeface="+mn-ea"/>
                          <a:cs typeface="Arial" pitchFamily="34" charset="0"/>
                        </a:rPr>
                        <a:t>)</a:t>
                      </a:r>
                      <a:endParaRPr lang="en-US" sz="1200" kern="1200" dirty="0">
                        <a:solidFill>
                          <a:schemeClr val="bg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200" kern="1200" dirty="0" smtClean="0">
                          <a:solidFill>
                            <a:schemeClr val="bg1"/>
                          </a:solidFill>
                          <a:latin typeface="Arial" pitchFamily="34" charset="0"/>
                          <a:ea typeface="+mn-ea"/>
                          <a:cs typeface="Arial" pitchFamily="34" charset="0"/>
                        </a:rPr>
                        <a:t>Count(</a:t>
                      </a:r>
                      <a:r>
                        <a:rPr lang="en-US" sz="1200" kern="1200" dirty="0" err="1" smtClean="0">
                          <a:solidFill>
                            <a:schemeClr val="bg1"/>
                          </a:solidFill>
                          <a:latin typeface="Arial" pitchFamily="34" charset="0"/>
                          <a:ea typeface="+mn-ea"/>
                          <a:cs typeface="Arial" pitchFamily="34" charset="0"/>
                        </a:rPr>
                        <a:t>customername</a:t>
                      </a:r>
                      <a:r>
                        <a:rPr lang="en-US" sz="1200" kern="1200" dirty="0" smtClean="0">
                          <a:solidFill>
                            <a:schemeClr val="bg1"/>
                          </a:solidFill>
                          <a:latin typeface="Arial" pitchFamily="34" charset="0"/>
                          <a:ea typeface="+mn-ea"/>
                          <a:cs typeface="Arial" pitchFamily="34" charset="0"/>
                        </a:rPr>
                        <a:t>)</a:t>
                      </a:r>
                      <a:endParaRPr lang="en-US" sz="1200" kern="1200" dirty="0">
                        <a:solidFill>
                          <a:schemeClr val="bg1"/>
                        </a:solidFill>
                        <a:latin typeface="Arial" pitchFamily="34" charset="0"/>
                        <a:ea typeface="+mn-ea"/>
                        <a:cs typeface="Arial" pitchFamily="34" charset="0"/>
                      </a:endParaRPr>
                    </a:p>
                  </a:txBody>
                  <a:tcPr anchor="ctr"/>
                </a:tc>
              </a:tr>
              <a:tr h="231664">
                <a:tc>
                  <a:txBody>
                    <a:bodyPr/>
                    <a:lstStyle/>
                    <a:p>
                      <a:pPr marL="0" algn="l" defTabSz="914400" rtl="0" eaLnBrk="1" latinLnBrk="0" hangingPunct="1"/>
                      <a:r>
                        <a:rPr lang="en-US" sz="1200" kern="1200" dirty="0" smtClean="0">
                          <a:solidFill>
                            <a:schemeClr val="dk1"/>
                          </a:solidFill>
                          <a:latin typeface="Arial" pitchFamily="34" charset="0"/>
                          <a:ea typeface="+mn-ea"/>
                          <a:cs typeface="Arial" pitchFamily="34" charset="0"/>
                        </a:rPr>
                        <a:t>USA</a:t>
                      </a:r>
                      <a:endParaRPr lang="en-US" sz="12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200" kern="1200" dirty="0" smtClean="0">
                          <a:solidFill>
                            <a:schemeClr val="dk1"/>
                          </a:solidFill>
                          <a:latin typeface="Arial" pitchFamily="34" charset="0"/>
                          <a:ea typeface="+mn-ea"/>
                          <a:cs typeface="Arial" pitchFamily="34" charset="0"/>
                        </a:rPr>
                        <a:t>3</a:t>
                      </a:r>
                      <a:endParaRPr lang="en-US" sz="12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200" kern="1200" dirty="0" smtClean="0">
                          <a:solidFill>
                            <a:schemeClr val="dk1"/>
                          </a:solidFill>
                          <a:latin typeface="Arial" pitchFamily="34" charset="0"/>
                          <a:ea typeface="+mn-ea"/>
                          <a:cs typeface="Arial" pitchFamily="34" charset="0"/>
                        </a:rPr>
                        <a:t>3</a:t>
                      </a:r>
                      <a:endParaRPr lang="en-US" sz="1200" kern="1200" dirty="0">
                        <a:solidFill>
                          <a:schemeClr val="dk1"/>
                        </a:solidFill>
                        <a:latin typeface="Arial" pitchFamily="34" charset="0"/>
                        <a:ea typeface="+mn-ea"/>
                        <a:cs typeface="Arial" pitchFamily="34" charset="0"/>
                      </a:endParaRPr>
                    </a:p>
                  </a:txBody>
                  <a:tcPr anchor="ctr"/>
                </a:tc>
              </a:tr>
              <a:tr h="225536">
                <a:tc>
                  <a:txBody>
                    <a:bodyPr/>
                    <a:lstStyle/>
                    <a:p>
                      <a:pPr marL="0" algn="l" defTabSz="914400" rtl="0" eaLnBrk="1" latinLnBrk="0" hangingPunct="1"/>
                      <a:r>
                        <a:rPr lang="en-US" sz="1200" kern="1200" dirty="0" smtClean="0">
                          <a:solidFill>
                            <a:schemeClr val="dk1"/>
                          </a:solidFill>
                          <a:latin typeface="Arial" pitchFamily="34" charset="0"/>
                          <a:ea typeface="+mn-ea"/>
                          <a:cs typeface="Arial" pitchFamily="34" charset="0"/>
                        </a:rPr>
                        <a:t>JAPAN</a:t>
                      </a:r>
                      <a:endParaRPr lang="en-US" sz="12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200" kern="1200" dirty="0" smtClean="0">
                          <a:solidFill>
                            <a:schemeClr val="dk1"/>
                          </a:solidFill>
                          <a:latin typeface="Arial" pitchFamily="34" charset="0"/>
                          <a:ea typeface="+mn-ea"/>
                          <a:cs typeface="Arial" pitchFamily="34" charset="0"/>
                        </a:rPr>
                        <a:t>3</a:t>
                      </a:r>
                      <a:endParaRPr lang="en-US" sz="12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200" kern="1200" dirty="0" smtClean="0">
                          <a:solidFill>
                            <a:schemeClr val="dk1"/>
                          </a:solidFill>
                          <a:latin typeface="Arial" pitchFamily="34" charset="0"/>
                          <a:ea typeface="+mn-ea"/>
                          <a:cs typeface="Arial" pitchFamily="34" charset="0"/>
                        </a:rPr>
                        <a:t>3</a:t>
                      </a:r>
                      <a:endParaRPr lang="en-US" sz="1200" kern="1200" dirty="0">
                        <a:solidFill>
                          <a:schemeClr val="dk1"/>
                        </a:solidFill>
                        <a:latin typeface="Arial" pitchFamily="34" charset="0"/>
                        <a:ea typeface="+mn-ea"/>
                        <a:cs typeface="Arial" pitchFamily="34" charset="0"/>
                      </a:endParaRPr>
                    </a:p>
                  </a:txBody>
                  <a:tcPr anchor="ctr"/>
                </a:tc>
              </a:tr>
            </a:tbl>
          </a:graphicData>
        </a:graphic>
      </p:graphicFrame>
      <p:sp>
        <p:nvSpPr>
          <p:cNvPr id="12" name="TextBox 11"/>
          <p:cNvSpPr txBox="1"/>
          <p:nvPr/>
        </p:nvSpPr>
        <p:spPr>
          <a:xfrm>
            <a:off x="225238" y="4459900"/>
            <a:ext cx="1073524" cy="338554"/>
          </a:xfrm>
          <a:prstGeom prst="rect">
            <a:avLst/>
          </a:prstGeom>
          <a:noFill/>
        </p:spPr>
        <p:txBody>
          <a:bodyPr wrap="square" rtlCol="0">
            <a:spAutoFit/>
          </a:bodyPr>
          <a:lstStyle/>
          <a:p>
            <a:r>
              <a:rPr lang="en-US" sz="1600" dirty="0" smtClean="0"/>
              <a:t>Output:</a:t>
            </a:r>
            <a:endParaRPr lang="en-US" sz="1600" dirty="0"/>
          </a:p>
        </p:txBody>
      </p:sp>
      <p:sp>
        <p:nvSpPr>
          <p:cNvPr id="41" name="Rounded Rectangle 40"/>
          <p:cNvSpPr/>
          <p:nvPr/>
        </p:nvSpPr>
        <p:spPr>
          <a:xfrm>
            <a:off x="1981200" y="3242472"/>
            <a:ext cx="3505200" cy="10650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solidFill>
                  <a:srgbClr val="0070C0"/>
                </a:solidFill>
              </a:rPr>
              <a:t>SELECT </a:t>
            </a:r>
            <a:r>
              <a:rPr lang="en-US" sz="1400" dirty="0" smtClean="0">
                <a:solidFill>
                  <a:srgbClr val="BC8F00"/>
                </a:solidFill>
              </a:rPr>
              <a:t>country, </a:t>
            </a:r>
            <a:r>
              <a:rPr lang="en-US" sz="1400" dirty="0">
                <a:solidFill>
                  <a:srgbClr val="0070C0"/>
                </a:solidFill>
              </a:rPr>
              <a:t>count</a:t>
            </a:r>
            <a:r>
              <a:rPr lang="en-US" sz="1400" dirty="0" smtClean="0">
                <a:solidFill>
                  <a:srgbClr val="BC8F00"/>
                </a:solidFill>
              </a:rPr>
              <a:t>(</a:t>
            </a:r>
            <a:r>
              <a:rPr lang="en-US" sz="1400" dirty="0" err="1" smtClean="0">
                <a:solidFill>
                  <a:srgbClr val="BC8F00"/>
                </a:solidFill>
              </a:rPr>
              <a:t>customernumber</a:t>
            </a:r>
            <a:r>
              <a:rPr lang="en-US" sz="1400" dirty="0" smtClean="0">
                <a:latin typeface="Arial" pitchFamily="34" charset="0"/>
                <a:cs typeface="Arial" pitchFamily="34" charset="0"/>
              </a:rPr>
              <a:t>), </a:t>
            </a:r>
            <a:r>
              <a:rPr lang="en-US" sz="1400" dirty="0" smtClean="0">
                <a:solidFill>
                  <a:srgbClr val="0070C0"/>
                </a:solidFill>
              </a:rPr>
              <a:t>count</a:t>
            </a:r>
            <a:r>
              <a:rPr lang="en-US" sz="1400" dirty="0" smtClean="0">
                <a:latin typeface="Arial" pitchFamily="34" charset="0"/>
                <a:cs typeface="Arial" pitchFamily="34" charset="0"/>
              </a:rPr>
              <a:t>(</a:t>
            </a:r>
            <a:r>
              <a:rPr lang="en-US" sz="1400" dirty="0" err="1" smtClean="0">
                <a:solidFill>
                  <a:srgbClr val="BC8F00"/>
                </a:solidFill>
              </a:rPr>
              <a:t>customername</a:t>
            </a:r>
            <a:r>
              <a:rPr lang="en-US" sz="1400" dirty="0" smtClean="0">
                <a:latin typeface="Arial" pitchFamily="34" charset="0"/>
                <a:cs typeface="Arial" pitchFamily="34" charset="0"/>
              </a:rPr>
              <a:t>) </a:t>
            </a:r>
          </a:p>
          <a:p>
            <a:r>
              <a:rPr lang="en-US" sz="1400" dirty="0" smtClean="0">
                <a:solidFill>
                  <a:srgbClr val="0070C0"/>
                </a:solidFill>
              </a:rPr>
              <a:t>from</a:t>
            </a:r>
            <a:r>
              <a:rPr lang="en-US" sz="1400" dirty="0" smtClean="0">
                <a:latin typeface="Arial" pitchFamily="34" charset="0"/>
                <a:cs typeface="Arial" pitchFamily="34" charset="0"/>
              </a:rPr>
              <a:t> </a:t>
            </a:r>
            <a:r>
              <a:rPr lang="en-US" sz="1400" dirty="0" smtClean="0">
                <a:solidFill>
                  <a:srgbClr val="BC8F00"/>
                </a:solidFill>
              </a:rPr>
              <a:t>customers</a:t>
            </a:r>
            <a:r>
              <a:rPr lang="en-US" sz="1400" dirty="0" smtClean="0">
                <a:latin typeface="Arial" pitchFamily="34" charset="0"/>
                <a:cs typeface="Arial" pitchFamily="34" charset="0"/>
              </a:rPr>
              <a:t> </a:t>
            </a:r>
          </a:p>
          <a:p>
            <a:r>
              <a:rPr lang="en-US" sz="1400" dirty="0" smtClean="0">
                <a:solidFill>
                  <a:srgbClr val="0070C0"/>
                </a:solidFill>
              </a:rPr>
              <a:t>group </a:t>
            </a:r>
            <a:r>
              <a:rPr lang="en-US" sz="1400" dirty="0">
                <a:solidFill>
                  <a:srgbClr val="0070C0"/>
                </a:solidFill>
              </a:rPr>
              <a:t>by </a:t>
            </a:r>
            <a:r>
              <a:rPr lang="en-US" sz="1400" dirty="0" smtClean="0">
                <a:solidFill>
                  <a:srgbClr val="BC8F00"/>
                </a:solidFill>
              </a:rPr>
              <a:t> customers</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sp>
        <p:nvSpPr>
          <p:cNvPr id="13" name="Rounded Rectangle 12"/>
          <p:cNvSpPr/>
          <p:nvPr/>
        </p:nvSpPr>
        <p:spPr>
          <a:xfrm>
            <a:off x="6172200" y="4004472"/>
            <a:ext cx="27432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count of </a:t>
            </a:r>
            <a:r>
              <a:rPr lang="en-US" dirty="0" smtClean="0"/>
              <a:t> customer number  and name </a:t>
            </a:r>
            <a:r>
              <a:rPr lang="en-US" dirty="0"/>
              <a:t>will be calculated  for each </a:t>
            </a:r>
            <a:r>
              <a:rPr lang="en-US" dirty="0" smtClean="0"/>
              <a:t>country and </a:t>
            </a:r>
            <a:r>
              <a:rPr lang="en-US" dirty="0"/>
              <a:t>displayed</a:t>
            </a:r>
          </a:p>
        </p:txBody>
      </p:sp>
      <p:sp>
        <p:nvSpPr>
          <p:cNvPr id="9" name="TextBox 8"/>
          <p:cNvSpPr txBox="1"/>
          <p:nvPr/>
        </p:nvSpPr>
        <p:spPr>
          <a:xfrm>
            <a:off x="1280160" y="5791200"/>
            <a:ext cx="694944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Note : </a:t>
            </a:r>
            <a:r>
              <a:rPr lang="en-US" b="0" dirty="0" smtClean="0"/>
              <a:t> Any number of aggregate function can be used in the select field.</a:t>
            </a:r>
            <a:endParaRPr lang="en-US" b="0" dirty="0">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00349787"/>
              </p:ext>
            </p:extLst>
          </p:nvPr>
        </p:nvGraphicFramePr>
        <p:xfrm>
          <a:off x="1752602" y="1084830"/>
          <a:ext cx="4190999" cy="1973859"/>
        </p:xfrm>
        <a:graphic>
          <a:graphicData uri="http://schemas.openxmlformats.org/drawingml/2006/table">
            <a:tbl>
              <a:tblPr firstRow="1" bandRow="1">
                <a:tableStyleId>{5C22544A-7EE6-4342-B048-85BDC9FD1C3A}</a:tableStyleId>
              </a:tblPr>
              <a:tblGrid>
                <a:gridCol w="1523998"/>
                <a:gridCol w="1044929"/>
                <a:gridCol w="1622072"/>
              </a:tblGrid>
              <a:tr h="292193">
                <a:tc>
                  <a:txBody>
                    <a:bodyPr/>
                    <a:lstStyle/>
                    <a:p>
                      <a:pPr algn="l"/>
                      <a:r>
                        <a:rPr lang="en-US" sz="1200" dirty="0" err="1" smtClean="0">
                          <a:latin typeface="Arial" pitchFamily="34" charset="0"/>
                          <a:cs typeface="Arial" pitchFamily="34" charset="0"/>
                        </a:rPr>
                        <a:t>CustomerNumber</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Country</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State</a:t>
                      </a:r>
                      <a:endParaRPr lang="en-US" sz="1200" dirty="0">
                        <a:latin typeface="Arial" pitchFamily="34" charset="0"/>
                        <a:cs typeface="Arial" pitchFamily="34" charset="0"/>
                      </a:endParaRPr>
                    </a:p>
                  </a:txBody>
                  <a:tcPr anchor="ctr"/>
                </a:tc>
              </a:tr>
              <a:tr h="292193">
                <a:tc>
                  <a:txBody>
                    <a:bodyPr/>
                    <a:lstStyle/>
                    <a:p>
                      <a:r>
                        <a:rPr lang="en-US" sz="1200" dirty="0" smtClean="0">
                          <a:latin typeface="Arial" pitchFamily="34" charset="0"/>
                          <a:cs typeface="Arial" pitchFamily="34" charset="0"/>
                        </a:rPr>
                        <a:t>486</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PA</a:t>
                      </a:r>
                      <a:endParaRPr lang="en-US" sz="1200" dirty="0">
                        <a:latin typeface="Arial" pitchFamily="34" charset="0"/>
                        <a:cs typeface="Arial" pitchFamily="34" charset="0"/>
                      </a:endParaRPr>
                    </a:p>
                  </a:txBody>
                  <a:tcPr anchor="ctr"/>
                </a:tc>
              </a:tr>
              <a:tr h="292193">
                <a:tc>
                  <a:txBody>
                    <a:bodyPr/>
                    <a:lstStyle/>
                    <a:p>
                      <a:r>
                        <a:rPr lang="en-US" sz="1200" dirty="0" smtClean="0">
                          <a:latin typeface="Arial" pitchFamily="34" charset="0"/>
                          <a:cs typeface="Arial" pitchFamily="34" charset="0"/>
                        </a:rPr>
                        <a:t>487</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CA</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345</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Tokyo</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451</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Tokyo</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475</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CA</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107</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a:latin typeface="Arial" pitchFamily="34" charset="0"/>
                          <a:cs typeface="Arial" pitchFamily="34" charset="0"/>
                        </a:rPr>
                        <a:t>ANYOTHER</a:t>
                      </a:r>
                    </a:p>
                  </a:txBody>
                  <a:tcPr anchor="ctr"/>
                </a:tc>
              </a:tr>
            </a:tbl>
          </a:graphicData>
        </a:graphic>
      </p:graphicFrame>
      <p:pic>
        <p:nvPicPr>
          <p:cNvPr id="14" name="Picture 13" descr="http://t2.gstatic.com/images?q=tbn:ANd9GcTfD2kqrLbbP4SCEky63amKn0MHHD2pb6asclslqC_5LJNYRepLw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410200"/>
            <a:ext cx="95877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14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500"/>
                                        <p:tgtEl>
                                          <p:spTgt spid="1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Group By with Where Clause</a:t>
            </a:r>
          </a:p>
        </p:txBody>
      </p:sp>
      <p:sp>
        <p:nvSpPr>
          <p:cNvPr id="6" name="TextBox 5"/>
          <p:cNvSpPr txBox="1"/>
          <p:nvPr/>
        </p:nvSpPr>
        <p:spPr>
          <a:xfrm>
            <a:off x="228600" y="1371600"/>
            <a:ext cx="8839200" cy="3693319"/>
          </a:xfrm>
          <a:prstGeom prst="rect">
            <a:avLst/>
          </a:prstGeom>
          <a:noFill/>
        </p:spPr>
        <p:txBody>
          <a:bodyPr wrap="square" rtlCol="0">
            <a:spAutoFit/>
          </a:bodyPr>
          <a:lstStyle/>
          <a:p>
            <a:r>
              <a:rPr lang="en-US" b="0" dirty="0" smtClean="0"/>
              <a:t>If WHERE clause is used along with GROUP BY then, WHERE clause is executed and records selected. The group by is applied in the selected records.</a:t>
            </a:r>
          </a:p>
          <a:p>
            <a:endParaRPr lang="en-US" dirty="0" smtClean="0"/>
          </a:p>
          <a:p>
            <a:endParaRPr lang="en-US" b="0" dirty="0" smtClean="0"/>
          </a:p>
          <a:p>
            <a:r>
              <a:rPr lang="en-US" b="1" dirty="0" smtClean="0"/>
              <a:t>Example:</a:t>
            </a:r>
          </a:p>
          <a:p>
            <a:endParaRPr lang="en-US" dirty="0" smtClean="0"/>
          </a:p>
          <a:p>
            <a:pPr lvl="1"/>
            <a:r>
              <a:rPr lang="en-US" dirty="0">
                <a:solidFill>
                  <a:srgbClr val="0070C0"/>
                </a:solidFill>
              </a:rPr>
              <a:t>SELECT </a:t>
            </a:r>
            <a:r>
              <a:rPr lang="en-US" dirty="0" smtClean="0">
                <a:solidFill>
                  <a:srgbClr val="BC8F00"/>
                </a:solidFill>
              </a:rPr>
              <a:t>country, </a:t>
            </a:r>
            <a:r>
              <a:rPr lang="en-US" dirty="0" smtClean="0">
                <a:solidFill>
                  <a:srgbClr val="0070C0"/>
                </a:solidFill>
              </a:rPr>
              <a:t>count(</a:t>
            </a:r>
            <a:r>
              <a:rPr lang="en-US" dirty="0" err="1" smtClean="0">
                <a:solidFill>
                  <a:srgbClr val="BC8F00"/>
                </a:solidFill>
              </a:rPr>
              <a:t>customernumber</a:t>
            </a:r>
            <a:r>
              <a:rPr lang="en-US" dirty="0" smtClean="0">
                <a:solidFill>
                  <a:srgbClr val="00B050"/>
                </a:solidFill>
              </a:rPr>
              <a:t>)</a:t>
            </a:r>
            <a:r>
              <a:rPr lang="en-US" dirty="0" smtClean="0">
                <a:solidFill>
                  <a:srgbClr val="0070C0"/>
                </a:solidFill>
              </a:rPr>
              <a:t> </a:t>
            </a:r>
          </a:p>
          <a:p>
            <a:pPr lvl="1"/>
            <a:r>
              <a:rPr lang="en-US" dirty="0" smtClean="0">
                <a:solidFill>
                  <a:srgbClr val="0070C0"/>
                </a:solidFill>
              </a:rPr>
              <a:t>FROM </a:t>
            </a:r>
            <a:r>
              <a:rPr lang="en-US" dirty="0" smtClean="0">
                <a:solidFill>
                  <a:srgbClr val="BC8F00"/>
                </a:solidFill>
              </a:rPr>
              <a:t>customers</a:t>
            </a:r>
            <a:r>
              <a:rPr lang="en-US" dirty="0" smtClean="0">
                <a:solidFill>
                  <a:srgbClr val="0070C0"/>
                </a:solidFill>
              </a:rPr>
              <a:t> </a:t>
            </a:r>
          </a:p>
          <a:p>
            <a:pPr lvl="1"/>
            <a:r>
              <a:rPr lang="en-US" dirty="0" smtClean="0">
                <a:solidFill>
                  <a:srgbClr val="0070C0"/>
                </a:solidFill>
              </a:rPr>
              <a:t>WHERE </a:t>
            </a:r>
            <a:r>
              <a:rPr lang="en-US" dirty="0" smtClean="0">
                <a:solidFill>
                  <a:srgbClr val="BC8F00"/>
                </a:solidFill>
              </a:rPr>
              <a:t>state != NULL  </a:t>
            </a:r>
          </a:p>
          <a:p>
            <a:pPr lvl="1"/>
            <a:r>
              <a:rPr lang="en-US" dirty="0" smtClean="0">
                <a:solidFill>
                  <a:srgbClr val="0070C0"/>
                </a:solidFill>
              </a:rPr>
              <a:t>GROUP </a:t>
            </a:r>
            <a:r>
              <a:rPr lang="en-US" dirty="0">
                <a:solidFill>
                  <a:srgbClr val="0070C0"/>
                </a:solidFill>
              </a:rPr>
              <a:t>BY </a:t>
            </a:r>
            <a:r>
              <a:rPr lang="en-US" dirty="0" smtClean="0">
                <a:solidFill>
                  <a:srgbClr val="BC8F00"/>
                </a:solidFill>
              </a:rPr>
              <a:t>country</a:t>
            </a:r>
            <a:r>
              <a:rPr lang="en-US" dirty="0" smtClean="0">
                <a:solidFill>
                  <a:srgbClr val="00B050"/>
                </a:solidFill>
              </a:rPr>
              <a:t>;</a:t>
            </a:r>
            <a:endParaRPr lang="en-US" dirty="0">
              <a:solidFill>
                <a:srgbClr val="00B050"/>
              </a:solidFill>
            </a:endParaRPr>
          </a:p>
          <a:p>
            <a:pPr lvl="1"/>
            <a:endParaRPr lang="en-US" b="0" dirty="0" smtClean="0"/>
          </a:p>
          <a:p>
            <a:r>
              <a:rPr lang="en-US" b="0" dirty="0" smtClean="0"/>
              <a:t>The following query displays the </a:t>
            </a:r>
            <a:r>
              <a:rPr lang="en-US" dirty="0" smtClean="0"/>
              <a:t>country </a:t>
            </a:r>
            <a:r>
              <a:rPr lang="en-US" b="0" dirty="0" smtClean="0"/>
              <a:t>and count of customers whose  state is not null and  group by </a:t>
            </a:r>
            <a:r>
              <a:rPr lang="en-US" dirty="0" smtClean="0"/>
              <a:t>country.</a:t>
            </a:r>
            <a:endParaRPr lang="en-US" b="0" dirty="0"/>
          </a:p>
        </p:txBody>
      </p:sp>
    </p:spTree>
    <p:extLst>
      <p:ext uri="{BB962C8B-B14F-4D97-AF65-F5344CB8AC3E}">
        <p14:creationId xmlns:p14="http://schemas.microsoft.com/office/powerpoint/2010/main" val="25963409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Example : Group By with one select Field</a:t>
            </a:r>
          </a:p>
        </p:txBody>
      </p:sp>
      <p:sp>
        <p:nvSpPr>
          <p:cNvPr id="12" name="TextBox 11"/>
          <p:cNvSpPr txBox="1"/>
          <p:nvPr/>
        </p:nvSpPr>
        <p:spPr>
          <a:xfrm>
            <a:off x="914400" y="4562288"/>
            <a:ext cx="1073524" cy="338554"/>
          </a:xfrm>
          <a:prstGeom prst="rect">
            <a:avLst/>
          </a:prstGeom>
          <a:noFill/>
        </p:spPr>
        <p:txBody>
          <a:bodyPr wrap="square" rtlCol="0">
            <a:spAutoFit/>
          </a:bodyPr>
          <a:lstStyle/>
          <a:p>
            <a:r>
              <a:rPr lang="en-US" sz="1600" b="1" dirty="0" smtClean="0"/>
              <a:t>Output:</a:t>
            </a:r>
            <a:endParaRPr lang="en-US" sz="1600" b="1" dirty="0"/>
          </a:p>
        </p:txBody>
      </p:sp>
      <p:sp>
        <p:nvSpPr>
          <p:cNvPr id="41" name="Rounded Rectangle 40"/>
          <p:cNvSpPr/>
          <p:nvPr/>
        </p:nvSpPr>
        <p:spPr>
          <a:xfrm>
            <a:off x="2438400" y="3224442"/>
            <a:ext cx="3578038" cy="121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dirty="0">
                <a:solidFill>
                  <a:srgbClr val="0070C0"/>
                </a:solidFill>
              </a:rPr>
              <a:t>SELECT </a:t>
            </a:r>
            <a:r>
              <a:rPr lang="en-US" sz="1600" dirty="0" smtClean="0">
                <a:solidFill>
                  <a:srgbClr val="BC8F00"/>
                </a:solidFill>
              </a:rPr>
              <a:t>country, </a:t>
            </a:r>
            <a:r>
              <a:rPr lang="en-US" sz="1600" dirty="0" smtClean="0">
                <a:solidFill>
                  <a:srgbClr val="0070C0"/>
                </a:solidFill>
              </a:rPr>
              <a:t>count</a:t>
            </a:r>
            <a:r>
              <a:rPr lang="en-US" sz="1600" dirty="0" smtClean="0">
                <a:latin typeface="Arial" pitchFamily="34" charset="0"/>
                <a:cs typeface="Arial" pitchFamily="34" charset="0"/>
              </a:rPr>
              <a:t>(</a:t>
            </a:r>
            <a:r>
              <a:rPr lang="en-US" sz="1600" dirty="0" err="1" smtClean="0">
                <a:solidFill>
                  <a:srgbClr val="BC8F00"/>
                </a:solidFill>
              </a:rPr>
              <a:t>customername</a:t>
            </a:r>
            <a:r>
              <a:rPr lang="en-US" sz="1600" dirty="0" smtClean="0">
                <a:latin typeface="Arial" pitchFamily="34" charset="0"/>
                <a:cs typeface="Arial" pitchFamily="34" charset="0"/>
              </a:rPr>
              <a:t>) </a:t>
            </a:r>
          </a:p>
          <a:p>
            <a:r>
              <a:rPr lang="en-US" sz="1600" dirty="0" smtClean="0">
                <a:solidFill>
                  <a:srgbClr val="0070C0"/>
                </a:solidFill>
              </a:rPr>
              <a:t>from</a:t>
            </a:r>
            <a:r>
              <a:rPr lang="en-US" sz="1600" dirty="0" smtClean="0">
                <a:solidFill>
                  <a:srgbClr val="BC8F00"/>
                </a:solidFill>
              </a:rPr>
              <a:t> customers </a:t>
            </a:r>
          </a:p>
          <a:p>
            <a:r>
              <a:rPr lang="en-US" sz="1600" dirty="0" smtClean="0">
                <a:solidFill>
                  <a:srgbClr val="0070C0"/>
                </a:solidFill>
              </a:rPr>
              <a:t>where</a:t>
            </a:r>
            <a:r>
              <a:rPr lang="en-US" sz="1600" dirty="0" smtClean="0">
                <a:solidFill>
                  <a:srgbClr val="BC8F00"/>
                </a:solidFill>
              </a:rPr>
              <a:t> state!=NULL </a:t>
            </a:r>
          </a:p>
          <a:p>
            <a:r>
              <a:rPr lang="en-US" sz="1600" dirty="0" smtClean="0">
                <a:solidFill>
                  <a:srgbClr val="0070C0"/>
                </a:solidFill>
              </a:rPr>
              <a:t>group </a:t>
            </a:r>
            <a:r>
              <a:rPr lang="en-US" sz="1600" dirty="0">
                <a:solidFill>
                  <a:srgbClr val="0070C0"/>
                </a:solidFill>
              </a:rPr>
              <a:t>by </a:t>
            </a:r>
            <a:r>
              <a:rPr lang="en-US" sz="1600" dirty="0" smtClean="0">
                <a:solidFill>
                  <a:srgbClr val="BC8F00"/>
                </a:solidFill>
              </a:rPr>
              <a:t>country;</a:t>
            </a:r>
            <a:endParaRPr lang="en-US" sz="1600" dirty="0">
              <a:solidFill>
                <a:srgbClr val="BC8F00"/>
              </a:solidFill>
            </a:endParaRPr>
          </a:p>
        </p:txBody>
      </p:sp>
      <p:sp>
        <p:nvSpPr>
          <p:cNvPr id="13" name="Rounded Rectangle 12"/>
          <p:cNvSpPr/>
          <p:nvPr/>
        </p:nvSpPr>
        <p:spPr>
          <a:xfrm>
            <a:off x="4343400" y="4596042"/>
            <a:ext cx="3657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records whose state is NULL is fetched and count of customers will be calculated for these records for each country and displayed.</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344130467"/>
              </p:ext>
            </p:extLst>
          </p:nvPr>
        </p:nvGraphicFramePr>
        <p:xfrm>
          <a:off x="2431473" y="1066800"/>
          <a:ext cx="3740727" cy="1973859"/>
        </p:xfrm>
        <a:graphic>
          <a:graphicData uri="http://schemas.openxmlformats.org/drawingml/2006/table">
            <a:tbl>
              <a:tblPr firstRow="1" bandRow="1">
                <a:tableStyleId>{5C22544A-7EE6-4342-B048-85BDC9FD1C3A}</a:tableStyleId>
              </a:tblPr>
              <a:tblGrid>
                <a:gridCol w="1835727"/>
                <a:gridCol w="990600"/>
                <a:gridCol w="914400"/>
              </a:tblGrid>
              <a:tr h="292193">
                <a:tc>
                  <a:txBody>
                    <a:bodyPr/>
                    <a:lstStyle/>
                    <a:p>
                      <a:pPr algn="l"/>
                      <a:r>
                        <a:rPr lang="en-US" sz="1200" dirty="0" err="1" smtClean="0">
                          <a:latin typeface="Arial" pitchFamily="34" charset="0"/>
                          <a:cs typeface="Arial" pitchFamily="34" charset="0"/>
                        </a:rPr>
                        <a:t>CustomerNumber</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Country</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State</a:t>
                      </a:r>
                      <a:endParaRPr lang="en-US" sz="1200" dirty="0">
                        <a:latin typeface="Arial" pitchFamily="34" charset="0"/>
                        <a:cs typeface="Arial" pitchFamily="34" charset="0"/>
                      </a:endParaRPr>
                    </a:p>
                  </a:txBody>
                  <a:tcPr anchor="ctr"/>
                </a:tc>
              </a:tr>
              <a:tr h="292193">
                <a:tc>
                  <a:txBody>
                    <a:bodyPr/>
                    <a:lstStyle/>
                    <a:p>
                      <a:r>
                        <a:rPr lang="en-US" sz="1200" dirty="0" smtClean="0">
                          <a:latin typeface="Arial" pitchFamily="34" charset="0"/>
                          <a:cs typeface="Arial" pitchFamily="34" charset="0"/>
                        </a:rPr>
                        <a:t>486</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PA</a:t>
                      </a:r>
                      <a:endParaRPr lang="en-US" sz="1200" dirty="0">
                        <a:latin typeface="Arial" pitchFamily="34" charset="0"/>
                        <a:cs typeface="Arial" pitchFamily="34" charset="0"/>
                      </a:endParaRPr>
                    </a:p>
                  </a:txBody>
                  <a:tcPr anchor="ctr"/>
                </a:tc>
              </a:tr>
              <a:tr h="292193">
                <a:tc>
                  <a:txBody>
                    <a:bodyPr/>
                    <a:lstStyle/>
                    <a:p>
                      <a:r>
                        <a:rPr lang="en-US" sz="1200" dirty="0" smtClean="0">
                          <a:latin typeface="Arial" pitchFamily="34" charset="0"/>
                          <a:cs typeface="Arial" pitchFamily="34" charset="0"/>
                        </a:rPr>
                        <a:t>487</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CA</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345</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Tokyo</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451</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Tokyo</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475</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CA</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107</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NULL</a:t>
                      </a:r>
                      <a:endParaRPr lang="en-US" sz="1200" dirty="0">
                        <a:latin typeface="Arial" pitchFamily="34" charset="0"/>
                        <a:cs typeface="Arial" pitchFamily="34" charset="0"/>
                      </a:endParaRPr>
                    </a:p>
                  </a:txBody>
                  <a:tcPr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58316586"/>
              </p:ext>
            </p:extLst>
          </p:nvPr>
        </p:nvGraphicFramePr>
        <p:xfrm>
          <a:off x="1371600" y="4992282"/>
          <a:ext cx="2895600" cy="822960"/>
        </p:xfrm>
        <a:graphic>
          <a:graphicData uri="http://schemas.openxmlformats.org/drawingml/2006/table">
            <a:tbl>
              <a:tblPr firstRow="1" bandRow="1">
                <a:tableStyleId>{5C22544A-7EE6-4342-B048-85BDC9FD1C3A}</a:tableStyleId>
              </a:tblPr>
              <a:tblGrid>
                <a:gridCol w="1240971"/>
                <a:gridCol w="1654629"/>
              </a:tblGrid>
              <a:tr h="231664">
                <a:tc>
                  <a:txBody>
                    <a:bodyPr/>
                    <a:lstStyle/>
                    <a:p>
                      <a:pPr marL="0" algn="l" defTabSz="914400" rtl="0" eaLnBrk="1" latinLnBrk="0" hangingPunct="1"/>
                      <a:r>
                        <a:rPr lang="en-US" sz="1200" kern="1200" dirty="0" err="1" smtClean="0">
                          <a:solidFill>
                            <a:schemeClr val="bg1"/>
                          </a:solidFill>
                          <a:latin typeface="Arial" pitchFamily="34" charset="0"/>
                          <a:ea typeface="+mn-ea"/>
                          <a:cs typeface="Arial" pitchFamily="34" charset="0"/>
                        </a:rPr>
                        <a:t>Module_id</a:t>
                      </a:r>
                      <a:endParaRPr lang="en-US" sz="1200" kern="1200" dirty="0">
                        <a:solidFill>
                          <a:schemeClr val="bg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200" kern="1200" dirty="0" smtClean="0">
                          <a:solidFill>
                            <a:schemeClr val="bg1"/>
                          </a:solidFill>
                          <a:latin typeface="Arial" pitchFamily="34" charset="0"/>
                          <a:ea typeface="+mn-ea"/>
                          <a:cs typeface="Arial" pitchFamily="34" charset="0"/>
                        </a:rPr>
                        <a:t>Count(</a:t>
                      </a:r>
                      <a:r>
                        <a:rPr lang="en-US" sz="1200" kern="1200" dirty="0" err="1" smtClean="0">
                          <a:solidFill>
                            <a:schemeClr val="bg1"/>
                          </a:solidFill>
                          <a:latin typeface="Arial" pitchFamily="34" charset="0"/>
                          <a:ea typeface="+mn-ea"/>
                          <a:cs typeface="Arial" pitchFamily="34" charset="0"/>
                        </a:rPr>
                        <a:t>associate_id</a:t>
                      </a:r>
                      <a:r>
                        <a:rPr lang="en-US" sz="1200" kern="1200" dirty="0" smtClean="0">
                          <a:solidFill>
                            <a:schemeClr val="bg1"/>
                          </a:solidFill>
                          <a:latin typeface="Arial" pitchFamily="34" charset="0"/>
                          <a:ea typeface="+mn-ea"/>
                          <a:cs typeface="Arial" pitchFamily="34" charset="0"/>
                        </a:rPr>
                        <a:t>)</a:t>
                      </a:r>
                      <a:endParaRPr lang="en-US" sz="1200" kern="1200" dirty="0">
                        <a:solidFill>
                          <a:schemeClr val="bg1"/>
                        </a:solidFill>
                        <a:latin typeface="Arial" pitchFamily="34" charset="0"/>
                        <a:ea typeface="+mn-ea"/>
                        <a:cs typeface="Arial" pitchFamily="34" charset="0"/>
                      </a:endParaRPr>
                    </a:p>
                  </a:txBody>
                  <a:tcPr anchor="ctr"/>
                </a:tc>
              </a:tr>
              <a:tr h="231664">
                <a:tc>
                  <a:txBody>
                    <a:bodyPr/>
                    <a:lstStyle/>
                    <a:p>
                      <a:pPr marL="0" algn="l" defTabSz="914400" rtl="0" eaLnBrk="1" latinLnBrk="0" hangingPunct="1"/>
                      <a:r>
                        <a:rPr lang="en-US" sz="1200" kern="1200" dirty="0" smtClean="0">
                          <a:solidFill>
                            <a:schemeClr val="dk1"/>
                          </a:solidFill>
                          <a:latin typeface="Arial" pitchFamily="34" charset="0"/>
                          <a:ea typeface="+mn-ea"/>
                          <a:cs typeface="Arial" pitchFamily="34" charset="0"/>
                        </a:rPr>
                        <a:t>USA</a:t>
                      </a:r>
                      <a:endParaRPr lang="en-US" sz="12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200" kern="1200" dirty="0" smtClean="0">
                          <a:solidFill>
                            <a:schemeClr val="dk1"/>
                          </a:solidFill>
                          <a:latin typeface="Arial" pitchFamily="34" charset="0"/>
                          <a:ea typeface="+mn-ea"/>
                          <a:cs typeface="Arial" pitchFamily="34" charset="0"/>
                        </a:rPr>
                        <a:t>3</a:t>
                      </a:r>
                      <a:endParaRPr lang="en-US" sz="1200" kern="1200" dirty="0">
                        <a:solidFill>
                          <a:schemeClr val="dk1"/>
                        </a:solidFill>
                        <a:latin typeface="Arial" pitchFamily="34" charset="0"/>
                        <a:ea typeface="+mn-ea"/>
                        <a:cs typeface="Arial" pitchFamily="34" charset="0"/>
                      </a:endParaRPr>
                    </a:p>
                  </a:txBody>
                  <a:tcPr anchor="ctr"/>
                </a:tc>
              </a:tr>
              <a:tr h="225536">
                <a:tc>
                  <a:txBody>
                    <a:bodyPr/>
                    <a:lstStyle/>
                    <a:p>
                      <a:pPr marL="0" algn="l" defTabSz="914400" rtl="0" eaLnBrk="1" latinLnBrk="0" hangingPunct="1"/>
                      <a:r>
                        <a:rPr lang="en-US" sz="1200" kern="1200" dirty="0" smtClean="0">
                          <a:solidFill>
                            <a:schemeClr val="dk1"/>
                          </a:solidFill>
                          <a:latin typeface="Arial" pitchFamily="34" charset="0"/>
                          <a:ea typeface="+mn-ea"/>
                          <a:cs typeface="Arial" pitchFamily="34" charset="0"/>
                        </a:rPr>
                        <a:t>JAPAN</a:t>
                      </a:r>
                      <a:endParaRPr lang="en-US" sz="12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200" kern="1200" dirty="0" smtClean="0">
                          <a:solidFill>
                            <a:schemeClr val="dk1"/>
                          </a:solidFill>
                          <a:latin typeface="Arial" pitchFamily="34" charset="0"/>
                          <a:ea typeface="+mn-ea"/>
                          <a:cs typeface="Arial" pitchFamily="34" charset="0"/>
                        </a:rPr>
                        <a:t>2</a:t>
                      </a:r>
                      <a:endParaRPr lang="en-US" sz="1200" kern="1200" dirty="0">
                        <a:solidFill>
                          <a:schemeClr val="dk1"/>
                        </a:solidFill>
                        <a:latin typeface="Arial" pitchFamily="34" charset="0"/>
                        <a:ea typeface="+mn-ea"/>
                        <a:cs typeface="Arial" pitchFamily="34" charset="0"/>
                      </a:endParaRPr>
                    </a:p>
                  </a:txBody>
                  <a:tcPr anchor="ctr"/>
                </a:tc>
              </a:tr>
            </a:tbl>
          </a:graphicData>
        </a:graphic>
      </p:graphicFrame>
    </p:spTree>
    <p:extLst>
      <p:ext uri="{BB962C8B-B14F-4D97-AF65-F5344CB8AC3E}">
        <p14:creationId xmlns:p14="http://schemas.microsoft.com/office/powerpoint/2010/main" val="291540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Grouping one or more columns</a:t>
            </a:r>
          </a:p>
        </p:txBody>
      </p:sp>
      <p:sp>
        <p:nvSpPr>
          <p:cNvPr id="6" name="TextBox 5"/>
          <p:cNvSpPr txBox="1"/>
          <p:nvPr/>
        </p:nvSpPr>
        <p:spPr>
          <a:xfrm>
            <a:off x="228600" y="1219200"/>
            <a:ext cx="8839200" cy="4801314"/>
          </a:xfrm>
          <a:prstGeom prst="rect">
            <a:avLst/>
          </a:prstGeom>
          <a:noFill/>
        </p:spPr>
        <p:txBody>
          <a:bodyPr wrap="square" rtlCol="0">
            <a:spAutoFit/>
          </a:bodyPr>
          <a:lstStyle/>
          <a:p>
            <a:r>
              <a:rPr lang="en-US" b="1" dirty="0" smtClean="0"/>
              <a:t>How it works?</a:t>
            </a:r>
          </a:p>
          <a:p>
            <a:endParaRPr lang="en-US" dirty="0" smtClean="0"/>
          </a:p>
          <a:p>
            <a:r>
              <a:rPr lang="en-US" b="0" dirty="0" smtClean="0"/>
              <a:t>The records are grouped based on the first group by column. The records grouped are then further grouped by the consecutive columns as per the order stated in the </a:t>
            </a:r>
            <a:r>
              <a:rPr lang="en-US" i="1" dirty="0" smtClean="0"/>
              <a:t>Group by</a:t>
            </a:r>
            <a:r>
              <a:rPr lang="en-US" b="0" dirty="0" smtClean="0"/>
              <a:t> clause.</a:t>
            </a:r>
          </a:p>
          <a:p>
            <a:endParaRPr lang="en-US" b="0" dirty="0" smtClean="0"/>
          </a:p>
          <a:p>
            <a:r>
              <a:rPr lang="en-US" b="1" dirty="0" smtClean="0"/>
              <a:t>Example:</a:t>
            </a:r>
          </a:p>
          <a:p>
            <a:endParaRPr lang="en-US" dirty="0" smtClean="0"/>
          </a:p>
          <a:p>
            <a:pPr lvl="1"/>
            <a:r>
              <a:rPr lang="en-US" dirty="0" smtClean="0">
                <a:solidFill>
                  <a:srgbClr val="0070C0"/>
                </a:solidFill>
              </a:rPr>
              <a:t>SELECT </a:t>
            </a:r>
            <a:r>
              <a:rPr lang="en-US" dirty="0" smtClean="0">
                <a:solidFill>
                  <a:srgbClr val="BC8F00"/>
                </a:solidFill>
              </a:rPr>
              <a:t>Country, State, </a:t>
            </a:r>
            <a:r>
              <a:rPr lang="en-US" dirty="0" smtClean="0">
                <a:solidFill>
                  <a:srgbClr val="0070C0"/>
                </a:solidFill>
              </a:rPr>
              <a:t>count(</a:t>
            </a:r>
            <a:r>
              <a:rPr lang="en-US" dirty="0" err="1" smtClean="0">
                <a:solidFill>
                  <a:srgbClr val="BC8F00"/>
                </a:solidFill>
              </a:rPr>
              <a:t>customernumber</a:t>
            </a:r>
            <a:r>
              <a:rPr lang="en-US" dirty="0" smtClean="0">
                <a:solidFill>
                  <a:srgbClr val="00B050"/>
                </a:solidFill>
              </a:rPr>
              <a:t>)</a:t>
            </a:r>
            <a:r>
              <a:rPr lang="en-US" dirty="0" smtClean="0">
                <a:solidFill>
                  <a:srgbClr val="0070C0"/>
                </a:solidFill>
              </a:rPr>
              <a:t> </a:t>
            </a:r>
          </a:p>
          <a:p>
            <a:pPr lvl="1"/>
            <a:r>
              <a:rPr lang="en-US" dirty="0" smtClean="0">
                <a:solidFill>
                  <a:srgbClr val="0070C0"/>
                </a:solidFill>
              </a:rPr>
              <a:t>FROM </a:t>
            </a:r>
            <a:r>
              <a:rPr lang="en-US" dirty="0" smtClean="0">
                <a:solidFill>
                  <a:srgbClr val="BC8F00"/>
                </a:solidFill>
              </a:rPr>
              <a:t>customers</a:t>
            </a:r>
            <a:r>
              <a:rPr lang="en-US" dirty="0" smtClean="0">
                <a:solidFill>
                  <a:srgbClr val="0070C0"/>
                </a:solidFill>
              </a:rPr>
              <a:t> </a:t>
            </a:r>
          </a:p>
          <a:p>
            <a:pPr lvl="1"/>
            <a:r>
              <a:rPr lang="en-US" dirty="0" smtClean="0">
                <a:solidFill>
                  <a:srgbClr val="0070C0"/>
                </a:solidFill>
              </a:rPr>
              <a:t>WHERE </a:t>
            </a:r>
            <a:r>
              <a:rPr lang="en-US" dirty="0" smtClean="0">
                <a:solidFill>
                  <a:srgbClr val="BC8F00"/>
                </a:solidFill>
              </a:rPr>
              <a:t>State != NULL  </a:t>
            </a:r>
          </a:p>
          <a:p>
            <a:pPr lvl="1"/>
            <a:r>
              <a:rPr lang="en-US" dirty="0" smtClean="0">
                <a:solidFill>
                  <a:srgbClr val="0070C0"/>
                </a:solidFill>
              </a:rPr>
              <a:t>GROUP BY </a:t>
            </a:r>
            <a:r>
              <a:rPr lang="en-US" dirty="0" smtClean="0">
                <a:solidFill>
                  <a:srgbClr val="BC8F00"/>
                </a:solidFill>
              </a:rPr>
              <a:t>Country, State</a:t>
            </a:r>
            <a:r>
              <a:rPr lang="en-US" dirty="0" smtClean="0">
                <a:solidFill>
                  <a:srgbClr val="00B050"/>
                </a:solidFill>
              </a:rPr>
              <a:t>;</a:t>
            </a:r>
          </a:p>
          <a:p>
            <a:pPr lvl="4"/>
            <a:endParaRPr lang="en-US" b="0" dirty="0" smtClean="0"/>
          </a:p>
          <a:p>
            <a:r>
              <a:rPr lang="en-US" b="0" dirty="0" smtClean="0"/>
              <a:t>The above query first groups the records by country and the retrieved records will be grouped by </a:t>
            </a:r>
            <a:r>
              <a:rPr lang="en-US" dirty="0" smtClean="0"/>
              <a:t>state</a:t>
            </a:r>
            <a:r>
              <a:rPr lang="en-US" b="0" dirty="0" smtClean="0"/>
              <a:t>.</a:t>
            </a:r>
          </a:p>
          <a:p>
            <a:pPr lvl="4"/>
            <a:endParaRPr lang="en-US" b="0" dirty="0" smtClean="0"/>
          </a:p>
          <a:p>
            <a:endParaRPr lang="en-US" dirty="0" smtClean="0"/>
          </a:p>
          <a:p>
            <a:pPr lvl="1"/>
            <a:endParaRPr lang="en-US" b="0" dirty="0"/>
          </a:p>
        </p:txBody>
      </p:sp>
    </p:spTree>
    <p:extLst>
      <p:ext uri="{BB962C8B-B14F-4D97-AF65-F5344CB8AC3E}">
        <p14:creationId xmlns:p14="http://schemas.microsoft.com/office/powerpoint/2010/main" val="160097056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Example : Group By with two columns and one aggregate function.</a:t>
            </a:r>
          </a:p>
        </p:txBody>
      </p:sp>
      <p:graphicFrame>
        <p:nvGraphicFramePr>
          <p:cNvPr id="11" name="Table 10"/>
          <p:cNvGraphicFramePr>
            <a:graphicFrameLocks noGrp="1"/>
          </p:cNvGraphicFramePr>
          <p:nvPr>
            <p:extLst>
              <p:ext uri="{D42A27DB-BD31-4B8C-83A1-F6EECF244321}">
                <p14:modId xmlns:p14="http://schemas.microsoft.com/office/powerpoint/2010/main" val="854181809"/>
              </p:ext>
            </p:extLst>
          </p:nvPr>
        </p:nvGraphicFramePr>
        <p:xfrm>
          <a:off x="1160357" y="4663440"/>
          <a:ext cx="4478443" cy="1127760"/>
        </p:xfrm>
        <a:graphic>
          <a:graphicData uri="http://schemas.openxmlformats.org/drawingml/2006/table">
            <a:tbl>
              <a:tblPr firstRow="1" bandRow="1">
                <a:tableStyleId>{5C22544A-7EE6-4342-B048-85BDC9FD1C3A}</a:tableStyleId>
              </a:tblPr>
              <a:tblGrid>
                <a:gridCol w="897043"/>
                <a:gridCol w="1371600"/>
                <a:gridCol w="2209800"/>
              </a:tblGrid>
              <a:tr h="231664">
                <a:tc>
                  <a:txBody>
                    <a:bodyPr/>
                    <a:lstStyle/>
                    <a:p>
                      <a:pPr algn="l"/>
                      <a:r>
                        <a:rPr lang="en-US" sz="1200" dirty="0" smtClean="0">
                          <a:latin typeface="Arial" pitchFamily="34" charset="0"/>
                          <a:cs typeface="Arial" pitchFamily="34" charset="0"/>
                        </a:rPr>
                        <a:t>Country</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State</a:t>
                      </a:r>
                      <a:endParaRPr lang="en-US" sz="1200" dirty="0">
                        <a:latin typeface="Arial" pitchFamily="34" charset="0"/>
                        <a:cs typeface="Arial" pitchFamily="34" charset="0"/>
                      </a:endParaRPr>
                    </a:p>
                  </a:txBody>
                  <a:tcPr anchor="ctr"/>
                </a:tc>
                <a:tc>
                  <a:txBody>
                    <a:bodyPr/>
                    <a:lstStyle/>
                    <a:p>
                      <a:pPr algn="l"/>
                      <a:r>
                        <a:rPr lang="en-US" sz="1400" b="0" dirty="0" smtClean="0">
                          <a:latin typeface="Arial" pitchFamily="34" charset="0"/>
                          <a:cs typeface="Arial" pitchFamily="34" charset="0"/>
                        </a:rPr>
                        <a:t>count(</a:t>
                      </a:r>
                      <a:r>
                        <a:rPr lang="en-US" sz="1400" b="0" dirty="0" err="1" smtClean="0">
                          <a:latin typeface="Arial" pitchFamily="34" charset="0"/>
                          <a:cs typeface="Arial" pitchFamily="34" charset="0"/>
                        </a:rPr>
                        <a:t>customername</a:t>
                      </a:r>
                      <a:r>
                        <a:rPr lang="en-US" sz="1400" b="0" dirty="0" smtClean="0">
                          <a:latin typeface="Arial" pitchFamily="34" charset="0"/>
                          <a:cs typeface="Arial" pitchFamily="34" charset="0"/>
                        </a:rPr>
                        <a:t>) </a:t>
                      </a:r>
                      <a:endParaRPr lang="en-US" sz="1400" b="0" dirty="0">
                        <a:latin typeface="Arial" pitchFamily="34" charset="0"/>
                        <a:cs typeface="Arial" pitchFamily="34" charset="0"/>
                      </a:endParaRPr>
                    </a:p>
                  </a:txBody>
                  <a:tcPr anchor="ctr"/>
                </a:tc>
              </a:tr>
              <a:tr h="231664">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PA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2</a:t>
                      </a:r>
                      <a:endParaRPr lang="en-US" sz="1200" dirty="0">
                        <a:latin typeface="Arial" pitchFamily="34" charset="0"/>
                        <a:cs typeface="Arial" pitchFamily="34" charset="0"/>
                      </a:endParaRPr>
                    </a:p>
                  </a:txBody>
                  <a:tcPr anchor="ctr"/>
                </a:tc>
              </a:tr>
              <a:tr h="225536">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CA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2</a:t>
                      </a:r>
                      <a:endParaRPr lang="en-US" sz="1200" dirty="0">
                        <a:latin typeface="Arial" pitchFamily="34" charset="0"/>
                        <a:cs typeface="Arial" pitchFamily="34" charset="0"/>
                      </a:endParaRPr>
                    </a:p>
                  </a:txBody>
                  <a:tcPr anchor="ctr"/>
                </a:tc>
              </a:tr>
              <a:tr h="225536">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Tokyo</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2</a:t>
                      </a:r>
                      <a:endParaRPr lang="en-US" sz="1200" dirty="0">
                        <a:latin typeface="Arial" pitchFamily="34" charset="0"/>
                        <a:cs typeface="Arial" pitchFamily="34" charset="0"/>
                      </a:endParaRPr>
                    </a:p>
                  </a:txBody>
                  <a:tcPr anchor="ctr"/>
                </a:tc>
              </a:tr>
            </a:tbl>
          </a:graphicData>
        </a:graphic>
      </p:graphicFrame>
      <p:sp>
        <p:nvSpPr>
          <p:cNvPr id="12" name="TextBox 11"/>
          <p:cNvSpPr txBox="1"/>
          <p:nvPr/>
        </p:nvSpPr>
        <p:spPr>
          <a:xfrm>
            <a:off x="136451" y="4283368"/>
            <a:ext cx="1073524" cy="338554"/>
          </a:xfrm>
          <a:prstGeom prst="rect">
            <a:avLst/>
          </a:prstGeom>
          <a:noFill/>
        </p:spPr>
        <p:txBody>
          <a:bodyPr wrap="square" rtlCol="0">
            <a:spAutoFit/>
          </a:bodyPr>
          <a:lstStyle/>
          <a:p>
            <a:r>
              <a:rPr lang="en-US" sz="1600" b="1" dirty="0" smtClean="0"/>
              <a:t>Output:</a:t>
            </a:r>
            <a:endParaRPr lang="en-US" sz="1600" b="1" dirty="0"/>
          </a:p>
        </p:txBody>
      </p:sp>
      <p:sp>
        <p:nvSpPr>
          <p:cNvPr id="13" name="Rounded Rectangle 12"/>
          <p:cNvSpPr/>
          <p:nvPr/>
        </p:nvSpPr>
        <p:spPr>
          <a:xfrm>
            <a:off x="5791200" y="4647491"/>
            <a:ext cx="3124200" cy="1112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smtClean="0"/>
              <a:t>The count of customers will be calculated  for each country and state. </a:t>
            </a:r>
          </a:p>
        </p:txBody>
      </p:sp>
      <p:sp>
        <p:nvSpPr>
          <p:cNvPr id="9" name="Rounded Rectangle 8"/>
          <p:cNvSpPr/>
          <p:nvPr/>
        </p:nvSpPr>
        <p:spPr>
          <a:xfrm>
            <a:off x="2133600" y="3428291"/>
            <a:ext cx="3657600" cy="10243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solidFill>
                  <a:srgbClr val="0070C0"/>
                </a:solidFill>
              </a:rPr>
              <a:t>SELECT </a:t>
            </a:r>
            <a:r>
              <a:rPr lang="en-US" sz="1400" dirty="0" smtClean="0">
                <a:solidFill>
                  <a:srgbClr val="BC8F00"/>
                </a:solidFill>
              </a:rPr>
              <a:t>country, state, </a:t>
            </a:r>
            <a:r>
              <a:rPr lang="en-US" sz="1400" dirty="0" smtClean="0">
                <a:solidFill>
                  <a:srgbClr val="0070C0"/>
                </a:solidFill>
              </a:rPr>
              <a:t>count</a:t>
            </a:r>
            <a:r>
              <a:rPr lang="en-US" sz="1400" dirty="0" smtClean="0">
                <a:solidFill>
                  <a:srgbClr val="BC8F00"/>
                </a:solidFill>
              </a:rPr>
              <a:t>(</a:t>
            </a:r>
            <a:r>
              <a:rPr lang="en-US" sz="1400" dirty="0" err="1" smtClean="0">
                <a:solidFill>
                  <a:srgbClr val="BC8F00"/>
                </a:solidFill>
              </a:rPr>
              <a:t>customername</a:t>
            </a:r>
            <a:r>
              <a:rPr lang="en-US" sz="1400" dirty="0" smtClean="0">
                <a:solidFill>
                  <a:srgbClr val="BC8F00"/>
                </a:solidFill>
              </a:rPr>
              <a:t>) </a:t>
            </a:r>
          </a:p>
          <a:p>
            <a:r>
              <a:rPr lang="en-US" sz="1400" dirty="0" smtClean="0">
                <a:solidFill>
                  <a:srgbClr val="0070C0"/>
                </a:solidFill>
              </a:rPr>
              <a:t>from</a:t>
            </a:r>
            <a:r>
              <a:rPr lang="en-US" sz="1400" dirty="0" smtClean="0">
                <a:solidFill>
                  <a:srgbClr val="BC8F00"/>
                </a:solidFill>
              </a:rPr>
              <a:t> customers </a:t>
            </a:r>
          </a:p>
          <a:p>
            <a:r>
              <a:rPr lang="en-US" sz="1400" dirty="0" smtClean="0">
                <a:solidFill>
                  <a:srgbClr val="0070C0"/>
                </a:solidFill>
              </a:rPr>
              <a:t>group </a:t>
            </a:r>
            <a:r>
              <a:rPr lang="en-US" sz="1400" dirty="0">
                <a:solidFill>
                  <a:srgbClr val="0070C0"/>
                </a:solidFill>
              </a:rPr>
              <a:t>by </a:t>
            </a:r>
            <a:r>
              <a:rPr lang="en-US" sz="1400" dirty="0" smtClean="0">
                <a:solidFill>
                  <a:srgbClr val="BC8F00"/>
                </a:solidFill>
              </a:rPr>
              <a:t>country, state;</a:t>
            </a:r>
            <a:endParaRPr lang="en-US" sz="1400" dirty="0">
              <a:solidFill>
                <a:srgbClr val="BC8F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762438783"/>
              </p:ext>
            </p:extLst>
          </p:nvPr>
        </p:nvGraphicFramePr>
        <p:xfrm>
          <a:off x="2202873" y="1302032"/>
          <a:ext cx="3740727" cy="1973859"/>
        </p:xfrm>
        <a:graphic>
          <a:graphicData uri="http://schemas.openxmlformats.org/drawingml/2006/table">
            <a:tbl>
              <a:tblPr firstRow="1" bandRow="1">
                <a:tableStyleId>{5C22544A-7EE6-4342-B048-85BDC9FD1C3A}</a:tableStyleId>
              </a:tblPr>
              <a:tblGrid>
                <a:gridCol w="1607127"/>
                <a:gridCol w="990600"/>
                <a:gridCol w="1143000"/>
              </a:tblGrid>
              <a:tr h="292193">
                <a:tc>
                  <a:txBody>
                    <a:bodyPr/>
                    <a:lstStyle/>
                    <a:p>
                      <a:pPr algn="l"/>
                      <a:r>
                        <a:rPr lang="en-US" sz="1200" dirty="0" err="1" smtClean="0">
                          <a:latin typeface="Arial" pitchFamily="34" charset="0"/>
                          <a:cs typeface="Arial" pitchFamily="34" charset="0"/>
                        </a:rPr>
                        <a:t>CustomerNumber</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Country</a:t>
                      </a:r>
                      <a:endParaRPr lang="en-US" sz="1200" dirty="0">
                        <a:latin typeface="Arial" pitchFamily="34" charset="0"/>
                        <a:cs typeface="Arial" pitchFamily="34" charset="0"/>
                      </a:endParaRPr>
                    </a:p>
                  </a:txBody>
                  <a:tcPr anchor="ctr"/>
                </a:tc>
                <a:tc>
                  <a:txBody>
                    <a:bodyPr/>
                    <a:lstStyle/>
                    <a:p>
                      <a:pPr algn="l"/>
                      <a:r>
                        <a:rPr lang="en-US" sz="1200" dirty="0" smtClean="0">
                          <a:latin typeface="Arial" pitchFamily="34" charset="0"/>
                          <a:cs typeface="Arial" pitchFamily="34" charset="0"/>
                        </a:rPr>
                        <a:t>State</a:t>
                      </a:r>
                      <a:endParaRPr lang="en-US" sz="1200" dirty="0">
                        <a:latin typeface="Arial" pitchFamily="34" charset="0"/>
                        <a:cs typeface="Arial" pitchFamily="34" charset="0"/>
                      </a:endParaRPr>
                    </a:p>
                  </a:txBody>
                  <a:tcPr anchor="ctr"/>
                </a:tc>
              </a:tr>
              <a:tr h="292193">
                <a:tc>
                  <a:txBody>
                    <a:bodyPr/>
                    <a:lstStyle/>
                    <a:p>
                      <a:r>
                        <a:rPr lang="en-US" sz="1200" dirty="0" smtClean="0">
                          <a:latin typeface="Arial" pitchFamily="34" charset="0"/>
                          <a:cs typeface="Arial" pitchFamily="34" charset="0"/>
                        </a:rPr>
                        <a:t>486</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PA</a:t>
                      </a:r>
                      <a:endParaRPr lang="en-US" sz="1200" dirty="0">
                        <a:latin typeface="Arial" pitchFamily="34" charset="0"/>
                        <a:cs typeface="Arial" pitchFamily="34" charset="0"/>
                      </a:endParaRPr>
                    </a:p>
                  </a:txBody>
                  <a:tcPr anchor="ctr"/>
                </a:tc>
              </a:tr>
              <a:tr h="292193">
                <a:tc>
                  <a:txBody>
                    <a:bodyPr/>
                    <a:lstStyle/>
                    <a:p>
                      <a:r>
                        <a:rPr lang="en-US" sz="1200" dirty="0" smtClean="0">
                          <a:latin typeface="Arial" pitchFamily="34" charset="0"/>
                          <a:cs typeface="Arial" pitchFamily="34" charset="0"/>
                        </a:rPr>
                        <a:t>487</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CA</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345</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Tokyo</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451</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Japan</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Tokyo</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475</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CA</a:t>
                      </a:r>
                      <a:endParaRPr lang="en-US" sz="1200" dirty="0">
                        <a:latin typeface="Arial" pitchFamily="34" charset="0"/>
                        <a:cs typeface="Arial" pitchFamily="34" charset="0"/>
                      </a:endParaRPr>
                    </a:p>
                  </a:txBody>
                  <a:tcPr anchor="ctr"/>
                </a:tc>
              </a:tr>
              <a:tr h="226683">
                <a:tc>
                  <a:txBody>
                    <a:bodyPr/>
                    <a:lstStyle/>
                    <a:p>
                      <a:r>
                        <a:rPr lang="en-US" sz="1200" dirty="0" smtClean="0">
                          <a:latin typeface="Arial" pitchFamily="34" charset="0"/>
                          <a:cs typeface="Arial" pitchFamily="34" charset="0"/>
                        </a:rPr>
                        <a:t>107</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USA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PA</a:t>
                      </a:r>
                      <a:endParaRPr lang="en-US" sz="12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97238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Why HAVING Clause?</a:t>
            </a:r>
            <a:endParaRPr lang="en-US" dirty="0"/>
          </a:p>
        </p:txBody>
      </p:sp>
      <p:sp>
        <p:nvSpPr>
          <p:cNvPr id="3" name="Content Placeholder 2"/>
          <p:cNvSpPr>
            <a:spLocks noGrp="1"/>
          </p:cNvSpPr>
          <p:nvPr>
            <p:ph idx="1"/>
          </p:nvPr>
        </p:nvSpPr>
        <p:spPr>
          <a:xfrm>
            <a:off x="228600" y="1219200"/>
            <a:ext cx="8686800" cy="4946650"/>
          </a:xfrm>
        </p:spPr>
        <p:txBody>
          <a:bodyPr/>
          <a:lstStyle/>
          <a:p>
            <a:pPr marL="0" indent="0">
              <a:buNone/>
            </a:pPr>
            <a:r>
              <a:rPr lang="en-US" sz="1800" b="1" dirty="0" smtClean="0"/>
              <a:t>Why HAVING ?</a:t>
            </a:r>
          </a:p>
          <a:p>
            <a:r>
              <a:rPr lang="en-US" sz="1600" dirty="0"/>
              <a:t>The HAVING clause adds search conditions on the result of the GROUP BY clause.</a:t>
            </a:r>
          </a:p>
          <a:p>
            <a:r>
              <a:rPr lang="en-US" sz="1600" dirty="0"/>
              <a:t>HAVING does not affect the rows used to calculate the aggregates; it affects only the rows returned by the query.</a:t>
            </a:r>
          </a:p>
          <a:p>
            <a:r>
              <a:rPr lang="en-US" sz="1600" dirty="0" smtClean="0"/>
              <a:t>The </a:t>
            </a:r>
            <a:r>
              <a:rPr lang="en-US" sz="1600" dirty="0"/>
              <a:t>HAVING clause includes a predicate used to filter rows resulting from the GROUP BY clause. Because it acts on the results of the GROUP BY clause, aggregation functions can be used in the </a:t>
            </a:r>
            <a:r>
              <a:rPr lang="en-US" sz="1600" dirty="0" smtClean="0"/>
              <a:t>HAVING </a:t>
            </a:r>
            <a:r>
              <a:rPr lang="en-US" sz="1600" dirty="0"/>
              <a:t>clause predicate.</a:t>
            </a:r>
            <a:endParaRPr lang="en-US" sz="1600" dirty="0" smtClean="0"/>
          </a:p>
          <a:p>
            <a:pPr marL="0" indent="0">
              <a:buNone/>
            </a:pPr>
            <a:r>
              <a:rPr lang="en-US" sz="1800" b="1" dirty="0" smtClean="0"/>
              <a:t>Syntax:</a:t>
            </a:r>
          </a:p>
          <a:p>
            <a:pPr marL="0" indent="0">
              <a:spcBef>
                <a:spcPts val="0"/>
              </a:spcBef>
              <a:buNone/>
            </a:pPr>
            <a:r>
              <a:rPr lang="en-US" sz="2400" b="1" dirty="0" smtClean="0"/>
              <a:t> </a:t>
            </a:r>
          </a:p>
        </p:txBody>
      </p:sp>
      <p:sp>
        <p:nvSpPr>
          <p:cNvPr id="5" name="Rectangle 5"/>
          <p:cNvSpPr>
            <a:spLocks noChangeArrowheads="1"/>
          </p:cNvSpPr>
          <p:nvPr/>
        </p:nvSpPr>
        <p:spPr bwMode="auto">
          <a:xfrm>
            <a:off x="1219200" y="4943475"/>
            <a:ext cx="7708900" cy="1143000"/>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fontAlgn="base">
              <a:lnSpc>
                <a:spcPct val="86000"/>
              </a:lnSpc>
              <a:spcBef>
                <a:spcPct val="0"/>
              </a:spcBef>
              <a:spcAft>
                <a:spcPct val="0"/>
              </a:spcAft>
              <a:buClr>
                <a:srgbClr val="000000"/>
              </a:buClr>
              <a:buSzPct val="100000"/>
            </a:pPr>
            <a:r>
              <a:rPr lang="en-US" sz="1600" b="1" dirty="0" smtClean="0">
                <a:solidFill>
                  <a:schemeClr val="tx1"/>
                </a:solidFill>
              </a:rPr>
              <a:t>Rules:</a:t>
            </a:r>
          </a:p>
          <a:p>
            <a:pPr marL="285750" indent="-285750" fontAlgn="base">
              <a:lnSpc>
                <a:spcPct val="86000"/>
              </a:lnSpc>
              <a:spcBef>
                <a:spcPct val="0"/>
              </a:spcBef>
              <a:spcAft>
                <a:spcPct val="0"/>
              </a:spcAft>
              <a:buClr>
                <a:srgbClr val="000000"/>
              </a:buClr>
              <a:buSzPct val="100000"/>
              <a:buFont typeface="Arial" pitchFamily="34" charset="0"/>
              <a:buChar char="•"/>
            </a:pPr>
            <a:r>
              <a:rPr lang="en-US" sz="1600" dirty="0">
                <a:solidFill>
                  <a:schemeClr val="tx1"/>
                </a:solidFill>
              </a:rPr>
              <a:t>The HAVING clause is used in combination with the GROUP BY clause. </a:t>
            </a:r>
          </a:p>
          <a:p>
            <a:pPr marL="285750" indent="-285750" fontAlgn="base">
              <a:lnSpc>
                <a:spcPct val="86000"/>
              </a:lnSpc>
              <a:spcBef>
                <a:spcPct val="0"/>
              </a:spcBef>
              <a:spcAft>
                <a:spcPct val="0"/>
              </a:spcAft>
              <a:buClr>
                <a:srgbClr val="000000"/>
              </a:buClr>
              <a:buSzPct val="100000"/>
              <a:buFont typeface="Arial" pitchFamily="34" charset="0"/>
              <a:buChar char="•"/>
            </a:pPr>
            <a:r>
              <a:rPr lang="en-US" sz="1600" dirty="0" smtClean="0">
                <a:solidFill>
                  <a:schemeClr val="tx1"/>
                </a:solidFill>
              </a:rPr>
              <a:t>HAVING should not be used to eliminate rows that can be eliminated </a:t>
            </a:r>
          </a:p>
          <a:p>
            <a:pPr lvl="1" fontAlgn="base">
              <a:lnSpc>
                <a:spcPct val="86000"/>
              </a:lnSpc>
              <a:spcBef>
                <a:spcPct val="0"/>
              </a:spcBef>
              <a:spcAft>
                <a:spcPct val="0"/>
              </a:spcAft>
              <a:buClr>
                <a:srgbClr val="000000"/>
              </a:buClr>
              <a:buSzPct val="100000"/>
            </a:pPr>
            <a:r>
              <a:rPr lang="en-US" sz="1600" dirty="0" smtClean="0">
                <a:solidFill>
                  <a:schemeClr val="tx1"/>
                </a:solidFill>
              </a:rPr>
              <a:t>using the WHERE clause. </a:t>
            </a:r>
          </a:p>
          <a:p>
            <a:pPr marL="285750" indent="-285750" fontAlgn="base">
              <a:lnSpc>
                <a:spcPct val="86000"/>
              </a:lnSpc>
              <a:spcBef>
                <a:spcPct val="0"/>
              </a:spcBef>
              <a:spcAft>
                <a:spcPct val="0"/>
              </a:spcAft>
              <a:buClr>
                <a:srgbClr val="000000"/>
              </a:buClr>
              <a:buSzPct val="100000"/>
              <a:buFont typeface="Arial" pitchFamily="34" charset="0"/>
              <a:buChar char="•"/>
            </a:pPr>
            <a:r>
              <a:rPr lang="en-US" sz="1600" dirty="0" smtClean="0">
                <a:solidFill>
                  <a:schemeClr val="tx1"/>
                </a:solidFill>
              </a:rPr>
              <a:t>HAVING </a:t>
            </a:r>
            <a:r>
              <a:rPr lang="en-US" sz="1600" dirty="0">
                <a:solidFill>
                  <a:schemeClr val="tx1"/>
                </a:solidFill>
              </a:rPr>
              <a:t>conditions should </a:t>
            </a:r>
            <a:r>
              <a:rPr lang="en-US" sz="1600" dirty="0" smtClean="0">
                <a:solidFill>
                  <a:schemeClr val="tx1"/>
                </a:solidFill>
              </a:rPr>
              <a:t>always involve </a:t>
            </a:r>
            <a:r>
              <a:rPr lang="en-US" sz="1600" dirty="0">
                <a:solidFill>
                  <a:schemeClr val="tx1"/>
                </a:solidFill>
              </a:rPr>
              <a:t>aggregate values.</a:t>
            </a:r>
          </a:p>
        </p:txBody>
      </p:sp>
      <p:pic>
        <p:nvPicPr>
          <p:cNvPr id="8" name="Picture 7"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5029200"/>
            <a:ext cx="958770"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219200" y="3323272"/>
            <a:ext cx="64008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2"/>
            <a:r>
              <a:rPr lang="en-US" sz="1400" b="1" dirty="0" smtClean="0">
                <a:solidFill>
                  <a:srgbClr val="0070C0"/>
                </a:solidFill>
                <a:latin typeface="Arial" pitchFamily="34" charset="0"/>
                <a:cs typeface="Arial" pitchFamily="34" charset="0"/>
              </a:rPr>
              <a:t>SELECT</a:t>
            </a:r>
            <a:r>
              <a:rPr lang="en-US" dirty="0" smtClean="0"/>
              <a:t> </a:t>
            </a:r>
            <a:r>
              <a:rPr lang="en-US" b="1" dirty="0" err="1" smtClean="0">
                <a:solidFill>
                  <a:srgbClr val="BC8F00"/>
                </a:solidFill>
              </a:rPr>
              <a:t>column_name</a:t>
            </a:r>
            <a:r>
              <a:rPr lang="en-US" b="1" dirty="0" smtClean="0">
                <a:solidFill>
                  <a:srgbClr val="BC8F00"/>
                </a:solidFill>
              </a:rPr>
              <a:t>, </a:t>
            </a:r>
            <a:r>
              <a:rPr lang="en-US" b="1" dirty="0" err="1" smtClean="0">
                <a:solidFill>
                  <a:srgbClr val="BC8F00"/>
                </a:solidFill>
              </a:rPr>
              <a:t>aggregate_function</a:t>
            </a:r>
            <a:r>
              <a:rPr lang="en-US" b="1" dirty="0" smtClean="0">
                <a:solidFill>
                  <a:srgbClr val="BC8F00"/>
                </a:solidFill>
              </a:rPr>
              <a:t>(</a:t>
            </a:r>
            <a:r>
              <a:rPr lang="en-US" b="1" dirty="0" err="1" smtClean="0">
                <a:solidFill>
                  <a:srgbClr val="BC8F00"/>
                </a:solidFill>
              </a:rPr>
              <a:t>column_name</a:t>
            </a:r>
            <a:r>
              <a:rPr lang="en-US" b="1" dirty="0" smtClean="0">
                <a:solidFill>
                  <a:srgbClr val="BC8F00"/>
                </a:solidFill>
              </a:rPr>
              <a:t>)</a:t>
            </a:r>
            <a:r>
              <a:rPr lang="en-US" dirty="0" smtClean="0"/>
              <a:t/>
            </a:r>
            <a:br>
              <a:rPr lang="en-US" dirty="0" smtClean="0"/>
            </a:br>
            <a:r>
              <a:rPr lang="en-US" sz="1400" b="1" dirty="0" smtClean="0">
                <a:solidFill>
                  <a:srgbClr val="0070C0"/>
                </a:solidFill>
                <a:latin typeface="Arial" pitchFamily="34" charset="0"/>
                <a:cs typeface="Arial" pitchFamily="34" charset="0"/>
              </a:rPr>
              <a:t>FROM</a:t>
            </a:r>
            <a:r>
              <a:rPr lang="en-US" dirty="0" smtClean="0"/>
              <a:t> </a:t>
            </a:r>
            <a:r>
              <a:rPr lang="en-US" b="1" dirty="0" err="1" smtClean="0">
                <a:solidFill>
                  <a:srgbClr val="BC8F00"/>
                </a:solidFill>
              </a:rPr>
              <a:t>table_name</a:t>
            </a:r>
            <a:r>
              <a:rPr lang="en-US" dirty="0" smtClean="0"/>
              <a:t/>
            </a:r>
            <a:br>
              <a:rPr lang="en-US" dirty="0" smtClean="0"/>
            </a:br>
            <a:r>
              <a:rPr lang="en-US" sz="1400" b="1" dirty="0" smtClean="0">
                <a:solidFill>
                  <a:srgbClr val="0070C0"/>
                </a:solidFill>
                <a:latin typeface="Arial" pitchFamily="34" charset="0"/>
                <a:cs typeface="Arial" pitchFamily="34" charset="0"/>
              </a:rPr>
              <a:t>WHERE</a:t>
            </a:r>
            <a:r>
              <a:rPr lang="en-US" dirty="0" smtClean="0"/>
              <a:t> </a:t>
            </a:r>
            <a:r>
              <a:rPr lang="en-US" b="1" dirty="0" err="1" smtClean="0">
                <a:solidFill>
                  <a:srgbClr val="BC8F00"/>
                </a:solidFill>
              </a:rPr>
              <a:t>column_name</a:t>
            </a:r>
            <a:r>
              <a:rPr lang="en-US" dirty="0" smtClean="0"/>
              <a:t> </a:t>
            </a:r>
            <a:r>
              <a:rPr lang="en-US" b="1" dirty="0" smtClean="0">
                <a:solidFill>
                  <a:srgbClr val="BC8F00"/>
                </a:solidFill>
              </a:rPr>
              <a:t>operator value</a:t>
            </a:r>
            <a:r>
              <a:rPr lang="en-US" dirty="0" smtClean="0"/>
              <a:t/>
            </a:r>
            <a:br>
              <a:rPr lang="en-US" dirty="0" smtClean="0"/>
            </a:br>
            <a:r>
              <a:rPr lang="en-US" sz="1400" b="1" dirty="0" smtClean="0">
                <a:solidFill>
                  <a:srgbClr val="0070C0"/>
                </a:solidFill>
                <a:latin typeface="Arial" pitchFamily="34" charset="0"/>
                <a:cs typeface="Arial" pitchFamily="34" charset="0"/>
              </a:rPr>
              <a:t>GROUP</a:t>
            </a:r>
            <a:r>
              <a:rPr lang="en-US" dirty="0" smtClean="0"/>
              <a:t> </a:t>
            </a:r>
            <a:r>
              <a:rPr lang="en-US" sz="1400" b="1" dirty="0" smtClean="0">
                <a:solidFill>
                  <a:srgbClr val="0070C0"/>
                </a:solidFill>
                <a:latin typeface="Arial" pitchFamily="34" charset="0"/>
                <a:cs typeface="Arial" pitchFamily="34" charset="0"/>
              </a:rPr>
              <a:t>BY</a:t>
            </a:r>
            <a:r>
              <a:rPr lang="en-US" dirty="0" smtClean="0"/>
              <a:t> </a:t>
            </a:r>
            <a:r>
              <a:rPr lang="en-US" b="1" dirty="0" err="1" smtClean="0">
                <a:solidFill>
                  <a:srgbClr val="BC8F00"/>
                </a:solidFill>
              </a:rPr>
              <a:t>column_name</a:t>
            </a:r>
            <a:r>
              <a:rPr lang="en-US" dirty="0" smtClean="0"/>
              <a:t/>
            </a:r>
            <a:br>
              <a:rPr lang="en-US" dirty="0" smtClean="0"/>
            </a:br>
            <a:r>
              <a:rPr lang="en-US" sz="1400" b="1" dirty="0" smtClean="0">
                <a:solidFill>
                  <a:srgbClr val="0070C0"/>
                </a:solidFill>
                <a:latin typeface="Arial" pitchFamily="34" charset="0"/>
                <a:cs typeface="Arial" pitchFamily="34" charset="0"/>
              </a:rPr>
              <a:t>HAVING</a:t>
            </a:r>
            <a:r>
              <a:rPr lang="en-US" dirty="0" smtClean="0"/>
              <a:t> </a:t>
            </a:r>
            <a:r>
              <a:rPr lang="en-US" b="1" dirty="0" err="1" smtClean="0">
                <a:solidFill>
                  <a:srgbClr val="BC8F00"/>
                </a:solidFill>
              </a:rPr>
              <a:t>aggregate_function</a:t>
            </a:r>
            <a:r>
              <a:rPr lang="en-US" b="1" dirty="0" smtClean="0">
                <a:solidFill>
                  <a:srgbClr val="BC8F00"/>
                </a:solidFill>
              </a:rPr>
              <a:t>(</a:t>
            </a:r>
            <a:r>
              <a:rPr lang="en-US" b="1" dirty="0" err="1" smtClean="0">
                <a:solidFill>
                  <a:srgbClr val="BC8F00"/>
                </a:solidFill>
              </a:rPr>
              <a:t>column_name</a:t>
            </a:r>
            <a:r>
              <a:rPr lang="en-US" dirty="0" smtClean="0"/>
              <a:t>) </a:t>
            </a:r>
            <a:r>
              <a:rPr lang="en-US" b="1" dirty="0" smtClean="0">
                <a:solidFill>
                  <a:srgbClr val="BC8F00"/>
                </a:solidFill>
              </a:rPr>
              <a:t>operator</a:t>
            </a:r>
            <a:r>
              <a:rPr lang="en-US" dirty="0" smtClean="0"/>
              <a:t> </a:t>
            </a:r>
            <a:r>
              <a:rPr lang="en-US" b="1" dirty="0" smtClean="0">
                <a:solidFill>
                  <a:srgbClr val="BC8F00"/>
                </a:solidFill>
              </a:rPr>
              <a:t>value</a:t>
            </a:r>
            <a:endParaRPr lang="en-US" b="1" dirty="0">
              <a:solidFill>
                <a:srgbClr val="BC8F00"/>
              </a:solidFill>
            </a:endParaRPr>
          </a:p>
        </p:txBody>
      </p:sp>
    </p:spTree>
    <p:extLst>
      <p:ext uri="{BB962C8B-B14F-4D97-AF65-F5344CB8AC3E}">
        <p14:creationId xmlns:p14="http://schemas.microsoft.com/office/powerpoint/2010/main" val="243331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par>
                          <p:cTn id="23" fill="hold">
                            <p:stCondLst>
                              <p:cond delay="500"/>
                            </p:stCondLst>
                            <p:childTnLst>
                              <p:par>
                                <p:cTn id="24" presetID="27" presetClass="emph" presetSubtype="0" fill="remove" grpId="0" nodeType="afterEffect">
                                  <p:stCondLst>
                                    <p:cond delay="0"/>
                                  </p:stCondLst>
                                  <p:childTnLst>
                                    <p:animClr clrSpc="rgb" dir="cw">
                                      <p:cBhvr override="childStyle">
                                        <p:cTn id="25" dur="250" autoRev="1" fill="remove"/>
                                        <p:tgtEl>
                                          <p:spTgt spid="5"/>
                                        </p:tgtEl>
                                        <p:attrNameLst>
                                          <p:attrName>style.color</p:attrName>
                                        </p:attrNameLst>
                                      </p:cBhvr>
                                      <p:to>
                                        <a:schemeClr val="bg1"/>
                                      </p:to>
                                    </p:animClr>
                                    <p:animClr clrSpc="rgb" dir="cw">
                                      <p:cBhvr>
                                        <p:cTn id="26" dur="250" autoRev="1" fill="remove"/>
                                        <p:tgtEl>
                                          <p:spTgt spid="5"/>
                                        </p:tgtEl>
                                        <p:attrNameLst>
                                          <p:attrName>fillcolor</p:attrName>
                                        </p:attrNameLst>
                                      </p:cBhvr>
                                      <p:to>
                                        <a:schemeClr val="bg1"/>
                                      </p:to>
                                    </p:animClr>
                                    <p:set>
                                      <p:cBhvr>
                                        <p:cTn id="27" dur="250" autoRev="1" fill="remove"/>
                                        <p:tgtEl>
                                          <p:spTgt spid="5"/>
                                        </p:tgtEl>
                                        <p:attrNameLst>
                                          <p:attrName>fill.type</p:attrName>
                                        </p:attrNameLst>
                                      </p:cBhvr>
                                      <p:to>
                                        <p:strVal val="solid"/>
                                      </p:to>
                                    </p:set>
                                    <p:set>
                                      <p:cBhvr>
                                        <p:cTn id="28"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Using Having Clause with Group By</a:t>
            </a:r>
          </a:p>
        </p:txBody>
      </p:sp>
      <p:sp>
        <p:nvSpPr>
          <p:cNvPr id="6" name="TextBox 5"/>
          <p:cNvSpPr txBox="1"/>
          <p:nvPr/>
        </p:nvSpPr>
        <p:spPr>
          <a:xfrm>
            <a:off x="166048" y="1129009"/>
            <a:ext cx="8839200" cy="5878532"/>
          </a:xfrm>
          <a:prstGeom prst="rect">
            <a:avLst/>
          </a:prstGeom>
          <a:noFill/>
        </p:spPr>
        <p:txBody>
          <a:bodyPr wrap="square" rtlCol="0">
            <a:spAutoFit/>
          </a:bodyPr>
          <a:lstStyle/>
          <a:p>
            <a:r>
              <a:rPr lang="en-US" sz="1600" b="0" dirty="0" smtClean="0"/>
              <a:t>The HAVING clause is used along with the GROUP BY clause. Used in a SELECT statement to filter the records using the GROUP BY fields.</a:t>
            </a:r>
            <a:endParaRPr lang="en-US" sz="1600" dirty="0" smtClean="0"/>
          </a:p>
          <a:p>
            <a:r>
              <a:rPr lang="en-US" sz="1600" b="1" dirty="0" smtClean="0"/>
              <a:t>Syntax:</a:t>
            </a:r>
          </a:p>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0" dirty="0" smtClean="0"/>
          </a:p>
          <a:p>
            <a:r>
              <a:rPr lang="en-US" sz="1600" b="1" dirty="0" smtClean="0"/>
              <a:t>How it works?</a:t>
            </a:r>
          </a:p>
          <a:p>
            <a:endParaRPr lang="en-US" sz="1600" dirty="0" smtClean="0"/>
          </a:p>
          <a:p>
            <a:pPr marL="1257300" lvl="2" indent="-342900">
              <a:buFont typeface="+mj-lt"/>
              <a:buAutoNum type="arabicPeriod"/>
            </a:pPr>
            <a:r>
              <a:rPr lang="en-US" sz="1600" b="0" dirty="0" smtClean="0"/>
              <a:t>   Rows are first grouped based on GROUP BY.</a:t>
            </a:r>
          </a:p>
          <a:p>
            <a:pPr marL="1257300" lvl="2" indent="-342900">
              <a:buFont typeface="+mj-lt"/>
              <a:buAutoNum type="arabicPeriod"/>
            </a:pPr>
            <a:r>
              <a:rPr lang="en-US" sz="1600" b="0" dirty="0" smtClean="0"/>
              <a:t>   Groups matching the HAVING clause is then displayed.</a:t>
            </a:r>
          </a:p>
          <a:p>
            <a:endParaRPr lang="en-US" sz="1600" b="0" dirty="0" smtClean="0"/>
          </a:p>
          <a:p>
            <a:r>
              <a:rPr lang="en-US" sz="1600" b="1" dirty="0" smtClean="0"/>
              <a:t>Example:  </a:t>
            </a:r>
            <a:r>
              <a:rPr lang="en-US" sz="1600" b="0" dirty="0" smtClean="0"/>
              <a:t>The records will be grouped based on customer name and in the group only those records which has number of customers &gt; 2 will be displayed.</a:t>
            </a:r>
          </a:p>
          <a:p>
            <a:r>
              <a:rPr lang="en-US" dirty="0" smtClean="0">
                <a:solidFill>
                  <a:srgbClr val="0070C0"/>
                </a:solidFill>
              </a:rPr>
              <a:t>	SELECT </a:t>
            </a:r>
            <a:r>
              <a:rPr lang="en-US" dirty="0">
                <a:solidFill>
                  <a:srgbClr val="BC8F00"/>
                </a:solidFill>
              </a:rPr>
              <a:t>country, </a:t>
            </a:r>
            <a:r>
              <a:rPr lang="en-US" dirty="0">
                <a:solidFill>
                  <a:srgbClr val="0070C0"/>
                </a:solidFill>
              </a:rPr>
              <a:t>count</a:t>
            </a:r>
            <a:r>
              <a:rPr lang="en-US" dirty="0">
                <a:solidFill>
                  <a:srgbClr val="BC8F00"/>
                </a:solidFill>
              </a:rPr>
              <a:t>(</a:t>
            </a:r>
            <a:r>
              <a:rPr lang="en-US" dirty="0" err="1">
                <a:solidFill>
                  <a:srgbClr val="BC8F00"/>
                </a:solidFill>
              </a:rPr>
              <a:t>customername</a:t>
            </a:r>
            <a:r>
              <a:rPr lang="en-US" dirty="0">
                <a:solidFill>
                  <a:srgbClr val="BC8F00"/>
                </a:solidFill>
              </a:rPr>
              <a:t>) </a:t>
            </a:r>
            <a:endParaRPr lang="en-US" dirty="0" smtClean="0">
              <a:solidFill>
                <a:srgbClr val="BC8F00"/>
              </a:solidFill>
            </a:endParaRPr>
          </a:p>
          <a:p>
            <a:r>
              <a:rPr lang="en-US" dirty="0" smtClean="0">
                <a:solidFill>
                  <a:srgbClr val="0070C0"/>
                </a:solidFill>
              </a:rPr>
              <a:t>	from</a:t>
            </a:r>
            <a:r>
              <a:rPr lang="en-US" dirty="0" smtClean="0">
                <a:solidFill>
                  <a:srgbClr val="BC8F00"/>
                </a:solidFill>
              </a:rPr>
              <a:t> </a:t>
            </a:r>
            <a:r>
              <a:rPr lang="en-US" dirty="0">
                <a:solidFill>
                  <a:srgbClr val="BC8F00"/>
                </a:solidFill>
              </a:rPr>
              <a:t>customers </a:t>
            </a:r>
            <a:endParaRPr lang="en-US" dirty="0" smtClean="0">
              <a:solidFill>
                <a:srgbClr val="BC8F00"/>
              </a:solidFill>
            </a:endParaRPr>
          </a:p>
          <a:p>
            <a:r>
              <a:rPr lang="en-US" dirty="0">
                <a:solidFill>
                  <a:srgbClr val="BC8F00"/>
                </a:solidFill>
              </a:rPr>
              <a:t>	</a:t>
            </a:r>
            <a:r>
              <a:rPr lang="en-US" dirty="0" smtClean="0">
                <a:solidFill>
                  <a:schemeClr val="accent1">
                    <a:lumMod val="75000"/>
                  </a:schemeClr>
                </a:solidFill>
              </a:rPr>
              <a:t>where</a:t>
            </a:r>
            <a:r>
              <a:rPr lang="en-US" dirty="0" smtClean="0">
                <a:solidFill>
                  <a:srgbClr val="BC8F00"/>
                </a:solidFill>
              </a:rPr>
              <a:t> </a:t>
            </a:r>
            <a:r>
              <a:rPr lang="en-US" dirty="0">
                <a:solidFill>
                  <a:srgbClr val="BC8F00"/>
                </a:solidFill>
              </a:rPr>
              <a:t>state!=NULL </a:t>
            </a:r>
            <a:endParaRPr lang="en-US" dirty="0" smtClean="0">
              <a:solidFill>
                <a:srgbClr val="BC8F00"/>
              </a:solidFill>
            </a:endParaRPr>
          </a:p>
          <a:p>
            <a:r>
              <a:rPr lang="en-US" dirty="0" smtClean="0">
                <a:solidFill>
                  <a:srgbClr val="0070C0"/>
                </a:solidFill>
              </a:rPr>
              <a:t>	group </a:t>
            </a:r>
            <a:r>
              <a:rPr lang="en-US" dirty="0">
                <a:solidFill>
                  <a:srgbClr val="0070C0"/>
                </a:solidFill>
              </a:rPr>
              <a:t>by </a:t>
            </a:r>
            <a:r>
              <a:rPr lang="en-US" dirty="0">
                <a:solidFill>
                  <a:srgbClr val="BC8F00"/>
                </a:solidFill>
              </a:rPr>
              <a:t>country, having count(</a:t>
            </a:r>
            <a:r>
              <a:rPr lang="en-US" dirty="0" err="1">
                <a:solidFill>
                  <a:srgbClr val="BC8F00"/>
                </a:solidFill>
              </a:rPr>
              <a:t>customername</a:t>
            </a:r>
            <a:r>
              <a:rPr lang="en-US" dirty="0">
                <a:solidFill>
                  <a:srgbClr val="BC8F00"/>
                </a:solidFill>
              </a:rPr>
              <a:t>)&gt;2;</a:t>
            </a:r>
            <a:endParaRPr lang="en-US" dirty="0">
              <a:latin typeface="Arial" pitchFamily="34" charset="0"/>
              <a:cs typeface="Arial" pitchFamily="34" charset="0"/>
            </a:endParaRPr>
          </a:p>
          <a:p>
            <a:pPr lvl="4"/>
            <a:endParaRPr lang="en-US" sz="1600" b="0" dirty="0" smtClean="0"/>
          </a:p>
          <a:p>
            <a:endParaRPr lang="en-US" sz="1600" dirty="0" smtClean="0"/>
          </a:p>
          <a:p>
            <a:pPr lvl="1"/>
            <a:endParaRPr lang="en-US" sz="1600" b="0" dirty="0"/>
          </a:p>
        </p:txBody>
      </p:sp>
      <p:sp>
        <p:nvSpPr>
          <p:cNvPr id="5" name="Rectangle 4"/>
          <p:cNvSpPr/>
          <p:nvPr/>
        </p:nvSpPr>
        <p:spPr>
          <a:xfrm>
            <a:off x="990600" y="1752600"/>
            <a:ext cx="3886200"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31775"/>
            <a:r>
              <a:rPr lang="en-US" sz="1600" dirty="0" smtClean="0">
                <a:solidFill>
                  <a:srgbClr val="0070C0"/>
                </a:solidFill>
              </a:rPr>
              <a:t>SELECT </a:t>
            </a:r>
            <a:r>
              <a:rPr lang="en-US" sz="1600" dirty="0" smtClean="0">
                <a:solidFill>
                  <a:srgbClr val="BC8F00"/>
                </a:solidFill>
              </a:rPr>
              <a:t>column1, column2 ,</a:t>
            </a:r>
            <a:r>
              <a:rPr lang="en-US" sz="1600" dirty="0" err="1" smtClean="0">
                <a:solidFill>
                  <a:srgbClr val="BC8F00"/>
                </a:solidFill>
              </a:rPr>
              <a:t>aggregate_function</a:t>
            </a:r>
            <a:r>
              <a:rPr lang="en-US" sz="1600" dirty="0" smtClean="0">
                <a:solidFill>
                  <a:srgbClr val="BC8F00"/>
                </a:solidFill>
              </a:rPr>
              <a:t>(</a:t>
            </a:r>
            <a:r>
              <a:rPr lang="en-US" sz="1600" dirty="0" err="1" smtClean="0">
                <a:solidFill>
                  <a:srgbClr val="BC8F00"/>
                </a:solidFill>
              </a:rPr>
              <a:t>column_name</a:t>
            </a:r>
            <a:r>
              <a:rPr lang="en-US" sz="1600" dirty="0" smtClean="0">
                <a:solidFill>
                  <a:srgbClr val="BC8F00"/>
                </a:solidFill>
              </a:rPr>
              <a:t>)</a:t>
            </a:r>
            <a:r>
              <a:rPr lang="en-US" sz="1600" dirty="0" smtClean="0">
                <a:solidFill>
                  <a:srgbClr val="0070C0"/>
                </a:solidFill>
              </a:rPr>
              <a:t/>
            </a:r>
            <a:br>
              <a:rPr lang="en-US" sz="1600" dirty="0" smtClean="0">
                <a:solidFill>
                  <a:srgbClr val="0070C0"/>
                </a:solidFill>
              </a:rPr>
            </a:br>
            <a:r>
              <a:rPr lang="en-US" sz="1600" dirty="0" smtClean="0">
                <a:solidFill>
                  <a:srgbClr val="0070C0"/>
                </a:solidFill>
              </a:rPr>
              <a:t>FROM </a:t>
            </a:r>
            <a:r>
              <a:rPr lang="en-US" sz="1600" dirty="0" smtClean="0">
                <a:solidFill>
                  <a:srgbClr val="BC8F00"/>
                </a:solidFill>
              </a:rPr>
              <a:t>table-name</a:t>
            </a:r>
            <a:r>
              <a:rPr lang="en-US" sz="1600" dirty="0" smtClean="0">
                <a:solidFill>
                  <a:srgbClr val="0070C0"/>
                </a:solidFill>
              </a:rPr>
              <a:t> </a:t>
            </a:r>
          </a:p>
          <a:p>
            <a:pPr marL="231775"/>
            <a:r>
              <a:rPr lang="en-US" sz="1600" dirty="0" smtClean="0">
                <a:solidFill>
                  <a:srgbClr val="0070C0"/>
                </a:solidFill>
              </a:rPr>
              <a:t>WHERE </a:t>
            </a:r>
            <a:r>
              <a:rPr lang="en-US" sz="1600" dirty="0" smtClean="0">
                <a:solidFill>
                  <a:srgbClr val="BC8F00"/>
                </a:solidFill>
              </a:rPr>
              <a:t>condition</a:t>
            </a:r>
            <a:r>
              <a:rPr lang="en-US" sz="1600" dirty="0" smtClean="0">
                <a:solidFill>
                  <a:srgbClr val="0070C0"/>
                </a:solidFill>
              </a:rPr>
              <a:t> </a:t>
            </a:r>
          </a:p>
          <a:p>
            <a:pPr marL="231775"/>
            <a:r>
              <a:rPr lang="en-US" sz="1600" dirty="0" smtClean="0">
                <a:solidFill>
                  <a:srgbClr val="0070C0"/>
                </a:solidFill>
              </a:rPr>
              <a:t>GROUP BY </a:t>
            </a:r>
            <a:r>
              <a:rPr lang="en-US" sz="1600" dirty="0" smtClean="0">
                <a:solidFill>
                  <a:srgbClr val="BC8F00"/>
                </a:solidFill>
              </a:rPr>
              <a:t>column1, column2  </a:t>
            </a:r>
          </a:p>
          <a:p>
            <a:pPr marL="231775"/>
            <a:r>
              <a:rPr lang="en-US" sz="1600" dirty="0" smtClean="0">
                <a:solidFill>
                  <a:srgbClr val="0070C0"/>
                </a:solidFill>
              </a:rPr>
              <a:t>HAVING </a:t>
            </a:r>
            <a:r>
              <a:rPr lang="en-US" sz="1600" dirty="0" smtClean="0">
                <a:solidFill>
                  <a:srgbClr val="BC8F00"/>
                </a:solidFill>
              </a:rPr>
              <a:t>condition1,column2;</a:t>
            </a:r>
            <a:endParaRPr lang="en-US" sz="1600" dirty="0" smtClean="0"/>
          </a:p>
        </p:txBody>
      </p:sp>
    </p:spTree>
    <p:extLst>
      <p:ext uri="{BB962C8B-B14F-4D97-AF65-F5344CB8AC3E}">
        <p14:creationId xmlns:p14="http://schemas.microsoft.com/office/powerpoint/2010/main" val="24740444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animEffect transition="in" filter="box(in)">
                                      <p:cBhvr>
                                        <p:cTn id="7" dur="500"/>
                                        <p:tgtEl>
                                          <p:spTgt spid="6">
                                            <p:txEl>
                                              <p:pRg st="8" end="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10" end="10"/>
                                            </p:txEl>
                                          </p:spTgt>
                                        </p:tgtEl>
                                        <p:attrNameLst>
                                          <p:attrName>style.visibility</p:attrName>
                                        </p:attrNameLst>
                                      </p:cBhvr>
                                      <p:to>
                                        <p:strVal val="visible"/>
                                      </p:to>
                                    </p:set>
                                    <p:animEffect transition="in" filter="box(in)">
                                      <p:cBhvr>
                                        <p:cTn id="10" dur="500"/>
                                        <p:tgtEl>
                                          <p:spTgt spid="6">
                                            <p:txEl>
                                              <p:pRg st="10" end="1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11" end="11"/>
                                            </p:txEl>
                                          </p:spTgt>
                                        </p:tgtEl>
                                        <p:attrNameLst>
                                          <p:attrName>style.visibility</p:attrName>
                                        </p:attrNameLst>
                                      </p:cBhvr>
                                      <p:to>
                                        <p:strVal val="visible"/>
                                      </p:to>
                                    </p:set>
                                    <p:animEffect transition="in" filter="box(in)">
                                      <p:cBhvr>
                                        <p:cTn id="13" dur="500"/>
                                        <p:tgtEl>
                                          <p:spTgt spid="6">
                                            <p:txEl>
                                              <p:pRg st="11" end="1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
                                            <p:txEl>
                                              <p:pRg st="13" end="13"/>
                                            </p:txEl>
                                          </p:spTgt>
                                        </p:tgtEl>
                                        <p:attrNameLst>
                                          <p:attrName>style.visibility</p:attrName>
                                        </p:attrNameLst>
                                      </p:cBhvr>
                                      <p:to>
                                        <p:strVal val="visible"/>
                                      </p:to>
                                    </p:set>
                                    <p:animEffect transition="in" filter="box(in)">
                                      <p:cBhvr>
                                        <p:cTn id="18"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 Having Clause with Group By</a:t>
            </a:r>
          </a:p>
        </p:txBody>
      </p:sp>
      <p:sp>
        <p:nvSpPr>
          <p:cNvPr id="9" name="Rounded Rectangle 8"/>
          <p:cNvSpPr/>
          <p:nvPr/>
        </p:nvSpPr>
        <p:spPr>
          <a:xfrm>
            <a:off x="457200" y="2286000"/>
            <a:ext cx="3124200" cy="1143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solidFill>
                  <a:srgbClr val="0070C0"/>
                </a:solidFill>
              </a:rPr>
              <a:t>SELECT </a:t>
            </a:r>
            <a:r>
              <a:rPr lang="en-US" sz="1400" dirty="0" err="1" smtClean="0">
                <a:solidFill>
                  <a:srgbClr val="BC8F00"/>
                </a:solidFill>
              </a:rPr>
              <a:t>country,</a:t>
            </a:r>
            <a:r>
              <a:rPr lang="en-US" sz="1400" dirty="0" err="1" smtClean="0">
                <a:solidFill>
                  <a:srgbClr val="0070C0"/>
                </a:solidFill>
              </a:rPr>
              <a:t>count</a:t>
            </a:r>
            <a:r>
              <a:rPr lang="en-US" sz="1400" dirty="0" smtClean="0">
                <a:solidFill>
                  <a:srgbClr val="BC8F00"/>
                </a:solidFill>
              </a:rPr>
              <a:t>(</a:t>
            </a:r>
            <a:r>
              <a:rPr lang="en-US" sz="1400" dirty="0" err="1" smtClean="0">
                <a:solidFill>
                  <a:srgbClr val="BC8F00"/>
                </a:solidFill>
              </a:rPr>
              <a:t>customername</a:t>
            </a:r>
            <a:r>
              <a:rPr lang="en-US" sz="1400" dirty="0">
                <a:solidFill>
                  <a:srgbClr val="BC8F00"/>
                </a:solidFill>
              </a:rPr>
              <a:t>) </a:t>
            </a:r>
            <a:endParaRPr lang="en-US" sz="1400" dirty="0" smtClean="0">
              <a:solidFill>
                <a:srgbClr val="BC8F00"/>
              </a:solidFill>
            </a:endParaRPr>
          </a:p>
          <a:p>
            <a:r>
              <a:rPr lang="en-US" sz="1400" dirty="0" smtClean="0">
                <a:solidFill>
                  <a:srgbClr val="0070C0"/>
                </a:solidFill>
              </a:rPr>
              <a:t>from</a:t>
            </a:r>
            <a:r>
              <a:rPr lang="en-US" sz="1400" dirty="0" smtClean="0">
                <a:solidFill>
                  <a:srgbClr val="BC8F00"/>
                </a:solidFill>
              </a:rPr>
              <a:t> customers </a:t>
            </a:r>
          </a:p>
          <a:p>
            <a:r>
              <a:rPr lang="en-US" sz="1400" dirty="0" smtClean="0">
                <a:solidFill>
                  <a:schemeClr val="accent1">
                    <a:lumMod val="75000"/>
                  </a:schemeClr>
                </a:solidFill>
              </a:rPr>
              <a:t>where</a:t>
            </a:r>
            <a:r>
              <a:rPr lang="en-US" sz="1400" dirty="0" smtClean="0">
                <a:solidFill>
                  <a:srgbClr val="BC8F00"/>
                </a:solidFill>
              </a:rPr>
              <a:t> state!=NULL </a:t>
            </a:r>
          </a:p>
          <a:p>
            <a:r>
              <a:rPr lang="en-US" sz="1400" dirty="0" smtClean="0">
                <a:solidFill>
                  <a:srgbClr val="0070C0"/>
                </a:solidFill>
              </a:rPr>
              <a:t>group </a:t>
            </a:r>
            <a:r>
              <a:rPr lang="en-US" sz="1400" dirty="0">
                <a:solidFill>
                  <a:srgbClr val="0070C0"/>
                </a:solidFill>
              </a:rPr>
              <a:t>by </a:t>
            </a:r>
            <a:r>
              <a:rPr lang="en-US" sz="1400" dirty="0" smtClean="0">
                <a:solidFill>
                  <a:srgbClr val="BC8F00"/>
                </a:solidFill>
              </a:rPr>
              <a:t>country; </a:t>
            </a:r>
            <a:endParaRPr lang="en-US" sz="1400" dirty="0" smtClean="0">
              <a:latin typeface="Arial" pitchFamily="34" charset="0"/>
              <a:cs typeface="Arial" pitchFamily="34" charset="0"/>
            </a:endParaRPr>
          </a:p>
        </p:txBody>
      </p:sp>
      <p:sp>
        <p:nvSpPr>
          <p:cNvPr id="10" name="TextBox 9"/>
          <p:cNvSpPr txBox="1"/>
          <p:nvPr/>
        </p:nvSpPr>
        <p:spPr>
          <a:xfrm>
            <a:off x="533400" y="1875160"/>
            <a:ext cx="2362200" cy="338554"/>
          </a:xfrm>
          <a:prstGeom prst="rect">
            <a:avLst/>
          </a:prstGeom>
          <a:noFill/>
        </p:spPr>
        <p:txBody>
          <a:bodyPr wrap="square" rtlCol="0">
            <a:spAutoFit/>
          </a:bodyPr>
          <a:lstStyle/>
          <a:p>
            <a:r>
              <a:rPr lang="en-US" sz="1600" b="1" dirty="0" smtClean="0"/>
              <a:t>Without Having Clause:</a:t>
            </a:r>
            <a:endParaRPr lang="en-US" sz="1600" b="1" dirty="0"/>
          </a:p>
        </p:txBody>
      </p:sp>
      <p:sp>
        <p:nvSpPr>
          <p:cNvPr id="13" name="TextBox 12"/>
          <p:cNvSpPr txBox="1"/>
          <p:nvPr/>
        </p:nvSpPr>
        <p:spPr>
          <a:xfrm>
            <a:off x="533400" y="3983712"/>
            <a:ext cx="2362200" cy="338554"/>
          </a:xfrm>
          <a:prstGeom prst="rect">
            <a:avLst/>
          </a:prstGeom>
          <a:noFill/>
        </p:spPr>
        <p:txBody>
          <a:bodyPr wrap="square" rtlCol="0">
            <a:spAutoFit/>
          </a:bodyPr>
          <a:lstStyle/>
          <a:p>
            <a:r>
              <a:rPr lang="en-US" sz="1600" b="1" dirty="0" smtClean="0"/>
              <a:t>With Having Clause:</a:t>
            </a:r>
            <a:endParaRPr lang="en-US" sz="1600" b="1" dirty="0"/>
          </a:p>
        </p:txBody>
      </p:sp>
      <p:sp>
        <p:nvSpPr>
          <p:cNvPr id="15" name="Rounded Rectangle 14"/>
          <p:cNvSpPr/>
          <p:nvPr/>
        </p:nvSpPr>
        <p:spPr>
          <a:xfrm>
            <a:off x="533400" y="4495800"/>
            <a:ext cx="3733800" cy="121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solidFill>
                  <a:srgbClr val="0070C0"/>
                </a:solidFill>
              </a:rPr>
              <a:t>SELECT </a:t>
            </a:r>
            <a:r>
              <a:rPr lang="en-US" sz="1400" dirty="0">
                <a:solidFill>
                  <a:srgbClr val="BC8F00"/>
                </a:solidFill>
              </a:rPr>
              <a:t>country, </a:t>
            </a:r>
            <a:r>
              <a:rPr lang="en-US" sz="1400" dirty="0" smtClean="0">
                <a:solidFill>
                  <a:srgbClr val="0070C0"/>
                </a:solidFill>
              </a:rPr>
              <a:t>count</a:t>
            </a:r>
            <a:r>
              <a:rPr lang="en-US" sz="1400" dirty="0" smtClean="0">
                <a:solidFill>
                  <a:srgbClr val="BC8F00"/>
                </a:solidFill>
              </a:rPr>
              <a:t>(</a:t>
            </a:r>
            <a:r>
              <a:rPr lang="en-US" sz="1400" dirty="0" err="1" smtClean="0">
                <a:solidFill>
                  <a:srgbClr val="BC8F00"/>
                </a:solidFill>
              </a:rPr>
              <a:t>customername</a:t>
            </a:r>
            <a:r>
              <a:rPr lang="en-US" sz="1400" dirty="0">
                <a:solidFill>
                  <a:srgbClr val="BC8F00"/>
                </a:solidFill>
              </a:rPr>
              <a:t>) </a:t>
            </a:r>
            <a:endParaRPr lang="en-US" sz="1400" dirty="0" smtClean="0">
              <a:solidFill>
                <a:srgbClr val="BC8F00"/>
              </a:solidFill>
            </a:endParaRPr>
          </a:p>
          <a:p>
            <a:r>
              <a:rPr lang="en-US" sz="1400" dirty="0" smtClean="0">
                <a:solidFill>
                  <a:srgbClr val="0070C0"/>
                </a:solidFill>
              </a:rPr>
              <a:t>from</a:t>
            </a:r>
            <a:r>
              <a:rPr lang="en-US" sz="1400" dirty="0" smtClean="0">
                <a:solidFill>
                  <a:srgbClr val="BC8F00"/>
                </a:solidFill>
              </a:rPr>
              <a:t> customers </a:t>
            </a:r>
          </a:p>
          <a:p>
            <a:r>
              <a:rPr lang="en-US" sz="1400" dirty="0" smtClean="0">
                <a:solidFill>
                  <a:schemeClr val="accent1">
                    <a:lumMod val="75000"/>
                  </a:schemeClr>
                </a:solidFill>
              </a:rPr>
              <a:t>where</a:t>
            </a:r>
            <a:r>
              <a:rPr lang="en-US" sz="1400" dirty="0" smtClean="0">
                <a:solidFill>
                  <a:srgbClr val="BC8F00"/>
                </a:solidFill>
              </a:rPr>
              <a:t> </a:t>
            </a:r>
            <a:r>
              <a:rPr lang="en-US" sz="1400" dirty="0">
                <a:solidFill>
                  <a:srgbClr val="BC8F00"/>
                </a:solidFill>
              </a:rPr>
              <a:t>state!=</a:t>
            </a:r>
            <a:r>
              <a:rPr lang="en-US" sz="1400" dirty="0" smtClean="0">
                <a:solidFill>
                  <a:srgbClr val="BC8F00"/>
                </a:solidFill>
              </a:rPr>
              <a:t>NULL</a:t>
            </a:r>
          </a:p>
          <a:p>
            <a:r>
              <a:rPr lang="en-US" sz="1400" dirty="0" smtClean="0">
                <a:solidFill>
                  <a:srgbClr val="BC8F00"/>
                </a:solidFill>
              </a:rPr>
              <a:t> </a:t>
            </a:r>
            <a:r>
              <a:rPr lang="en-US" sz="1400" dirty="0">
                <a:solidFill>
                  <a:srgbClr val="0070C0"/>
                </a:solidFill>
              </a:rPr>
              <a:t>group by </a:t>
            </a:r>
            <a:r>
              <a:rPr lang="en-US" sz="1400" dirty="0" smtClean="0">
                <a:solidFill>
                  <a:srgbClr val="BC8F00"/>
                </a:solidFill>
              </a:rPr>
              <a:t>country, </a:t>
            </a:r>
            <a:r>
              <a:rPr lang="en-US" sz="1400" dirty="0">
                <a:solidFill>
                  <a:srgbClr val="0070C0"/>
                </a:solidFill>
              </a:rPr>
              <a:t>having</a:t>
            </a:r>
            <a:r>
              <a:rPr lang="en-US" sz="1400" dirty="0" smtClean="0">
                <a:solidFill>
                  <a:srgbClr val="BC8F00"/>
                </a:solidFill>
              </a:rPr>
              <a:t> count(</a:t>
            </a:r>
            <a:r>
              <a:rPr lang="en-US" sz="1400" dirty="0" err="1" smtClean="0">
                <a:solidFill>
                  <a:srgbClr val="BC8F00"/>
                </a:solidFill>
              </a:rPr>
              <a:t>customername</a:t>
            </a:r>
            <a:r>
              <a:rPr lang="en-US" sz="1400" dirty="0" smtClean="0">
                <a:solidFill>
                  <a:srgbClr val="BC8F00"/>
                </a:solidFill>
              </a:rPr>
              <a:t>)&gt;2;</a:t>
            </a:r>
            <a:endParaRPr lang="en-US" sz="1400" dirty="0" smtClean="0">
              <a:latin typeface="Arial" pitchFamily="34" charset="0"/>
              <a:cs typeface="Arial"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766248207"/>
              </p:ext>
            </p:extLst>
          </p:nvPr>
        </p:nvGraphicFramePr>
        <p:xfrm>
          <a:off x="5105400" y="2004666"/>
          <a:ext cx="3276600" cy="1348134"/>
        </p:xfrm>
        <a:graphic>
          <a:graphicData uri="http://schemas.openxmlformats.org/drawingml/2006/table">
            <a:tbl>
              <a:tblPr firstRow="1" bandRow="1">
                <a:tableStyleId>{5C22544A-7EE6-4342-B048-85BDC9FD1C3A}</a:tableStyleId>
              </a:tblPr>
              <a:tblGrid>
                <a:gridCol w="1219200"/>
                <a:gridCol w="2057400"/>
              </a:tblGrid>
              <a:tr h="323385">
                <a:tc>
                  <a:txBody>
                    <a:bodyPr/>
                    <a:lstStyle/>
                    <a:p>
                      <a:pPr algn="l"/>
                      <a:r>
                        <a:rPr lang="en-US" sz="1400" dirty="0" smtClean="0">
                          <a:latin typeface="Arial" pitchFamily="34" charset="0"/>
                          <a:cs typeface="Arial" pitchFamily="34" charset="0"/>
                        </a:rPr>
                        <a:t>Country</a:t>
                      </a:r>
                      <a:endParaRPr lang="en-US" sz="1400" b="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count(</a:t>
                      </a:r>
                      <a:r>
                        <a:rPr lang="en-US" sz="1400" dirty="0" err="1" smtClean="0">
                          <a:latin typeface="Arial" pitchFamily="34" charset="0"/>
                          <a:cs typeface="Arial" pitchFamily="34" charset="0"/>
                        </a:rPr>
                        <a:t>customername</a:t>
                      </a:r>
                      <a:r>
                        <a:rPr lang="en-US" sz="1400" dirty="0" smtClean="0">
                          <a:latin typeface="Arial" pitchFamily="34" charset="0"/>
                          <a:cs typeface="Arial" pitchFamily="34" charset="0"/>
                        </a:rPr>
                        <a:t>)</a:t>
                      </a:r>
                      <a:endParaRPr lang="en-US" sz="1400" b="0" dirty="0">
                        <a:latin typeface="Arial" pitchFamily="34" charset="0"/>
                        <a:cs typeface="Arial" pitchFamily="34" charset="0"/>
                      </a:endParaRPr>
                    </a:p>
                  </a:txBody>
                  <a:tcPr anchor="ctr"/>
                </a:tc>
              </a:tr>
              <a:tr h="331887">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7</a:t>
                      </a:r>
                      <a:endParaRPr lang="en-US" sz="1400" kern="1200" dirty="0">
                        <a:solidFill>
                          <a:schemeClr val="dk1"/>
                        </a:solidFill>
                        <a:latin typeface="Arial" pitchFamily="34" charset="0"/>
                        <a:ea typeface="+mn-ea"/>
                        <a:cs typeface="Arial" pitchFamily="34" charset="0"/>
                      </a:endParaRPr>
                    </a:p>
                  </a:txBody>
                  <a:tcPr anchor="ctr"/>
                </a:tc>
              </a:tr>
              <a:tr h="304800">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5</a:t>
                      </a:r>
                      <a:endParaRPr lang="en-US" sz="1400" kern="1200" dirty="0">
                        <a:solidFill>
                          <a:schemeClr val="dk1"/>
                        </a:solidFill>
                        <a:latin typeface="Arial" pitchFamily="34" charset="0"/>
                        <a:ea typeface="+mn-ea"/>
                        <a:cs typeface="Arial" pitchFamily="34" charset="0"/>
                      </a:endParaRPr>
                    </a:p>
                  </a:txBody>
                  <a:tcPr anchor="ctr"/>
                </a:tc>
              </a:tr>
              <a:tr h="388062">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2</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539499383"/>
              </p:ext>
            </p:extLst>
          </p:nvPr>
        </p:nvGraphicFramePr>
        <p:xfrm>
          <a:off x="5105400" y="4630932"/>
          <a:ext cx="3276600" cy="914400"/>
        </p:xfrm>
        <a:graphic>
          <a:graphicData uri="http://schemas.openxmlformats.org/drawingml/2006/table">
            <a:tbl>
              <a:tblPr firstRow="1" bandRow="1">
                <a:tableStyleId>{5C22544A-7EE6-4342-B048-85BDC9FD1C3A}</a:tableStyleId>
              </a:tblPr>
              <a:tblGrid>
                <a:gridCol w="1219200"/>
                <a:gridCol w="2057400"/>
              </a:tblGrid>
              <a:tr h="282780">
                <a:tc>
                  <a:txBody>
                    <a:bodyPr/>
                    <a:lstStyle/>
                    <a:p>
                      <a:pPr algn="l"/>
                      <a:r>
                        <a:rPr lang="en-US" sz="1400" dirty="0" smtClean="0">
                          <a:latin typeface="Arial" pitchFamily="34" charset="0"/>
                          <a:cs typeface="Arial" pitchFamily="34" charset="0"/>
                        </a:rPr>
                        <a:t>Country</a:t>
                      </a:r>
                      <a:endParaRPr lang="en-US" sz="1400" b="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count(</a:t>
                      </a:r>
                      <a:r>
                        <a:rPr lang="en-US" sz="1400" dirty="0" err="1" smtClean="0">
                          <a:latin typeface="Arial" pitchFamily="34" charset="0"/>
                          <a:cs typeface="Arial" pitchFamily="34" charset="0"/>
                        </a:rPr>
                        <a:t>customername</a:t>
                      </a:r>
                      <a:r>
                        <a:rPr lang="en-US" sz="1400" dirty="0" smtClean="0">
                          <a:latin typeface="Arial" pitchFamily="34" charset="0"/>
                          <a:cs typeface="Arial" pitchFamily="34" charset="0"/>
                        </a:rPr>
                        <a:t>)</a:t>
                      </a:r>
                      <a:endParaRPr lang="en-US" sz="1400" b="0" dirty="0">
                        <a:latin typeface="Arial" pitchFamily="34" charset="0"/>
                        <a:cs typeface="Arial" pitchFamily="34" charset="0"/>
                      </a:endParaRPr>
                    </a:p>
                  </a:txBody>
                  <a:tcPr anchor="ctr"/>
                </a:tc>
              </a:tr>
              <a:tr h="290214">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7</a:t>
                      </a:r>
                      <a:endParaRPr lang="en-US" sz="1400" kern="1200" dirty="0">
                        <a:solidFill>
                          <a:schemeClr val="dk1"/>
                        </a:solidFill>
                        <a:latin typeface="Arial" pitchFamily="34" charset="0"/>
                        <a:ea typeface="+mn-ea"/>
                        <a:cs typeface="Arial" pitchFamily="34" charset="0"/>
                      </a:endParaRPr>
                    </a:p>
                  </a:txBody>
                  <a:tcPr anchor="ctr"/>
                </a:tc>
              </a:tr>
              <a:tr h="266528">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5</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spTree>
    <p:extLst>
      <p:ext uri="{BB962C8B-B14F-4D97-AF65-F5344CB8AC3E}">
        <p14:creationId xmlns:p14="http://schemas.microsoft.com/office/powerpoint/2010/main" val="164775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ox(in)">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2400" dirty="0" smtClean="0">
                <a:latin typeface="Verdana" pitchFamily="34" charset="0"/>
              </a:rPr>
              <a:t>Using Having Clause &amp; where with group By</a:t>
            </a:r>
          </a:p>
        </p:txBody>
      </p:sp>
      <p:sp>
        <p:nvSpPr>
          <p:cNvPr id="6" name="TextBox 5"/>
          <p:cNvSpPr txBox="1"/>
          <p:nvPr/>
        </p:nvSpPr>
        <p:spPr>
          <a:xfrm>
            <a:off x="193344" y="1210096"/>
            <a:ext cx="8839200" cy="4524315"/>
          </a:xfrm>
          <a:prstGeom prst="rect">
            <a:avLst/>
          </a:prstGeom>
          <a:noFill/>
        </p:spPr>
        <p:txBody>
          <a:bodyPr wrap="square" rtlCol="0">
            <a:spAutoFit/>
          </a:bodyPr>
          <a:lstStyle/>
          <a:p>
            <a:endParaRPr lang="en-US" b="0" dirty="0" smtClean="0"/>
          </a:p>
          <a:p>
            <a:r>
              <a:rPr lang="en-US" b="0" dirty="0" smtClean="0"/>
              <a:t>It is possible to use both WHERE and HAVING clauses together. </a:t>
            </a:r>
          </a:p>
          <a:p>
            <a:endParaRPr lang="en-US" b="0" dirty="0" smtClean="0"/>
          </a:p>
          <a:p>
            <a:r>
              <a:rPr lang="en-US" b="1" dirty="0" smtClean="0"/>
              <a:t>How it works?</a:t>
            </a:r>
          </a:p>
          <a:p>
            <a:endParaRPr lang="en-US" dirty="0"/>
          </a:p>
          <a:p>
            <a:r>
              <a:rPr lang="en-US" b="0" dirty="0" smtClean="0"/>
              <a:t>SQL first retrieves the rows based on </a:t>
            </a:r>
            <a:r>
              <a:rPr lang="en-US" dirty="0" smtClean="0"/>
              <a:t>WHERE</a:t>
            </a:r>
            <a:r>
              <a:rPr lang="en-US" b="0" dirty="0" smtClean="0"/>
              <a:t> clause, group the record  by the group by fields and finally the grouped data are selected  based on </a:t>
            </a:r>
            <a:r>
              <a:rPr lang="en-US" dirty="0" smtClean="0"/>
              <a:t>HAVING</a:t>
            </a:r>
            <a:r>
              <a:rPr lang="en-US" b="0" dirty="0" smtClean="0"/>
              <a:t> clause.</a:t>
            </a:r>
          </a:p>
          <a:p>
            <a:endParaRPr lang="en-US" b="0" dirty="0" smtClean="0"/>
          </a:p>
          <a:p>
            <a:r>
              <a:rPr lang="en-US" b="1" dirty="0" smtClean="0"/>
              <a:t>Example:</a:t>
            </a:r>
          </a:p>
          <a:p>
            <a:pPr lvl="2"/>
            <a:r>
              <a:rPr lang="en-US" dirty="0">
                <a:solidFill>
                  <a:srgbClr val="0070C0"/>
                </a:solidFill>
              </a:rPr>
              <a:t>SELECT </a:t>
            </a:r>
            <a:r>
              <a:rPr lang="en-US" dirty="0">
                <a:solidFill>
                  <a:srgbClr val="BC8F00"/>
                </a:solidFill>
              </a:rPr>
              <a:t>country, </a:t>
            </a:r>
            <a:r>
              <a:rPr lang="en-US" dirty="0">
                <a:solidFill>
                  <a:srgbClr val="0070C0"/>
                </a:solidFill>
              </a:rPr>
              <a:t>count</a:t>
            </a:r>
            <a:r>
              <a:rPr lang="en-US" dirty="0">
                <a:solidFill>
                  <a:srgbClr val="BC8F00"/>
                </a:solidFill>
              </a:rPr>
              <a:t>(</a:t>
            </a:r>
            <a:r>
              <a:rPr lang="en-US" dirty="0" err="1">
                <a:solidFill>
                  <a:srgbClr val="BC8F00"/>
                </a:solidFill>
              </a:rPr>
              <a:t>customername</a:t>
            </a:r>
            <a:r>
              <a:rPr lang="en-US" dirty="0">
                <a:solidFill>
                  <a:srgbClr val="BC8F00"/>
                </a:solidFill>
              </a:rPr>
              <a:t>) </a:t>
            </a:r>
            <a:endParaRPr lang="en-US" dirty="0" smtClean="0">
              <a:solidFill>
                <a:srgbClr val="BC8F00"/>
              </a:solidFill>
            </a:endParaRPr>
          </a:p>
          <a:p>
            <a:pPr lvl="2"/>
            <a:r>
              <a:rPr lang="en-US" dirty="0" smtClean="0">
                <a:solidFill>
                  <a:srgbClr val="0070C0"/>
                </a:solidFill>
              </a:rPr>
              <a:t>from</a:t>
            </a:r>
            <a:r>
              <a:rPr lang="en-US" dirty="0" smtClean="0">
                <a:solidFill>
                  <a:srgbClr val="BC8F00"/>
                </a:solidFill>
              </a:rPr>
              <a:t> </a:t>
            </a:r>
            <a:r>
              <a:rPr lang="en-US" dirty="0">
                <a:solidFill>
                  <a:srgbClr val="BC8F00"/>
                </a:solidFill>
              </a:rPr>
              <a:t>customers </a:t>
            </a:r>
            <a:endParaRPr lang="en-US" dirty="0" smtClean="0">
              <a:solidFill>
                <a:srgbClr val="BC8F00"/>
              </a:solidFill>
            </a:endParaRPr>
          </a:p>
          <a:p>
            <a:pPr lvl="2"/>
            <a:r>
              <a:rPr lang="en-US" dirty="0" smtClean="0">
                <a:solidFill>
                  <a:schemeClr val="accent1">
                    <a:lumMod val="75000"/>
                  </a:schemeClr>
                </a:solidFill>
              </a:rPr>
              <a:t>where</a:t>
            </a:r>
            <a:r>
              <a:rPr lang="en-US" dirty="0" smtClean="0">
                <a:solidFill>
                  <a:srgbClr val="BC8F00"/>
                </a:solidFill>
              </a:rPr>
              <a:t> </a:t>
            </a:r>
            <a:r>
              <a:rPr lang="en-US" dirty="0">
                <a:solidFill>
                  <a:srgbClr val="BC8F00"/>
                </a:solidFill>
              </a:rPr>
              <a:t>state!=NULL </a:t>
            </a:r>
            <a:endParaRPr lang="en-US" dirty="0" smtClean="0">
              <a:solidFill>
                <a:srgbClr val="BC8F00"/>
              </a:solidFill>
            </a:endParaRPr>
          </a:p>
          <a:p>
            <a:pPr lvl="2"/>
            <a:r>
              <a:rPr lang="en-US" dirty="0" smtClean="0">
                <a:solidFill>
                  <a:srgbClr val="0070C0"/>
                </a:solidFill>
              </a:rPr>
              <a:t>group </a:t>
            </a:r>
            <a:r>
              <a:rPr lang="en-US" dirty="0">
                <a:solidFill>
                  <a:srgbClr val="0070C0"/>
                </a:solidFill>
              </a:rPr>
              <a:t>by </a:t>
            </a:r>
            <a:r>
              <a:rPr lang="en-US" dirty="0">
                <a:solidFill>
                  <a:srgbClr val="BC8F00"/>
                </a:solidFill>
              </a:rPr>
              <a:t>country, having count(</a:t>
            </a:r>
            <a:r>
              <a:rPr lang="en-US" dirty="0" err="1">
                <a:solidFill>
                  <a:srgbClr val="BC8F00"/>
                </a:solidFill>
              </a:rPr>
              <a:t>customername</a:t>
            </a:r>
            <a:r>
              <a:rPr lang="en-US" dirty="0">
                <a:solidFill>
                  <a:srgbClr val="BC8F00"/>
                </a:solidFill>
              </a:rPr>
              <a:t>)&gt;2;</a:t>
            </a:r>
            <a:endParaRPr lang="en-US" dirty="0">
              <a:latin typeface="Arial" pitchFamily="34" charset="0"/>
              <a:cs typeface="Arial" pitchFamily="34" charset="0"/>
            </a:endParaRPr>
          </a:p>
          <a:p>
            <a:pPr lvl="3"/>
            <a:endParaRPr lang="en-US" b="0" dirty="0" smtClean="0"/>
          </a:p>
          <a:p>
            <a:r>
              <a:rPr lang="en-US" b="0" dirty="0" smtClean="0"/>
              <a:t>First the records which has state not null are retrieved, records grouped by country and finally the grouped records are filtered for count greater than 2.</a:t>
            </a:r>
            <a:endParaRPr lang="en-US" b="0" dirty="0"/>
          </a:p>
        </p:txBody>
      </p:sp>
    </p:spTree>
    <p:extLst>
      <p:ext uri="{BB962C8B-B14F-4D97-AF65-F5344CB8AC3E}">
        <p14:creationId xmlns:p14="http://schemas.microsoft.com/office/powerpoint/2010/main" val="3046934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box(in)">
                                      <p:cBhvr>
                                        <p:cTn id="7" dur="500"/>
                                        <p:tgtEl>
                                          <p:spTgt spid="6">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13" end="13"/>
                                            </p:txEl>
                                          </p:spTgt>
                                        </p:tgtEl>
                                        <p:attrNameLst>
                                          <p:attrName>style.visibility</p:attrName>
                                        </p:attrNameLst>
                                      </p:cBhvr>
                                      <p:to>
                                        <p:strVal val="visible"/>
                                      </p:to>
                                    </p:set>
                                    <p:animEffect transition="in" filter="box(in)">
                                      <p:cBhvr>
                                        <p:cTn id="1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Why ORDER BY Clause? </a:t>
            </a:r>
            <a:endParaRPr lang="en-US" dirty="0"/>
          </a:p>
        </p:txBody>
      </p:sp>
      <p:sp>
        <p:nvSpPr>
          <p:cNvPr id="3" name="Content Placeholder 2"/>
          <p:cNvSpPr>
            <a:spLocks noGrp="1"/>
          </p:cNvSpPr>
          <p:nvPr>
            <p:ph idx="1"/>
          </p:nvPr>
        </p:nvSpPr>
        <p:spPr>
          <a:xfrm>
            <a:off x="228600" y="1104749"/>
            <a:ext cx="8686800" cy="4946650"/>
          </a:xfrm>
        </p:spPr>
        <p:txBody>
          <a:bodyPr/>
          <a:lstStyle/>
          <a:p>
            <a:pPr marL="0" indent="0">
              <a:buNone/>
            </a:pPr>
            <a:r>
              <a:rPr lang="en-US" sz="1800" b="1" dirty="0" smtClean="0"/>
              <a:t>Why ORDER BY?</a:t>
            </a:r>
          </a:p>
          <a:p>
            <a:r>
              <a:rPr lang="en-US" sz="1600" dirty="0"/>
              <a:t>The ORDER BY clause allows you to sort the records in your result set. </a:t>
            </a:r>
            <a:endParaRPr lang="en-US" sz="1600" dirty="0" smtClean="0"/>
          </a:p>
          <a:p>
            <a:r>
              <a:rPr lang="en-US" sz="1600" dirty="0" smtClean="0"/>
              <a:t>The </a:t>
            </a:r>
            <a:r>
              <a:rPr lang="en-US" sz="1600" dirty="0"/>
              <a:t>ORDER BY clause can only be used in SELECT statements</a:t>
            </a:r>
            <a:r>
              <a:rPr lang="en-US" sz="1600" dirty="0" smtClean="0"/>
              <a:t>.</a:t>
            </a:r>
          </a:p>
          <a:p>
            <a:r>
              <a:rPr lang="en-US" sz="1600" dirty="0"/>
              <a:t>A result set can be sorted through the ORDER BY clause, in accordance with </a:t>
            </a:r>
            <a:r>
              <a:rPr lang="en-US" sz="1600" dirty="0" smtClean="0"/>
              <a:t>the database’s </a:t>
            </a:r>
            <a:r>
              <a:rPr lang="en-US" sz="1600" dirty="0"/>
              <a:t>sort order</a:t>
            </a:r>
            <a:r>
              <a:rPr lang="en-US" sz="1600" i="1" dirty="0" smtClean="0"/>
              <a:t>.</a:t>
            </a:r>
          </a:p>
          <a:p>
            <a:r>
              <a:rPr lang="en-US" sz="1600" dirty="0"/>
              <a:t>The SQL ORDER BY clause sorts the result set based on the columns specified. If the ASC or DESC value is omitted, it is sorted by ASC.</a:t>
            </a:r>
            <a:endParaRPr lang="en-US" sz="1600" dirty="0" smtClean="0"/>
          </a:p>
          <a:p>
            <a:pPr marL="0" indent="0">
              <a:buNone/>
            </a:pPr>
            <a:r>
              <a:rPr lang="en-US" sz="1800" b="1" dirty="0" smtClean="0"/>
              <a:t>Syntax:</a:t>
            </a:r>
          </a:p>
          <a:p>
            <a:pPr marL="0" indent="0">
              <a:buNone/>
            </a:pPr>
            <a:endParaRPr lang="en-US" sz="1800" b="1" dirty="0" smtClean="0"/>
          </a:p>
        </p:txBody>
      </p:sp>
      <p:sp>
        <p:nvSpPr>
          <p:cNvPr id="5" name="Rectangle 5"/>
          <p:cNvSpPr>
            <a:spLocks noChangeArrowheads="1"/>
          </p:cNvSpPr>
          <p:nvPr/>
        </p:nvSpPr>
        <p:spPr bwMode="auto">
          <a:xfrm>
            <a:off x="1371600" y="4800600"/>
            <a:ext cx="7696200" cy="1295400"/>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sz="1600" b="1" dirty="0" smtClean="0">
              <a:solidFill>
                <a:schemeClr val="tx1"/>
              </a:solidFill>
            </a:endParaRPr>
          </a:p>
          <a:p>
            <a:pPr fontAlgn="base">
              <a:lnSpc>
                <a:spcPct val="86000"/>
              </a:lnSpc>
              <a:spcBef>
                <a:spcPct val="0"/>
              </a:spcBef>
              <a:spcAft>
                <a:spcPct val="0"/>
              </a:spcAft>
              <a:buClr>
                <a:srgbClr val="000000"/>
              </a:buClr>
              <a:buSzPct val="100000"/>
            </a:pPr>
            <a:r>
              <a:rPr lang="en-US" sz="1600" b="1" dirty="0" smtClean="0">
                <a:solidFill>
                  <a:schemeClr val="tx1"/>
                </a:solidFill>
              </a:rPr>
              <a:t>Rules:</a:t>
            </a:r>
          </a:p>
          <a:p>
            <a:pPr marL="285750" indent="-285750" fontAlgn="base">
              <a:lnSpc>
                <a:spcPct val="86000"/>
              </a:lnSpc>
              <a:spcBef>
                <a:spcPct val="0"/>
              </a:spcBef>
              <a:spcAft>
                <a:spcPct val="0"/>
              </a:spcAft>
              <a:buClr>
                <a:srgbClr val="000000"/>
              </a:buClr>
              <a:buSzPct val="100000"/>
              <a:buFont typeface="Arial" pitchFamily="34" charset="0"/>
              <a:buChar char="•"/>
            </a:pPr>
            <a:r>
              <a:rPr lang="en-US" sz="1600" dirty="0">
                <a:solidFill>
                  <a:schemeClr val="tx1"/>
                </a:solidFill>
              </a:rPr>
              <a:t>The ORDER BY keyword is used to sort the result-set by </a:t>
            </a:r>
            <a:r>
              <a:rPr lang="en-US" sz="1600" b="1" dirty="0" smtClean="0">
                <a:solidFill>
                  <a:schemeClr val="tx1"/>
                </a:solidFill>
              </a:rPr>
              <a:t>one or more </a:t>
            </a:r>
            <a:r>
              <a:rPr lang="en-US" sz="1600" dirty="0" smtClean="0">
                <a:solidFill>
                  <a:schemeClr val="tx1"/>
                </a:solidFill>
              </a:rPr>
              <a:t>specified </a:t>
            </a:r>
            <a:r>
              <a:rPr lang="en-US" sz="1600" dirty="0">
                <a:solidFill>
                  <a:schemeClr val="tx1"/>
                </a:solidFill>
              </a:rPr>
              <a:t>column(s).</a:t>
            </a:r>
          </a:p>
          <a:p>
            <a:pPr marL="285750" indent="-285750" fontAlgn="base">
              <a:lnSpc>
                <a:spcPct val="86000"/>
              </a:lnSpc>
              <a:spcBef>
                <a:spcPct val="0"/>
              </a:spcBef>
              <a:spcAft>
                <a:spcPct val="0"/>
              </a:spcAft>
              <a:buClr>
                <a:srgbClr val="000000"/>
              </a:buClr>
              <a:buSzPct val="100000"/>
              <a:buFont typeface="Arial" pitchFamily="34" charset="0"/>
              <a:buChar char="•"/>
            </a:pPr>
            <a:r>
              <a:rPr lang="en-US" sz="1600" dirty="0">
                <a:solidFill>
                  <a:schemeClr val="tx1"/>
                </a:solidFill>
              </a:rPr>
              <a:t>The ORDER BY keyword sorts the records in ascending order by default</a:t>
            </a:r>
            <a:r>
              <a:rPr lang="en-US" sz="1600" dirty="0" smtClean="0">
                <a:solidFill>
                  <a:schemeClr val="tx1"/>
                </a:solidFill>
              </a:rPr>
              <a:t>.</a:t>
            </a:r>
          </a:p>
          <a:p>
            <a:pPr marL="285750" indent="-285750" fontAlgn="base">
              <a:lnSpc>
                <a:spcPct val="86000"/>
              </a:lnSpc>
              <a:spcBef>
                <a:spcPct val="0"/>
              </a:spcBef>
              <a:spcAft>
                <a:spcPct val="0"/>
              </a:spcAft>
              <a:buClr>
                <a:srgbClr val="000000"/>
              </a:buClr>
              <a:buSzPct val="100000"/>
              <a:buFont typeface="Arial" pitchFamily="34" charset="0"/>
              <a:buChar char="•"/>
            </a:pPr>
            <a:r>
              <a:rPr lang="en-US" sz="1600" dirty="0">
                <a:solidFill>
                  <a:schemeClr val="tx1"/>
                </a:solidFill>
              </a:rPr>
              <a:t>The ordering is hierarchical, based on the order in which the items are expressed </a:t>
            </a:r>
            <a:endParaRPr lang="en-US" sz="1600" dirty="0" smtClean="0">
              <a:solidFill>
                <a:schemeClr val="tx1"/>
              </a:solidFill>
            </a:endParaRPr>
          </a:p>
          <a:p>
            <a:pPr marL="285750" indent="-285750" fontAlgn="base">
              <a:lnSpc>
                <a:spcPct val="86000"/>
              </a:lnSpc>
              <a:spcBef>
                <a:spcPct val="0"/>
              </a:spcBef>
              <a:spcAft>
                <a:spcPct val="0"/>
              </a:spcAft>
              <a:buClr>
                <a:srgbClr val="000000"/>
              </a:buClr>
              <a:buSzPct val="100000"/>
            </a:pPr>
            <a:r>
              <a:rPr lang="en-US" sz="1600" dirty="0" smtClean="0">
                <a:solidFill>
                  <a:schemeClr val="tx1"/>
                </a:solidFill>
              </a:rPr>
              <a:t>	in ORDER </a:t>
            </a:r>
            <a:r>
              <a:rPr lang="en-US" sz="1600" dirty="0">
                <a:solidFill>
                  <a:schemeClr val="tx1"/>
                </a:solidFill>
              </a:rPr>
              <a:t>BY clause. </a:t>
            </a:r>
          </a:p>
          <a:p>
            <a:pPr marL="285750" indent="-285750" fontAlgn="base">
              <a:lnSpc>
                <a:spcPct val="86000"/>
              </a:lnSpc>
              <a:spcBef>
                <a:spcPct val="0"/>
              </a:spcBef>
              <a:spcAft>
                <a:spcPct val="0"/>
              </a:spcAft>
              <a:buClr>
                <a:srgbClr val="000000"/>
              </a:buClr>
              <a:buSzPct val="100000"/>
              <a:buFont typeface="Arial" pitchFamily="34" charset="0"/>
              <a:buChar char="•"/>
            </a:pPr>
            <a:r>
              <a:rPr lang="en-US" sz="1600" dirty="0">
                <a:solidFill>
                  <a:schemeClr val="tx1"/>
                </a:solidFill>
              </a:rPr>
              <a:t>The ordering can even be performed on columns not returned in the result set.  </a:t>
            </a:r>
          </a:p>
          <a:p>
            <a:pPr marL="285750" indent="-285750" fontAlgn="base">
              <a:lnSpc>
                <a:spcPct val="86000"/>
              </a:lnSpc>
              <a:spcBef>
                <a:spcPct val="0"/>
              </a:spcBef>
              <a:spcAft>
                <a:spcPct val="0"/>
              </a:spcAft>
              <a:buClr>
                <a:srgbClr val="000000"/>
              </a:buClr>
              <a:buSzPct val="100000"/>
              <a:buFont typeface="Arial" pitchFamily="34" charset="0"/>
              <a:buChar char="•"/>
            </a:pPr>
            <a:endParaRPr lang="en-US" sz="1600" dirty="0">
              <a:solidFill>
                <a:schemeClr val="tx1"/>
              </a:solidFill>
            </a:endParaRPr>
          </a:p>
        </p:txBody>
      </p:sp>
      <p:pic>
        <p:nvPicPr>
          <p:cNvPr id="7" name="Picture 6"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430" y="5029200"/>
            <a:ext cx="958770" cy="1066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371600" y="3360003"/>
            <a:ext cx="43434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lvl="1"/>
            <a:r>
              <a:rPr lang="en-US" sz="1600" dirty="0" smtClean="0">
                <a:solidFill>
                  <a:srgbClr val="0070C0"/>
                </a:solidFill>
              </a:rPr>
              <a:t>SELECT </a:t>
            </a:r>
            <a:r>
              <a:rPr lang="en-US" sz="1600" dirty="0" err="1" smtClean="0">
                <a:solidFill>
                  <a:srgbClr val="BC8F00"/>
                </a:solidFill>
              </a:rPr>
              <a:t>column_name</a:t>
            </a:r>
            <a:r>
              <a:rPr lang="en-US" sz="1600" dirty="0" smtClean="0">
                <a:solidFill>
                  <a:srgbClr val="BC8F00"/>
                </a:solidFill>
              </a:rPr>
              <a:t>(s</a:t>
            </a:r>
            <a:r>
              <a:rPr lang="en-US" sz="1600" dirty="0" smtClean="0">
                <a:solidFill>
                  <a:srgbClr val="0070C0"/>
                </a:solidFill>
              </a:rPr>
              <a:t>)</a:t>
            </a:r>
          </a:p>
          <a:p>
            <a:pPr marL="342900" lvl="1"/>
            <a:r>
              <a:rPr lang="en-US" sz="1600" dirty="0" smtClean="0">
                <a:solidFill>
                  <a:srgbClr val="0070C0"/>
                </a:solidFill>
              </a:rPr>
              <a:t>FROM </a:t>
            </a:r>
            <a:r>
              <a:rPr lang="en-US" sz="1600" dirty="0" err="1" smtClean="0">
                <a:solidFill>
                  <a:srgbClr val="BC8F00"/>
                </a:solidFill>
              </a:rPr>
              <a:t>table_name</a:t>
            </a:r>
            <a:endParaRPr lang="en-US" sz="1600" dirty="0" smtClean="0">
              <a:solidFill>
                <a:srgbClr val="BC8F00"/>
              </a:solidFill>
            </a:endParaRPr>
          </a:p>
          <a:p>
            <a:pPr marL="342900" lvl="1"/>
            <a:r>
              <a:rPr lang="en-US" sz="1600" dirty="0" smtClean="0">
                <a:solidFill>
                  <a:srgbClr val="0070C0"/>
                </a:solidFill>
              </a:rPr>
              <a:t>ORDER BY </a:t>
            </a:r>
            <a:r>
              <a:rPr lang="en-US" sz="1600" dirty="0" err="1" smtClean="0">
                <a:solidFill>
                  <a:srgbClr val="BC8F00"/>
                </a:solidFill>
              </a:rPr>
              <a:t>column_name</a:t>
            </a:r>
            <a:r>
              <a:rPr lang="en-US" sz="1600" dirty="0" smtClean="0">
                <a:solidFill>
                  <a:srgbClr val="BC8F00"/>
                </a:solidFill>
              </a:rPr>
              <a:t>(s</a:t>
            </a:r>
            <a:r>
              <a:rPr lang="en-US" sz="1600" dirty="0" smtClean="0">
                <a:solidFill>
                  <a:srgbClr val="0070C0"/>
                </a:solidFill>
              </a:rPr>
              <a:t>) ASC|DESC;</a:t>
            </a:r>
            <a:endParaRPr lang="en-US" sz="1600" dirty="0"/>
          </a:p>
        </p:txBody>
      </p:sp>
    </p:spTree>
    <p:extLst>
      <p:ext uri="{BB962C8B-B14F-4D97-AF65-F5344CB8AC3E}">
        <p14:creationId xmlns:p14="http://schemas.microsoft.com/office/powerpoint/2010/main" val="196503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par>
                          <p:cTn id="23" fill="hold">
                            <p:stCondLst>
                              <p:cond delay="500"/>
                            </p:stCondLst>
                            <p:childTnLst>
                              <p:par>
                                <p:cTn id="24" presetID="27" presetClass="emph" presetSubtype="0" fill="remove" grpId="0" nodeType="afterEffect">
                                  <p:stCondLst>
                                    <p:cond delay="0"/>
                                  </p:stCondLst>
                                  <p:childTnLst>
                                    <p:animClr clrSpc="rgb" dir="cw">
                                      <p:cBhvr override="childStyle">
                                        <p:cTn id="25" dur="250" autoRev="1" fill="remove"/>
                                        <p:tgtEl>
                                          <p:spTgt spid="5"/>
                                        </p:tgtEl>
                                        <p:attrNameLst>
                                          <p:attrName>style.color</p:attrName>
                                        </p:attrNameLst>
                                      </p:cBhvr>
                                      <p:to>
                                        <a:schemeClr val="bg1"/>
                                      </p:to>
                                    </p:animClr>
                                    <p:animClr clrSpc="rgb" dir="cw">
                                      <p:cBhvr>
                                        <p:cTn id="26" dur="250" autoRev="1" fill="remove"/>
                                        <p:tgtEl>
                                          <p:spTgt spid="5"/>
                                        </p:tgtEl>
                                        <p:attrNameLst>
                                          <p:attrName>fillcolor</p:attrName>
                                        </p:attrNameLst>
                                      </p:cBhvr>
                                      <p:to>
                                        <a:schemeClr val="bg1"/>
                                      </p:to>
                                    </p:animClr>
                                    <p:set>
                                      <p:cBhvr>
                                        <p:cTn id="27" dur="250" autoRev="1" fill="remove"/>
                                        <p:tgtEl>
                                          <p:spTgt spid="5"/>
                                        </p:tgtEl>
                                        <p:attrNameLst>
                                          <p:attrName>fill.type</p:attrName>
                                        </p:attrNameLst>
                                      </p:cBhvr>
                                      <p:to>
                                        <p:strVal val="solid"/>
                                      </p:to>
                                    </p:set>
                                    <p:set>
                                      <p:cBhvr>
                                        <p:cTn id="28"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What is ORDER BY Clause?</a:t>
            </a:r>
          </a:p>
        </p:txBody>
      </p:sp>
      <p:sp>
        <p:nvSpPr>
          <p:cNvPr id="6" name="TextBox 5"/>
          <p:cNvSpPr txBox="1"/>
          <p:nvPr/>
        </p:nvSpPr>
        <p:spPr>
          <a:xfrm>
            <a:off x="152400" y="1244133"/>
            <a:ext cx="8839200" cy="4801314"/>
          </a:xfrm>
          <a:prstGeom prst="rect">
            <a:avLst/>
          </a:prstGeom>
          <a:noFill/>
        </p:spPr>
        <p:txBody>
          <a:bodyPr wrap="square" rtlCol="0">
            <a:spAutoFit/>
          </a:bodyPr>
          <a:lstStyle/>
          <a:p>
            <a:r>
              <a:rPr lang="en-US" b="0" dirty="0" smtClean="0"/>
              <a:t>The ORDER BY clause are used for sorting the data based on the column specified.</a:t>
            </a:r>
            <a:endParaRPr lang="en-US" dirty="0" smtClean="0"/>
          </a:p>
          <a:p>
            <a:r>
              <a:rPr lang="en-US" b="1" dirty="0" smtClean="0"/>
              <a:t>Syntax:</a:t>
            </a:r>
          </a:p>
          <a:p>
            <a:pPr lvl="3"/>
            <a:endParaRPr lang="en-US" b="0" dirty="0" smtClean="0"/>
          </a:p>
          <a:p>
            <a:pPr lvl="3"/>
            <a:endParaRPr lang="en-US" dirty="0" smtClean="0"/>
          </a:p>
          <a:p>
            <a:pPr lvl="3"/>
            <a:endParaRPr lang="en-US" b="0" dirty="0" smtClean="0"/>
          </a:p>
          <a:p>
            <a:pPr lvl="3"/>
            <a:endParaRPr lang="en-US" dirty="0" smtClean="0"/>
          </a:p>
          <a:p>
            <a:pPr lvl="3"/>
            <a:endParaRPr lang="en-US" b="0" dirty="0" smtClean="0"/>
          </a:p>
          <a:p>
            <a:pPr lvl="2"/>
            <a:r>
              <a:rPr lang="en-US" b="0" dirty="0" smtClean="0"/>
              <a:t>ASC  indicates ascending order. (default)</a:t>
            </a:r>
            <a:br>
              <a:rPr lang="en-US" b="0" dirty="0" smtClean="0"/>
            </a:br>
            <a:r>
              <a:rPr lang="en-US" b="0" dirty="0" smtClean="0"/>
              <a:t>DESC  indicates descending order.</a:t>
            </a:r>
          </a:p>
          <a:p>
            <a:endParaRPr lang="en-US" b="0" dirty="0" smtClean="0"/>
          </a:p>
          <a:p>
            <a:r>
              <a:rPr lang="en-US" b="1" dirty="0" smtClean="0"/>
              <a:t>Example 1:</a:t>
            </a:r>
          </a:p>
          <a:p>
            <a:endParaRPr lang="en-US" b="0" dirty="0" smtClean="0"/>
          </a:p>
          <a:p>
            <a:pPr lvl="2"/>
            <a:r>
              <a:rPr lang="en-US" dirty="0">
                <a:solidFill>
                  <a:srgbClr val="0070C0"/>
                </a:solidFill>
              </a:rPr>
              <a:t>SELECT </a:t>
            </a:r>
            <a:r>
              <a:rPr lang="en-US" dirty="0" smtClean="0">
                <a:solidFill>
                  <a:srgbClr val="BC8F00"/>
                </a:solidFill>
              </a:rPr>
              <a:t>CUSTOMERNAME,COUNTRY</a:t>
            </a:r>
            <a:r>
              <a:rPr lang="en-US" dirty="0" smtClean="0">
                <a:solidFill>
                  <a:srgbClr val="00B050"/>
                </a:solidFill>
              </a:rPr>
              <a:t> </a:t>
            </a:r>
          </a:p>
          <a:p>
            <a:pPr lvl="2"/>
            <a:r>
              <a:rPr lang="en-US" dirty="0" smtClean="0">
                <a:solidFill>
                  <a:srgbClr val="0070C0"/>
                </a:solidFill>
              </a:rPr>
              <a:t>FROM </a:t>
            </a:r>
            <a:r>
              <a:rPr lang="en-US" dirty="0" smtClean="0">
                <a:solidFill>
                  <a:srgbClr val="BC8F00"/>
                </a:solidFill>
              </a:rPr>
              <a:t>CUSTOMERS</a:t>
            </a:r>
            <a:r>
              <a:rPr lang="en-US" dirty="0" smtClean="0">
                <a:solidFill>
                  <a:srgbClr val="0070C0"/>
                </a:solidFill>
              </a:rPr>
              <a:t> </a:t>
            </a:r>
          </a:p>
          <a:p>
            <a:pPr lvl="2"/>
            <a:r>
              <a:rPr lang="en-US" dirty="0" smtClean="0">
                <a:solidFill>
                  <a:srgbClr val="0070C0"/>
                </a:solidFill>
              </a:rPr>
              <a:t>ORDER </a:t>
            </a:r>
            <a:r>
              <a:rPr lang="en-US" dirty="0">
                <a:solidFill>
                  <a:srgbClr val="0070C0"/>
                </a:solidFill>
              </a:rPr>
              <a:t>BY </a:t>
            </a:r>
            <a:r>
              <a:rPr lang="en-US" dirty="0" smtClean="0">
                <a:solidFill>
                  <a:srgbClr val="BC8F00"/>
                </a:solidFill>
              </a:rPr>
              <a:t>Country</a:t>
            </a:r>
            <a:r>
              <a:rPr lang="en-US" dirty="0" smtClean="0">
                <a:solidFill>
                  <a:srgbClr val="0070C0"/>
                </a:solidFill>
              </a:rPr>
              <a:t> </a:t>
            </a:r>
            <a:r>
              <a:rPr lang="en-US" dirty="0">
                <a:solidFill>
                  <a:srgbClr val="0070C0"/>
                </a:solidFill>
              </a:rPr>
              <a:t>ASC;</a:t>
            </a:r>
          </a:p>
          <a:p>
            <a:pPr lvl="2"/>
            <a:endParaRPr lang="en-US" b="0" dirty="0" smtClean="0"/>
          </a:p>
          <a:p>
            <a:pPr lvl="2"/>
            <a:r>
              <a:rPr lang="en-US" b="0" dirty="0" smtClean="0"/>
              <a:t>return all records sorted by the country field in ascending order.</a:t>
            </a:r>
            <a:endParaRPr lang="en-US" b="0" dirty="0"/>
          </a:p>
        </p:txBody>
      </p:sp>
      <p:sp>
        <p:nvSpPr>
          <p:cNvPr id="5" name="Rectangle 4"/>
          <p:cNvSpPr/>
          <p:nvPr/>
        </p:nvSpPr>
        <p:spPr>
          <a:xfrm>
            <a:off x="1219200" y="1752600"/>
            <a:ext cx="32766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solidFill>
                  <a:srgbClr val="0070C0"/>
                </a:solidFill>
              </a:rPr>
              <a:t>SELECT </a:t>
            </a:r>
            <a:r>
              <a:rPr lang="en-US" dirty="0" smtClean="0">
                <a:solidFill>
                  <a:srgbClr val="BC8F00"/>
                </a:solidFill>
              </a:rPr>
              <a:t>columns</a:t>
            </a:r>
            <a:r>
              <a:rPr lang="en-US" dirty="0" smtClean="0">
                <a:solidFill>
                  <a:srgbClr val="0070C0"/>
                </a:solidFill>
              </a:rPr>
              <a:t>  </a:t>
            </a:r>
          </a:p>
          <a:p>
            <a:r>
              <a:rPr lang="en-US" dirty="0" smtClean="0">
                <a:solidFill>
                  <a:srgbClr val="0070C0"/>
                </a:solidFill>
              </a:rPr>
              <a:t>FROM </a:t>
            </a:r>
            <a:r>
              <a:rPr lang="en-US" dirty="0" smtClean="0">
                <a:solidFill>
                  <a:srgbClr val="BC8F00"/>
                </a:solidFill>
              </a:rPr>
              <a:t>table-name</a:t>
            </a:r>
            <a:r>
              <a:rPr lang="en-US" dirty="0" smtClean="0">
                <a:solidFill>
                  <a:srgbClr val="0070C0"/>
                </a:solidFill>
              </a:rPr>
              <a:t> </a:t>
            </a:r>
          </a:p>
          <a:p>
            <a:r>
              <a:rPr lang="en-US" dirty="0" smtClean="0">
                <a:solidFill>
                  <a:srgbClr val="0070C0"/>
                </a:solidFill>
              </a:rPr>
              <a:t>WHERE </a:t>
            </a:r>
            <a:r>
              <a:rPr lang="en-US" dirty="0" smtClean="0">
                <a:solidFill>
                  <a:srgbClr val="BC8F00"/>
                </a:solidFill>
              </a:rPr>
              <a:t>condition</a:t>
            </a:r>
            <a:r>
              <a:rPr lang="en-US" dirty="0" smtClean="0">
                <a:solidFill>
                  <a:srgbClr val="0070C0"/>
                </a:solidFill>
              </a:rPr>
              <a:t> </a:t>
            </a:r>
          </a:p>
          <a:p>
            <a:r>
              <a:rPr lang="en-US" dirty="0" smtClean="0">
                <a:solidFill>
                  <a:srgbClr val="0070C0"/>
                </a:solidFill>
              </a:rPr>
              <a:t>ORDER BY </a:t>
            </a:r>
            <a:r>
              <a:rPr lang="en-US" dirty="0" smtClean="0">
                <a:solidFill>
                  <a:srgbClr val="BC8F00"/>
                </a:solidFill>
              </a:rPr>
              <a:t>column</a:t>
            </a:r>
            <a:r>
              <a:rPr lang="en-US" dirty="0" smtClean="0">
                <a:solidFill>
                  <a:srgbClr val="0070C0"/>
                </a:solidFill>
              </a:rPr>
              <a:t>  ASC/DESC;</a:t>
            </a:r>
          </a:p>
        </p:txBody>
      </p:sp>
    </p:spTree>
    <p:extLst>
      <p:ext uri="{BB962C8B-B14F-4D97-AF65-F5344CB8AC3E}">
        <p14:creationId xmlns:p14="http://schemas.microsoft.com/office/powerpoint/2010/main" val="2978145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Effect transition="in" filter="box(in)">
                                      <p:cBhvr>
                                        <p:cTn id="7" dur="500"/>
                                        <p:tgtEl>
                                          <p:spTgt spid="6">
                                            <p:txEl>
                                              <p:pRg st="9" end="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15" end="15"/>
                                            </p:txEl>
                                          </p:spTgt>
                                        </p:tgtEl>
                                        <p:attrNameLst>
                                          <p:attrName>style.visibility</p:attrName>
                                        </p:attrNameLst>
                                      </p:cBhvr>
                                      <p:to>
                                        <p:strVal val="visible"/>
                                      </p:to>
                                    </p:set>
                                    <p:animEffect transition="in" filter="box(in)">
                                      <p:cBhvr>
                                        <p:cTn id="10"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ORDER BY Clause</a:t>
            </a:r>
            <a:endParaRPr lang="en-US" dirty="0"/>
          </a:p>
        </p:txBody>
      </p:sp>
      <p:sp>
        <p:nvSpPr>
          <p:cNvPr id="3" name="Content Placeholder 2"/>
          <p:cNvSpPr>
            <a:spLocks noGrp="1"/>
          </p:cNvSpPr>
          <p:nvPr>
            <p:ph idx="1"/>
          </p:nvPr>
        </p:nvSpPr>
        <p:spPr>
          <a:xfrm>
            <a:off x="228600" y="1268525"/>
            <a:ext cx="8686800" cy="4946650"/>
          </a:xfrm>
        </p:spPr>
        <p:txBody>
          <a:bodyPr/>
          <a:lstStyle/>
          <a:p>
            <a:pPr marL="0" indent="0">
              <a:buNone/>
            </a:pPr>
            <a:r>
              <a:rPr lang="en-US" sz="1800" b="1" dirty="0" smtClean="0"/>
              <a:t>ORDER BY Cont..</a:t>
            </a:r>
          </a:p>
          <a:p>
            <a:r>
              <a:rPr lang="en-US" sz="1600" dirty="0" smtClean="0"/>
              <a:t>Almost all major database vendors also </a:t>
            </a:r>
            <a:r>
              <a:rPr lang="en-US" sz="1600" dirty="0"/>
              <a:t>allow the use of ordinal positions in </a:t>
            </a:r>
            <a:r>
              <a:rPr lang="en-US" sz="1600" dirty="0" smtClean="0"/>
              <a:t>the ORDER_BY </a:t>
            </a:r>
            <a:r>
              <a:rPr lang="en-US" sz="1600" dirty="0"/>
              <a:t>clause. </a:t>
            </a:r>
            <a:endParaRPr lang="en-US" sz="1600" dirty="0" smtClean="0"/>
          </a:p>
          <a:p>
            <a:r>
              <a:rPr lang="en-US" sz="1600" dirty="0" smtClean="0"/>
              <a:t>The </a:t>
            </a:r>
            <a:r>
              <a:rPr lang="en-US" sz="1600" dirty="0"/>
              <a:t>order of the result set may be ordered by specifying </a:t>
            </a:r>
            <a:r>
              <a:rPr lang="en-US" sz="1600" dirty="0" smtClean="0"/>
              <a:t>the integer </a:t>
            </a:r>
            <a:r>
              <a:rPr lang="en-US" sz="1600" dirty="0"/>
              <a:t>of the </a:t>
            </a:r>
            <a:r>
              <a:rPr lang="en-US" sz="1600" dirty="0" err="1"/>
              <a:t>column_position</a:t>
            </a:r>
            <a:r>
              <a:rPr lang="en-US" sz="1600" dirty="0"/>
              <a:t> rather than the column name or alias</a:t>
            </a:r>
            <a:r>
              <a:rPr lang="en-US" sz="1600" dirty="0" smtClean="0"/>
              <a:t>.</a:t>
            </a:r>
          </a:p>
          <a:p>
            <a:r>
              <a:rPr lang="en-US" sz="1600" dirty="0"/>
              <a:t>For </a:t>
            </a:r>
            <a:r>
              <a:rPr lang="en-US" sz="1600" dirty="0" smtClean="0"/>
              <a:t>example :</a:t>
            </a:r>
          </a:p>
          <a:p>
            <a:endParaRPr lang="en-US" sz="1600" dirty="0"/>
          </a:p>
          <a:p>
            <a:endParaRPr lang="en-US" sz="1600" dirty="0" smtClean="0"/>
          </a:p>
          <a:p>
            <a:endParaRPr lang="en-US" sz="1600" dirty="0"/>
          </a:p>
          <a:p>
            <a:r>
              <a:rPr lang="en-US" sz="1600" dirty="0"/>
              <a:t>In general, use an ORDER BY clause to control the order of the query result set. </a:t>
            </a:r>
            <a:endParaRPr lang="en-US" sz="1600" dirty="0" smtClean="0"/>
          </a:p>
          <a:p>
            <a:r>
              <a:rPr lang="en-US" sz="1600" dirty="0" smtClean="0"/>
              <a:t>If no </a:t>
            </a:r>
            <a:r>
              <a:rPr lang="en-US" sz="1600" dirty="0"/>
              <a:t>ORDER BY clause is specified, most implementations return the data </a:t>
            </a:r>
            <a:r>
              <a:rPr lang="en-US" sz="1600" dirty="0" smtClean="0"/>
              <a:t>according to </a:t>
            </a:r>
            <a:r>
              <a:rPr lang="en-US" sz="1600" dirty="0"/>
              <a:t>the </a:t>
            </a:r>
            <a:r>
              <a:rPr lang="en-US" sz="1600" b="1" dirty="0"/>
              <a:t>physical order of data </a:t>
            </a:r>
            <a:r>
              <a:rPr lang="en-US" sz="1600" dirty="0"/>
              <a:t>within the table or according to the </a:t>
            </a:r>
            <a:r>
              <a:rPr lang="en-US" sz="1600" b="1" dirty="0"/>
              <a:t>order of an </a:t>
            </a:r>
            <a:r>
              <a:rPr lang="en-US" sz="1600" b="1" dirty="0" smtClean="0"/>
              <a:t>index</a:t>
            </a:r>
            <a:r>
              <a:rPr lang="en-US" sz="1600" dirty="0" smtClean="0"/>
              <a:t> utilized </a:t>
            </a:r>
            <a:r>
              <a:rPr lang="en-US" sz="1600" dirty="0"/>
              <a:t>by the query. </a:t>
            </a:r>
            <a:endParaRPr lang="en-US" sz="1600" dirty="0" smtClean="0"/>
          </a:p>
          <a:p>
            <a:r>
              <a:rPr lang="en-US" sz="1600" dirty="0" smtClean="0"/>
              <a:t>This </a:t>
            </a:r>
            <a:r>
              <a:rPr lang="en-US" sz="1600" dirty="0"/>
              <a:t>can cause problems if the index or physical sort </a:t>
            </a:r>
            <a:r>
              <a:rPr lang="en-US" sz="1600" dirty="0" smtClean="0"/>
              <a:t>order of </a:t>
            </a:r>
            <a:r>
              <a:rPr lang="en-US" sz="1600" dirty="0"/>
              <a:t>the data is ever changed. Instead, explicitly state the order.</a:t>
            </a:r>
          </a:p>
          <a:p>
            <a:endParaRPr lang="en-US" sz="1600" dirty="0" smtClean="0"/>
          </a:p>
        </p:txBody>
      </p:sp>
      <p:pic>
        <p:nvPicPr>
          <p:cNvPr id="24578"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743200" y="2630600"/>
            <a:ext cx="2619375" cy="609600"/>
          </a:xfrm>
          <a:prstGeom prst="rect">
            <a:avLst/>
          </a:prstGeom>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814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ipe(down)">
                                      <p:cBhvr>
                                        <p:cTn id="25" dur="500"/>
                                        <p:tgtEl>
                                          <p:spTgt spid="3">
                                            <p:txEl>
                                              <p:pRg st="9" end="9"/>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24578"/>
                                        </p:tgtEl>
                                        <p:attrNameLst>
                                          <p:attrName>style.visibility</p:attrName>
                                        </p:attrNameLst>
                                      </p:cBhvr>
                                      <p:to>
                                        <p:strVal val="visible"/>
                                      </p:to>
                                    </p:set>
                                    <p:anim calcmode="lin" valueType="num">
                                      <p:cBhvr>
                                        <p:cTn id="28" dur="500" fill="hold"/>
                                        <p:tgtEl>
                                          <p:spTgt spid="24578"/>
                                        </p:tgtEl>
                                        <p:attrNameLst>
                                          <p:attrName>ppt_w</p:attrName>
                                        </p:attrNameLst>
                                      </p:cBhvr>
                                      <p:tavLst>
                                        <p:tav tm="0">
                                          <p:val>
                                            <p:fltVal val="0"/>
                                          </p:val>
                                        </p:tav>
                                        <p:tav tm="100000">
                                          <p:val>
                                            <p:strVal val="#ppt_w"/>
                                          </p:val>
                                        </p:tav>
                                      </p:tavLst>
                                    </p:anim>
                                    <p:anim calcmode="lin" valueType="num">
                                      <p:cBhvr>
                                        <p:cTn id="29" dur="500" fill="hold"/>
                                        <p:tgtEl>
                                          <p:spTgt spid="24578"/>
                                        </p:tgtEl>
                                        <p:attrNameLst>
                                          <p:attrName>ppt_h</p:attrName>
                                        </p:attrNameLst>
                                      </p:cBhvr>
                                      <p:tavLst>
                                        <p:tav tm="0">
                                          <p:val>
                                            <p:fltVal val="0"/>
                                          </p:val>
                                        </p:tav>
                                        <p:tav tm="100000">
                                          <p:val>
                                            <p:strVal val="#ppt_h"/>
                                          </p:val>
                                        </p:tav>
                                      </p:tavLst>
                                    </p:anim>
                                    <p:animEffect transition="in" filter="fade">
                                      <p:cBhvr>
                                        <p:cTn id="30"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 Order By</a:t>
            </a:r>
          </a:p>
        </p:txBody>
      </p:sp>
      <p:sp>
        <p:nvSpPr>
          <p:cNvPr id="10" name="TextBox 9"/>
          <p:cNvSpPr txBox="1"/>
          <p:nvPr/>
        </p:nvSpPr>
        <p:spPr>
          <a:xfrm>
            <a:off x="4419600" y="1752599"/>
            <a:ext cx="1905000" cy="338554"/>
          </a:xfrm>
          <a:prstGeom prst="rect">
            <a:avLst/>
          </a:prstGeom>
          <a:noFill/>
        </p:spPr>
        <p:txBody>
          <a:bodyPr wrap="square" rtlCol="0">
            <a:spAutoFit/>
          </a:bodyPr>
          <a:lstStyle/>
          <a:p>
            <a:r>
              <a:rPr lang="en-US" sz="1600" b="1" dirty="0" smtClean="0"/>
              <a:t>Before Order By:</a:t>
            </a:r>
            <a:endParaRPr lang="en-US" sz="1600" b="1" dirty="0"/>
          </a:p>
        </p:txBody>
      </p:sp>
      <p:sp>
        <p:nvSpPr>
          <p:cNvPr id="16" name="Rounded Rectangle 15"/>
          <p:cNvSpPr/>
          <p:nvPr/>
        </p:nvSpPr>
        <p:spPr>
          <a:xfrm>
            <a:off x="4589813" y="5791200"/>
            <a:ext cx="2819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lt1"/>
                </a:solidFill>
              </a:rPr>
              <a:t>The rows </a:t>
            </a:r>
            <a:r>
              <a:rPr lang="en-US" sz="1600" dirty="0" smtClean="0">
                <a:solidFill>
                  <a:schemeClr val="lt1"/>
                </a:solidFill>
              </a:rPr>
              <a:t>will </a:t>
            </a:r>
            <a:r>
              <a:rPr lang="en-US" sz="1600" dirty="0">
                <a:solidFill>
                  <a:schemeClr val="lt1"/>
                </a:solidFill>
              </a:rPr>
              <a:t>be sorted based on </a:t>
            </a:r>
            <a:r>
              <a:rPr lang="en-US" sz="1600" dirty="0" smtClean="0"/>
              <a:t>country </a:t>
            </a:r>
            <a:r>
              <a:rPr lang="en-US" sz="1600" dirty="0" smtClean="0">
                <a:solidFill>
                  <a:schemeClr val="lt1"/>
                </a:solidFill>
              </a:rPr>
              <a:t>in </a:t>
            </a:r>
            <a:r>
              <a:rPr lang="en-US" sz="1600" dirty="0">
                <a:solidFill>
                  <a:schemeClr val="lt1"/>
                </a:solidFill>
              </a:rPr>
              <a:t>ascending order. </a:t>
            </a:r>
          </a:p>
        </p:txBody>
      </p:sp>
      <p:sp>
        <p:nvSpPr>
          <p:cNvPr id="19" name="TextBox 18"/>
          <p:cNvSpPr txBox="1"/>
          <p:nvPr/>
        </p:nvSpPr>
        <p:spPr>
          <a:xfrm>
            <a:off x="4572000" y="3581400"/>
            <a:ext cx="1905000" cy="338554"/>
          </a:xfrm>
          <a:prstGeom prst="rect">
            <a:avLst/>
          </a:prstGeom>
          <a:noFill/>
        </p:spPr>
        <p:txBody>
          <a:bodyPr wrap="square" rtlCol="0">
            <a:spAutoFit/>
          </a:bodyPr>
          <a:lstStyle/>
          <a:p>
            <a:r>
              <a:rPr lang="en-US" sz="1600" b="1" dirty="0" smtClean="0"/>
              <a:t>After Order By:</a:t>
            </a:r>
            <a:endParaRPr lang="en-US" sz="1600" b="1" dirty="0"/>
          </a:p>
        </p:txBody>
      </p:sp>
      <p:sp>
        <p:nvSpPr>
          <p:cNvPr id="11" name="Rounded Rectangle 10"/>
          <p:cNvSpPr/>
          <p:nvPr/>
        </p:nvSpPr>
        <p:spPr>
          <a:xfrm>
            <a:off x="5181600" y="2223179"/>
            <a:ext cx="3708400" cy="11343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52388" lvl="2"/>
            <a:r>
              <a:rPr lang="en-US" dirty="0">
                <a:solidFill>
                  <a:srgbClr val="0070C0"/>
                </a:solidFill>
              </a:rPr>
              <a:t>SELECT </a:t>
            </a:r>
            <a:r>
              <a:rPr lang="en-US" dirty="0">
                <a:solidFill>
                  <a:srgbClr val="BC8F00"/>
                </a:solidFill>
              </a:rPr>
              <a:t>CUSTOMERNAME,COUNTRY</a:t>
            </a:r>
            <a:r>
              <a:rPr lang="en-US" dirty="0">
                <a:solidFill>
                  <a:srgbClr val="00B050"/>
                </a:solidFill>
              </a:rPr>
              <a:t> </a:t>
            </a:r>
            <a:r>
              <a:rPr lang="en-US" dirty="0">
                <a:solidFill>
                  <a:srgbClr val="0070C0"/>
                </a:solidFill>
              </a:rPr>
              <a:t>FROM </a:t>
            </a:r>
            <a:r>
              <a:rPr lang="en-US" dirty="0" smtClean="0">
                <a:solidFill>
                  <a:srgbClr val="BC8F00"/>
                </a:solidFill>
              </a:rPr>
              <a:t>CUSTOMERS</a:t>
            </a:r>
            <a:r>
              <a:rPr lang="en-US" dirty="0" smtClean="0">
                <a:solidFill>
                  <a:srgbClr val="0070C0"/>
                </a:solidFill>
              </a:rPr>
              <a:t>;</a:t>
            </a:r>
            <a:endParaRPr lang="en-US" dirty="0">
              <a:solidFill>
                <a:srgbClr val="0070C0"/>
              </a:solidFill>
            </a:endParaRPr>
          </a:p>
        </p:txBody>
      </p:sp>
      <p:sp>
        <p:nvSpPr>
          <p:cNvPr id="12" name="Rounded Rectangle 11"/>
          <p:cNvSpPr/>
          <p:nvPr/>
        </p:nvSpPr>
        <p:spPr>
          <a:xfrm>
            <a:off x="5181600" y="4157662"/>
            <a:ext cx="3657600" cy="1409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2"/>
            <a:r>
              <a:rPr lang="en-US" dirty="0">
                <a:solidFill>
                  <a:srgbClr val="0070C0"/>
                </a:solidFill>
              </a:rPr>
              <a:t>SELECT </a:t>
            </a:r>
            <a:r>
              <a:rPr lang="en-US" dirty="0">
                <a:solidFill>
                  <a:srgbClr val="BC8F00"/>
                </a:solidFill>
              </a:rPr>
              <a:t>CUSTOMERNAME,COUNTRY</a:t>
            </a:r>
            <a:r>
              <a:rPr lang="en-US" dirty="0">
                <a:solidFill>
                  <a:srgbClr val="00B050"/>
                </a:solidFill>
              </a:rPr>
              <a:t> </a:t>
            </a:r>
            <a:r>
              <a:rPr lang="en-US" dirty="0">
                <a:solidFill>
                  <a:srgbClr val="0070C0"/>
                </a:solidFill>
              </a:rPr>
              <a:t>FROM </a:t>
            </a:r>
            <a:r>
              <a:rPr lang="en-US" dirty="0">
                <a:solidFill>
                  <a:srgbClr val="BC8F00"/>
                </a:solidFill>
              </a:rPr>
              <a:t>CUSTOMERS</a:t>
            </a:r>
            <a:r>
              <a:rPr lang="en-US" dirty="0">
                <a:solidFill>
                  <a:srgbClr val="0070C0"/>
                </a:solidFill>
              </a:rPr>
              <a:t> </a:t>
            </a:r>
            <a:endParaRPr lang="en-US" dirty="0" smtClean="0">
              <a:solidFill>
                <a:srgbClr val="0070C0"/>
              </a:solidFill>
            </a:endParaRPr>
          </a:p>
          <a:p>
            <a:pPr marL="0" lvl="2"/>
            <a:r>
              <a:rPr lang="en-US" dirty="0" smtClean="0">
                <a:solidFill>
                  <a:srgbClr val="0070C0"/>
                </a:solidFill>
              </a:rPr>
              <a:t>ORDER </a:t>
            </a:r>
            <a:r>
              <a:rPr lang="en-US" dirty="0">
                <a:solidFill>
                  <a:srgbClr val="0070C0"/>
                </a:solidFill>
              </a:rPr>
              <a:t>BY </a:t>
            </a:r>
            <a:r>
              <a:rPr lang="en-US" dirty="0">
                <a:solidFill>
                  <a:srgbClr val="BC8F00"/>
                </a:solidFill>
              </a:rPr>
              <a:t>Country</a:t>
            </a:r>
            <a:r>
              <a:rPr lang="en-US" dirty="0">
                <a:solidFill>
                  <a:srgbClr val="0070C0"/>
                </a:solidFill>
              </a:rPr>
              <a:t> ASC;</a:t>
            </a:r>
          </a:p>
        </p:txBody>
      </p:sp>
      <p:graphicFrame>
        <p:nvGraphicFramePr>
          <p:cNvPr id="13" name="Table 12"/>
          <p:cNvGraphicFramePr>
            <a:graphicFrameLocks noGrp="1"/>
          </p:cNvGraphicFramePr>
          <p:nvPr>
            <p:extLst>
              <p:ext uri="{D42A27DB-BD31-4B8C-83A1-F6EECF244321}">
                <p14:modId xmlns:p14="http://schemas.microsoft.com/office/powerpoint/2010/main" val="2756955804"/>
              </p:ext>
            </p:extLst>
          </p:nvPr>
        </p:nvGraphicFramePr>
        <p:xfrm>
          <a:off x="569032" y="1607541"/>
          <a:ext cx="3621968" cy="1870642"/>
        </p:xfrm>
        <a:graphic>
          <a:graphicData uri="http://schemas.openxmlformats.org/drawingml/2006/table">
            <a:tbl>
              <a:tblPr firstRow="1" bandRow="1">
                <a:tableStyleId>{5C22544A-7EE6-4342-B048-85BDC9FD1C3A}</a:tableStyleId>
              </a:tblPr>
              <a:tblGrid>
                <a:gridCol w="2352504"/>
                <a:gridCol w="1269464"/>
              </a:tblGrid>
              <a:tr h="292193">
                <a:tc>
                  <a:txBody>
                    <a:bodyPr/>
                    <a:lstStyle/>
                    <a:p>
                      <a:pPr algn="l"/>
                      <a:r>
                        <a:rPr lang="en-US" sz="1400" dirty="0" err="1" smtClean="0">
                          <a:latin typeface="+mn-lt"/>
                          <a:cs typeface="Arial" pitchFamily="34" charset="0"/>
                        </a:rPr>
                        <a:t>CustomerName</a:t>
                      </a:r>
                      <a:endParaRPr lang="en-US" sz="1400" dirty="0">
                        <a:latin typeface="+mn-lt"/>
                        <a:cs typeface="Arial" pitchFamily="34" charset="0"/>
                      </a:endParaRPr>
                    </a:p>
                  </a:txBody>
                  <a:tcPr anchor="ctr"/>
                </a:tc>
                <a:tc>
                  <a:txBody>
                    <a:bodyPr/>
                    <a:lstStyle/>
                    <a:p>
                      <a:pPr algn="l"/>
                      <a:r>
                        <a:rPr lang="en-US" sz="1400" dirty="0" smtClean="0">
                          <a:latin typeface="+mn-lt"/>
                          <a:cs typeface="Arial" pitchFamily="34" charset="0"/>
                        </a:rPr>
                        <a:t>Country</a:t>
                      </a:r>
                      <a:endParaRPr lang="en-US" sz="1400" dirty="0">
                        <a:latin typeface="+mn-lt"/>
                        <a:cs typeface="Arial" pitchFamily="34" charset="0"/>
                      </a:endParaRPr>
                    </a:p>
                  </a:txBody>
                  <a:tcPr anchor="ctr"/>
                </a:tc>
              </a:tr>
              <a:tr h="29219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Atelier graphique</a:t>
                      </a:r>
                      <a:endParaRPr lang="en-US" sz="140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France</a:t>
                      </a:r>
                      <a:endParaRPr lang="en-US" sz="1400">
                        <a:solidFill>
                          <a:srgbClr val="000000"/>
                        </a:solidFill>
                        <a:effectLst/>
                        <a:latin typeface="+mn-lt"/>
                        <a:ea typeface="Calibri"/>
                        <a:cs typeface="Times New Roman"/>
                      </a:endParaRPr>
                    </a:p>
                  </a:txBody>
                  <a:tcPr marL="68580" marR="68580" marT="0" marB="0"/>
                </a:tc>
              </a:tr>
              <a:tr h="292193">
                <a:tc>
                  <a:txBody>
                    <a:bodyPr/>
                    <a:lstStyle/>
                    <a:p>
                      <a:pPr marL="0" marR="0">
                        <a:lnSpc>
                          <a:spcPct val="115000"/>
                        </a:lnSpc>
                        <a:spcBef>
                          <a:spcPts val="0"/>
                        </a:spcBef>
                        <a:spcAft>
                          <a:spcPts val="0"/>
                        </a:spcAft>
                      </a:pPr>
                      <a:r>
                        <a:rPr lang="en-US" sz="1400" dirty="0">
                          <a:solidFill>
                            <a:srgbClr val="000000"/>
                          </a:solidFill>
                          <a:effectLst/>
                          <a:latin typeface="+mn-lt"/>
                          <a:ea typeface="Times New Roman"/>
                          <a:cs typeface="Times New Roman"/>
                        </a:rPr>
                        <a:t>Signal Gift Stores</a:t>
                      </a:r>
                      <a:endParaRPr lang="en-US" sz="1400" dirty="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USA</a:t>
                      </a:r>
                      <a:endParaRPr lang="en-US" sz="1400">
                        <a:solidFill>
                          <a:srgbClr val="000000"/>
                        </a:solidFill>
                        <a:effectLst/>
                        <a:latin typeface="+mn-lt"/>
                        <a:ea typeface="Calibri"/>
                        <a:cs typeface="Times New Roman"/>
                      </a:endParaRPr>
                    </a:p>
                  </a:txBody>
                  <a:tcPr marL="68580" marR="68580" marT="0" marB="0"/>
                </a:tc>
              </a:tr>
              <a:tr h="22668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Australian Collectors, Co.         </a:t>
                      </a:r>
                      <a:endParaRPr lang="en-US" sz="140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solidFill>
                            <a:srgbClr val="000000"/>
                          </a:solidFill>
                          <a:effectLst/>
                          <a:latin typeface="+mn-lt"/>
                          <a:ea typeface="Times New Roman"/>
                          <a:cs typeface="Times New Roman"/>
                        </a:rPr>
                        <a:t>Australia</a:t>
                      </a:r>
                      <a:endParaRPr lang="en-US" sz="1400" dirty="0">
                        <a:solidFill>
                          <a:srgbClr val="000000"/>
                        </a:solidFill>
                        <a:effectLst/>
                        <a:latin typeface="+mn-lt"/>
                        <a:ea typeface="Calibri"/>
                        <a:cs typeface="Times New Roman"/>
                      </a:endParaRPr>
                    </a:p>
                  </a:txBody>
                  <a:tcPr marL="68580" marR="68580" marT="0" marB="0"/>
                </a:tc>
              </a:tr>
              <a:tr h="226683">
                <a:tc>
                  <a:txBody>
                    <a:bodyPr/>
                    <a:lstStyle/>
                    <a:p>
                      <a:pPr marL="0" marR="0">
                        <a:lnSpc>
                          <a:spcPct val="115000"/>
                        </a:lnSpc>
                        <a:spcBef>
                          <a:spcPts val="0"/>
                        </a:spcBef>
                        <a:spcAft>
                          <a:spcPts val="0"/>
                        </a:spcAft>
                      </a:pPr>
                      <a:r>
                        <a:rPr lang="en-US" sz="1400" dirty="0">
                          <a:solidFill>
                            <a:srgbClr val="000000"/>
                          </a:solidFill>
                          <a:effectLst/>
                          <a:latin typeface="+mn-lt"/>
                          <a:ea typeface="Times New Roman"/>
                          <a:cs typeface="Times New Roman"/>
                        </a:rPr>
                        <a:t>La Rochelle Gifts</a:t>
                      </a:r>
                      <a:endParaRPr lang="en-US" sz="1400" dirty="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France</a:t>
                      </a:r>
                      <a:endParaRPr lang="en-US" sz="1400">
                        <a:solidFill>
                          <a:srgbClr val="000000"/>
                        </a:solidFill>
                        <a:effectLst/>
                        <a:latin typeface="+mn-lt"/>
                        <a:ea typeface="Calibri"/>
                        <a:cs typeface="Times New Roman"/>
                      </a:endParaRPr>
                    </a:p>
                  </a:txBody>
                  <a:tcPr marL="68580" marR="68580" marT="0" marB="0"/>
                </a:tc>
              </a:tr>
              <a:tr h="22668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Baane Mini Imports</a:t>
                      </a:r>
                      <a:endParaRPr lang="en-US" sz="140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Norway</a:t>
                      </a:r>
                      <a:endParaRPr lang="en-US" sz="1400">
                        <a:solidFill>
                          <a:srgbClr val="000000"/>
                        </a:solidFill>
                        <a:effectLst/>
                        <a:latin typeface="+mn-lt"/>
                        <a:ea typeface="Calibri"/>
                        <a:cs typeface="Times New Roman"/>
                      </a:endParaRPr>
                    </a:p>
                  </a:txBody>
                  <a:tcPr marL="68580" marR="68580" marT="0" marB="0"/>
                </a:tc>
              </a:tr>
              <a:tr h="22668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Mini Gifts Distributors Ltd</a:t>
                      </a:r>
                      <a:endParaRPr lang="en-US" sz="140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solidFill>
                            <a:srgbClr val="000000"/>
                          </a:solidFill>
                          <a:effectLst/>
                          <a:latin typeface="+mn-lt"/>
                          <a:ea typeface="Times New Roman"/>
                          <a:cs typeface="Times New Roman"/>
                        </a:rPr>
                        <a:t>USA</a:t>
                      </a:r>
                      <a:endParaRPr lang="en-US" sz="1400" dirty="0">
                        <a:solidFill>
                          <a:srgbClr val="000000"/>
                        </a:solidFill>
                        <a:effectLst/>
                        <a:latin typeface="+mn-lt"/>
                        <a:ea typeface="Calibri"/>
                        <a:cs typeface="Times New Roman"/>
                      </a:endParaRPr>
                    </a:p>
                  </a:txBody>
                  <a:tcPr marL="68580" marR="68580" marT="0" marB="0"/>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802016069"/>
              </p:ext>
            </p:extLst>
          </p:nvPr>
        </p:nvGraphicFramePr>
        <p:xfrm>
          <a:off x="685800" y="4157662"/>
          <a:ext cx="3352800" cy="1934235"/>
        </p:xfrm>
        <a:graphic>
          <a:graphicData uri="http://schemas.openxmlformats.org/drawingml/2006/table">
            <a:tbl>
              <a:tblPr firstRow="1" bandRow="1">
                <a:tableStyleId>{5C22544A-7EE6-4342-B048-85BDC9FD1C3A}</a:tableStyleId>
              </a:tblPr>
              <a:tblGrid>
                <a:gridCol w="2177676"/>
                <a:gridCol w="1175124"/>
              </a:tblGrid>
              <a:tr h="368393">
                <a:tc>
                  <a:txBody>
                    <a:bodyPr/>
                    <a:lstStyle/>
                    <a:p>
                      <a:pPr algn="l"/>
                      <a:r>
                        <a:rPr lang="en-US" sz="1400" dirty="0" err="1" smtClean="0">
                          <a:latin typeface="+mn-lt"/>
                          <a:cs typeface="Arial" pitchFamily="34" charset="0"/>
                        </a:rPr>
                        <a:t>CustomerName</a:t>
                      </a:r>
                      <a:endParaRPr lang="en-US" sz="1400" dirty="0">
                        <a:latin typeface="+mn-lt"/>
                        <a:cs typeface="Arial" pitchFamily="34" charset="0"/>
                      </a:endParaRPr>
                    </a:p>
                  </a:txBody>
                  <a:tcPr anchor="ctr"/>
                </a:tc>
                <a:tc>
                  <a:txBody>
                    <a:bodyPr/>
                    <a:lstStyle/>
                    <a:p>
                      <a:pPr algn="l"/>
                      <a:r>
                        <a:rPr lang="en-US" sz="1400" dirty="0" smtClean="0">
                          <a:latin typeface="+mn-lt"/>
                          <a:cs typeface="Arial" pitchFamily="34" charset="0"/>
                        </a:rPr>
                        <a:t>Country</a:t>
                      </a:r>
                      <a:endParaRPr lang="en-US" sz="1400" dirty="0">
                        <a:latin typeface="+mn-lt"/>
                        <a:cs typeface="Arial" pitchFamily="34" charset="0"/>
                      </a:endParaRPr>
                    </a:p>
                  </a:txBody>
                  <a:tcPr anchor="ctr"/>
                </a:tc>
              </a:tr>
              <a:tr h="292193">
                <a:tc>
                  <a:txBody>
                    <a:bodyPr/>
                    <a:lstStyle/>
                    <a:p>
                      <a:pPr marL="0" marR="0">
                        <a:lnSpc>
                          <a:spcPct val="115000"/>
                        </a:lnSpc>
                        <a:spcBef>
                          <a:spcPts val="0"/>
                        </a:spcBef>
                        <a:spcAft>
                          <a:spcPts val="0"/>
                        </a:spcAft>
                      </a:pPr>
                      <a:r>
                        <a:rPr lang="en-US" sz="1400" dirty="0">
                          <a:solidFill>
                            <a:srgbClr val="000000"/>
                          </a:solidFill>
                          <a:effectLst/>
                          <a:latin typeface="+mn-lt"/>
                          <a:ea typeface="Times New Roman"/>
                          <a:cs typeface="Calibri"/>
                        </a:rPr>
                        <a:t>Australian Collectors, Co.         </a:t>
                      </a:r>
                      <a:endParaRPr lang="en-US" sz="1400" dirty="0">
                        <a:solidFill>
                          <a:srgbClr val="000000"/>
                        </a:solidFill>
                        <a:effectLst/>
                        <a:latin typeface="+mn-lt"/>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Calibri"/>
                        </a:rPr>
                        <a:t>Australia</a:t>
                      </a:r>
                      <a:endParaRPr lang="en-US" sz="1400">
                        <a:solidFill>
                          <a:srgbClr val="000000"/>
                        </a:solidFill>
                        <a:effectLst/>
                        <a:latin typeface="+mn-lt"/>
                        <a:ea typeface="Calibri"/>
                        <a:cs typeface="Times New Roman"/>
                      </a:endParaRPr>
                    </a:p>
                  </a:txBody>
                  <a:tcPr marL="68580" marR="68580" marT="0" marB="0" anchor="ctr"/>
                </a:tc>
              </a:tr>
              <a:tr h="29219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Calibri"/>
                        </a:rPr>
                        <a:t>Atelier graphique</a:t>
                      </a:r>
                      <a:endParaRPr lang="en-US" sz="1400">
                        <a:solidFill>
                          <a:srgbClr val="000000"/>
                        </a:solidFill>
                        <a:effectLst/>
                        <a:latin typeface="+mn-lt"/>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Calibri"/>
                        </a:rPr>
                        <a:t>France</a:t>
                      </a:r>
                      <a:endParaRPr lang="en-US" sz="1400">
                        <a:solidFill>
                          <a:srgbClr val="000000"/>
                        </a:solidFill>
                        <a:effectLst/>
                        <a:latin typeface="+mn-lt"/>
                        <a:ea typeface="Calibri"/>
                        <a:cs typeface="Times New Roman"/>
                      </a:endParaRPr>
                    </a:p>
                  </a:txBody>
                  <a:tcPr marL="68580" marR="68580" marT="0" marB="0" anchor="ctr"/>
                </a:tc>
              </a:tr>
              <a:tr h="22668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Calibri"/>
                        </a:rPr>
                        <a:t>La Rochelle Gifts</a:t>
                      </a:r>
                      <a:endParaRPr lang="en-US" sz="1400">
                        <a:solidFill>
                          <a:srgbClr val="000000"/>
                        </a:solidFill>
                        <a:effectLst/>
                        <a:latin typeface="+mn-lt"/>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Calibri"/>
                        </a:rPr>
                        <a:t>France</a:t>
                      </a:r>
                      <a:endParaRPr lang="en-US" sz="1400">
                        <a:solidFill>
                          <a:srgbClr val="000000"/>
                        </a:solidFill>
                        <a:effectLst/>
                        <a:latin typeface="+mn-lt"/>
                        <a:ea typeface="Calibri"/>
                        <a:cs typeface="Times New Roman"/>
                      </a:endParaRPr>
                    </a:p>
                  </a:txBody>
                  <a:tcPr marL="68580" marR="68580" marT="0" marB="0" anchor="ctr"/>
                </a:tc>
              </a:tr>
              <a:tr h="22668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Calibri"/>
                        </a:rPr>
                        <a:t>Baane Mini Imports</a:t>
                      </a:r>
                      <a:endParaRPr lang="en-US" sz="1400">
                        <a:solidFill>
                          <a:srgbClr val="000000"/>
                        </a:solidFill>
                        <a:effectLst/>
                        <a:latin typeface="+mn-lt"/>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Calibri"/>
                        </a:rPr>
                        <a:t>Norway</a:t>
                      </a:r>
                      <a:endParaRPr lang="en-US" sz="1400">
                        <a:solidFill>
                          <a:srgbClr val="000000"/>
                        </a:solidFill>
                        <a:effectLst/>
                        <a:latin typeface="+mn-lt"/>
                        <a:ea typeface="Calibri"/>
                        <a:cs typeface="Times New Roman"/>
                      </a:endParaRPr>
                    </a:p>
                  </a:txBody>
                  <a:tcPr marL="68580" marR="68580" marT="0" marB="0" anchor="ctr"/>
                </a:tc>
              </a:tr>
              <a:tr h="22668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Calibri"/>
                        </a:rPr>
                        <a:t>Havel &amp; Zbyszek Co                 </a:t>
                      </a:r>
                      <a:endParaRPr lang="en-US" sz="1400">
                        <a:solidFill>
                          <a:srgbClr val="000000"/>
                        </a:solidFill>
                        <a:effectLst/>
                        <a:latin typeface="+mn-lt"/>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Calibri"/>
                        </a:rPr>
                        <a:t>Poland</a:t>
                      </a:r>
                      <a:endParaRPr lang="en-US" sz="1400">
                        <a:solidFill>
                          <a:srgbClr val="000000"/>
                        </a:solidFill>
                        <a:effectLst/>
                        <a:latin typeface="+mn-lt"/>
                        <a:ea typeface="Calibri"/>
                        <a:cs typeface="Times New Roman"/>
                      </a:endParaRPr>
                    </a:p>
                  </a:txBody>
                  <a:tcPr marL="68580" marR="68580" marT="0" marB="0" anchor="ctr"/>
                </a:tc>
              </a:tr>
              <a:tr h="22668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Calibri"/>
                        </a:rPr>
                        <a:t>Signal Gift Stores</a:t>
                      </a:r>
                      <a:endParaRPr lang="en-US" sz="1400">
                        <a:solidFill>
                          <a:srgbClr val="000000"/>
                        </a:solidFill>
                        <a:effectLst/>
                        <a:latin typeface="+mn-lt"/>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dirty="0">
                          <a:solidFill>
                            <a:srgbClr val="000000"/>
                          </a:solidFill>
                          <a:effectLst/>
                          <a:latin typeface="+mn-lt"/>
                          <a:ea typeface="Times New Roman"/>
                          <a:cs typeface="Calibri"/>
                        </a:rPr>
                        <a:t>USA</a:t>
                      </a:r>
                      <a:endParaRPr lang="en-US" sz="1400" dirty="0">
                        <a:solidFill>
                          <a:srgbClr val="000000"/>
                        </a:solidFill>
                        <a:effectLst/>
                        <a:latin typeface="+mn-lt"/>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52156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2400" dirty="0" smtClean="0">
                <a:latin typeface="Verdana" pitchFamily="34" charset="0"/>
              </a:rPr>
              <a:t>Alternate ways of specifying ORDER BY Clause</a:t>
            </a:r>
          </a:p>
        </p:txBody>
      </p:sp>
      <p:sp>
        <p:nvSpPr>
          <p:cNvPr id="6" name="TextBox 5"/>
          <p:cNvSpPr txBox="1"/>
          <p:nvPr/>
        </p:nvSpPr>
        <p:spPr>
          <a:xfrm>
            <a:off x="152400" y="1219200"/>
            <a:ext cx="8839200" cy="5078313"/>
          </a:xfrm>
          <a:prstGeom prst="rect">
            <a:avLst/>
          </a:prstGeom>
          <a:noFill/>
        </p:spPr>
        <p:txBody>
          <a:bodyPr wrap="square" rtlCol="0">
            <a:spAutoFit/>
          </a:bodyPr>
          <a:lstStyle/>
          <a:p>
            <a:r>
              <a:rPr lang="en-US" b="1" dirty="0" smtClean="0"/>
              <a:t>Example 2:</a:t>
            </a:r>
          </a:p>
          <a:p>
            <a:endParaRPr lang="en-US" b="0" dirty="0" smtClean="0"/>
          </a:p>
          <a:p>
            <a:pPr marL="457200" lvl="3"/>
            <a:r>
              <a:rPr lang="en-US" dirty="0">
                <a:solidFill>
                  <a:srgbClr val="0070C0"/>
                </a:solidFill>
              </a:rPr>
              <a:t>SELECT </a:t>
            </a:r>
            <a:r>
              <a:rPr lang="en-US" dirty="0">
                <a:solidFill>
                  <a:srgbClr val="BC8F00"/>
                </a:solidFill>
              </a:rPr>
              <a:t>CUSTOMERNAME,COUNTRY</a:t>
            </a:r>
            <a:r>
              <a:rPr lang="en-US" dirty="0">
                <a:solidFill>
                  <a:srgbClr val="00B050"/>
                </a:solidFill>
              </a:rPr>
              <a:t> </a:t>
            </a:r>
            <a:endParaRPr lang="en-US" dirty="0" smtClean="0">
              <a:solidFill>
                <a:srgbClr val="00B050"/>
              </a:solidFill>
            </a:endParaRPr>
          </a:p>
          <a:p>
            <a:pPr marL="457200" lvl="3"/>
            <a:r>
              <a:rPr lang="en-US" dirty="0" smtClean="0">
                <a:solidFill>
                  <a:srgbClr val="0070C0"/>
                </a:solidFill>
              </a:rPr>
              <a:t>FROM </a:t>
            </a:r>
            <a:r>
              <a:rPr lang="en-US" dirty="0">
                <a:solidFill>
                  <a:srgbClr val="BC8F00"/>
                </a:solidFill>
              </a:rPr>
              <a:t>CUSTOMERS</a:t>
            </a:r>
            <a:r>
              <a:rPr lang="en-US" dirty="0">
                <a:solidFill>
                  <a:srgbClr val="0070C0"/>
                </a:solidFill>
              </a:rPr>
              <a:t> </a:t>
            </a:r>
            <a:endParaRPr lang="en-US" dirty="0" smtClean="0">
              <a:solidFill>
                <a:srgbClr val="0070C0"/>
              </a:solidFill>
            </a:endParaRPr>
          </a:p>
          <a:p>
            <a:pPr marL="457200" lvl="3"/>
            <a:r>
              <a:rPr lang="en-US" dirty="0" smtClean="0">
                <a:solidFill>
                  <a:srgbClr val="0070C0"/>
                </a:solidFill>
              </a:rPr>
              <a:t>ORDER </a:t>
            </a:r>
            <a:r>
              <a:rPr lang="en-US" dirty="0">
                <a:solidFill>
                  <a:srgbClr val="0070C0"/>
                </a:solidFill>
              </a:rPr>
              <a:t>BY </a:t>
            </a:r>
            <a:r>
              <a:rPr lang="en-US" dirty="0" smtClean="0">
                <a:solidFill>
                  <a:srgbClr val="BC8F00"/>
                </a:solidFill>
              </a:rPr>
              <a:t>1</a:t>
            </a:r>
            <a:r>
              <a:rPr lang="en-US" dirty="0" smtClean="0">
                <a:solidFill>
                  <a:srgbClr val="0070C0"/>
                </a:solidFill>
              </a:rPr>
              <a:t> </a:t>
            </a:r>
            <a:r>
              <a:rPr lang="en-US" dirty="0">
                <a:solidFill>
                  <a:srgbClr val="0070C0"/>
                </a:solidFill>
              </a:rPr>
              <a:t>ASC;</a:t>
            </a:r>
          </a:p>
          <a:p>
            <a:endParaRPr lang="en-US" b="0" dirty="0" smtClean="0"/>
          </a:p>
          <a:p>
            <a:r>
              <a:rPr lang="en-US" b="0" dirty="0" smtClean="0"/>
              <a:t>Where 1 is the position of the field  in the select clause which is customer name.</a:t>
            </a:r>
          </a:p>
          <a:p>
            <a:endParaRPr lang="en-US" b="0" dirty="0" smtClean="0"/>
          </a:p>
          <a:p>
            <a:r>
              <a:rPr lang="en-US" b="1" dirty="0" smtClean="0"/>
              <a:t>Example 3:</a:t>
            </a:r>
          </a:p>
          <a:p>
            <a:endParaRPr lang="en-US" b="0" dirty="0" smtClean="0"/>
          </a:p>
          <a:p>
            <a:pPr marL="457200" lvl="3"/>
            <a:r>
              <a:rPr lang="en-US" dirty="0">
                <a:solidFill>
                  <a:srgbClr val="0070C0"/>
                </a:solidFill>
              </a:rPr>
              <a:t>SELECT </a:t>
            </a:r>
            <a:r>
              <a:rPr lang="en-US" dirty="0">
                <a:solidFill>
                  <a:srgbClr val="BC8F00"/>
                </a:solidFill>
              </a:rPr>
              <a:t>CUSTOMERNAME,COUNTRY</a:t>
            </a:r>
            <a:r>
              <a:rPr lang="en-US" dirty="0">
                <a:solidFill>
                  <a:srgbClr val="00B050"/>
                </a:solidFill>
              </a:rPr>
              <a:t> </a:t>
            </a:r>
            <a:endParaRPr lang="en-US" dirty="0" smtClean="0">
              <a:solidFill>
                <a:srgbClr val="00B050"/>
              </a:solidFill>
            </a:endParaRPr>
          </a:p>
          <a:p>
            <a:pPr marL="457200" lvl="3"/>
            <a:r>
              <a:rPr lang="en-US" dirty="0" smtClean="0">
                <a:solidFill>
                  <a:srgbClr val="0070C0"/>
                </a:solidFill>
              </a:rPr>
              <a:t>FROM </a:t>
            </a:r>
            <a:r>
              <a:rPr lang="en-US" dirty="0">
                <a:solidFill>
                  <a:srgbClr val="BC8F00"/>
                </a:solidFill>
              </a:rPr>
              <a:t>CUSTOMERS</a:t>
            </a:r>
            <a:r>
              <a:rPr lang="en-US" dirty="0">
                <a:solidFill>
                  <a:srgbClr val="0070C0"/>
                </a:solidFill>
              </a:rPr>
              <a:t> </a:t>
            </a:r>
            <a:endParaRPr lang="en-US" dirty="0" smtClean="0">
              <a:solidFill>
                <a:srgbClr val="0070C0"/>
              </a:solidFill>
            </a:endParaRPr>
          </a:p>
          <a:p>
            <a:pPr marL="457200" lvl="3"/>
            <a:r>
              <a:rPr lang="en-US" dirty="0" smtClean="0">
                <a:solidFill>
                  <a:srgbClr val="0070C0"/>
                </a:solidFill>
              </a:rPr>
              <a:t>ORDER </a:t>
            </a:r>
            <a:r>
              <a:rPr lang="en-US" dirty="0">
                <a:solidFill>
                  <a:srgbClr val="0070C0"/>
                </a:solidFill>
              </a:rPr>
              <a:t>BY </a:t>
            </a:r>
            <a:r>
              <a:rPr lang="en-US" dirty="0" err="1" smtClean="0">
                <a:solidFill>
                  <a:srgbClr val="BC8F00"/>
                </a:solidFill>
              </a:rPr>
              <a:t>CustomerName</a:t>
            </a:r>
            <a:r>
              <a:rPr lang="en-US" dirty="0" smtClean="0">
                <a:solidFill>
                  <a:srgbClr val="BC8F00"/>
                </a:solidFill>
              </a:rPr>
              <a:t> </a:t>
            </a:r>
            <a:r>
              <a:rPr lang="en-US" dirty="0" smtClean="0">
                <a:solidFill>
                  <a:schemeClr val="tx2">
                    <a:lumMod val="60000"/>
                    <a:lumOff val="40000"/>
                  </a:schemeClr>
                </a:solidFill>
              </a:rPr>
              <a:t>DSC</a:t>
            </a:r>
            <a:r>
              <a:rPr lang="en-US" dirty="0" smtClean="0">
                <a:solidFill>
                  <a:srgbClr val="BC8F00"/>
                </a:solidFill>
              </a:rPr>
              <a:t>, Country</a:t>
            </a:r>
            <a:r>
              <a:rPr lang="en-US" dirty="0" smtClean="0">
                <a:solidFill>
                  <a:srgbClr val="0070C0"/>
                </a:solidFill>
              </a:rPr>
              <a:t> </a:t>
            </a:r>
            <a:r>
              <a:rPr lang="en-US" dirty="0">
                <a:solidFill>
                  <a:srgbClr val="0070C0"/>
                </a:solidFill>
              </a:rPr>
              <a:t>ASC;</a:t>
            </a:r>
          </a:p>
          <a:p>
            <a:endParaRPr lang="en-US" b="0" dirty="0" smtClean="0"/>
          </a:p>
          <a:p>
            <a:r>
              <a:rPr lang="en-US" b="0" dirty="0" smtClean="0"/>
              <a:t>returns all records sorted by the supplier_city field in descending order, the sorted records are further sorted by supplier_state in ascending order.</a:t>
            </a:r>
          </a:p>
          <a:p>
            <a:endParaRPr lang="en-US" b="0" dirty="0" smtClean="0"/>
          </a:p>
          <a:p>
            <a:endParaRPr lang="en-US" b="0" dirty="0"/>
          </a:p>
        </p:txBody>
      </p:sp>
    </p:spTree>
    <p:extLst>
      <p:ext uri="{BB962C8B-B14F-4D97-AF65-F5344CB8AC3E}">
        <p14:creationId xmlns:p14="http://schemas.microsoft.com/office/powerpoint/2010/main" val="4056738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animEffect transition="in" filter="box(in)">
                                      <p:cBhvr>
                                        <p:cTn id="7" dur="500"/>
                                        <p:tgtEl>
                                          <p:spTgt spid="6">
                                            <p:txEl>
                                              <p:pRg st="8" end="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14" end="14"/>
                                            </p:txEl>
                                          </p:spTgt>
                                        </p:tgtEl>
                                        <p:attrNameLst>
                                          <p:attrName>style.visibility</p:attrName>
                                        </p:attrNameLst>
                                      </p:cBhvr>
                                      <p:to>
                                        <p:strVal val="visible"/>
                                      </p:to>
                                    </p:set>
                                    <p:animEffect transition="in" filter="box(in)">
                                      <p:cBhvr>
                                        <p:cTn id="10"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300" dirty="0" smtClean="0"/>
              <a:t>	Clauses in SQL session </a:t>
            </a:r>
            <a:r>
              <a:rPr lang="en-US" sz="2300" dirty="0"/>
              <a:t>provides knowledge and </a:t>
            </a:r>
            <a:r>
              <a:rPr lang="en-US" sz="2300" dirty="0" smtClean="0"/>
              <a:t>understanding of the </a:t>
            </a:r>
            <a:r>
              <a:rPr lang="en-US" sz="2300" dirty="0"/>
              <a:t>use </a:t>
            </a:r>
            <a:r>
              <a:rPr lang="en-US" sz="2300" dirty="0" smtClean="0"/>
              <a:t>of clauses available in ANSI and finally apply the syntax learned as part of this session in a case study provided. </a:t>
            </a:r>
            <a:endParaRPr lang="en-US" sz="23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 Order By two fields</a:t>
            </a:r>
          </a:p>
        </p:txBody>
      </p:sp>
      <p:sp>
        <p:nvSpPr>
          <p:cNvPr id="9" name="TextBox 8"/>
          <p:cNvSpPr txBox="1"/>
          <p:nvPr/>
        </p:nvSpPr>
        <p:spPr>
          <a:xfrm>
            <a:off x="4876800" y="1524000"/>
            <a:ext cx="2133600" cy="338554"/>
          </a:xfrm>
          <a:prstGeom prst="rect">
            <a:avLst/>
          </a:prstGeom>
          <a:noFill/>
        </p:spPr>
        <p:txBody>
          <a:bodyPr wrap="square" rtlCol="0">
            <a:spAutoFit/>
          </a:bodyPr>
          <a:lstStyle/>
          <a:p>
            <a:r>
              <a:rPr lang="en-US" sz="1600" b="1" dirty="0" smtClean="0"/>
              <a:t>Before Order By:</a:t>
            </a:r>
            <a:endParaRPr lang="en-US" sz="1600" b="1" dirty="0"/>
          </a:p>
        </p:txBody>
      </p:sp>
      <p:sp>
        <p:nvSpPr>
          <p:cNvPr id="13" name="Rounded Rectangle 12"/>
          <p:cNvSpPr/>
          <p:nvPr/>
        </p:nvSpPr>
        <p:spPr>
          <a:xfrm>
            <a:off x="4495800" y="1828800"/>
            <a:ext cx="3962400" cy="11343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52388" lvl="2"/>
            <a:r>
              <a:rPr lang="en-US" dirty="0">
                <a:solidFill>
                  <a:srgbClr val="0070C0"/>
                </a:solidFill>
              </a:rPr>
              <a:t>SELECT </a:t>
            </a:r>
            <a:r>
              <a:rPr lang="en-US" dirty="0" smtClean="0">
                <a:solidFill>
                  <a:srgbClr val="BC8F00"/>
                </a:solidFill>
              </a:rPr>
              <a:t>CUSTOMERNAME, COUNTRY</a:t>
            </a:r>
            <a:r>
              <a:rPr lang="en-US" dirty="0" smtClean="0">
                <a:solidFill>
                  <a:srgbClr val="00B050"/>
                </a:solidFill>
              </a:rPr>
              <a:t> </a:t>
            </a:r>
          </a:p>
          <a:p>
            <a:pPr marL="52388" lvl="2"/>
            <a:r>
              <a:rPr lang="en-US" dirty="0" smtClean="0">
                <a:solidFill>
                  <a:srgbClr val="0070C0"/>
                </a:solidFill>
              </a:rPr>
              <a:t>FROM </a:t>
            </a:r>
            <a:r>
              <a:rPr lang="en-US" dirty="0" smtClean="0">
                <a:solidFill>
                  <a:srgbClr val="BC8F00"/>
                </a:solidFill>
              </a:rPr>
              <a:t>CUSTOMERS</a:t>
            </a:r>
            <a:r>
              <a:rPr lang="en-US" dirty="0" smtClean="0">
                <a:solidFill>
                  <a:srgbClr val="0070C0"/>
                </a:solidFill>
              </a:rPr>
              <a:t>;</a:t>
            </a:r>
            <a:endParaRPr lang="en-US" dirty="0">
              <a:solidFill>
                <a:srgbClr val="0070C0"/>
              </a:solidFill>
            </a:endParaRPr>
          </a:p>
        </p:txBody>
      </p:sp>
      <p:sp>
        <p:nvSpPr>
          <p:cNvPr id="16" name="Rounded Rectangle 15"/>
          <p:cNvSpPr/>
          <p:nvPr/>
        </p:nvSpPr>
        <p:spPr>
          <a:xfrm>
            <a:off x="4495800" y="5105400"/>
            <a:ext cx="4191000" cy="1062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lt1"/>
                </a:solidFill>
              </a:rPr>
              <a:t>Step 1:  The records will be order based on </a:t>
            </a:r>
            <a:r>
              <a:rPr lang="en-US" sz="1600" dirty="0" smtClean="0">
                <a:solidFill>
                  <a:schemeClr val="lt1"/>
                </a:solidFill>
              </a:rPr>
              <a:t>customer name descending </a:t>
            </a:r>
            <a:r>
              <a:rPr lang="en-US" sz="1600" dirty="0">
                <a:solidFill>
                  <a:schemeClr val="lt1"/>
                </a:solidFill>
              </a:rPr>
              <a:t>order</a:t>
            </a:r>
            <a:endParaRPr lang="en-US" sz="1600" dirty="0">
              <a:solidFill>
                <a:schemeClr val="lt1"/>
              </a:solidFill>
              <a:sym typeface="Wingdings" pitchFamily="2" charset="2"/>
            </a:endParaRPr>
          </a:p>
          <a:p>
            <a:r>
              <a:rPr lang="en-US" sz="1600" dirty="0">
                <a:solidFill>
                  <a:schemeClr val="lt1"/>
                </a:solidFill>
                <a:sym typeface="Wingdings" pitchFamily="2" charset="2"/>
              </a:rPr>
              <a:t>Step 2: The sorted records are sorted again on </a:t>
            </a:r>
            <a:r>
              <a:rPr lang="en-US" sz="1600" dirty="0" smtClean="0">
                <a:solidFill>
                  <a:schemeClr val="lt1"/>
                </a:solidFill>
                <a:sym typeface="Wingdings" pitchFamily="2" charset="2"/>
              </a:rPr>
              <a:t>country ascending order.</a:t>
            </a:r>
            <a:endParaRPr lang="en-US" sz="1600" dirty="0">
              <a:solidFill>
                <a:schemeClr val="lt1"/>
              </a:solidFill>
            </a:endParaRPr>
          </a:p>
        </p:txBody>
      </p:sp>
      <p:sp>
        <p:nvSpPr>
          <p:cNvPr id="17" name="Rounded Rectangle 16"/>
          <p:cNvSpPr/>
          <p:nvPr/>
        </p:nvSpPr>
        <p:spPr>
          <a:xfrm>
            <a:off x="4495800" y="3505200"/>
            <a:ext cx="3962400" cy="1409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2"/>
            <a:r>
              <a:rPr lang="en-US" dirty="0">
                <a:solidFill>
                  <a:srgbClr val="0070C0"/>
                </a:solidFill>
              </a:rPr>
              <a:t>SELECT </a:t>
            </a:r>
            <a:r>
              <a:rPr lang="en-US" dirty="0">
                <a:solidFill>
                  <a:srgbClr val="BC8F00"/>
                </a:solidFill>
              </a:rPr>
              <a:t>CUSTOMERNAME</a:t>
            </a:r>
            <a:r>
              <a:rPr lang="en-US" dirty="0" smtClean="0">
                <a:solidFill>
                  <a:srgbClr val="BC8F00"/>
                </a:solidFill>
              </a:rPr>
              <a:t>, COUNTRY</a:t>
            </a:r>
            <a:r>
              <a:rPr lang="en-US" dirty="0" smtClean="0">
                <a:solidFill>
                  <a:srgbClr val="00B050"/>
                </a:solidFill>
              </a:rPr>
              <a:t> </a:t>
            </a:r>
          </a:p>
          <a:p>
            <a:pPr marL="0" lvl="2"/>
            <a:r>
              <a:rPr lang="en-US" dirty="0" smtClean="0">
                <a:solidFill>
                  <a:srgbClr val="0070C0"/>
                </a:solidFill>
              </a:rPr>
              <a:t>FROM </a:t>
            </a:r>
            <a:r>
              <a:rPr lang="en-US" dirty="0">
                <a:solidFill>
                  <a:srgbClr val="BC8F00"/>
                </a:solidFill>
              </a:rPr>
              <a:t>CUSTOMERS</a:t>
            </a:r>
            <a:r>
              <a:rPr lang="en-US" dirty="0">
                <a:solidFill>
                  <a:srgbClr val="0070C0"/>
                </a:solidFill>
              </a:rPr>
              <a:t> </a:t>
            </a:r>
            <a:endParaRPr lang="en-US" dirty="0" smtClean="0">
              <a:solidFill>
                <a:srgbClr val="0070C0"/>
              </a:solidFill>
            </a:endParaRPr>
          </a:p>
          <a:p>
            <a:pPr marL="0" lvl="2"/>
            <a:r>
              <a:rPr lang="en-US" dirty="0" smtClean="0">
                <a:solidFill>
                  <a:srgbClr val="0070C0"/>
                </a:solidFill>
              </a:rPr>
              <a:t>ORDER </a:t>
            </a:r>
            <a:r>
              <a:rPr lang="en-US" dirty="0">
                <a:solidFill>
                  <a:srgbClr val="0070C0"/>
                </a:solidFill>
              </a:rPr>
              <a:t>BY </a:t>
            </a:r>
            <a:r>
              <a:rPr lang="en-US" dirty="0" err="1">
                <a:solidFill>
                  <a:srgbClr val="BC8F00"/>
                </a:solidFill>
              </a:rPr>
              <a:t>CustomerName</a:t>
            </a:r>
            <a:r>
              <a:rPr lang="en-US" dirty="0">
                <a:solidFill>
                  <a:srgbClr val="BC8F00"/>
                </a:solidFill>
              </a:rPr>
              <a:t> </a:t>
            </a:r>
            <a:r>
              <a:rPr lang="en-US" dirty="0">
                <a:solidFill>
                  <a:schemeClr val="tx2">
                    <a:lumMod val="60000"/>
                    <a:lumOff val="40000"/>
                  </a:schemeClr>
                </a:solidFill>
              </a:rPr>
              <a:t>DSC</a:t>
            </a:r>
            <a:r>
              <a:rPr lang="en-US" dirty="0">
                <a:solidFill>
                  <a:srgbClr val="BC8F00"/>
                </a:solidFill>
              </a:rPr>
              <a:t>, Country</a:t>
            </a:r>
            <a:r>
              <a:rPr lang="en-US" dirty="0">
                <a:solidFill>
                  <a:srgbClr val="0070C0"/>
                </a:solidFill>
              </a:rPr>
              <a:t> ASC;</a:t>
            </a:r>
          </a:p>
        </p:txBody>
      </p:sp>
      <p:sp>
        <p:nvSpPr>
          <p:cNvPr id="19" name="TextBox 18"/>
          <p:cNvSpPr txBox="1"/>
          <p:nvPr/>
        </p:nvSpPr>
        <p:spPr>
          <a:xfrm>
            <a:off x="4953000" y="3048000"/>
            <a:ext cx="2133600" cy="338554"/>
          </a:xfrm>
          <a:prstGeom prst="rect">
            <a:avLst/>
          </a:prstGeom>
          <a:noFill/>
        </p:spPr>
        <p:txBody>
          <a:bodyPr wrap="square" rtlCol="0">
            <a:spAutoFit/>
          </a:bodyPr>
          <a:lstStyle/>
          <a:p>
            <a:r>
              <a:rPr lang="en-US" sz="1600" b="1" dirty="0" smtClean="0"/>
              <a:t>After Order By:</a:t>
            </a:r>
            <a:endParaRPr lang="en-US" sz="1600" b="1" dirty="0"/>
          </a:p>
        </p:txBody>
      </p:sp>
      <p:graphicFrame>
        <p:nvGraphicFramePr>
          <p:cNvPr id="11" name="Table 10"/>
          <p:cNvGraphicFramePr>
            <a:graphicFrameLocks noGrp="1"/>
          </p:cNvGraphicFramePr>
          <p:nvPr>
            <p:extLst>
              <p:ext uri="{D42A27DB-BD31-4B8C-83A1-F6EECF244321}">
                <p14:modId xmlns:p14="http://schemas.microsoft.com/office/powerpoint/2010/main" val="2085624677"/>
              </p:ext>
            </p:extLst>
          </p:nvPr>
        </p:nvGraphicFramePr>
        <p:xfrm>
          <a:off x="381000" y="1642645"/>
          <a:ext cx="3657600" cy="2026086"/>
        </p:xfrm>
        <a:graphic>
          <a:graphicData uri="http://schemas.openxmlformats.org/drawingml/2006/table">
            <a:tbl>
              <a:tblPr firstRow="1" bandRow="1">
                <a:tableStyleId>{5C22544A-7EE6-4342-B048-85BDC9FD1C3A}</a:tableStyleId>
              </a:tblPr>
              <a:tblGrid>
                <a:gridCol w="2375646"/>
                <a:gridCol w="1281954"/>
              </a:tblGrid>
              <a:tr h="330128">
                <a:tc>
                  <a:txBody>
                    <a:bodyPr/>
                    <a:lstStyle/>
                    <a:p>
                      <a:pPr algn="l"/>
                      <a:r>
                        <a:rPr lang="en-US" sz="1400" dirty="0" err="1" smtClean="0">
                          <a:latin typeface="+mn-lt"/>
                          <a:cs typeface="Arial" pitchFamily="34" charset="0"/>
                        </a:rPr>
                        <a:t>CustomerName</a:t>
                      </a:r>
                      <a:endParaRPr lang="en-US" sz="1400" dirty="0">
                        <a:latin typeface="+mn-lt"/>
                        <a:cs typeface="Arial" pitchFamily="34" charset="0"/>
                      </a:endParaRPr>
                    </a:p>
                  </a:txBody>
                  <a:tcPr anchor="ctr"/>
                </a:tc>
                <a:tc>
                  <a:txBody>
                    <a:bodyPr/>
                    <a:lstStyle/>
                    <a:p>
                      <a:pPr algn="l"/>
                      <a:r>
                        <a:rPr lang="en-US" sz="1400" dirty="0" smtClean="0">
                          <a:latin typeface="+mn-lt"/>
                          <a:cs typeface="Arial" pitchFamily="34" charset="0"/>
                        </a:rPr>
                        <a:t>Country</a:t>
                      </a:r>
                      <a:endParaRPr lang="en-US" sz="1400" dirty="0">
                        <a:latin typeface="+mn-lt"/>
                        <a:cs typeface="Arial" pitchFamily="34" charset="0"/>
                      </a:endParaRPr>
                    </a:p>
                  </a:txBody>
                  <a:tcPr anchor="ctr"/>
                </a:tc>
              </a:tr>
              <a:tr h="31647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Atelier graphique</a:t>
                      </a:r>
                      <a:endParaRPr lang="en-US" sz="140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France</a:t>
                      </a:r>
                      <a:endParaRPr lang="en-US" sz="1400">
                        <a:solidFill>
                          <a:srgbClr val="000000"/>
                        </a:solidFill>
                        <a:effectLst/>
                        <a:latin typeface="+mn-lt"/>
                        <a:ea typeface="Calibri"/>
                        <a:cs typeface="Times New Roman"/>
                      </a:endParaRPr>
                    </a:p>
                  </a:txBody>
                  <a:tcPr marL="68580" marR="68580" marT="0" marB="0"/>
                </a:tc>
              </a:tr>
              <a:tr h="316473">
                <a:tc>
                  <a:txBody>
                    <a:bodyPr/>
                    <a:lstStyle/>
                    <a:p>
                      <a:pPr marL="0" marR="0">
                        <a:lnSpc>
                          <a:spcPct val="115000"/>
                        </a:lnSpc>
                        <a:spcBef>
                          <a:spcPts val="0"/>
                        </a:spcBef>
                        <a:spcAft>
                          <a:spcPts val="0"/>
                        </a:spcAft>
                      </a:pPr>
                      <a:r>
                        <a:rPr lang="en-US" sz="1400" dirty="0">
                          <a:solidFill>
                            <a:srgbClr val="000000"/>
                          </a:solidFill>
                          <a:effectLst/>
                          <a:latin typeface="+mn-lt"/>
                          <a:ea typeface="Times New Roman"/>
                          <a:cs typeface="Times New Roman"/>
                        </a:rPr>
                        <a:t>Signal Gift Stores</a:t>
                      </a:r>
                      <a:endParaRPr lang="en-US" sz="1400" dirty="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USA</a:t>
                      </a:r>
                      <a:endParaRPr lang="en-US" sz="1400">
                        <a:solidFill>
                          <a:srgbClr val="000000"/>
                        </a:solidFill>
                        <a:effectLst/>
                        <a:latin typeface="+mn-lt"/>
                        <a:ea typeface="Calibri"/>
                        <a:cs typeface="Times New Roman"/>
                      </a:endParaRPr>
                    </a:p>
                  </a:txBody>
                  <a:tcPr marL="68580" marR="68580" marT="0" marB="0"/>
                </a:tc>
              </a:tr>
              <a:tr h="26575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Australian Collectors, Co.         </a:t>
                      </a:r>
                      <a:endParaRPr lang="en-US" sz="140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Australia</a:t>
                      </a:r>
                      <a:endParaRPr lang="en-US" sz="1400">
                        <a:solidFill>
                          <a:srgbClr val="000000"/>
                        </a:solidFill>
                        <a:effectLst/>
                        <a:latin typeface="+mn-lt"/>
                        <a:ea typeface="Calibri"/>
                        <a:cs typeface="Times New Roman"/>
                      </a:endParaRPr>
                    </a:p>
                  </a:txBody>
                  <a:tcPr marL="68580" marR="68580" marT="0" marB="0"/>
                </a:tc>
              </a:tr>
              <a:tr h="265753">
                <a:tc>
                  <a:txBody>
                    <a:bodyPr/>
                    <a:lstStyle/>
                    <a:p>
                      <a:pPr marL="0" marR="0">
                        <a:lnSpc>
                          <a:spcPct val="115000"/>
                        </a:lnSpc>
                        <a:spcBef>
                          <a:spcPts val="0"/>
                        </a:spcBef>
                        <a:spcAft>
                          <a:spcPts val="0"/>
                        </a:spcAft>
                      </a:pPr>
                      <a:r>
                        <a:rPr lang="en-US" sz="1400" dirty="0">
                          <a:solidFill>
                            <a:srgbClr val="000000"/>
                          </a:solidFill>
                          <a:effectLst/>
                          <a:latin typeface="+mn-lt"/>
                          <a:ea typeface="Times New Roman"/>
                          <a:cs typeface="Times New Roman"/>
                        </a:rPr>
                        <a:t>La Rochelle Gifts</a:t>
                      </a:r>
                      <a:endParaRPr lang="en-US" sz="1400" dirty="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France</a:t>
                      </a:r>
                      <a:endParaRPr lang="en-US" sz="1400">
                        <a:solidFill>
                          <a:srgbClr val="000000"/>
                        </a:solidFill>
                        <a:effectLst/>
                        <a:latin typeface="+mn-lt"/>
                        <a:ea typeface="Calibri"/>
                        <a:cs typeface="Times New Roman"/>
                      </a:endParaRPr>
                    </a:p>
                  </a:txBody>
                  <a:tcPr marL="68580" marR="68580" marT="0" marB="0"/>
                </a:tc>
              </a:tr>
              <a:tr h="26575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Baane Mini Imports</a:t>
                      </a:r>
                      <a:endParaRPr lang="en-US" sz="140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Norway</a:t>
                      </a:r>
                      <a:endParaRPr lang="en-US" sz="1400">
                        <a:solidFill>
                          <a:srgbClr val="000000"/>
                        </a:solidFill>
                        <a:effectLst/>
                        <a:latin typeface="+mn-lt"/>
                        <a:ea typeface="Calibri"/>
                        <a:cs typeface="Times New Roman"/>
                      </a:endParaRPr>
                    </a:p>
                  </a:txBody>
                  <a:tcPr marL="68580" marR="68580" marT="0" marB="0"/>
                </a:tc>
              </a:tr>
              <a:tr h="265753">
                <a:tc>
                  <a:txBody>
                    <a:bodyPr/>
                    <a:lstStyle/>
                    <a:p>
                      <a:pPr marL="0" marR="0">
                        <a:lnSpc>
                          <a:spcPct val="115000"/>
                        </a:lnSpc>
                        <a:spcBef>
                          <a:spcPts val="0"/>
                        </a:spcBef>
                        <a:spcAft>
                          <a:spcPts val="0"/>
                        </a:spcAft>
                      </a:pPr>
                      <a:r>
                        <a:rPr lang="en-US" sz="1400">
                          <a:solidFill>
                            <a:srgbClr val="000000"/>
                          </a:solidFill>
                          <a:effectLst/>
                          <a:latin typeface="+mn-lt"/>
                          <a:ea typeface="Times New Roman"/>
                          <a:cs typeface="Times New Roman"/>
                        </a:rPr>
                        <a:t>Mini Gifts Distributors Ltd</a:t>
                      </a:r>
                      <a:endParaRPr lang="en-US" sz="1400">
                        <a:solidFill>
                          <a:srgbClr val="000000"/>
                        </a:solidFill>
                        <a:effectLst/>
                        <a:latin typeface="+mn-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solidFill>
                            <a:srgbClr val="000000"/>
                          </a:solidFill>
                          <a:effectLst/>
                          <a:latin typeface="+mn-lt"/>
                          <a:ea typeface="Times New Roman"/>
                          <a:cs typeface="Times New Roman"/>
                        </a:rPr>
                        <a:t>USA</a:t>
                      </a:r>
                      <a:endParaRPr lang="en-US" sz="1400" dirty="0">
                        <a:solidFill>
                          <a:srgbClr val="000000"/>
                        </a:solidFill>
                        <a:effectLst/>
                        <a:latin typeface="+mn-lt"/>
                        <a:ea typeface="Calibri"/>
                        <a:cs typeface="Times New Roman"/>
                      </a:endParaRPr>
                    </a:p>
                  </a:txBody>
                  <a:tcPr marL="68580" marR="6858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37413113"/>
              </p:ext>
            </p:extLst>
          </p:nvPr>
        </p:nvGraphicFramePr>
        <p:xfrm>
          <a:off x="381000" y="3919082"/>
          <a:ext cx="3657600" cy="1795918"/>
        </p:xfrm>
        <a:graphic>
          <a:graphicData uri="http://schemas.openxmlformats.org/drawingml/2006/table">
            <a:tbl>
              <a:tblPr firstRow="1" bandRow="1">
                <a:tableStyleId>{5C22544A-7EE6-4342-B048-85BDC9FD1C3A}</a:tableStyleId>
              </a:tblPr>
              <a:tblGrid>
                <a:gridCol w="2375647"/>
                <a:gridCol w="1281953"/>
              </a:tblGrid>
              <a:tr h="292193">
                <a:tc>
                  <a:txBody>
                    <a:bodyPr/>
                    <a:lstStyle/>
                    <a:p>
                      <a:pPr algn="l"/>
                      <a:r>
                        <a:rPr lang="en-US" sz="1400" dirty="0" err="1" smtClean="0">
                          <a:latin typeface="+mn-lt"/>
                          <a:cs typeface="Arial" pitchFamily="34" charset="0"/>
                        </a:rPr>
                        <a:t>CustomerName</a:t>
                      </a:r>
                      <a:endParaRPr lang="en-US" sz="1400" dirty="0">
                        <a:latin typeface="+mn-lt"/>
                        <a:cs typeface="Arial" pitchFamily="34" charset="0"/>
                      </a:endParaRPr>
                    </a:p>
                  </a:txBody>
                  <a:tcPr anchor="ctr"/>
                </a:tc>
                <a:tc>
                  <a:txBody>
                    <a:bodyPr/>
                    <a:lstStyle/>
                    <a:p>
                      <a:pPr algn="l"/>
                      <a:r>
                        <a:rPr lang="en-US" sz="1400" dirty="0" smtClean="0">
                          <a:latin typeface="+mn-lt"/>
                          <a:cs typeface="Arial" pitchFamily="34" charset="0"/>
                        </a:rPr>
                        <a:t>Country</a:t>
                      </a:r>
                      <a:endParaRPr lang="en-US" sz="1400" dirty="0">
                        <a:latin typeface="+mn-lt"/>
                        <a:cs typeface="Arial" pitchFamily="34" charset="0"/>
                      </a:endParaRPr>
                    </a:p>
                  </a:txBody>
                  <a:tcPr anchor="ctr"/>
                </a:tc>
              </a:tr>
              <a:tr h="292193">
                <a:tc>
                  <a:txBody>
                    <a:bodyPr/>
                    <a:lstStyle/>
                    <a:p>
                      <a:pPr algn="l" fontAlgn="ctr"/>
                      <a:r>
                        <a:rPr lang="en-US" sz="1400" b="0" i="0" u="none" strike="noStrike" dirty="0">
                          <a:solidFill>
                            <a:srgbClr val="000000"/>
                          </a:solidFill>
                          <a:effectLst/>
                          <a:latin typeface="+mn-lt"/>
                        </a:rPr>
                        <a:t>Australian Collectors, Co.         </a:t>
                      </a:r>
                    </a:p>
                  </a:txBody>
                  <a:tcPr marL="9525" marR="9525" marT="9525" marB="0" anchor="ctr"/>
                </a:tc>
                <a:tc>
                  <a:txBody>
                    <a:bodyPr/>
                    <a:lstStyle/>
                    <a:p>
                      <a:pPr algn="l" fontAlgn="ctr"/>
                      <a:r>
                        <a:rPr lang="en-US" sz="1400" b="0" i="0" u="none" strike="noStrike">
                          <a:solidFill>
                            <a:srgbClr val="000000"/>
                          </a:solidFill>
                          <a:effectLst/>
                          <a:latin typeface="+mn-lt"/>
                        </a:rPr>
                        <a:t>Australia</a:t>
                      </a:r>
                    </a:p>
                  </a:txBody>
                  <a:tcPr marL="9525" marR="9525" marT="9525" marB="0" anchor="ctr"/>
                </a:tc>
              </a:tr>
              <a:tr h="292193">
                <a:tc>
                  <a:txBody>
                    <a:bodyPr/>
                    <a:lstStyle/>
                    <a:p>
                      <a:pPr algn="l" fontAlgn="ctr"/>
                      <a:r>
                        <a:rPr lang="en-US" sz="1400" b="0" i="0" u="none" strike="noStrike" dirty="0">
                          <a:solidFill>
                            <a:srgbClr val="000000"/>
                          </a:solidFill>
                          <a:effectLst/>
                          <a:latin typeface="+mn-lt"/>
                        </a:rPr>
                        <a:t>Atelier </a:t>
                      </a:r>
                      <a:r>
                        <a:rPr lang="en-US" sz="1400" b="0" i="0" u="none" strike="noStrike" dirty="0" err="1">
                          <a:solidFill>
                            <a:srgbClr val="000000"/>
                          </a:solidFill>
                          <a:effectLst/>
                          <a:latin typeface="+mn-lt"/>
                        </a:rPr>
                        <a:t>graphique</a:t>
                      </a:r>
                      <a:endParaRPr lang="en-US" sz="1400" b="0" i="0" u="none" strike="noStrike" dirty="0">
                        <a:solidFill>
                          <a:srgbClr val="000000"/>
                        </a:solidFill>
                        <a:effectLst/>
                        <a:latin typeface="+mn-lt"/>
                      </a:endParaRPr>
                    </a:p>
                  </a:txBody>
                  <a:tcPr marL="9525" marR="9525" marT="9525" marB="0" anchor="ctr"/>
                </a:tc>
                <a:tc>
                  <a:txBody>
                    <a:bodyPr/>
                    <a:lstStyle/>
                    <a:p>
                      <a:pPr algn="l" fontAlgn="ctr"/>
                      <a:r>
                        <a:rPr lang="en-US" sz="1400" b="0" i="0" u="none" strike="noStrike">
                          <a:solidFill>
                            <a:srgbClr val="000000"/>
                          </a:solidFill>
                          <a:effectLst/>
                          <a:latin typeface="+mn-lt"/>
                        </a:rPr>
                        <a:t>France</a:t>
                      </a:r>
                    </a:p>
                  </a:txBody>
                  <a:tcPr marL="9525" marR="9525" marT="9525" marB="0" anchor="ctr"/>
                </a:tc>
              </a:tr>
              <a:tr h="226683">
                <a:tc>
                  <a:txBody>
                    <a:bodyPr/>
                    <a:lstStyle/>
                    <a:p>
                      <a:pPr algn="l" fontAlgn="ctr"/>
                      <a:r>
                        <a:rPr lang="en-US" sz="1400" b="0" i="0" u="none" strike="noStrike" dirty="0">
                          <a:solidFill>
                            <a:srgbClr val="000000"/>
                          </a:solidFill>
                          <a:effectLst/>
                          <a:latin typeface="+mn-lt"/>
                        </a:rPr>
                        <a:t>La Rochelle Gifts</a:t>
                      </a:r>
                    </a:p>
                  </a:txBody>
                  <a:tcPr marL="9525" marR="9525" marT="9525" marB="0" anchor="ctr"/>
                </a:tc>
                <a:tc>
                  <a:txBody>
                    <a:bodyPr/>
                    <a:lstStyle/>
                    <a:p>
                      <a:pPr algn="l" fontAlgn="ctr"/>
                      <a:r>
                        <a:rPr lang="en-US" sz="1400" b="0" i="0" u="none" strike="noStrike">
                          <a:solidFill>
                            <a:srgbClr val="000000"/>
                          </a:solidFill>
                          <a:effectLst/>
                          <a:latin typeface="+mn-lt"/>
                        </a:rPr>
                        <a:t>France</a:t>
                      </a:r>
                    </a:p>
                  </a:txBody>
                  <a:tcPr marL="9525" marR="9525" marT="9525" marB="0" anchor="ctr"/>
                </a:tc>
              </a:tr>
              <a:tr h="226683">
                <a:tc>
                  <a:txBody>
                    <a:bodyPr/>
                    <a:lstStyle/>
                    <a:p>
                      <a:pPr algn="l" fontAlgn="ctr"/>
                      <a:r>
                        <a:rPr lang="en-US" sz="1400" b="0" i="0" u="none" strike="noStrike">
                          <a:solidFill>
                            <a:srgbClr val="000000"/>
                          </a:solidFill>
                          <a:effectLst/>
                          <a:latin typeface="+mn-lt"/>
                        </a:rPr>
                        <a:t>Baane Mini Imports</a:t>
                      </a:r>
                    </a:p>
                  </a:txBody>
                  <a:tcPr marL="9525" marR="9525" marT="9525" marB="0" anchor="ctr"/>
                </a:tc>
                <a:tc>
                  <a:txBody>
                    <a:bodyPr/>
                    <a:lstStyle/>
                    <a:p>
                      <a:pPr algn="l" fontAlgn="ctr"/>
                      <a:r>
                        <a:rPr lang="en-US" sz="1400" b="0" i="0" u="none" strike="noStrike">
                          <a:solidFill>
                            <a:srgbClr val="000000"/>
                          </a:solidFill>
                          <a:effectLst/>
                          <a:latin typeface="+mn-lt"/>
                        </a:rPr>
                        <a:t>Norway</a:t>
                      </a:r>
                    </a:p>
                  </a:txBody>
                  <a:tcPr marL="9525" marR="9525" marT="9525" marB="0" anchor="ctr"/>
                </a:tc>
              </a:tr>
              <a:tr h="226683">
                <a:tc>
                  <a:txBody>
                    <a:bodyPr/>
                    <a:lstStyle/>
                    <a:p>
                      <a:pPr algn="l" fontAlgn="ctr"/>
                      <a:r>
                        <a:rPr lang="en-US" sz="1400" b="0" i="0" u="none" strike="noStrike">
                          <a:solidFill>
                            <a:srgbClr val="000000"/>
                          </a:solidFill>
                          <a:effectLst/>
                          <a:latin typeface="+mn-lt"/>
                        </a:rPr>
                        <a:t>Havel &amp; Zbyszek Co                 </a:t>
                      </a:r>
                    </a:p>
                  </a:txBody>
                  <a:tcPr marL="9525" marR="9525" marT="9525" marB="0" anchor="ctr"/>
                </a:tc>
                <a:tc>
                  <a:txBody>
                    <a:bodyPr/>
                    <a:lstStyle/>
                    <a:p>
                      <a:pPr algn="l" fontAlgn="ctr"/>
                      <a:r>
                        <a:rPr lang="en-US" sz="1400" b="0" i="0" u="none" strike="noStrike">
                          <a:solidFill>
                            <a:srgbClr val="000000"/>
                          </a:solidFill>
                          <a:effectLst/>
                          <a:latin typeface="+mn-lt"/>
                        </a:rPr>
                        <a:t>Poland</a:t>
                      </a:r>
                    </a:p>
                  </a:txBody>
                  <a:tcPr marL="9525" marR="9525" marT="9525" marB="0" anchor="ctr"/>
                </a:tc>
              </a:tr>
              <a:tr h="226683">
                <a:tc>
                  <a:txBody>
                    <a:bodyPr/>
                    <a:lstStyle/>
                    <a:p>
                      <a:pPr algn="l" fontAlgn="ctr"/>
                      <a:r>
                        <a:rPr lang="en-US" sz="1400" b="0" i="0" u="none" strike="noStrike">
                          <a:solidFill>
                            <a:srgbClr val="000000"/>
                          </a:solidFill>
                          <a:effectLst/>
                          <a:latin typeface="+mn-lt"/>
                        </a:rPr>
                        <a:t>Mini Gifts Distributors Ltd</a:t>
                      </a:r>
                    </a:p>
                  </a:txBody>
                  <a:tcPr marL="9525" marR="9525" marT="9525" marB="0" anchor="ctr"/>
                </a:tc>
                <a:tc>
                  <a:txBody>
                    <a:bodyPr/>
                    <a:lstStyle/>
                    <a:p>
                      <a:pPr algn="l" fontAlgn="ctr"/>
                      <a:r>
                        <a:rPr lang="en-US" sz="1400" b="0" i="0" u="none" strike="noStrike" dirty="0">
                          <a:solidFill>
                            <a:srgbClr val="000000"/>
                          </a:solidFill>
                          <a:effectLst/>
                          <a:latin typeface="+mn-lt"/>
                        </a:rPr>
                        <a:t>USA</a:t>
                      </a:r>
                    </a:p>
                  </a:txBody>
                  <a:tcPr marL="9525" marR="9525" marT="9525" marB="0" anchor="ctr"/>
                </a:tc>
              </a:tr>
            </a:tbl>
          </a:graphicData>
        </a:graphic>
      </p:graphicFrame>
    </p:spTree>
    <p:extLst>
      <p:ext uri="{BB962C8B-B14F-4D97-AF65-F5344CB8AC3E}">
        <p14:creationId xmlns:p14="http://schemas.microsoft.com/office/powerpoint/2010/main" val="273382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animBg="1"/>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2200" dirty="0" smtClean="0">
                <a:latin typeface="Verdana" pitchFamily="34" charset="0"/>
              </a:rPr>
              <a:t>Order of execution of clauses in select Statement</a:t>
            </a:r>
          </a:p>
        </p:txBody>
      </p:sp>
      <p:sp>
        <p:nvSpPr>
          <p:cNvPr id="6" name="TextBox 5"/>
          <p:cNvSpPr txBox="1"/>
          <p:nvPr/>
        </p:nvSpPr>
        <p:spPr>
          <a:xfrm>
            <a:off x="152400" y="1571685"/>
            <a:ext cx="8839200" cy="646331"/>
          </a:xfrm>
          <a:prstGeom prst="rect">
            <a:avLst/>
          </a:prstGeom>
          <a:noFill/>
        </p:spPr>
        <p:txBody>
          <a:bodyPr wrap="square" rtlCol="0">
            <a:spAutoFit/>
          </a:bodyPr>
          <a:lstStyle/>
          <a:p>
            <a:endParaRPr lang="en-US" b="0" dirty="0" smtClean="0"/>
          </a:p>
          <a:p>
            <a:endParaRPr lang="en-US" b="0" dirty="0"/>
          </a:p>
        </p:txBody>
      </p:sp>
      <p:sp>
        <p:nvSpPr>
          <p:cNvPr id="5" name="TextBox 4"/>
          <p:cNvSpPr txBox="1"/>
          <p:nvPr/>
        </p:nvSpPr>
        <p:spPr>
          <a:xfrm>
            <a:off x="228600" y="1612880"/>
            <a:ext cx="8686800" cy="3416320"/>
          </a:xfrm>
          <a:prstGeom prst="rect">
            <a:avLst/>
          </a:prstGeom>
          <a:noFill/>
        </p:spPr>
        <p:txBody>
          <a:bodyPr wrap="square" rtlCol="0">
            <a:spAutoFit/>
          </a:bodyPr>
          <a:lstStyle/>
          <a:p>
            <a:r>
              <a:rPr lang="en-US" b="0" dirty="0" smtClean="0"/>
              <a:t>Assume that a SELECT Statement has the clauses </a:t>
            </a:r>
            <a:r>
              <a:rPr lang="en-US" i="1" dirty="0" smtClean="0"/>
              <a:t>where, group by, having and order by</a:t>
            </a:r>
            <a:r>
              <a:rPr lang="en-US" b="0" dirty="0" smtClean="0"/>
              <a:t>. The order of execution is as follows,</a:t>
            </a:r>
          </a:p>
          <a:p>
            <a:endParaRPr lang="en-US" dirty="0" smtClean="0"/>
          </a:p>
          <a:p>
            <a:endParaRPr lang="en-US" b="0" dirty="0" smtClean="0"/>
          </a:p>
          <a:p>
            <a:pPr marL="682625" lvl="2" indent="-276225">
              <a:buFont typeface="+mj-lt"/>
              <a:buAutoNum type="arabicPeriod"/>
            </a:pPr>
            <a:r>
              <a:rPr lang="en-US" b="0" dirty="0" smtClean="0"/>
              <a:t> Selects records based on </a:t>
            </a:r>
            <a:r>
              <a:rPr lang="en-US" i="1" dirty="0" smtClean="0"/>
              <a:t>WHERE</a:t>
            </a:r>
            <a:r>
              <a:rPr lang="en-US" b="0" dirty="0" smtClean="0"/>
              <a:t> clause.</a:t>
            </a:r>
          </a:p>
          <a:p>
            <a:pPr marL="682625" lvl="2" indent="-276225">
              <a:buFont typeface="+mj-lt"/>
              <a:buAutoNum type="arabicPeriod"/>
            </a:pPr>
            <a:endParaRPr lang="en-US" b="0" dirty="0" smtClean="0"/>
          </a:p>
          <a:p>
            <a:pPr marL="682625" lvl="2" indent="-276225">
              <a:buFont typeface="+mj-lt"/>
              <a:buAutoNum type="arabicPeriod"/>
            </a:pPr>
            <a:r>
              <a:rPr lang="en-US" b="0" dirty="0" smtClean="0"/>
              <a:t> Groups rows based on columns specified in </a:t>
            </a:r>
            <a:r>
              <a:rPr lang="en-US" i="1" dirty="0" smtClean="0"/>
              <a:t>GROUP BY </a:t>
            </a:r>
            <a:r>
              <a:rPr lang="en-US" b="0" dirty="0" smtClean="0"/>
              <a:t>clause.</a:t>
            </a:r>
          </a:p>
          <a:p>
            <a:pPr marL="682625" lvl="2" indent="-276225">
              <a:buFont typeface="+mj-lt"/>
              <a:buAutoNum type="arabicPeriod"/>
            </a:pPr>
            <a:endParaRPr lang="en-US" b="0" dirty="0" smtClean="0"/>
          </a:p>
          <a:p>
            <a:pPr marL="682625" lvl="2" indent="-276225">
              <a:buFont typeface="+mj-lt"/>
              <a:buAutoNum type="arabicPeriod"/>
            </a:pPr>
            <a:r>
              <a:rPr lang="en-US" b="0" dirty="0" smtClean="0"/>
              <a:t> Eliminates groups based on </a:t>
            </a:r>
            <a:r>
              <a:rPr lang="en-US" i="1" dirty="0" smtClean="0"/>
              <a:t>HAVING</a:t>
            </a:r>
            <a:r>
              <a:rPr lang="en-US" b="0" dirty="0" smtClean="0"/>
              <a:t> clause condition.</a:t>
            </a:r>
          </a:p>
          <a:p>
            <a:pPr marL="682625" lvl="2" indent="-276225">
              <a:buFont typeface="+mj-lt"/>
              <a:buAutoNum type="arabicPeriod"/>
            </a:pPr>
            <a:endParaRPr lang="en-US" b="0" dirty="0" smtClean="0"/>
          </a:p>
          <a:p>
            <a:pPr marL="682625" lvl="2" indent="-276225">
              <a:buFont typeface="+mj-lt"/>
              <a:buAutoNum type="arabicPeriod"/>
            </a:pPr>
            <a:r>
              <a:rPr lang="en-US" b="0" dirty="0" smtClean="0"/>
              <a:t>Then orders the records based on the columns specified in the order by clause. </a:t>
            </a:r>
            <a:endParaRPr lang="en-US" b="0" dirty="0"/>
          </a:p>
        </p:txBody>
      </p:sp>
    </p:spTree>
    <p:extLst>
      <p:ext uri="{BB962C8B-B14F-4D97-AF65-F5344CB8AC3E}">
        <p14:creationId xmlns:p14="http://schemas.microsoft.com/office/powerpoint/2010/main" val="285203273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0"/>
            <a:ext cx="6096000" cy="3276599"/>
          </a:xfrm>
        </p:spPr>
        <p:txBody>
          <a:bodyPr/>
          <a:lstStyle/>
          <a:p>
            <a:pPr marL="457200" lvl="1" indent="-457200">
              <a:lnSpc>
                <a:spcPct val="150000"/>
              </a:lnSpc>
              <a:buFont typeface="Wingdings" pitchFamily="2" charset="2"/>
              <a:buChar char="Ø"/>
              <a:defRPr/>
            </a:pPr>
            <a:r>
              <a:rPr lang="en-US" sz="2100" dirty="0" smtClean="0"/>
              <a:t>How to order the records in ascending order?</a:t>
            </a:r>
          </a:p>
          <a:p>
            <a:pPr marL="457200" lvl="1" indent="-457200">
              <a:lnSpc>
                <a:spcPct val="150000"/>
              </a:lnSpc>
              <a:buFont typeface="Wingdings" pitchFamily="2" charset="2"/>
              <a:buChar char="Ø"/>
              <a:defRPr/>
            </a:pPr>
            <a:r>
              <a:rPr lang="en-US" sz="2100" dirty="0" smtClean="0"/>
              <a:t>What is the difference between group and order by?</a:t>
            </a:r>
          </a:p>
          <a:p>
            <a:pPr marL="457200" lvl="1" indent="-457200">
              <a:lnSpc>
                <a:spcPct val="150000"/>
              </a:lnSpc>
              <a:buFont typeface="Wingdings" pitchFamily="2" charset="2"/>
              <a:buChar char="Ø"/>
              <a:defRPr/>
            </a:pPr>
            <a:r>
              <a:rPr lang="en-US" sz="2100" dirty="0" smtClean="0"/>
              <a:t>When a query has group by and order by clause what will be the order of execution precedence?</a:t>
            </a:r>
          </a:p>
          <a:p>
            <a:pPr marL="457200" lvl="1" indent="-457200">
              <a:lnSpc>
                <a:spcPct val="150000"/>
              </a:lnSpc>
              <a:buFont typeface="Wingdings" pitchFamily="2" charset="2"/>
              <a:buChar char="Ø"/>
              <a:defRPr/>
            </a:pPr>
            <a:r>
              <a:rPr lang="en-US" sz="2100" dirty="0" smtClean="0"/>
              <a:t>How can I filter records which are grouped?</a:t>
            </a:r>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0511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Order of </a:t>
            </a:r>
            <a:r>
              <a:rPr lang="en-US" dirty="0" smtClean="0"/>
              <a:t>Execution </a:t>
            </a:r>
            <a:endParaRPr lang="en-US" dirty="0"/>
          </a:p>
        </p:txBody>
      </p:sp>
      <p:sp>
        <p:nvSpPr>
          <p:cNvPr id="3" name="Content Placeholder 2"/>
          <p:cNvSpPr>
            <a:spLocks noGrp="1"/>
          </p:cNvSpPr>
          <p:nvPr>
            <p:ph idx="1"/>
          </p:nvPr>
        </p:nvSpPr>
        <p:spPr/>
        <p:txBody>
          <a:bodyPr/>
          <a:lstStyle/>
          <a:p>
            <a:pPr marL="0" indent="0">
              <a:buNone/>
            </a:pPr>
            <a:r>
              <a:rPr lang="en-US" sz="1800" b="1" dirty="0"/>
              <a:t>Order of execution of clauses in select </a:t>
            </a:r>
            <a:r>
              <a:rPr lang="en-US" sz="1800" b="1" dirty="0" smtClean="0"/>
              <a:t>Statement</a:t>
            </a:r>
          </a:p>
          <a:p>
            <a:pPr marL="0" indent="0">
              <a:buNone/>
            </a:pPr>
            <a:r>
              <a:rPr lang="en-US" sz="1800" dirty="0"/>
              <a:t>Assume that a SELECT Statement has the </a:t>
            </a:r>
            <a:r>
              <a:rPr lang="en-US" sz="1800" dirty="0" smtClean="0"/>
              <a:t>FROM, WHERE, GROUP BY, HAVING and ORDER BY clause.</a:t>
            </a:r>
          </a:p>
          <a:p>
            <a:pPr marL="0" indent="0">
              <a:buNone/>
            </a:pPr>
            <a:r>
              <a:rPr lang="en-US" sz="1800" dirty="0" smtClean="0"/>
              <a:t>The </a:t>
            </a:r>
            <a:r>
              <a:rPr lang="en-US" sz="1800" dirty="0"/>
              <a:t>order of </a:t>
            </a:r>
            <a:r>
              <a:rPr lang="en-US" sz="1800" dirty="0" smtClean="0"/>
              <a:t>execution in this case will be as </a:t>
            </a:r>
            <a:r>
              <a:rPr lang="en-US" sz="1800" dirty="0"/>
              <a:t>follows</a:t>
            </a:r>
            <a:r>
              <a:rPr lang="en-US" sz="1800" dirty="0" smtClean="0"/>
              <a:t>,</a:t>
            </a:r>
          </a:p>
          <a:p>
            <a:pPr marL="0" indent="0">
              <a:buNone/>
            </a:pPr>
            <a:endParaRPr lang="en-US" sz="1800" dirty="0"/>
          </a:p>
          <a:p>
            <a:pPr lvl="4">
              <a:spcBef>
                <a:spcPts val="0"/>
              </a:spcBef>
              <a:buFont typeface="Wingdings" pitchFamily="2" charset="2"/>
              <a:buChar char="q"/>
            </a:pPr>
            <a:endParaRPr lang="en-US" sz="1800" dirty="0" smtClean="0"/>
          </a:p>
          <a:p>
            <a:pPr lvl="4">
              <a:spcBef>
                <a:spcPts val="0"/>
              </a:spcBef>
              <a:buFont typeface="Wingdings" pitchFamily="2" charset="2"/>
              <a:buChar char="q"/>
            </a:pPr>
            <a:r>
              <a:rPr lang="en-US" sz="1800" dirty="0" smtClean="0"/>
              <a:t>Selects the Table(s)  </a:t>
            </a:r>
            <a:r>
              <a:rPr lang="en-US" sz="1800" b="1" dirty="0" smtClean="0">
                <a:solidFill>
                  <a:srgbClr val="C00000"/>
                </a:solidFill>
              </a:rPr>
              <a:t>FROM</a:t>
            </a:r>
            <a:r>
              <a:rPr lang="en-US" sz="1800" dirty="0" smtClean="0"/>
              <a:t> the database. </a:t>
            </a:r>
          </a:p>
          <a:p>
            <a:pPr lvl="4">
              <a:spcBef>
                <a:spcPts val="0"/>
              </a:spcBef>
              <a:buFont typeface="Wingdings" pitchFamily="2" charset="2"/>
              <a:buChar char="q"/>
            </a:pPr>
            <a:r>
              <a:rPr lang="en-US" sz="1800" dirty="0" smtClean="0"/>
              <a:t>Selects </a:t>
            </a:r>
            <a:r>
              <a:rPr lang="en-US" sz="1800" dirty="0"/>
              <a:t>records based on </a:t>
            </a:r>
            <a:r>
              <a:rPr lang="en-US" sz="1800" b="1" dirty="0">
                <a:solidFill>
                  <a:srgbClr val="FF0000"/>
                </a:solidFill>
              </a:rPr>
              <a:t>WHERE</a:t>
            </a:r>
            <a:r>
              <a:rPr lang="en-US" sz="1800" dirty="0"/>
              <a:t> </a:t>
            </a:r>
            <a:r>
              <a:rPr lang="en-US" sz="1800" dirty="0" smtClean="0"/>
              <a:t>clause predicate.</a:t>
            </a:r>
            <a:endParaRPr lang="en-US" sz="1800" dirty="0"/>
          </a:p>
          <a:p>
            <a:pPr lvl="4">
              <a:spcBef>
                <a:spcPts val="0"/>
              </a:spcBef>
              <a:buFont typeface="Wingdings" pitchFamily="2" charset="2"/>
              <a:buChar char="q"/>
            </a:pPr>
            <a:r>
              <a:rPr lang="en-US" sz="1800" dirty="0" smtClean="0"/>
              <a:t>Groups </a:t>
            </a:r>
            <a:r>
              <a:rPr lang="en-US" sz="1800" dirty="0"/>
              <a:t>rows based on columns specified in </a:t>
            </a:r>
            <a:r>
              <a:rPr lang="en-US" sz="1800" b="1" dirty="0">
                <a:solidFill>
                  <a:srgbClr val="FFC000"/>
                </a:solidFill>
              </a:rPr>
              <a:t>GROUP BY</a:t>
            </a:r>
            <a:r>
              <a:rPr lang="en-US" sz="1800" dirty="0"/>
              <a:t> clause.</a:t>
            </a:r>
          </a:p>
          <a:p>
            <a:pPr lvl="4">
              <a:spcBef>
                <a:spcPts val="0"/>
              </a:spcBef>
              <a:buFont typeface="Wingdings" pitchFamily="2" charset="2"/>
              <a:buChar char="q"/>
            </a:pPr>
            <a:r>
              <a:rPr lang="en-US" sz="1800" dirty="0" smtClean="0"/>
              <a:t>Eliminates </a:t>
            </a:r>
            <a:r>
              <a:rPr lang="en-US" sz="1800" dirty="0"/>
              <a:t>groups based on </a:t>
            </a:r>
            <a:r>
              <a:rPr lang="en-US" sz="1800" b="1" dirty="0">
                <a:solidFill>
                  <a:srgbClr val="92D050"/>
                </a:solidFill>
              </a:rPr>
              <a:t>HAVING</a:t>
            </a:r>
            <a:r>
              <a:rPr lang="en-US" sz="1800" dirty="0"/>
              <a:t> clause </a:t>
            </a:r>
            <a:r>
              <a:rPr lang="en-US" sz="1800" dirty="0" smtClean="0"/>
              <a:t>predicate.</a:t>
            </a:r>
            <a:endParaRPr lang="en-US" sz="1800" dirty="0"/>
          </a:p>
          <a:p>
            <a:pPr lvl="4">
              <a:spcBef>
                <a:spcPts val="0"/>
              </a:spcBef>
              <a:buFont typeface="Wingdings" pitchFamily="2" charset="2"/>
              <a:buChar char="q"/>
            </a:pPr>
            <a:r>
              <a:rPr lang="en-US" sz="1800" dirty="0" smtClean="0"/>
              <a:t>Sort the </a:t>
            </a:r>
            <a:r>
              <a:rPr lang="en-US" sz="1800" dirty="0"/>
              <a:t>records based on the columns specified in the </a:t>
            </a:r>
            <a:r>
              <a:rPr lang="en-US" sz="1800" b="1" dirty="0" smtClean="0">
                <a:solidFill>
                  <a:srgbClr val="00B0F0"/>
                </a:solidFill>
              </a:rPr>
              <a:t>ORDER  BY </a:t>
            </a:r>
            <a:r>
              <a:rPr lang="en-US" sz="1800" dirty="0" smtClean="0"/>
              <a:t>clause</a:t>
            </a:r>
            <a:r>
              <a:rPr lang="en-US" sz="1800" dirty="0"/>
              <a:t>. </a:t>
            </a:r>
            <a:endParaRPr lang="en-US" sz="1800" dirty="0" smtClean="0"/>
          </a:p>
          <a:p>
            <a:pPr lvl="4">
              <a:spcBef>
                <a:spcPts val="0"/>
              </a:spcBef>
              <a:buFont typeface="Wingdings" pitchFamily="2" charset="2"/>
              <a:buChar char="q"/>
            </a:pPr>
            <a:r>
              <a:rPr lang="en-US" sz="1800" dirty="0" smtClean="0"/>
              <a:t>Choose the column names specified in </a:t>
            </a:r>
            <a:r>
              <a:rPr lang="en-US" sz="1800" b="1" dirty="0" smtClean="0">
                <a:solidFill>
                  <a:srgbClr val="7030A0"/>
                </a:solidFill>
              </a:rPr>
              <a:t>SELECT</a:t>
            </a:r>
            <a:r>
              <a:rPr lang="en-US" sz="1800" dirty="0" smtClean="0">
                <a:solidFill>
                  <a:srgbClr val="7030A0"/>
                </a:solidFill>
              </a:rPr>
              <a:t> </a:t>
            </a:r>
            <a:r>
              <a:rPr lang="en-US" sz="1800" dirty="0" smtClean="0"/>
              <a:t>clause.</a:t>
            </a:r>
          </a:p>
          <a:p>
            <a:pPr lvl="2">
              <a:spcBef>
                <a:spcPts val="0"/>
              </a:spcBef>
              <a:buFont typeface="Wingdings" pitchFamily="2" charset="2"/>
              <a:buChar char="q"/>
            </a:pPr>
            <a:endParaRPr lang="en-US" sz="1800" dirty="0"/>
          </a:p>
          <a:p>
            <a:pPr marL="0" indent="0">
              <a:buNone/>
            </a:pPr>
            <a:endParaRPr lang="en-US" sz="1600" dirty="0" smtClean="0"/>
          </a:p>
        </p:txBody>
      </p:sp>
      <p:sp>
        <p:nvSpPr>
          <p:cNvPr id="5" name="Rounded Rectangle 4"/>
          <p:cNvSpPr/>
          <p:nvPr/>
        </p:nvSpPr>
        <p:spPr>
          <a:xfrm>
            <a:off x="533400" y="5105400"/>
            <a:ext cx="1371600" cy="381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FROM</a:t>
            </a:r>
            <a:endParaRPr lang="en-US" b="1" dirty="0"/>
          </a:p>
        </p:txBody>
      </p:sp>
      <p:sp>
        <p:nvSpPr>
          <p:cNvPr id="12" name="Rounded Rectangle 11"/>
          <p:cNvSpPr/>
          <p:nvPr/>
        </p:nvSpPr>
        <p:spPr>
          <a:xfrm>
            <a:off x="533400" y="4724400"/>
            <a:ext cx="1371600" cy="381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WHERE</a:t>
            </a:r>
            <a:endParaRPr lang="en-US" b="1" dirty="0"/>
          </a:p>
        </p:txBody>
      </p:sp>
      <p:sp>
        <p:nvSpPr>
          <p:cNvPr id="13" name="Rounded Rectangle 12"/>
          <p:cNvSpPr/>
          <p:nvPr/>
        </p:nvSpPr>
        <p:spPr>
          <a:xfrm>
            <a:off x="533400" y="4343400"/>
            <a:ext cx="1371600" cy="381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BY</a:t>
            </a:r>
            <a:endParaRPr lang="en-US" b="1" dirty="0"/>
          </a:p>
        </p:txBody>
      </p:sp>
      <p:sp>
        <p:nvSpPr>
          <p:cNvPr id="14" name="Rounded Rectangle 13"/>
          <p:cNvSpPr/>
          <p:nvPr/>
        </p:nvSpPr>
        <p:spPr>
          <a:xfrm>
            <a:off x="533400" y="3962400"/>
            <a:ext cx="1371600" cy="381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HAVING</a:t>
            </a:r>
            <a:endParaRPr lang="en-US" b="1" dirty="0"/>
          </a:p>
        </p:txBody>
      </p:sp>
      <p:sp>
        <p:nvSpPr>
          <p:cNvPr id="15" name="Rounded Rectangle 14"/>
          <p:cNvSpPr/>
          <p:nvPr/>
        </p:nvSpPr>
        <p:spPr>
          <a:xfrm>
            <a:off x="533400" y="3581400"/>
            <a:ext cx="1371600" cy="381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ORDER BY</a:t>
            </a:r>
            <a:endParaRPr lang="en-US" b="1" dirty="0"/>
          </a:p>
        </p:txBody>
      </p:sp>
      <p:sp>
        <p:nvSpPr>
          <p:cNvPr id="16" name="Rounded Rectangle 15"/>
          <p:cNvSpPr/>
          <p:nvPr/>
        </p:nvSpPr>
        <p:spPr>
          <a:xfrm>
            <a:off x="533400" y="3200400"/>
            <a:ext cx="1371600" cy="3810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SELECT</a:t>
            </a:r>
            <a:endParaRPr lang="en-US" b="1" dirty="0"/>
          </a:p>
        </p:txBody>
      </p:sp>
    </p:spTree>
    <p:extLst>
      <p:ext uri="{BB962C8B-B14F-4D97-AF65-F5344CB8AC3E}">
        <p14:creationId xmlns:p14="http://schemas.microsoft.com/office/powerpoint/2010/main" val="153025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down)">
                                      <p:cBhvr>
                                        <p:cTn id="31" dur="500"/>
                                        <p:tgtEl>
                                          <p:spTgt spid="3">
                                            <p:txEl>
                                              <p:pRg st="10" end="10"/>
                                            </p:txEl>
                                          </p:spTgt>
                                        </p:tgtEl>
                                      </p:cBhvr>
                                    </p:animEffect>
                                  </p:childTnLst>
                                </p:cTn>
                              </p:par>
                            </p:childTnLst>
                          </p:cTn>
                        </p:par>
                        <p:par>
                          <p:cTn id="32" fill="hold">
                            <p:stCondLst>
                              <p:cond delay="500"/>
                            </p:stCondLst>
                            <p:childTnLst>
                              <p:par>
                                <p:cTn id="33" presetID="31"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ppt_w</p:attrName>
                                        </p:attrNameLst>
                                      </p:cBhvr>
                                      <p:tavLst>
                                        <p:tav tm="0">
                                          <p:val>
                                            <p:fltVal val="0"/>
                                          </p:val>
                                        </p:tav>
                                        <p:tav tm="100000">
                                          <p:val>
                                            <p:strVal val="#ppt_w"/>
                                          </p:val>
                                        </p:tav>
                                      </p:tavLst>
                                    </p:anim>
                                    <p:anim calcmode="lin" valueType="num">
                                      <p:cBhvr>
                                        <p:cTn id="36" dur="1000" fill="hold"/>
                                        <p:tgtEl>
                                          <p:spTgt spid="5"/>
                                        </p:tgtEl>
                                        <p:attrNameLst>
                                          <p:attrName>ppt_h</p:attrName>
                                        </p:attrNameLst>
                                      </p:cBhvr>
                                      <p:tavLst>
                                        <p:tav tm="0">
                                          <p:val>
                                            <p:fltVal val="0"/>
                                          </p:val>
                                        </p:tav>
                                        <p:tav tm="100000">
                                          <p:val>
                                            <p:strVal val="#ppt_h"/>
                                          </p:val>
                                        </p:tav>
                                      </p:tavLst>
                                    </p:anim>
                                    <p:anim calcmode="lin" valueType="num">
                                      <p:cBhvr>
                                        <p:cTn id="37" dur="1000" fill="hold"/>
                                        <p:tgtEl>
                                          <p:spTgt spid="5"/>
                                        </p:tgtEl>
                                        <p:attrNameLst>
                                          <p:attrName>style.rotation</p:attrName>
                                        </p:attrNameLst>
                                      </p:cBhvr>
                                      <p:tavLst>
                                        <p:tav tm="0">
                                          <p:val>
                                            <p:fltVal val="90"/>
                                          </p:val>
                                        </p:tav>
                                        <p:tav tm="100000">
                                          <p:val>
                                            <p:fltVal val="0"/>
                                          </p:val>
                                        </p:tav>
                                      </p:tavLst>
                                    </p:anim>
                                    <p:animEffect transition="in" filter="fade">
                                      <p:cBhvr>
                                        <p:cTn id="38" dur="1000"/>
                                        <p:tgtEl>
                                          <p:spTgt spid="5"/>
                                        </p:tgtEl>
                                      </p:cBhvr>
                                    </p:animEffect>
                                  </p:childTnLst>
                                </p:cTn>
                              </p:par>
                            </p:childTnLst>
                          </p:cTn>
                        </p:par>
                        <p:par>
                          <p:cTn id="39" fill="hold">
                            <p:stCondLst>
                              <p:cond delay="1500"/>
                            </p:stCondLst>
                            <p:childTnLst>
                              <p:par>
                                <p:cTn id="40" presetID="31"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000" fill="hold"/>
                                        <p:tgtEl>
                                          <p:spTgt spid="12"/>
                                        </p:tgtEl>
                                        <p:attrNameLst>
                                          <p:attrName>ppt_w</p:attrName>
                                        </p:attrNameLst>
                                      </p:cBhvr>
                                      <p:tavLst>
                                        <p:tav tm="0">
                                          <p:val>
                                            <p:fltVal val="0"/>
                                          </p:val>
                                        </p:tav>
                                        <p:tav tm="100000">
                                          <p:val>
                                            <p:strVal val="#ppt_w"/>
                                          </p:val>
                                        </p:tav>
                                      </p:tavLst>
                                    </p:anim>
                                    <p:anim calcmode="lin" valueType="num">
                                      <p:cBhvr>
                                        <p:cTn id="43" dur="1000" fill="hold"/>
                                        <p:tgtEl>
                                          <p:spTgt spid="12"/>
                                        </p:tgtEl>
                                        <p:attrNameLst>
                                          <p:attrName>ppt_h</p:attrName>
                                        </p:attrNameLst>
                                      </p:cBhvr>
                                      <p:tavLst>
                                        <p:tav tm="0">
                                          <p:val>
                                            <p:fltVal val="0"/>
                                          </p:val>
                                        </p:tav>
                                        <p:tav tm="100000">
                                          <p:val>
                                            <p:strVal val="#ppt_h"/>
                                          </p:val>
                                        </p:tav>
                                      </p:tavLst>
                                    </p:anim>
                                    <p:anim calcmode="lin" valueType="num">
                                      <p:cBhvr>
                                        <p:cTn id="44" dur="1000" fill="hold"/>
                                        <p:tgtEl>
                                          <p:spTgt spid="12"/>
                                        </p:tgtEl>
                                        <p:attrNameLst>
                                          <p:attrName>style.rotation</p:attrName>
                                        </p:attrNameLst>
                                      </p:cBhvr>
                                      <p:tavLst>
                                        <p:tav tm="0">
                                          <p:val>
                                            <p:fltVal val="90"/>
                                          </p:val>
                                        </p:tav>
                                        <p:tav tm="100000">
                                          <p:val>
                                            <p:fltVal val="0"/>
                                          </p:val>
                                        </p:tav>
                                      </p:tavLst>
                                    </p:anim>
                                    <p:animEffect transition="in" filter="fade">
                                      <p:cBhvr>
                                        <p:cTn id="45" dur="1000"/>
                                        <p:tgtEl>
                                          <p:spTgt spid="12"/>
                                        </p:tgtEl>
                                      </p:cBhvr>
                                    </p:animEffect>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par>
                          <p:cTn id="53" fill="hold">
                            <p:stCondLst>
                              <p:cond delay="3500"/>
                            </p:stCondLst>
                            <p:childTnLst>
                              <p:par>
                                <p:cTn id="54" presetID="31" presetClass="entr" presetSubtype="0"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1000" fill="hold"/>
                                        <p:tgtEl>
                                          <p:spTgt spid="14"/>
                                        </p:tgtEl>
                                        <p:attrNameLst>
                                          <p:attrName>ppt_w</p:attrName>
                                        </p:attrNameLst>
                                      </p:cBhvr>
                                      <p:tavLst>
                                        <p:tav tm="0">
                                          <p:val>
                                            <p:fltVal val="0"/>
                                          </p:val>
                                        </p:tav>
                                        <p:tav tm="100000">
                                          <p:val>
                                            <p:strVal val="#ppt_w"/>
                                          </p:val>
                                        </p:tav>
                                      </p:tavLst>
                                    </p:anim>
                                    <p:anim calcmode="lin" valueType="num">
                                      <p:cBhvr>
                                        <p:cTn id="57" dur="1000" fill="hold"/>
                                        <p:tgtEl>
                                          <p:spTgt spid="14"/>
                                        </p:tgtEl>
                                        <p:attrNameLst>
                                          <p:attrName>ppt_h</p:attrName>
                                        </p:attrNameLst>
                                      </p:cBhvr>
                                      <p:tavLst>
                                        <p:tav tm="0">
                                          <p:val>
                                            <p:fltVal val="0"/>
                                          </p:val>
                                        </p:tav>
                                        <p:tav tm="100000">
                                          <p:val>
                                            <p:strVal val="#ppt_h"/>
                                          </p:val>
                                        </p:tav>
                                      </p:tavLst>
                                    </p:anim>
                                    <p:anim calcmode="lin" valueType="num">
                                      <p:cBhvr>
                                        <p:cTn id="58" dur="1000" fill="hold"/>
                                        <p:tgtEl>
                                          <p:spTgt spid="14"/>
                                        </p:tgtEl>
                                        <p:attrNameLst>
                                          <p:attrName>style.rotation</p:attrName>
                                        </p:attrNameLst>
                                      </p:cBhvr>
                                      <p:tavLst>
                                        <p:tav tm="0">
                                          <p:val>
                                            <p:fltVal val="90"/>
                                          </p:val>
                                        </p:tav>
                                        <p:tav tm="100000">
                                          <p:val>
                                            <p:fltVal val="0"/>
                                          </p:val>
                                        </p:tav>
                                      </p:tavLst>
                                    </p:anim>
                                    <p:animEffect transition="in" filter="fade">
                                      <p:cBhvr>
                                        <p:cTn id="59" dur="1000"/>
                                        <p:tgtEl>
                                          <p:spTgt spid="14"/>
                                        </p:tgtEl>
                                      </p:cBhvr>
                                    </p:animEffect>
                                  </p:childTnLst>
                                </p:cTn>
                              </p:par>
                            </p:childTnLst>
                          </p:cTn>
                        </p:par>
                        <p:par>
                          <p:cTn id="60" fill="hold">
                            <p:stCondLst>
                              <p:cond delay="4500"/>
                            </p:stCondLst>
                            <p:childTnLst>
                              <p:par>
                                <p:cTn id="61" presetID="31" presetClass="entr" presetSubtype="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1000" fill="hold"/>
                                        <p:tgtEl>
                                          <p:spTgt spid="15"/>
                                        </p:tgtEl>
                                        <p:attrNameLst>
                                          <p:attrName>ppt_w</p:attrName>
                                        </p:attrNameLst>
                                      </p:cBhvr>
                                      <p:tavLst>
                                        <p:tav tm="0">
                                          <p:val>
                                            <p:fltVal val="0"/>
                                          </p:val>
                                        </p:tav>
                                        <p:tav tm="100000">
                                          <p:val>
                                            <p:strVal val="#ppt_w"/>
                                          </p:val>
                                        </p:tav>
                                      </p:tavLst>
                                    </p:anim>
                                    <p:anim calcmode="lin" valueType="num">
                                      <p:cBhvr>
                                        <p:cTn id="64" dur="1000" fill="hold"/>
                                        <p:tgtEl>
                                          <p:spTgt spid="15"/>
                                        </p:tgtEl>
                                        <p:attrNameLst>
                                          <p:attrName>ppt_h</p:attrName>
                                        </p:attrNameLst>
                                      </p:cBhvr>
                                      <p:tavLst>
                                        <p:tav tm="0">
                                          <p:val>
                                            <p:fltVal val="0"/>
                                          </p:val>
                                        </p:tav>
                                        <p:tav tm="100000">
                                          <p:val>
                                            <p:strVal val="#ppt_h"/>
                                          </p:val>
                                        </p:tav>
                                      </p:tavLst>
                                    </p:anim>
                                    <p:anim calcmode="lin" valueType="num">
                                      <p:cBhvr>
                                        <p:cTn id="65" dur="1000" fill="hold"/>
                                        <p:tgtEl>
                                          <p:spTgt spid="15"/>
                                        </p:tgtEl>
                                        <p:attrNameLst>
                                          <p:attrName>style.rotation</p:attrName>
                                        </p:attrNameLst>
                                      </p:cBhvr>
                                      <p:tavLst>
                                        <p:tav tm="0">
                                          <p:val>
                                            <p:fltVal val="90"/>
                                          </p:val>
                                        </p:tav>
                                        <p:tav tm="100000">
                                          <p:val>
                                            <p:fltVal val="0"/>
                                          </p:val>
                                        </p:tav>
                                      </p:tavLst>
                                    </p:anim>
                                    <p:animEffect transition="in" filter="fade">
                                      <p:cBhvr>
                                        <p:cTn id="66" dur="1000"/>
                                        <p:tgtEl>
                                          <p:spTgt spid="15"/>
                                        </p:tgtEl>
                                      </p:cBhvr>
                                    </p:animEffect>
                                  </p:childTnLst>
                                </p:cTn>
                              </p:par>
                            </p:childTnLst>
                          </p:cTn>
                        </p:par>
                        <p:par>
                          <p:cTn id="67" fill="hold">
                            <p:stCondLst>
                              <p:cond delay="5500"/>
                            </p:stCondLst>
                            <p:childTnLst>
                              <p:par>
                                <p:cTn id="68" presetID="31" presetClass="entr" presetSubtype="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p:cTn id="70" dur="1000" fill="hold"/>
                                        <p:tgtEl>
                                          <p:spTgt spid="16"/>
                                        </p:tgtEl>
                                        <p:attrNameLst>
                                          <p:attrName>ppt_w</p:attrName>
                                        </p:attrNameLst>
                                      </p:cBhvr>
                                      <p:tavLst>
                                        <p:tav tm="0">
                                          <p:val>
                                            <p:fltVal val="0"/>
                                          </p:val>
                                        </p:tav>
                                        <p:tav tm="100000">
                                          <p:val>
                                            <p:strVal val="#ppt_w"/>
                                          </p:val>
                                        </p:tav>
                                      </p:tavLst>
                                    </p:anim>
                                    <p:anim calcmode="lin" valueType="num">
                                      <p:cBhvr>
                                        <p:cTn id="71" dur="1000" fill="hold"/>
                                        <p:tgtEl>
                                          <p:spTgt spid="16"/>
                                        </p:tgtEl>
                                        <p:attrNameLst>
                                          <p:attrName>ppt_h</p:attrName>
                                        </p:attrNameLst>
                                      </p:cBhvr>
                                      <p:tavLst>
                                        <p:tav tm="0">
                                          <p:val>
                                            <p:fltVal val="0"/>
                                          </p:val>
                                        </p:tav>
                                        <p:tav tm="100000">
                                          <p:val>
                                            <p:strVal val="#ppt_h"/>
                                          </p:val>
                                        </p:tav>
                                      </p:tavLst>
                                    </p:anim>
                                    <p:anim calcmode="lin" valueType="num">
                                      <p:cBhvr>
                                        <p:cTn id="72" dur="1000" fill="hold"/>
                                        <p:tgtEl>
                                          <p:spTgt spid="16"/>
                                        </p:tgtEl>
                                        <p:attrNameLst>
                                          <p:attrName>style.rotation</p:attrName>
                                        </p:attrNameLst>
                                      </p:cBhvr>
                                      <p:tavLst>
                                        <p:tav tm="0">
                                          <p:val>
                                            <p:fltVal val="90"/>
                                          </p:val>
                                        </p:tav>
                                        <p:tav tm="100000">
                                          <p:val>
                                            <p:fltVal val="0"/>
                                          </p:val>
                                        </p:tav>
                                      </p:tavLst>
                                    </p:anim>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2" grpId="0" animBg="1"/>
      <p:bldP spid="13" grpId="0" animBg="1"/>
      <p:bldP spid="14" grpId="0" animBg="1"/>
      <p:bldP spid="15"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228600" y="1609725"/>
            <a:ext cx="8686800" cy="4946650"/>
          </a:xfrm>
        </p:spPr>
        <p:txBody>
          <a:bodyPr/>
          <a:lstStyle/>
          <a:p>
            <a:pPr marL="0" indent="0">
              <a:buNone/>
            </a:pPr>
            <a:r>
              <a:rPr lang="en-US" sz="5400" dirty="0">
                <a:solidFill>
                  <a:srgbClr val="92D050"/>
                </a:solidFill>
              </a:rPr>
              <a:t>	</a:t>
            </a:r>
            <a:endParaRPr lang="en-US" sz="3200" dirty="0" smtClean="0">
              <a:solidFill>
                <a:srgbClr val="92D050"/>
              </a:solidFill>
            </a:endParaRPr>
          </a:p>
          <a:p>
            <a:pPr marL="0" indent="0">
              <a:buNone/>
            </a:pPr>
            <a:endParaRPr lang="en-US" sz="3200" dirty="0">
              <a:solidFill>
                <a:srgbClr val="92D050"/>
              </a:solidFill>
            </a:endParaRPr>
          </a:p>
          <a:p>
            <a:pPr marL="0" indent="0">
              <a:buNone/>
            </a:pPr>
            <a:endParaRPr lang="en-US" sz="3200" dirty="0" smtClean="0">
              <a:solidFill>
                <a:srgbClr val="92D050"/>
              </a:solidFill>
            </a:endParaRPr>
          </a:p>
          <a:p>
            <a:pPr marL="0" indent="0">
              <a:buNone/>
            </a:pPr>
            <a:endParaRPr lang="en-US" sz="1800" dirty="0" smtClean="0"/>
          </a:p>
          <a:p>
            <a:pPr marL="0" indent="0">
              <a:buNone/>
            </a:pPr>
            <a:r>
              <a:rPr lang="en-US" sz="1800" dirty="0" smtClean="0"/>
              <a:t>Now we have successfully implemented few of the </a:t>
            </a:r>
            <a:r>
              <a:rPr lang="en-US" sz="1800" smtClean="0"/>
              <a:t>TIM’S requirements. </a:t>
            </a:r>
            <a:endParaRPr lang="en-US" sz="1800" dirty="0"/>
          </a:p>
        </p:txBody>
      </p:sp>
      <p:sp>
        <p:nvSpPr>
          <p:cNvPr id="3" name="Title 2"/>
          <p:cNvSpPr>
            <a:spLocks noGrp="1"/>
          </p:cNvSpPr>
          <p:nvPr>
            <p:ph type="title"/>
          </p:nvPr>
        </p:nvSpPr>
        <p:spPr/>
        <p:txBody>
          <a:bodyPr/>
          <a:lstStyle/>
          <a:p>
            <a:r>
              <a:rPr lang="en-US" dirty="0" smtClean="0"/>
              <a:t>Scenario</a:t>
            </a:r>
            <a:endParaRPr lang="en-US"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3533" y="2286000"/>
            <a:ext cx="790575" cy="1323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Callout 11"/>
          <p:cNvSpPr/>
          <p:nvPr/>
        </p:nvSpPr>
        <p:spPr>
          <a:xfrm>
            <a:off x="4374108" y="1600200"/>
            <a:ext cx="1721892" cy="105896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00B0F0"/>
                </a:solidFill>
              </a:rPr>
              <a:t>Yeah!</a:t>
            </a:r>
            <a:endParaRPr lang="en-US" sz="1400" dirty="0">
              <a:solidFill>
                <a:schemeClr val="bg2">
                  <a:lumMod val="25000"/>
                </a:schemeClr>
              </a:solidFill>
            </a:endParaRPr>
          </a:p>
        </p:txBody>
      </p:sp>
    </p:spTree>
    <p:extLst>
      <p:ext uri="{BB962C8B-B14F-4D97-AF65-F5344CB8AC3E}">
        <p14:creationId xmlns:p14="http://schemas.microsoft.com/office/powerpoint/2010/main" val="1588703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Any Questions?</a:t>
            </a:r>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extLst>
      <p:ext uri="{BB962C8B-B14F-4D97-AF65-F5344CB8AC3E}">
        <p14:creationId xmlns:p14="http://schemas.microsoft.com/office/powerpoint/2010/main" val="3522046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5"/>
                                        </p:tgtEl>
                                      </p:cBhvr>
                                    </p:animEffect>
                                    <p:animScale>
                                      <p:cBhvr>
                                        <p:cTn id="7"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20000" cy="1143000"/>
          </a:xfrm>
        </p:spPr>
        <p:txBody>
          <a:bodyPr/>
          <a:lstStyle/>
          <a:p>
            <a:r>
              <a:rPr lang="en-US" dirty="0" smtClean="0"/>
              <a:t>Lend a Hand</a:t>
            </a:r>
            <a:endParaRPr lang="en-US" dirty="0"/>
          </a:p>
        </p:txBody>
      </p:sp>
      <p:sp>
        <p:nvSpPr>
          <p:cNvPr id="3" name="Content Placeholder 2"/>
          <p:cNvSpPr>
            <a:spLocks noGrp="1"/>
          </p:cNvSpPr>
          <p:nvPr>
            <p:ph idx="1"/>
          </p:nvPr>
        </p:nvSpPr>
        <p:spPr>
          <a:xfrm>
            <a:off x="228600" y="1609725"/>
            <a:ext cx="8382000" cy="600075"/>
          </a:xfrm>
        </p:spPr>
        <p:txBody>
          <a:bodyPr/>
          <a:lstStyle/>
          <a:p>
            <a:pPr>
              <a:buNone/>
            </a:pPr>
            <a:endParaRPr sz="1800" smtClean="0"/>
          </a:p>
          <a:p>
            <a:pPr>
              <a:buNone/>
            </a:pPr>
            <a:endParaRPr sz="1800" smtClean="0"/>
          </a:p>
          <a:p>
            <a:pPr marL="53975" indent="-53975">
              <a:buNone/>
            </a:pPr>
            <a:endParaRPr lang="en-US" sz="1800" dirty="0">
              <a:latin typeface="Arial" pitchFamily="34" charset="0"/>
              <a:cs typeface="Arial" pitchFamily="34" charset="0"/>
            </a:endParaRPr>
          </a:p>
        </p:txBody>
      </p:sp>
      <p:sp>
        <p:nvSpPr>
          <p:cNvPr id="7" name="TextBox 6"/>
          <p:cNvSpPr txBox="1"/>
          <p:nvPr/>
        </p:nvSpPr>
        <p:spPr>
          <a:xfrm>
            <a:off x="152400" y="1600200"/>
            <a:ext cx="8839200" cy="3785652"/>
          </a:xfrm>
          <a:prstGeom prst="rect">
            <a:avLst/>
          </a:prstGeom>
          <a:noFill/>
        </p:spPr>
        <p:txBody>
          <a:bodyPr wrap="square" rtlCol="0">
            <a:spAutoFit/>
          </a:bodyPr>
          <a:lstStyle/>
          <a:p>
            <a:r>
              <a:rPr lang="en-US" sz="2400" b="1" dirty="0" smtClean="0"/>
              <a:t>Problem 1: </a:t>
            </a:r>
            <a:r>
              <a:rPr lang="en-US" sz="2400" b="0" dirty="0" smtClean="0"/>
              <a:t>Develop a  sql query  which would  retrieve the total number of students enrolled for courses on a specific date grouped by course start date and display course start date and total number of students.</a:t>
            </a:r>
          </a:p>
          <a:p>
            <a:endParaRPr lang="en-US" sz="2400" b="0" dirty="0" smtClean="0"/>
          </a:p>
          <a:p>
            <a:r>
              <a:rPr lang="en-US" sz="2400" b="1" dirty="0" smtClean="0"/>
              <a:t>Problem 2:  </a:t>
            </a:r>
            <a:r>
              <a:rPr lang="en-US" sz="2400" b="0" dirty="0" smtClean="0"/>
              <a:t>Develop a  </a:t>
            </a:r>
            <a:r>
              <a:rPr lang="en-US" sz="2400" b="0" dirty="0" err="1" smtClean="0"/>
              <a:t>sql</a:t>
            </a:r>
            <a:r>
              <a:rPr lang="en-US" sz="2400" b="0" dirty="0" smtClean="0"/>
              <a:t> query  which would  retrieve the total number of students enrolled for courses where </a:t>
            </a:r>
            <a:r>
              <a:rPr lang="en-US" sz="2400" b="0" dirty="0" err="1" smtClean="0"/>
              <a:t>course_type</a:t>
            </a:r>
            <a:r>
              <a:rPr lang="en-US" sz="2400" b="0" dirty="0" smtClean="0"/>
              <a:t>=“CLR” grouped by course start date and display course start date and total number of students.</a:t>
            </a:r>
          </a:p>
          <a:p>
            <a:endParaRPr lang="en-US" sz="2400" b="0" dirty="0" smtClean="0"/>
          </a:p>
        </p:txBody>
      </p:sp>
      <p:pic>
        <p:nvPicPr>
          <p:cNvPr id="6"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34300" y="-152400"/>
            <a:ext cx="1562100" cy="124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569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1200"/>
              </a:spcBef>
              <a:buNone/>
            </a:pPr>
            <a:r>
              <a:rPr lang="en-US" sz="1600" b="1" dirty="0" smtClean="0">
                <a:latin typeface="Arial" pitchFamily="34" charset="0"/>
                <a:cs typeface="Arial" pitchFamily="34" charset="0"/>
              </a:rPr>
              <a:t>Solution </a:t>
            </a:r>
            <a:r>
              <a:rPr lang="en-US" sz="1600" b="1" dirty="0">
                <a:latin typeface="Arial" pitchFamily="34" charset="0"/>
                <a:cs typeface="Arial" pitchFamily="34" charset="0"/>
              </a:rPr>
              <a:t>1:</a:t>
            </a:r>
          </a:p>
          <a:p>
            <a:pPr marL="457200" lvl="1" indent="0">
              <a:buNone/>
            </a:pPr>
            <a:r>
              <a:rPr lang="en-US" sz="1600" b="1" dirty="0">
                <a:solidFill>
                  <a:srgbClr val="0070C0"/>
                </a:solidFill>
                <a:cs typeface="Arial" pitchFamily="34" charset="0"/>
              </a:rPr>
              <a:t>SELECT </a:t>
            </a:r>
            <a:r>
              <a:rPr lang="en-US" sz="1600" b="1" dirty="0">
                <a:solidFill>
                  <a:srgbClr val="BC8F00"/>
                </a:solidFill>
              </a:rPr>
              <a:t>SUM(NO_OF_PARTICIPANTS</a:t>
            </a:r>
            <a:r>
              <a:rPr lang="en-US" sz="1600" b="1" dirty="0">
                <a:solidFill>
                  <a:srgbClr val="0070C0"/>
                </a:solidFill>
                <a:cs typeface="Arial" pitchFamily="34" charset="0"/>
              </a:rPr>
              <a:t>),</a:t>
            </a:r>
            <a:r>
              <a:rPr lang="en-US" sz="1600" b="1" dirty="0">
                <a:solidFill>
                  <a:srgbClr val="BC8F00"/>
                </a:solidFill>
              </a:rPr>
              <a:t>COURSE_START_DATE</a:t>
            </a:r>
            <a:r>
              <a:rPr lang="en-US" sz="1600" b="1" dirty="0">
                <a:solidFill>
                  <a:srgbClr val="0070C0"/>
                </a:solidFill>
                <a:cs typeface="Arial" pitchFamily="34" charset="0"/>
              </a:rPr>
              <a:t> </a:t>
            </a:r>
          </a:p>
          <a:p>
            <a:pPr marL="457200" lvl="1" indent="0">
              <a:buNone/>
            </a:pPr>
            <a:r>
              <a:rPr lang="en-US" sz="1600" b="1" dirty="0">
                <a:solidFill>
                  <a:srgbClr val="0070C0"/>
                </a:solidFill>
                <a:cs typeface="Arial" pitchFamily="34" charset="0"/>
              </a:rPr>
              <a:t>FROM </a:t>
            </a:r>
            <a:r>
              <a:rPr lang="en-US" sz="1600" b="1" dirty="0">
                <a:solidFill>
                  <a:srgbClr val="BC8F00"/>
                </a:solidFill>
              </a:rPr>
              <a:t>COURSE_INFO</a:t>
            </a:r>
            <a:r>
              <a:rPr lang="en-US" sz="1600" b="1" dirty="0">
                <a:solidFill>
                  <a:srgbClr val="0070C0"/>
                </a:solidFill>
                <a:cs typeface="Arial" pitchFamily="34" charset="0"/>
              </a:rPr>
              <a:t> </a:t>
            </a:r>
          </a:p>
          <a:p>
            <a:pPr marL="457200" lvl="1" indent="0">
              <a:buNone/>
            </a:pPr>
            <a:r>
              <a:rPr lang="en-US" sz="1600" b="1" dirty="0">
                <a:solidFill>
                  <a:srgbClr val="0070C0"/>
                </a:solidFill>
                <a:cs typeface="Arial" pitchFamily="34" charset="0"/>
              </a:rPr>
              <a:t>GROUP BY </a:t>
            </a:r>
            <a:r>
              <a:rPr lang="en-US" sz="1600" b="1" dirty="0" smtClean="0">
                <a:solidFill>
                  <a:srgbClr val="BC8F00"/>
                </a:solidFill>
              </a:rPr>
              <a:t>COURSE_START_DATE</a:t>
            </a:r>
            <a:endParaRPr lang="en-US" sz="1600" b="1" dirty="0" smtClean="0">
              <a:latin typeface="Arial" pitchFamily="34" charset="0"/>
              <a:cs typeface="Arial" pitchFamily="34" charset="0"/>
            </a:endParaRPr>
          </a:p>
          <a:p>
            <a:pPr>
              <a:spcBef>
                <a:spcPts val="1200"/>
              </a:spcBef>
              <a:buNone/>
              <a:defRPr/>
            </a:pPr>
            <a:endParaRPr lang="en-US" sz="1600" b="1" dirty="0" smtClean="0">
              <a:latin typeface="Arial" pitchFamily="34" charset="0"/>
              <a:cs typeface="Arial" pitchFamily="34" charset="0"/>
            </a:endParaRPr>
          </a:p>
          <a:p>
            <a:pPr>
              <a:spcBef>
                <a:spcPts val="1200"/>
              </a:spcBef>
              <a:buNone/>
              <a:defRPr/>
            </a:pPr>
            <a:r>
              <a:rPr lang="en-US" sz="1600" b="1" dirty="0" smtClean="0">
                <a:latin typeface="Arial" pitchFamily="34" charset="0"/>
                <a:cs typeface="Arial" pitchFamily="34" charset="0"/>
              </a:rPr>
              <a:t>Solution 2:</a:t>
            </a:r>
          </a:p>
          <a:p>
            <a:pPr marL="0" lvl="0" indent="0" fontAlgn="auto">
              <a:spcBef>
                <a:spcPts val="0"/>
              </a:spcBef>
              <a:spcAft>
                <a:spcPts val="0"/>
              </a:spcAft>
              <a:buNone/>
            </a:pPr>
            <a:endParaRPr lang="en-US" sz="1200" b="1" dirty="0">
              <a:solidFill>
                <a:srgbClr val="0070C0"/>
              </a:solidFill>
            </a:endParaRPr>
          </a:p>
          <a:p>
            <a:pPr marL="457200" lvl="1" indent="0">
              <a:buNone/>
            </a:pPr>
            <a:r>
              <a:rPr lang="en-US" sz="1600" b="1" dirty="0">
                <a:solidFill>
                  <a:srgbClr val="0070C0"/>
                </a:solidFill>
                <a:cs typeface="Arial" pitchFamily="34" charset="0"/>
              </a:rPr>
              <a:t>SELECT SUM</a:t>
            </a:r>
            <a:r>
              <a:rPr lang="en-US" sz="1600" b="1" dirty="0">
                <a:solidFill>
                  <a:srgbClr val="BC8F00"/>
                </a:solidFill>
              </a:rPr>
              <a:t>(NO_OF_PARTICIPANTS),COURSE_START_DATE </a:t>
            </a:r>
          </a:p>
          <a:p>
            <a:pPr marL="457200" lvl="1" indent="0">
              <a:buNone/>
            </a:pPr>
            <a:r>
              <a:rPr lang="en-US" sz="1600" b="1" dirty="0">
                <a:solidFill>
                  <a:srgbClr val="0070C0"/>
                </a:solidFill>
                <a:cs typeface="Arial" pitchFamily="34" charset="0"/>
              </a:rPr>
              <a:t>FROM</a:t>
            </a:r>
            <a:r>
              <a:rPr lang="en-US" sz="1600" b="1" dirty="0">
                <a:solidFill>
                  <a:srgbClr val="BC8F00"/>
                </a:solidFill>
              </a:rPr>
              <a:t> COURSE_INFO</a:t>
            </a:r>
            <a:r>
              <a:rPr lang="en-US" sz="1600" b="1" dirty="0">
                <a:solidFill>
                  <a:srgbClr val="0070C0"/>
                </a:solidFill>
                <a:cs typeface="Arial" pitchFamily="34" charset="0"/>
              </a:rPr>
              <a:t> </a:t>
            </a:r>
          </a:p>
          <a:p>
            <a:pPr marL="457200" lvl="1" indent="0">
              <a:buNone/>
            </a:pPr>
            <a:r>
              <a:rPr lang="en-US" sz="1600" b="1" dirty="0">
                <a:solidFill>
                  <a:srgbClr val="0070C0"/>
                </a:solidFill>
                <a:cs typeface="Arial" pitchFamily="34" charset="0"/>
              </a:rPr>
              <a:t>WHERE </a:t>
            </a:r>
            <a:r>
              <a:rPr lang="en-US" sz="1600" b="1" dirty="0">
                <a:solidFill>
                  <a:srgbClr val="BC8F00"/>
                </a:solidFill>
              </a:rPr>
              <a:t>COURSE_TYPE='CLR' </a:t>
            </a:r>
          </a:p>
          <a:p>
            <a:pPr marL="457200" lvl="1" indent="0">
              <a:buNone/>
            </a:pPr>
            <a:r>
              <a:rPr lang="en-US" sz="1600" b="1" dirty="0">
                <a:solidFill>
                  <a:srgbClr val="0070C0"/>
                </a:solidFill>
                <a:cs typeface="Arial" pitchFamily="34" charset="0"/>
              </a:rPr>
              <a:t>GROUP BY </a:t>
            </a:r>
            <a:r>
              <a:rPr lang="en-US" sz="1600" b="1" dirty="0">
                <a:solidFill>
                  <a:srgbClr val="BC8F00"/>
                </a:solidFill>
              </a:rPr>
              <a:t>COURSE_START_DATE</a:t>
            </a:r>
          </a:p>
          <a:p>
            <a:pPr lvl="1"/>
            <a:endParaRPr lang="en-US" sz="1600" dirty="0"/>
          </a:p>
          <a:p>
            <a:endParaRPr lang="en-US" dirty="0"/>
          </a:p>
          <a:p>
            <a:pPr marL="0" lvl="0" indent="0" fontAlgn="auto">
              <a:spcBef>
                <a:spcPts val="0"/>
              </a:spcBef>
              <a:spcAft>
                <a:spcPts val="0"/>
              </a:spcAft>
              <a:buNone/>
            </a:pPr>
            <a:endParaRPr lang="en-US" sz="1200" dirty="0" smtClean="0">
              <a:solidFill>
                <a:prstClr val="black"/>
              </a:solidFill>
            </a:endParaRPr>
          </a:p>
          <a:p>
            <a:pPr>
              <a:spcBef>
                <a:spcPts val="0"/>
              </a:spcBef>
              <a:buNone/>
            </a:pPr>
            <a:endParaRPr lang="en-US" sz="1400" dirty="0">
              <a:solidFill>
                <a:srgbClr val="00B050"/>
              </a:solidFill>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Solutions</a:t>
            </a:r>
            <a:endParaRPr lang="en-US" dirty="0"/>
          </a:p>
        </p:txBody>
      </p:sp>
    </p:spTree>
    <p:extLst>
      <p:ext uri="{BB962C8B-B14F-4D97-AF65-F5344CB8AC3E}">
        <p14:creationId xmlns:p14="http://schemas.microsoft.com/office/powerpoint/2010/main" val="2806272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20000" cy="1143000"/>
          </a:xfrm>
        </p:spPr>
        <p:txBody>
          <a:bodyPr/>
          <a:lstStyle/>
          <a:p>
            <a:r>
              <a:rPr lang="en-US" dirty="0" smtClean="0"/>
              <a:t>Lend a Hand</a:t>
            </a:r>
            <a:endParaRPr lang="en-US" dirty="0"/>
          </a:p>
        </p:txBody>
      </p:sp>
      <p:sp>
        <p:nvSpPr>
          <p:cNvPr id="3" name="Content Placeholder 2"/>
          <p:cNvSpPr>
            <a:spLocks noGrp="1"/>
          </p:cNvSpPr>
          <p:nvPr>
            <p:ph idx="1"/>
          </p:nvPr>
        </p:nvSpPr>
        <p:spPr>
          <a:xfrm>
            <a:off x="228600" y="1609725"/>
            <a:ext cx="8382000" cy="600075"/>
          </a:xfrm>
        </p:spPr>
        <p:txBody>
          <a:bodyPr/>
          <a:lstStyle/>
          <a:p>
            <a:pPr>
              <a:buNone/>
            </a:pPr>
            <a:endParaRPr sz="1800" smtClean="0"/>
          </a:p>
          <a:p>
            <a:pPr>
              <a:buNone/>
            </a:pPr>
            <a:endParaRPr sz="1800" smtClean="0"/>
          </a:p>
          <a:p>
            <a:pPr marL="53975" indent="-53975">
              <a:buNone/>
            </a:pPr>
            <a:endParaRPr lang="en-US" sz="1800" dirty="0">
              <a:latin typeface="Arial" pitchFamily="34" charset="0"/>
              <a:cs typeface="Arial" pitchFamily="34" charset="0"/>
            </a:endParaRPr>
          </a:p>
        </p:txBody>
      </p:sp>
      <p:sp>
        <p:nvSpPr>
          <p:cNvPr id="7" name="TextBox 6"/>
          <p:cNvSpPr txBox="1"/>
          <p:nvPr/>
        </p:nvSpPr>
        <p:spPr>
          <a:xfrm>
            <a:off x="152400" y="1600200"/>
            <a:ext cx="8839200" cy="2862322"/>
          </a:xfrm>
          <a:prstGeom prst="rect">
            <a:avLst/>
          </a:prstGeom>
          <a:noFill/>
        </p:spPr>
        <p:txBody>
          <a:bodyPr wrap="square" rtlCol="0">
            <a:spAutoFit/>
          </a:bodyPr>
          <a:lstStyle/>
          <a:p>
            <a:endParaRPr lang="en-US" sz="2000" b="1" dirty="0" smtClean="0"/>
          </a:p>
          <a:p>
            <a:endParaRPr lang="en-US" sz="2000" b="1" dirty="0" smtClean="0"/>
          </a:p>
          <a:p>
            <a:endParaRPr lang="en-US" sz="2000" b="1" dirty="0" smtClean="0"/>
          </a:p>
          <a:p>
            <a:endParaRPr lang="en-US" sz="2000" b="1" dirty="0" smtClean="0"/>
          </a:p>
          <a:p>
            <a:r>
              <a:rPr lang="en-US" sz="2000" b="1" dirty="0" smtClean="0"/>
              <a:t>Problem 3: </a:t>
            </a:r>
            <a:r>
              <a:rPr lang="en-US" sz="2000" b="0" dirty="0" smtClean="0"/>
              <a:t>Develop a  </a:t>
            </a:r>
            <a:r>
              <a:rPr lang="en-US" sz="2000" b="0" dirty="0" err="1" smtClean="0"/>
              <a:t>sql</a:t>
            </a:r>
            <a:r>
              <a:rPr lang="en-US" sz="2000" b="0" dirty="0" smtClean="0"/>
              <a:t> query  which would  retrieve the total number of students enrolled for courses where </a:t>
            </a:r>
            <a:r>
              <a:rPr lang="en-US" sz="2000" b="0" dirty="0" err="1" smtClean="0"/>
              <a:t>course_type</a:t>
            </a:r>
            <a:r>
              <a:rPr lang="en-US" sz="2000" b="0" dirty="0" smtClean="0"/>
              <a:t>=“CLR” grouped by course start date and display course start date and total number of students where the total number of students &gt; 10.</a:t>
            </a:r>
          </a:p>
          <a:p>
            <a:endParaRPr lang="en-US" sz="2000" b="0" dirty="0" smtClean="0"/>
          </a:p>
        </p:txBody>
      </p:sp>
      <p:pic>
        <p:nvPicPr>
          <p:cNvPr id="6"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34300" y="-152400"/>
            <a:ext cx="1562100" cy="124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805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1200"/>
              </a:spcBef>
              <a:buNone/>
            </a:pPr>
            <a:endParaRPr lang="en-US" sz="1600" b="1" dirty="0" smtClean="0">
              <a:latin typeface="Arial" pitchFamily="34" charset="0"/>
              <a:cs typeface="Arial" pitchFamily="34" charset="0"/>
            </a:endParaRPr>
          </a:p>
          <a:p>
            <a:pPr>
              <a:spcBef>
                <a:spcPts val="1200"/>
              </a:spcBef>
              <a:buNone/>
            </a:pPr>
            <a:endParaRPr lang="en-US" sz="1600" b="1" dirty="0">
              <a:latin typeface="Arial" pitchFamily="34" charset="0"/>
              <a:cs typeface="Arial" pitchFamily="34" charset="0"/>
            </a:endParaRPr>
          </a:p>
          <a:p>
            <a:pPr>
              <a:spcBef>
                <a:spcPts val="1200"/>
              </a:spcBef>
              <a:buNone/>
            </a:pPr>
            <a:r>
              <a:rPr lang="en-US" sz="1600" b="1" dirty="0" smtClean="0">
                <a:latin typeface="Arial" pitchFamily="34" charset="0"/>
                <a:cs typeface="Arial" pitchFamily="34" charset="0"/>
              </a:rPr>
              <a:t>Solution </a:t>
            </a:r>
            <a:r>
              <a:rPr lang="en-US" sz="1600" b="1" dirty="0">
                <a:latin typeface="Arial" pitchFamily="34" charset="0"/>
                <a:cs typeface="Arial" pitchFamily="34" charset="0"/>
              </a:rPr>
              <a:t>3</a:t>
            </a:r>
            <a:r>
              <a:rPr lang="en-US" sz="1600" b="1" dirty="0" smtClean="0">
                <a:latin typeface="Arial" pitchFamily="34" charset="0"/>
                <a:cs typeface="Arial" pitchFamily="34" charset="0"/>
              </a:rPr>
              <a:t>:</a:t>
            </a:r>
          </a:p>
          <a:p>
            <a:pPr>
              <a:spcBef>
                <a:spcPts val="1200"/>
              </a:spcBef>
              <a:buNone/>
            </a:pPr>
            <a:endParaRPr lang="en-US" sz="1600" b="1" dirty="0">
              <a:latin typeface="Arial" pitchFamily="34" charset="0"/>
              <a:cs typeface="Arial" pitchFamily="34" charset="0"/>
            </a:endParaRPr>
          </a:p>
          <a:p>
            <a:pPr marL="457200" lvl="1" indent="0" fontAlgn="auto">
              <a:spcBef>
                <a:spcPts val="0"/>
              </a:spcBef>
              <a:spcAft>
                <a:spcPts val="0"/>
              </a:spcAft>
              <a:buNone/>
            </a:pPr>
            <a:r>
              <a:rPr lang="en-US" sz="1400" b="1" dirty="0" smtClean="0">
                <a:solidFill>
                  <a:srgbClr val="0070C0"/>
                </a:solidFill>
                <a:latin typeface="Arial" pitchFamily="34" charset="0"/>
                <a:cs typeface="Arial" pitchFamily="34" charset="0"/>
              </a:rPr>
              <a:t>SELECT </a:t>
            </a:r>
            <a:r>
              <a:rPr lang="en-US" sz="1400" b="1" dirty="0">
                <a:solidFill>
                  <a:srgbClr val="0070C0"/>
                </a:solidFill>
                <a:latin typeface="Arial" pitchFamily="34" charset="0"/>
                <a:cs typeface="Arial" pitchFamily="34" charset="0"/>
              </a:rPr>
              <a:t>SUM(</a:t>
            </a:r>
            <a:r>
              <a:rPr lang="en-US" sz="1600" b="1" dirty="0">
                <a:solidFill>
                  <a:srgbClr val="BC8F00"/>
                </a:solidFill>
              </a:rPr>
              <a:t>NO_OF_PARTICIPANTS),COURSE_START_DATE </a:t>
            </a:r>
          </a:p>
          <a:p>
            <a:pPr marL="457200" lvl="1" indent="0" fontAlgn="auto">
              <a:spcBef>
                <a:spcPts val="0"/>
              </a:spcBef>
              <a:spcAft>
                <a:spcPts val="0"/>
              </a:spcAft>
              <a:buNone/>
            </a:pPr>
            <a:r>
              <a:rPr lang="en-US" sz="1400" b="1" dirty="0">
                <a:solidFill>
                  <a:srgbClr val="0070C0"/>
                </a:solidFill>
                <a:latin typeface="Arial" pitchFamily="34" charset="0"/>
                <a:cs typeface="Arial" pitchFamily="34" charset="0"/>
              </a:rPr>
              <a:t>FROM </a:t>
            </a:r>
            <a:r>
              <a:rPr lang="en-US" sz="1600" b="1" dirty="0">
                <a:solidFill>
                  <a:srgbClr val="BC8F00"/>
                </a:solidFill>
              </a:rPr>
              <a:t>COURSE_INFO</a:t>
            </a:r>
            <a:r>
              <a:rPr lang="en-US" sz="1400" b="1" dirty="0">
                <a:solidFill>
                  <a:srgbClr val="0070C0"/>
                </a:solidFill>
                <a:latin typeface="Arial" pitchFamily="34" charset="0"/>
                <a:cs typeface="Arial" pitchFamily="34" charset="0"/>
              </a:rPr>
              <a:t> </a:t>
            </a:r>
          </a:p>
          <a:p>
            <a:pPr marL="457200" lvl="1" indent="0" fontAlgn="auto">
              <a:spcBef>
                <a:spcPts val="0"/>
              </a:spcBef>
              <a:spcAft>
                <a:spcPts val="0"/>
              </a:spcAft>
              <a:buNone/>
            </a:pPr>
            <a:r>
              <a:rPr lang="en-US" sz="1400" b="1" dirty="0">
                <a:solidFill>
                  <a:srgbClr val="0070C0"/>
                </a:solidFill>
                <a:latin typeface="Arial" pitchFamily="34" charset="0"/>
                <a:cs typeface="Arial" pitchFamily="34" charset="0"/>
              </a:rPr>
              <a:t>WHERE </a:t>
            </a:r>
            <a:r>
              <a:rPr lang="en-US" sz="1600" b="1" dirty="0">
                <a:solidFill>
                  <a:srgbClr val="BC8F00"/>
                </a:solidFill>
              </a:rPr>
              <a:t>COURSE_TYPE='CLR' </a:t>
            </a:r>
          </a:p>
          <a:p>
            <a:pPr marL="457200" lvl="1" indent="0" fontAlgn="auto">
              <a:spcBef>
                <a:spcPts val="0"/>
              </a:spcBef>
              <a:spcAft>
                <a:spcPts val="0"/>
              </a:spcAft>
              <a:buNone/>
            </a:pPr>
            <a:r>
              <a:rPr lang="en-US" sz="1400" b="1" dirty="0">
                <a:solidFill>
                  <a:srgbClr val="0070C0"/>
                </a:solidFill>
                <a:latin typeface="Arial" pitchFamily="34" charset="0"/>
                <a:cs typeface="Arial" pitchFamily="34" charset="0"/>
              </a:rPr>
              <a:t>GROUP BY </a:t>
            </a:r>
            <a:r>
              <a:rPr lang="en-US" sz="1600" b="1" dirty="0">
                <a:solidFill>
                  <a:srgbClr val="BC8F00"/>
                </a:solidFill>
              </a:rPr>
              <a:t>COURSE_START_DATE</a:t>
            </a:r>
            <a:r>
              <a:rPr lang="en-US" sz="1400" b="1" dirty="0">
                <a:solidFill>
                  <a:srgbClr val="0070C0"/>
                </a:solidFill>
                <a:latin typeface="Arial" pitchFamily="34" charset="0"/>
                <a:cs typeface="Arial" pitchFamily="34" charset="0"/>
              </a:rPr>
              <a:t> </a:t>
            </a:r>
          </a:p>
          <a:p>
            <a:pPr marL="457200" lvl="1" indent="0" fontAlgn="auto">
              <a:spcBef>
                <a:spcPts val="0"/>
              </a:spcBef>
              <a:spcAft>
                <a:spcPts val="0"/>
              </a:spcAft>
              <a:buNone/>
            </a:pPr>
            <a:r>
              <a:rPr lang="en-US" sz="1400" b="1" dirty="0">
                <a:solidFill>
                  <a:srgbClr val="0070C0"/>
                </a:solidFill>
                <a:latin typeface="Arial" pitchFamily="34" charset="0"/>
                <a:cs typeface="Arial" pitchFamily="34" charset="0"/>
              </a:rPr>
              <a:t>HAVING SUM(</a:t>
            </a:r>
            <a:r>
              <a:rPr lang="en-US" sz="1600" b="1" dirty="0">
                <a:solidFill>
                  <a:srgbClr val="BC8F00"/>
                </a:solidFill>
              </a:rPr>
              <a:t>NO_OF_PARTICIPANTS)&gt;10</a:t>
            </a:r>
          </a:p>
          <a:p>
            <a:pPr>
              <a:spcBef>
                <a:spcPts val="0"/>
              </a:spcBef>
              <a:buNone/>
            </a:pPr>
            <a:endParaRPr lang="en-US" sz="1400" dirty="0">
              <a:solidFill>
                <a:srgbClr val="00B050"/>
              </a:solidFill>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Solutions</a:t>
            </a:r>
            <a:endParaRPr lang="en-US" dirty="0"/>
          </a:p>
        </p:txBody>
      </p:sp>
    </p:spTree>
    <p:extLst>
      <p:ext uri="{BB962C8B-B14F-4D97-AF65-F5344CB8AC3E}">
        <p14:creationId xmlns:p14="http://schemas.microsoft.com/office/powerpoint/2010/main" val="2806272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marL="57150" indent="0">
              <a:lnSpc>
                <a:spcPct val="150000"/>
              </a:lnSpc>
              <a:buNone/>
            </a:pPr>
            <a:r>
              <a:rPr lang="en-US" sz="2400" dirty="0" smtClean="0"/>
              <a:t>	</a:t>
            </a:r>
            <a:r>
              <a:rPr lang="en-US" sz="2200" dirty="0" smtClean="0"/>
              <a:t>To understand the clauses in ANSI SQL concepts  that a developer needs to know to work with it.</a:t>
            </a: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152400" y="2513380"/>
            <a:ext cx="6781800" cy="1563377"/>
          </a:xfrm>
          <a:prstGeom prst="rect">
            <a:avLst/>
          </a:prstGeom>
        </p:spPr>
        <p:txBody>
          <a:bodyPr wrap="square">
            <a:spAutoFit/>
          </a:bodyPr>
          <a:lstStyle/>
          <a:p>
            <a:pPr marL="800100" lvl="1" indent="-342900">
              <a:lnSpc>
                <a:spcPct val="150000"/>
              </a:lnSpc>
              <a:buFont typeface="Arial" pitchFamily="34" charset="0"/>
              <a:buChar char="•"/>
            </a:pPr>
            <a:r>
              <a:rPr lang="en-US" sz="2200" dirty="0" smtClean="0"/>
              <a:t>Group By Clause</a:t>
            </a:r>
          </a:p>
          <a:p>
            <a:pPr marL="800100" lvl="1" indent="-342900">
              <a:lnSpc>
                <a:spcPct val="150000"/>
              </a:lnSpc>
              <a:buFont typeface="Arial" pitchFamily="34" charset="0"/>
              <a:buChar char="•"/>
            </a:pPr>
            <a:r>
              <a:rPr lang="en-US" sz="2200" dirty="0" smtClean="0"/>
              <a:t>Having Clause</a:t>
            </a:r>
          </a:p>
          <a:p>
            <a:pPr marL="800100" lvl="1" indent="-342900">
              <a:lnSpc>
                <a:spcPct val="150000"/>
              </a:lnSpc>
              <a:buFont typeface="Arial" pitchFamily="34" charset="0"/>
              <a:buChar char="•"/>
            </a:pPr>
            <a:r>
              <a:rPr lang="en-US" sz="2200" dirty="0" smtClean="0"/>
              <a:t>Order By Clause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20000" cy="1143000"/>
          </a:xfrm>
        </p:spPr>
        <p:txBody>
          <a:bodyPr/>
          <a:lstStyle/>
          <a:p>
            <a:r>
              <a:rPr lang="en-US" dirty="0" smtClean="0"/>
              <a:t>Lend a Hand</a:t>
            </a:r>
            <a:endParaRPr lang="en-US" dirty="0"/>
          </a:p>
        </p:txBody>
      </p:sp>
      <p:sp>
        <p:nvSpPr>
          <p:cNvPr id="3" name="Content Placeholder 2"/>
          <p:cNvSpPr>
            <a:spLocks noGrp="1"/>
          </p:cNvSpPr>
          <p:nvPr>
            <p:ph idx="1"/>
          </p:nvPr>
        </p:nvSpPr>
        <p:spPr>
          <a:xfrm>
            <a:off x="228600" y="1609725"/>
            <a:ext cx="8382000" cy="600075"/>
          </a:xfrm>
        </p:spPr>
        <p:txBody>
          <a:bodyPr/>
          <a:lstStyle/>
          <a:p>
            <a:pPr>
              <a:buNone/>
            </a:pPr>
            <a:endParaRPr sz="1800" smtClean="0"/>
          </a:p>
          <a:p>
            <a:pPr>
              <a:buNone/>
            </a:pPr>
            <a:endParaRPr sz="1800" smtClean="0"/>
          </a:p>
          <a:p>
            <a:pPr marL="53975" indent="-53975">
              <a:buNone/>
            </a:pPr>
            <a:endParaRPr lang="en-US" sz="1800" dirty="0">
              <a:latin typeface="Arial" pitchFamily="34" charset="0"/>
              <a:cs typeface="Arial" pitchFamily="34" charset="0"/>
            </a:endParaRPr>
          </a:p>
        </p:txBody>
      </p:sp>
      <p:sp>
        <p:nvSpPr>
          <p:cNvPr id="7" name="TextBox 6"/>
          <p:cNvSpPr txBox="1"/>
          <p:nvPr/>
        </p:nvSpPr>
        <p:spPr>
          <a:xfrm>
            <a:off x="152400" y="1600200"/>
            <a:ext cx="8839200" cy="3170099"/>
          </a:xfrm>
          <a:prstGeom prst="rect">
            <a:avLst/>
          </a:prstGeom>
          <a:noFill/>
        </p:spPr>
        <p:txBody>
          <a:bodyPr wrap="square" rtlCol="0">
            <a:spAutoFit/>
          </a:bodyPr>
          <a:lstStyle/>
          <a:p>
            <a:endParaRPr lang="en-US" sz="2000" b="1" dirty="0" smtClean="0"/>
          </a:p>
          <a:p>
            <a:endParaRPr lang="en-US" sz="2000" b="1" dirty="0" smtClean="0"/>
          </a:p>
          <a:p>
            <a:endParaRPr lang="en-US" sz="2000" b="1" dirty="0" smtClean="0"/>
          </a:p>
          <a:p>
            <a:endParaRPr lang="en-US" sz="2000" b="1" dirty="0" smtClean="0"/>
          </a:p>
          <a:p>
            <a:r>
              <a:rPr lang="en-US" sz="2000" b="1" dirty="0" smtClean="0"/>
              <a:t>Problem 4: </a:t>
            </a:r>
            <a:r>
              <a:rPr lang="en-US" sz="2000" b="0" dirty="0" smtClean="0"/>
              <a:t>Develop a SQL query which displays all the courses in increasing order of course duration.</a:t>
            </a:r>
          </a:p>
          <a:p>
            <a:endParaRPr lang="en-US" sz="2000" b="0" dirty="0" smtClean="0"/>
          </a:p>
          <a:p>
            <a:r>
              <a:rPr lang="en-US" sz="2000" b="1" dirty="0" smtClean="0"/>
              <a:t>Problem 5: </a:t>
            </a:r>
            <a:r>
              <a:rPr lang="en-US" sz="2000" b="0" dirty="0" smtClean="0"/>
              <a:t>Develop a  SQL query  which would  retrieve and display the students name, their course enrolled (course name and course code), base fees. Display the records ordering the base fees in descending order.</a:t>
            </a:r>
            <a:endParaRPr lang="en-US" sz="2000" b="0" dirty="0"/>
          </a:p>
        </p:txBody>
      </p:sp>
      <p:pic>
        <p:nvPicPr>
          <p:cNvPr id="6"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34300" y="-152400"/>
            <a:ext cx="1562100" cy="124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773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1200"/>
              </a:spcBef>
              <a:buNone/>
            </a:pPr>
            <a:endParaRPr lang="en-US" sz="1600" b="1" dirty="0" smtClean="0">
              <a:latin typeface="Arial" pitchFamily="34" charset="0"/>
              <a:cs typeface="Arial" pitchFamily="34" charset="0"/>
            </a:endParaRPr>
          </a:p>
          <a:p>
            <a:pPr>
              <a:spcBef>
                <a:spcPts val="1200"/>
              </a:spcBef>
              <a:buNone/>
            </a:pPr>
            <a:r>
              <a:rPr lang="en-US" sz="1600" b="1" dirty="0" smtClean="0">
                <a:latin typeface="Arial" pitchFamily="34" charset="0"/>
                <a:cs typeface="Arial" pitchFamily="34" charset="0"/>
              </a:rPr>
              <a:t>Solution </a:t>
            </a:r>
            <a:r>
              <a:rPr lang="en-US" sz="1600" b="1" dirty="0">
                <a:latin typeface="Arial" pitchFamily="34" charset="0"/>
                <a:cs typeface="Arial" pitchFamily="34" charset="0"/>
              </a:rPr>
              <a:t>4</a:t>
            </a:r>
            <a:r>
              <a:rPr lang="en-US" sz="1600" b="1" dirty="0" smtClean="0">
                <a:latin typeface="Arial" pitchFamily="34" charset="0"/>
                <a:cs typeface="Arial" pitchFamily="34" charset="0"/>
              </a:rPr>
              <a:t>:</a:t>
            </a:r>
            <a:endParaRPr lang="en-US" sz="1600" b="1" dirty="0">
              <a:latin typeface="Arial" pitchFamily="34" charset="0"/>
              <a:cs typeface="Arial" pitchFamily="34" charset="0"/>
            </a:endParaRPr>
          </a:p>
          <a:p>
            <a:pPr marL="457200" lvl="1" indent="0" fontAlgn="auto">
              <a:spcBef>
                <a:spcPts val="0"/>
              </a:spcBef>
              <a:spcAft>
                <a:spcPts val="0"/>
              </a:spcAft>
              <a:buNone/>
            </a:pPr>
            <a:r>
              <a:rPr lang="en-US" sz="1600" b="1" dirty="0">
                <a:solidFill>
                  <a:srgbClr val="0070C0"/>
                </a:solidFill>
                <a:cs typeface="Arial" pitchFamily="34" charset="0"/>
              </a:rPr>
              <a:t>SELECT </a:t>
            </a:r>
            <a:r>
              <a:rPr lang="en-US" sz="1600" b="1" dirty="0">
                <a:solidFill>
                  <a:srgbClr val="BC8F00"/>
                </a:solidFill>
              </a:rPr>
              <a:t>COURSE_CODE, COURSE_NAME, COURSE_START_DATE,COURSE_DURATION</a:t>
            </a:r>
            <a:r>
              <a:rPr lang="en-US" sz="1600" b="1" dirty="0">
                <a:solidFill>
                  <a:srgbClr val="0070C0"/>
                </a:solidFill>
                <a:cs typeface="Arial" pitchFamily="34" charset="0"/>
              </a:rPr>
              <a:t>,</a:t>
            </a:r>
          </a:p>
          <a:p>
            <a:pPr marL="457200" lvl="1" indent="0" fontAlgn="auto">
              <a:spcBef>
                <a:spcPts val="0"/>
              </a:spcBef>
              <a:spcAft>
                <a:spcPts val="0"/>
              </a:spcAft>
              <a:buNone/>
            </a:pPr>
            <a:r>
              <a:rPr lang="en-US" sz="1600" b="1" dirty="0">
                <a:solidFill>
                  <a:srgbClr val="BC8F00"/>
                </a:solidFill>
              </a:rPr>
              <a:t>NO_OF_PARTICIPANTS,COURSE_TYPE</a:t>
            </a:r>
            <a:r>
              <a:rPr lang="en-US" sz="1600" b="1" dirty="0">
                <a:solidFill>
                  <a:srgbClr val="0070C0"/>
                </a:solidFill>
                <a:cs typeface="Arial" pitchFamily="34" charset="0"/>
              </a:rPr>
              <a:t> </a:t>
            </a:r>
          </a:p>
          <a:p>
            <a:pPr marL="457200" lvl="1" indent="0" fontAlgn="auto">
              <a:spcBef>
                <a:spcPts val="0"/>
              </a:spcBef>
              <a:spcAft>
                <a:spcPts val="0"/>
              </a:spcAft>
              <a:buNone/>
            </a:pPr>
            <a:r>
              <a:rPr lang="en-US" sz="1600" b="1" dirty="0">
                <a:solidFill>
                  <a:srgbClr val="0070C0"/>
                </a:solidFill>
                <a:cs typeface="Arial" pitchFamily="34" charset="0"/>
              </a:rPr>
              <a:t>FROM </a:t>
            </a:r>
            <a:r>
              <a:rPr lang="en-US" sz="1600" b="1" dirty="0">
                <a:solidFill>
                  <a:srgbClr val="BC8F00"/>
                </a:solidFill>
              </a:rPr>
              <a:t>COURSE_INFO</a:t>
            </a:r>
            <a:r>
              <a:rPr lang="en-US" sz="1600" b="1" dirty="0">
                <a:solidFill>
                  <a:srgbClr val="0070C0"/>
                </a:solidFill>
                <a:cs typeface="Arial" pitchFamily="34" charset="0"/>
              </a:rPr>
              <a:t> </a:t>
            </a:r>
          </a:p>
          <a:p>
            <a:pPr marL="457200" lvl="1" indent="0" fontAlgn="auto">
              <a:spcBef>
                <a:spcPts val="0"/>
              </a:spcBef>
              <a:spcAft>
                <a:spcPts val="0"/>
              </a:spcAft>
              <a:buNone/>
            </a:pPr>
            <a:r>
              <a:rPr lang="en-US" sz="1600" b="1" dirty="0">
                <a:solidFill>
                  <a:srgbClr val="0070C0"/>
                </a:solidFill>
                <a:cs typeface="Arial" pitchFamily="34" charset="0"/>
              </a:rPr>
              <a:t>ORDER BY </a:t>
            </a:r>
            <a:r>
              <a:rPr lang="en-US" sz="1600" b="1" dirty="0">
                <a:solidFill>
                  <a:srgbClr val="BC8F00"/>
                </a:solidFill>
              </a:rPr>
              <a:t>COURSE_DURATION</a:t>
            </a:r>
          </a:p>
          <a:p>
            <a:pPr>
              <a:spcBef>
                <a:spcPts val="1200"/>
              </a:spcBef>
              <a:buNone/>
              <a:defRPr/>
            </a:pPr>
            <a:endParaRPr lang="en-US" sz="1600" b="1" dirty="0" smtClean="0">
              <a:latin typeface="Arial" pitchFamily="34" charset="0"/>
              <a:cs typeface="Arial" pitchFamily="34" charset="0"/>
            </a:endParaRPr>
          </a:p>
          <a:p>
            <a:pPr>
              <a:spcBef>
                <a:spcPts val="1200"/>
              </a:spcBef>
              <a:buNone/>
              <a:defRPr/>
            </a:pPr>
            <a:r>
              <a:rPr lang="en-US" sz="1600" b="1" dirty="0" smtClean="0">
                <a:latin typeface="Arial" pitchFamily="34" charset="0"/>
                <a:cs typeface="Arial" pitchFamily="34" charset="0"/>
              </a:rPr>
              <a:t>Solution 5:</a:t>
            </a:r>
          </a:p>
          <a:p>
            <a:pPr marL="0" lvl="0" indent="0" fontAlgn="auto">
              <a:spcBef>
                <a:spcPts val="0"/>
              </a:spcBef>
              <a:spcAft>
                <a:spcPts val="0"/>
              </a:spcAft>
              <a:buNone/>
            </a:pPr>
            <a:endParaRPr lang="en-US" sz="1200" b="1" dirty="0">
              <a:solidFill>
                <a:srgbClr val="0070C0"/>
              </a:solidFill>
            </a:endParaRPr>
          </a:p>
          <a:p>
            <a:pPr marL="457200" lvl="1" indent="0" fontAlgn="auto">
              <a:spcBef>
                <a:spcPts val="0"/>
              </a:spcBef>
              <a:spcAft>
                <a:spcPts val="0"/>
              </a:spcAft>
              <a:buNone/>
            </a:pPr>
            <a:r>
              <a:rPr lang="en-US" sz="1400" b="1" dirty="0" smtClean="0">
                <a:solidFill>
                  <a:srgbClr val="0070C0"/>
                </a:solidFill>
                <a:latin typeface="Arial" pitchFamily="34" charset="0"/>
                <a:cs typeface="Arial" pitchFamily="34" charset="0"/>
              </a:rPr>
              <a:t>SELECT </a:t>
            </a:r>
            <a:r>
              <a:rPr lang="en-US" sz="1600" b="1" dirty="0">
                <a:solidFill>
                  <a:srgbClr val="BC8F00"/>
                </a:solidFill>
              </a:rPr>
              <a:t>STUD.FIRST_NAME,COURSE.COURSE_CODE,COURSE.COURSE_NAME,FEES.BASE_FEES</a:t>
            </a:r>
            <a:r>
              <a:rPr lang="en-US" sz="1400" b="1" dirty="0">
                <a:solidFill>
                  <a:srgbClr val="0070C0"/>
                </a:solidFill>
                <a:latin typeface="Arial" pitchFamily="34" charset="0"/>
                <a:cs typeface="Arial" pitchFamily="34" charset="0"/>
              </a:rPr>
              <a:t> FROM </a:t>
            </a:r>
            <a:r>
              <a:rPr lang="en-US" sz="1600" b="1" dirty="0">
                <a:solidFill>
                  <a:srgbClr val="BC8F00"/>
                </a:solidFill>
              </a:rPr>
              <a:t>STUDENT_INFO</a:t>
            </a:r>
            <a:r>
              <a:rPr lang="en-US" sz="1400" b="1" dirty="0">
                <a:solidFill>
                  <a:srgbClr val="0070C0"/>
                </a:solidFill>
                <a:latin typeface="Arial" pitchFamily="34" charset="0"/>
                <a:cs typeface="Arial" pitchFamily="34" charset="0"/>
              </a:rPr>
              <a:t> </a:t>
            </a:r>
            <a:r>
              <a:rPr lang="en-US" sz="1600" b="1" dirty="0">
                <a:solidFill>
                  <a:srgbClr val="BC8F00"/>
                </a:solidFill>
              </a:rPr>
              <a:t>STUD,COURSE_INFO COURSE,COURSE_FEES FEES </a:t>
            </a:r>
          </a:p>
          <a:p>
            <a:pPr marL="457200" lvl="1" indent="0" fontAlgn="auto">
              <a:spcBef>
                <a:spcPts val="0"/>
              </a:spcBef>
              <a:spcAft>
                <a:spcPts val="0"/>
              </a:spcAft>
              <a:buNone/>
            </a:pPr>
            <a:r>
              <a:rPr lang="en-US" sz="1400" b="1" dirty="0">
                <a:solidFill>
                  <a:srgbClr val="0070C0"/>
                </a:solidFill>
                <a:latin typeface="Arial" pitchFamily="34" charset="0"/>
                <a:cs typeface="Arial" pitchFamily="34" charset="0"/>
              </a:rPr>
              <a:t>ORDER BY </a:t>
            </a:r>
            <a:r>
              <a:rPr lang="en-US" sz="1600" b="1" dirty="0">
                <a:solidFill>
                  <a:srgbClr val="BC8F00"/>
                </a:solidFill>
              </a:rPr>
              <a:t>FEES.BASE_FEES</a:t>
            </a:r>
            <a:r>
              <a:rPr lang="en-US" sz="1400" b="1" dirty="0">
                <a:solidFill>
                  <a:srgbClr val="0070C0"/>
                </a:solidFill>
                <a:latin typeface="Arial" pitchFamily="34" charset="0"/>
                <a:cs typeface="Arial" pitchFamily="34" charset="0"/>
              </a:rPr>
              <a:t> DESC</a:t>
            </a:r>
          </a:p>
          <a:p>
            <a:pPr marL="0" lvl="0" indent="0" fontAlgn="auto">
              <a:spcBef>
                <a:spcPts val="0"/>
              </a:spcBef>
              <a:spcAft>
                <a:spcPts val="0"/>
              </a:spcAft>
              <a:buNone/>
            </a:pPr>
            <a:endParaRPr lang="en-US" sz="1200" dirty="0">
              <a:solidFill>
                <a:prstClr val="black"/>
              </a:solidFill>
            </a:endParaRPr>
          </a:p>
          <a:p>
            <a:pPr>
              <a:spcBef>
                <a:spcPts val="0"/>
              </a:spcBef>
              <a:buNone/>
            </a:pPr>
            <a:endParaRPr lang="en-US" sz="1400" dirty="0">
              <a:solidFill>
                <a:srgbClr val="00B050"/>
              </a:solidFill>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Solutions</a:t>
            </a:r>
            <a:endParaRPr lang="en-US" dirty="0"/>
          </a:p>
        </p:txBody>
      </p:sp>
    </p:spTree>
    <p:extLst>
      <p:ext uri="{BB962C8B-B14F-4D97-AF65-F5344CB8AC3E}">
        <p14:creationId xmlns:p14="http://schemas.microsoft.com/office/powerpoint/2010/main" val="28860885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What is use of GROUP BY clause?</a:t>
            </a:r>
          </a:p>
          <a:p>
            <a:r>
              <a:rPr lang="en-US" sz="2000" dirty="0"/>
              <a:t>What is use of </a:t>
            </a:r>
            <a:r>
              <a:rPr lang="en-US" sz="2000" dirty="0" smtClean="0"/>
              <a:t>HAVING clause?</a:t>
            </a:r>
            <a:endParaRPr lang="en-US" sz="2000" dirty="0"/>
          </a:p>
          <a:p>
            <a:r>
              <a:rPr lang="en-US" sz="2000" dirty="0"/>
              <a:t>What is use of </a:t>
            </a:r>
            <a:r>
              <a:rPr lang="en-US" sz="2000" dirty="0" smtClean="0"/>
              <a:t>ORDER BY clause?</a:t>
            </a:r>
            <a:endParaRPr lang="en-US" sz="2000" dirty="0"/>
          </a:p>
          <a:p>
            <a:endParaRPr lang="en-US" sz="2000" dirty="0"/>
          </a:p>
          <a:p>
            <a:endParaRPr lang="en-US" sz="2000" dirty="0"/>
          </a:p>
          <a:p>
            <a:endParaRPr lang="en-US" dirty="0"/>
          </a:p>
          <a:p>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2912806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171" y="1566861"/>
            <a:ext cx="5421229" cy="4224339"/>
          </a:xfrm>
        </p:spPr>
        <p:txBody>
          <a:bodyPr/>
          <a:lstStyle/>
          <a:p>
            <a:pPr algn="just">
              <a:lnSpc>
                <a:spcPct val="125000"/>
              </a:lnSpc>
              <a:buNone/>
              <a:defRPr/>
            </a:pPr>
            <a:r>
              <a:rPr lang="en-US" sz="2000" dirty="0" smtClean="0"/>
              <a:t>We have learnt following</a:t>
            </a:r>
          </a:p>
          <a:p>
            <a:pPr algn="just">
              <a:lnSpc>
                <a:spcPct val="125000"/>
              </a:lnSpc>
              <a:defRPr/>
            </a:pPr>
            <a:r>
              <a:rPr lang="en-US" sz="2000" dirty="0" smtClean="0"/>
              <a:t>GROUP BY Clause.</a:t>
            </a:r>
          </a:p>
          <a:p>
            <a:pPr algn="just">
              <a:lnSpc>
                <a:spcPct val="125000"/>
              </a:lnSpc>
              <a:defRPr/>
            </a:pPr>
            <a:r>
              <a:rPr lang="en-US" sz="2000" dirty="0" smtClean="0"/>
              <a:t>HAVING  Clause.</a:t>
            </a:r>
          </a:p>
          <a:p>
            <a:pPr algn="just">
              <a:lnSpc>
                <a:spcPct val="125000"/>
              </a:lnSpc>
              <a:defRPr/>
            </a:pPr>
            <a:r>
              <a:rPr lang="en-US" sz="2000" dirty="0" smtClean="0"/>
              <a:t>ORDER BY Clause.</a:t>
            </a:r>
          </a:p>
          <a:p>
            <a:pPr marL="342900" lvl="1" indent="-342900">
              <a:buNone/>
              <a:defRPr/>
            </a:pPr>
            <a:endParaRPr lang="en-US" dirty="0"/>
          </a:p>
          <a:p>
            <a:pPr>
              <a:defRPr/>
            </a:pPr>
            <a:endParaRPr dirty="0" smtClean="0"/>
          </a:p>
          <a:p>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29116"/>
          <a:stretch/>
        </p:blipFill>
        <p:spPr>
          <a:xfrm>
            <a:off x="5983014" y="2133600"/>
            <a:ext cx="2856186" cy="2880567"/>
          </a:xfrm>
          <a:prstGeom prst="rect">
            <a:avLst/>
          </a:prstGeom>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4946650"/>
          </a:xfrm>
        </p:spPr>
        <p:txBody>
          <a:bodyPr/>
          <a:lstStyle/>
          <a:p>
            <a:pPr>
              <a:lnSpc>
                <a:spcPct val="150000"/>
              </a:lnSpc>
            </a:pPr>
            <a:r>
              <a:rPr lang="en-US" sz="2000" dirty="0" smtClean="0">
                <a:hlinkClick r:id="rId2"/>
              </a:rPr>
              <a:t>http://en.wikipedia.org/wiki/SQL</a:t>
            </a:r>
            <a:endParaRPr lang="en-US" sz="2000" dirty="0" smtClean="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3" cstate="print"/>
          <a:srcRect/>
          <a:stretch>
            <a:fillRect/>
          </a:stretch>
        </p:blipFill>
        <p:spPr bwMode="auto">
          <a:xfrm>
            <a:off x="8229600" y="0"/>
            <a:ext cx="914400" cy="914400"/>
          </a:xfrm>
          <a:prstGeom prst="rect">
            <a:avLst/>
          </a:prstGeom>
          <a:noFill/>
          <a:ln w="9525" algn="ctr">
            <a:noFill/>
            <a:miter lim="800000"/>
            <a:headEnd/>
            <a:tailEnd/>
          </a:ln>
        </p:spPr>
      </p:pic>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rPr>
              <a:t>Clauses in SQL</a:t>
            </a:r>
            <a:endParaRPr lang="en-US" sz="2300" dirty="0">
              <a:solidFill>
                <a:schemeClr val="bg1"/>
              </a:solidFill>
              <a:latin typeface="Cambria" pitchFamily="18" charset="0"/>
            </a:endParaRPr>
          </a:p>
        </p:txBody>
      </p:sp>
      <p:sp>
        <p:nvSpPr>
          <p:cNvPr id="4" name="Rectangle 3"/>
          <p:cNvSpPr/>
          <p:nvPr/>
        </p:nvSpPr>
        <p:spPr>
          <a:xfrm>
            <a:off x="762000" y="2286000"/>
            <a:ext cx="1978427"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ANSI 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lvl="0" indent="0">
              <a:spcBef>
                <a:spcPts val="1800"/>
              </a:spcBef>
              <a:buNone/>
            </a:pPr>
            <a:r>
              <a:rPr lang="en-US" sz="20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marL="0" lvl="0" indent="0">
              <a:spcBef>
                <a:spcPts val="1800"/>
              </a:spcBef>
              <a:buNone/>
            </a:pPr>
            <a:r>
              <a:rPr lang="en-US" sz="2000" dirty="0" smtClean="0"/>
              <a:t>As per the requirement of the trading company a inventory system is developed to collect the information of products and customers and their payment processing.</a:t>
            </a:r>
          </a:p>
          <a:p>
            <a:pPr marL="0" indent="0">
              <a:lnSpc>
                <a:spcPct val="150000"/>
              </a:lnSpc>
              <a:buNone/>
            </a:pPr>
            <a:endParaRPr lang="en-US" sz="20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Tree>
    <p:extLst>
      <p:ext uri="{BB962C8B-B14F-4D97-AF65-F5344CB8AC3E}">
        <p14:creationId xmlns:p14="http://schemas.microsoft.com/office/powerpoint/2010/main" val="2589995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76200" y="1304925"/>
            <a:ext cx="8686800" cy="4946650"/>
          </a:xfrm>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Tree>
    <p:extLst>
      <p:ext uri="{BB962C8B-B14F-4D97-AF65-F5344CB8AC3E}">
        <p14:creationId xmlns:p14="http://schemas.microsoft.com/office/powerpoint/2010/main" val="19070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486400"/>
            <a:ext cx="8229600" cy="5205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clauses in ANSI SQL which </a:t>
            </a:r>
            <a:r>
              <a:rPr lang="en-US" dirty="0"/>
              <a:t>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2133600" y="3429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2850108" y="1524000"/>
            <a:ext cx="4922292" cy="23622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600" dirty="0" smtClean="0">
                <a:solidFill>
                  <a:schemeClr val="bg2">
                    <a:lumMod val="25000"/>
                  </a:schemeClr>
                </a:solidFill>
              </a:rPr>
              <a:t>Now that few requirements were implemented using operators and functions. Can you also provide solution for finding the number of customers in each country</a:t>
            </a:r>
            <a:endParaRPr lang="en-US" sz="1600" dirty="0">
              <a:solidFill>
                <a:schemeClr val="bg2">
                  <a:lumMod val="25000"/>
                </a:schemeClr>
              </a:solidFill>
            </a:endParaRPr>
          </a:p>
        </p:txBody>
      </p:sp>
    </p:spTree>
    <p:extLst>
      <p:ext uri="{BB962C8B-B14F-4D97-AF65-F5344CB8AC3E}">
        <p14:creationId xmlns:p14="http://schemas.microsoft.com/office/powerpoint/2010/main" val="177231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1529862" y="2445395"/>
            <a:ext cx="4191000" cy="1671340"/>
          </a:xfrm>
        </p:spPr>
        <p:txBody>
          <a:bodyPr/>
          <a:lstStyle/>
          <a:p>
            <a:pPr marL="0" indent="0">
              <a:buNone/>
            </a:pPr>
            <a:r>
              <a:rPr lang="en-US" dirty="0" smtClean="0"/>
              <a:t>		</a:t>
            </a:r>
          </a:p>
          <a:p>
            <a:pPr marL="0" indent="0">
              <a:spcBef>
                <a:spcPts val="0"/>
              </a:spcBef>
              <a:buNone/>
            </a:pPr>
            <a:r>
              <a:rPr lang="en-US" sz="2400" dirty="0" smtClean="0"/>
              <a:t>Which are the SQL Clauses we heard till now </a:t>
            </a:r>
            <a:endParaRPr lang="en-US" sz="2400"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A7C481EB-8F30-4DBE-97E4-C47F16554C60}">
  <ds:schemaRefs>
    <ds:schemaRef ds:uri="http://purl.org/dc/dcmitype/"/>
    <ds:schemaRef ds:uri="http://schemas.microsoft.com/office/2006/documentManagement/types"/>
    <ds:schemaRef ds:uri="http://purl.org/dc/terms/"/>
    <ds:schemaRef ds:uri="http://purl.org/dc/elements/1.1/"/>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14288</TotalTime>
  <Words>3347</Words>
  <Application>Microsoft Office PowerPoint</Application>
  <PresentationFormat>On-screen Show (4:3)</PresentationFormat>
  <Paragraphs>687</Paragraphs>
  <Slides>46</Slides>
  <Notes>22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Theme_3</vt:lpstr>
      <vt:lpstr>PowerPoint Presentation</vt:lpstr>
      <vt:lpstr>Icon Used</vt:lpstr>
      <vt:lpstr>Overview</vt:lpstr>
      <vt:lpstr>Objective</vt:lpstr>
      <vt:lpstr>Scenario</vt:lpstr>
      <vt:lpstr>Database tables</vt:lpstr>
      <vt:lpstr>Schema diagram</vt:lpstr>
      <vt:lpstr>Scenario</vt:lpstr>
      <vt:lpstr>Do you Know</vt:lpstr>
      <vt:lpstr>Do you Know</vt:lpstr>
      <vt:lpstr>Introduction</vt:lpstr>
      <vt:lpstr>Why GROUP BY Clause?</vt:lpstr>
      <vt:lpstr>What is GROUP BY Clause?</vt:lpstr>
      <vt:lpstr>Classifications of GROUP BY Clause</vt:lpstr>
      <vt:lpstr>Example : Group By with one select Field</vt:lpstr>
      <vt:lpstr>Example : Group By with one column and two aggregate function.</vt:lpstr>
      <vt:lpstr>Group By with Where Clause</vt:lpstr>
      <vt:lpstr>Example : Group By with one select Field</vt:lpstr>
      <vt:lpstr>Grouping one or more columns</vt:lpstr>
      <vt:lpstr>Example : Group By with two columns and one aggregate function.</vt:lpstr>
      <vt:lpstr>Why HAVING Clause?</vt:lpstr>
      <vt:lpstr>Using Having Clause with Group By</vt:lpstr>
      <vt:lpstr>Example : Having Clause with Group By</vt:lpstr>
      <vt:lpstr>Using Having Clause &amp; where with group By</vt:lpstr>
      <vt:lpstr>Why ORDER BY Clause? </vt:lpstr>
      <vt:lpstr>What is ORDER BY Clause?</vt:lpstr>
      <vt:lpstr>ORDER BY Clause</vt:lpstr>
      <vt:lpstr>Example : Order By</vt:lpstr>
      <vt:lpstr>Alternate ways of specifying ORDER BY Clause</vt:lpstr>
      <vt:lpstr>Example : Order By two fields</vt:lpstr>
      <vt:lpstr>Order of execution of clauses in select Statement</vt:lpstr>
      <vt:lpstr>Check Your Understanding</vt:lpstr>
      <vt:lpstr>Order of Execution </vt:lpstr>
      <vt:lpstr>Scenario</vt:lpstr>
      <vt:lpstr>Any Questions?</vt:lpstr>
      <vt:lpstr>Lend a Hand</vt:lpstr>
      <vt:lpstr>Solutions</vt:lpstr>
      <vt:lpstr>Lend a Hand</vt:lpstr>
      <vt:lpstr>Solutions</vt:lpstr>
      <vt:lpstr>Lend a Hand</vt:lpstr>
      <vt:lpstr>Solutions</vt:lpstr>
      <vt:lpstr>Test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ANSI_SQL_Clauses</dc:title>
  <dc:creator>AssetDevelopmentTeam@cognizant.com</dc:creator>
  <cp:lastModifiedBy>Devadas, Abiramasundari (Cognizant)</cp:lastModifiedBy>
  <cp:revision>633</cp:revision>
  <dcterms:created xsi:type="dcterms:W3CDTF">2011-06-15T11:24:59Z</dcterms:created>
  <dcterms:modified xsi:type="dcterms:W3CDTF">2013-03-20T05:03:55Z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