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57" r:id="rId5"/>
    <p:sldId id="493"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8" r:id="rId23"/>
    <p:sldId id="469" r:id="rId24"/>
    <p:sldId id="470" r:id="rId25"/>
    <p:sldId id="471" r:id="rId26"/>
    <p:sldId id="472"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12" r:id="rId48"/>
    <p:sldId id="45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8n18QzbcQ7cCPhJfOZIPJg==" hashData="i3Vz/pbHcy60p4uayLsAskCxP/w="/>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100" d="100"/>
          <a:sy n="100" d="100"/>
        </p:scale>
        <p:origin x="-510" y="12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t>‹#›</a:t>
            </a:fld>
            <a:endParaRPr lang="en-US"/>
          </a:p>
        </p:txBody>
      </p:sp>
    </p:spTree>
    <p:extLst>
      <p:ext uri="{BB962C8B-B14F-4D97-AF65-F5344CB8AC3E}">
        <p14:creationId xmlns:p14="http://schemas.microsoft.com/office/powerpoint/2010/main" val="28123554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052230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extLst>
      <p:ext uri="{BB962C8B-B14F-4D97-AF65-F5344CB8AC3E}">
        <p14:creationId xmlns:p14="http://schemas.microsoft.com/office/powerpoint/2010/main" val="26015738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Understanding 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Joins and Their Types  </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Style</a:t>
            </a:r>
            <a:endParaRPr lang="en-US" dirty="0"/>
          </a:p>
        </p:txBody>
      </p:sp>
      <p:sp>
        <p:nvSpPr>
          <p:cNvPr id="3" name="Content Placeholder 2"/>
          <p:cNvSpPr>
            <a:spLocks noGrp="1"/>
          </p:cNvSpPr>
          <p:nvPr>
            <p:ph idx="1"/>
          </p:nvPr>
        </p:nvSpPr>
        <p:spPr/>
        <p:txBody>
          <a:bodyPr/>
          <a:lstStyle/>
          <a:p>
            <a:pPr marL="0" indent="0">
              <a:buNone/>
            </a:pPr>
            <a:r>
              <a:rPr lang="en-US" sz="1800" b="1" dirty="0" smtClean="0"/>
              <a:t>Which JOIN Style?</a:t>
            </a:r>
          </a:p>
          <a:p>
            <a:r>
              <a:rPr lang="en-US" sz="1800" dirty="0"/>
              <a:t>SQL joins </a:t>
            </a:r>
            <a:r>
              <a:rPr lang="en-US" sz="1800" dirty="0" smtClean="0"/>
              <a:t>can be written using either of below two styles.</a:t>
            </a:r>
          </a:p>
          <a:p>
            <a:pPr lvl="3">
              <a:buFont typeface="Wingdings" pitchFamily="2" charset="2"/>
              <a:buChar char="q"/>
            </a:pPr>
            <a:r>
              <a:rPr lang="en-US" b="1" dirty="0" smtClean="0"/>
              <a:t>Theta Style</a:t>
            </a:r>
            <a:r>
              <a:rPr lang="en-US" dirty="0" smtClean="0"/>
              <a:t> </a:t>
            </a:r>
          </a:p>
          <a:p>
            <a:pPr lvl="3">
              <a:buFont typeface="Wingdings" pitchFamily="2" charset="2"/>
              <a:buChar char="q"/>
            </a:pPr>
            <a:r>
              <a:rPr lang="en-US" b="1" dirty="0"/>
              <a:t>ANSI Style (Preferred by Industry</a:t>
            </a:r>
            <a:r>
              <a:rPr lang="en-US" b="1" dirty="0" smtClean="0"/>
              <a:t>)</a:t>
            </a:r>
          </a:p>
          <a:p>
            <a:pPr marL="0" indent="0">
              <a:buNone/>
            </a:pPr>
            <a:r>
              <a:rPr lang="en-US" sz="1800" b="1" dirty="0" smtClean="0"/>
              <a:t>Theta </a:t>
            </a:r>
            <a:r>
              <a:rPr lang="en-US" sz="1800" b="1" dirty="0"/>
              <a:t>Style </a:t>
            </a:r>
          </a:p>
          <a:p>
            <a:r>
              <a:rPr lang="en-US" sz="1800" dirty="0"/>
              <a:t>In non-ANSI standard implementation, the join operation is performed in the WHERE clause in the query. </a:t>
            </a:r>
          </a:p>
          <a:p>
            <a:r>
              <a:rPr lang="en-US" sz="1800" dirty="0"/>
              <a:t>This join method is known as the theta style.</a:t>
            </a:r>
          </a:p>
          <a:p>
            <a:r>
              <a:rPr lang="en-US" sz="1800" dirty="0"/>
              <a:t>In the </a:t>
            </a:r>
            <a:r>
              <a:rPr lang="en-US" sz="1800" b="1" dirty="0"/>
              <a:t>FROM</a:t>
            </a:r>
            <a:r>
              <a:rPr lang="en-US" sz="1800" dirty="0"/>
              <a:t> clause, tables are listed as if with Cartesian </a:t>
            </a:r>
            <a:r>
              <a:rPr lang="en-US" sz="1800" dirty="0" smtClean="0"/>
              <a:t>products.</a:t>
            </a:r>
          </a:p>
          <a:p>
            <a:r>
              <a:rPr lang="en-US" sz="1800" dirty="0" smtClean="0"/>
              <a:t>The</a:t>
            </a:r>
            <a:r>
              <a:rPr lang="en-US" sz="1800" dirty="0"/>
              <a:t> </a:t>
            </a:r>
            <a:r>
              <a:rPr lang="en-US" sz="1800" b="1" dirty="0"/>
              <a:t>WHERE</a:t>
            </a:r>
            <a:r>
              <a:rPr lang="en-US" sz="1800" dirty="0"/>
              <a:t> clause specifies how the join should take place.</a:t>
            </a:r>
          </a:p>
          <a:p>
            <a:r>
              <a:rPr lang="en-US" sz="1800" dirty="0"/>
              <a:t>This is considered to be the "old" style. </a:t>
            </a:r>
            <a:endParaRPr lang="en-US" sz="1800" dirty="0" smtClean="0"/>
          </a:p>
          <a:p>
            <a:r>
              <a:rPr lang="en-US" sz="1800" dirty="0" smtClean="0"/>
              <a:t>It </a:t>
            </a:r>
            <a:r>
              <a:rPr lang="en-US" sz="1800" dirty="0"/>
              <a:t>is somewhat confusing to read.</a:t>
            </a:r>
          </a:p>
          <a:p>
            <a:pPr marL="1371600" lvl="3" indent="0">
              <a:buNone/>
            </a:pPr>
            <a:endParaRPr lang="en-US" sz="1600" b="1" dirty="0"/>
          </a:p>
          <a:p>
            <a:pPr lvl="3">
              <a:buFont typeface="Wingdings" pitchFamily="2" charset="2"/>
              <a:buChar char="q"/>
            </a:pPr>
            <a:endParaRPr lang="en-US" sz="1600" b="1" dirty="0"/>
          </a:p>
          <a:p>
            <a:pPr lvl="3">
              <a:buFont typeface="Wingdings" pitchFamily="2" charset="2"/>
              <a:buChar char="q"/>
            </a:pPr>
            <a:endParaRPr lang="en-US" sz="1400" dirty="0" smtClean="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10</a:t>
            </a:fld>
            <a:endParaRPr lang="en-GB" dirty="0"/>
          </a:p>
        </p:txBody>
      </p:sp>
    </p:spTree>
    <p:extLst>
      <p:ext uri="{BB962C8B-B14F-4D97-AF65-F5344CB8AC3E}">
        <p14:creationId xmlns:p14="http://schemas.microsoft.com/office/powerpoint/2010/main" val="236425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Style</a:t>
            </a:r>
            <a:endParaRPr lang="en-US" dirty="0"/>
          </a:p>
        </p:txBody>
      </p:sp>
      <p:sp>
        <p:nvSpPr>
          <p:cNvPr id="3" name="Content Placeholder 2"/>
          <p:cNvSpPr>
            <a:spLocks noGrp="1"/>
          </p:cNvSpPr>
          <p:nvPr>
            <p:ph idx="1"/>
          </p:nvPr>
        </p:nvSpPr>
        <p:spPr/>
        <p:txBody>
          <a:bodyPr/>
          <a:lstStyle/>
          <a:p>
            <a:pPr marL="0" indent="0">
              <a:buNone/>
            </a:pPr>
            <a:r>
              <a:rPr lang="en-US" sz="1800" b="1" dirty="0" smtClean="0"/>
              <a:t>Which JOIN Style?</a:t>
            </a:r>
          </a:p>
          <a:p>
            <a:pPr marL="0" indent="0">
              <a:buNone/>
            </a:pPr>
            <a:r>
              <a:rPr lang="en-US" sz="1800" b="1" dirty="0" smtClean="0"/>
              <a:t>Theta </a:t>
            </a:r>
            <a:r>
              <a:rPr lang="en-US" sz="1800" b="1" dirty="0"/>
              <a:t>Style </a:t>
            </a:r>
            <a:r>
              <a:rPr lang="en-US" sz="1800" b="1" dirty="0" smtClean="0"/>
              <a:t>Cont..</a:t>
            </a:r>
            <a:endParaRPr lang="en-US" sz="1800" b="1" dirty="0"/>
          </a:p>
          <a:p>
            <a:pPr marL="0" indent="0">
              <a:buNone/>
            </a:pPr>
            <a:r>
              <a:rPr lang="en-US" sz="1800" b="1" dirty="0"/>
              <a:t>Syntax </a:t>
            </a:r>
            <a:r>
              <a:rPr lang="en-US" sz="1800" b="1" dirty="0" smtClean="0"/>
              <a:t>:</a:t>
            </a:r>
          </a:p>
          <a:p>
            <a:pPr marL="0" indent="0">
              <a:spcBef>
                <a:spcPts val="0"/>
              </a:spcBef>
              <a:buNone/>
            </a:pPr>
            <a:endParaRPr lang="en-US" sz="1800" b="1" dirty="0"/>
          </a:p>
          <a:p>
            <a:pPr marL="0" indent="0">
              <a:spcBef>
                <a:spcPts val="0"/>
              </a:spcBef>
              <a:buNone/>
            </a:pPr>
            <a:endParaRPr lang="en-US" sz="1800" b="1" dirty="0"/>
          </a:p>
          <a:p>
            <a:pPr marL="0" indent="0">
              <a:spcBef>
                <a:spcPts val="0"/>
              </a:spcBef>
              <a:buNone/>
            </a:pPr>
            <a:endParaRPr lang="en-US" sz="1800" dirty="0" smtClean="0"/>
          </a:p>
          <a:p>
            <a:pPr marL="0" indent="0">
              <a:spcBef>
                <a:spcPts val="0"/>
              </a:spcBef>
              <a:buNone/>
            </a:pPr>
            <a:endParaRPr lang="en-US" sz="1800" dirty="0"/>
          </a:p>
          <a:p>
            <a:pPr marL="0" indent="0">
              <a:spcBef>
                <a:spcPts val="0"/>
              </a:spcBef>
              <a:buNone/>
            </a:pPr>
            <a:endParaRPr lang="en-US" sz="1800" dirty="0" smtClean="0"/>
          </a:p>
          <a:p>
            <a:pPr marL="0" indent="0">
              <a:spcBef>
                <a:spcPts val="0"/>
              </a:spcBef>
              <a:buNone/>
            </a:pPr>
            <a:endParaRPr lang="en-US" sz="1800" dirty="0" smtClean="0"/>
          </a:p>
          <a:p>
            <a:pPr marL="0" indent="0">
              <a:spcBef>
                <a:spcPts val="0"/>
              </a:spcBef>
              <a:buNone/>
            </a:pPr>
            <a:endParaRPr lang="en-US" sz="1800" dirty="0"/>
          </a:p>
          <a:p>
            <a:pPr marL="0" indent="0">
              <a:spcBef>
                <a:spcPts val="0"/>
              </a:spcBef>
              <a:buNone/>
            </a:pPr>
            <a:r>
              <a:rPr lang="en-US" sz="1800" dirty="0" smtClean="0"/>
              <a:t>Where</a:t>
            </a:r>
            <a:r>
              <a:rPr lang="en-US" sz="1800" dirty="0"/>
              <a:t>:</a:t>
            </a:r>
          </a:p>
          <a:p>
            <a:pPr lvl="1">
              <a:spcBef>
                <a:spcPts val="1200"/>
              </a:spcBef>
            </a:pPr>
            <a:r>
              <a:rPr lang="en-US" sz="1600" b="1" dirty="0">
                <a:latin typeface="Courier New" pitchFamily="49" charset="0"/>
                <a:cs typeface="Courier New" pitchFamily="49" charset="0"/>
              </a:rPr>
              <a:t>ColumnName1</a:t>
            </a:r>
            <a:r>
              <a:rPr lang="en-US" sz="1600" dirty="0"/>
              <a:t> in </a:t>
            </a:r>
            <a:r>
              <a:rPr lang="en-US" sz="1600" b="1" dirty="0">
                <a:latin typeface="Courier New" pitchFamily="49" charset="0"/>
                <a:cs typeface="Courier New" pitchFamily="49" charset="0"/>
              </a:rPr>
              <a:t>TableName1</a:t>
            </a:r>
            <a:r>
              <a:rPr lang="en-US" sz="1600" dirty="0"/>
              <a:t> is usually that table's Primary Key</a:t>
            </a:r>
          </a:p>
          <a:p>
            <a:pPr lvl="1">
              <a:spcBef>
                <a:spcPts val="0"/>
              </a:spcBef>
            </a:pPr>
            <a:r>
              <a:rPr lang="en-US" sz="1600" b="1" dirty="0">
                <a:latin typeface="Courier New" pitchFamily="49" charset="0"/>
                <a:cs typeface="Courier New" pitchFamily="49" charset="0"/>
              </a:rPr>
              <a:t>ColumnName2</a:t>
            </a:r>
            <a:r>
              <a:rPr lang="en-US" sz="1600" dirty="0"/>
              <a:t> in </a:t>
            </a:r>
            <a:r>
              <a:rPr lang="en-US" sz="1600" b="1" dirty="0">
                <a:latin typeface="Courier New" pitchFamily="49" charset="0"/>
                <a:cs typeface="Courier New" pitchFamily="49" charset="0"/>
              </a:rPr>
              <a:t>TableName2</a:t>
            </a:r>
            <a:r>
              <a:rPr lang="en-US" sz="1600" dirty="0"/>
              <a:t> is a Foreign Key in that table</a:t>
            </a:r>
          </a:p>
          <a:p>
            <a:pPr lvl="1">
              <a:spcBef>
                <a:spcPts val="0"/>
              </a:spcBef>
            </a:pPr>
            <a:r>
              <a:rPr lang="en-US" sz="1600" b="1" dirty="0">
                <a:latin typeface="Courier New" pitchFamily="49" charset="0"/>
                <a:cs typeface="Courier New" pitchFamily="49" charset="0"/>
              </a:rPr>
              <a:t>ColumnName1</a:t>
            </a:r>
            <a:r>
              <a:rPr lang="en-US" sz="1600" dirty="0"/>
              <a:t> and </a:t>
            </a:r>
            <a:r>
              <a:rPr lang="en-US" sz="1600" b="1" dirty="0">
                <a:latin typeface="Courier New" pitchFamily="49" charset="0"/>
                <a:cs typeface="Courier New" pitchFamily="49" charset="0"/>
              </a:rPr>
              <a:t>ColumnName2</a:t>
            </a:r>
            <a:r>
              <a:rPr lang="en-US" sz="1600" dirty="0"/>
              <a:t> must have the same Data Type &amp; for certain data types, the same size.</a:t>
            </a:r>
          </a:p>
          <a:p>
            <a:pPr marL="1371600" lvl="3" indent="0">
              <a:buNone/>
            </a:pPr>
            <a:endParaRPr lang="en-US" sz="1600" b="1" dirty="0"/>
          </a:p>
          <a:p>
            <a:pPr lvl="3">
              <a:buFont typeface="Wingdings" pitchFamily="2" charset="2"/>
              <a:buChar char="q"/>
            </a:pPr>
            <a:endParaRPr lang="en-US" sz="1600" b="1" dirty="0"/>
          </a:p>
          <a:p>
            <a:pPr lvl="3">
              <a:buFont typeface="Wingdings" pitchFamily="2" charset="2"/>
              <a:buChar char="q"/>
            </a:pPr>
            <a:endParaRPr lang="en-US" sz="1400" dirty="0" smtClean="0"/>
          </a:p>
          <a:p>
            <a:pPr marL="0" indent="0">
              <a:buNone/>
            </a:pPr>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11</a:t>
            </a:fld>
            <a:endParaRPr lang="en-GB" dirty="0"/>
          </a:p>
        </p:txBody>
      </p:sp>
      <p:sp>
        <p:nvSpPr>
          <p:cNvPr id="7" name="TextBox 6"/>
          <p:cNvSpPr txBox="1"/>
          <p:nvPr/>
        </p:nvSpPr>
        <p:spPr>
          <a:xfrm>
            <a:off x="1319284" y="2800066"/>
            <a:ext cx="5614916" cy="1169551"/>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a:solidFill>
                  <a:schemeClr val="tx2"/>
                </a:solidFill>
              </a:rPr>
              <a:t>SELECT</a:t>
            </a:r>
            <a:r>
              <a:rPr lang="en-US" sz="1400" dirty="0"/>
              <a:t> &lt;ColumnName1&gt;,&lt;ColumnName2&gt;,&lt;</a:t>
            </a:r>
            <a:r>
              <a:rPr lang="en-US" sz="1400" dirty="0" err="1"/>
              <a:t>ColumnNameN</a:t>
            </a:r>
            <a:r>
              <a:rPr lang="en-US" sz="1400" dirty="0"/>
              <a:t>&gt;</a:t>
            </a:r>
          </a:p>
          <a:p>
            <a:r>
              <a:rPr lang="en-US" sz="1400" b="1" dirty="0">
                <a:solidFill>
                  <a:schemeClr val="tx2"/>
                </a:solidFill>
              </a:rPr>
              <a:t>FROM</a:t>
            </a:r>
            <a:r>
              <a:rPr lang="en-US" sz="1400" dirty="0"/>
              <a:t>&lt;TableName1&gt;,&lt;TableName2&gt;</a:t>
            </a:r>
          </a:p>
          <a:p>
            <a:r>
              <a:rPr lang="en-US" sz="1400" b="1" dirty="0">
                <a:solidFill>
                  <a:schemeClr val="tx2"/>
                </a:solidFill>
              </a:rPr>
              <a:t>WHERE</a:t>
            </a:r>
            <a:r>
              <a:rPr lang="en-US" sz="1400" dirty="0"/>
              <a:t>&lt;TableName1&gt;.&lt;ColumnName1&gt;=&lt;TableName2&gt;.&lt;ColumnName2&gt;</a:t>
            </a:r>
          </a:p>
          <a:p>
            <a:r>
              <a:rPr lang="en-US" sz="1400" b="1" dirty="0">
                <a:solidFill>
                  <a:schemeClr val="tx2"/>
                </a:solidFill>
              </a:rPr>
              <a:t>AND</a:t>
            </a:r>
            <a:r>
              <a:rPr lang="en-US" sz="1400" dirty="0"/>
              <a:t>&lt;Condition&gt;</a:t>
            </a:r>
          </a:p>
          <a:p>
            <a:r>
              <a:rPr lang="en-US" sz="1400" b="1" dirty="0">
                <a:solidFill>
                  <a:schemeClr val="tx2"/>
                </a:solidFill>
              </a:rPr>
              <a:t>ORDER BY</a:t>
            </a:r>
            <a:r>
              <a:rPr lang="en-US" sz="1400" dirty="0"/>
              <a:t>&lt;ColumnName1&gt;,&lt;ColumnName2&gt;,&lt;</a:t>
            </a:r>
            <a:r>
              <a:rPr lang="en-US" sz="1400" dirty="0" err="1"/>
              <a:t>ColumnNameN</a:t>
            </a:r>
            <a:r>
              <a:rPr lang="en-US" sz="1400" dirty="0"/>
              <a:t>&gt;</a:t>
            </a:r>
          </a:p>
        </p:txBody>
      </p:sp>
    </p:spTree>
    <p:extLst>
      <p:ext uri="{BB962C8B-B14F-4D97-AF65-F5344CB8AC3E}">
        <p14:creationId xmlns:p14="http://schemas.microsoft.com/office/powerpoint/2010/main" val="12106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wipe(down)">
                                      <p:cBhvr>
                                        <p:cTn id="16" dur="500"/>
                                        <p:tgtEl>
                                          <p:spTgt spid="3">
                                            <p:txEl>
                                              <p:pRg st="10" end="1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wipe(down)">
                                      <p:cBhvr>
                                        <p:cTn id="19" dur="500"/>
                                        <p:tgtEl>
                                          <p:spTgt spid="3">
                                            <p:txEl>
                                              <p:pRg st="11" end="1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wipe(down)">
                                      <p:cBhvr>
                                        <p:cTn id="22" dur="500"/>
                                        <p:tgtEl>
                                          <p:spTgt spid="3">
                                            <p:txEl>
                                              <p:pRg st="12" end="1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wipe(down)">
                                      <p:cBhvr>
                                        <p:cTn id="2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Style</a:t>
            </a:r>
            <a:endParaRPr lang="en-US" dirty="0"/>
          </a:p>
        </p:txBody>
      </p:sp>
      <p:sp>
        <p:nvSpPr>
          <p:cNvPr id="3" name="Content Placeholder 2"/>
          <p:cNvSpPr>
            <a:spLocks noGrp="1"/>
          </p:cNvSpPr>
          <p:nvPr>
            <p:ph idx="1"/>
          </p:nvPr>
        </p:nvSpPr>
        <p:spPr/>
        <p:txBody>
          <a:bodyPr/>
          <a:lstStyle/>
          <a:p>
            <a:pPr marL="0" indent="0">
              <a:buNone/>
            </a:pPr>
            <a:r>
              <a:rPr lang="en-US" sz="1800" b="1" dirty="0" smtClean="0"/>
              <a:t>Which JOIN Style?</a:t>
            </a:r>
          </a:p>
          <a:p>
            <a:pPr marL="0" indent="0">
              <a:buNone/>
            </a:pPr>
            <a:r>
              <a:rPr lang="en-US" sz="1800" b="1" dirty="0"/>
              <a:t>ANSI Style:</a:t>
            </a:r>
          </a:p>
          <a:p>
            <a:r>
              <a:rPr lang="en-US" sz="1800" dirty="0"/>
              <a:t>In the ANSI SQL-92 standards, joins are performed by incorporating </a:t>
            </a:r>
            <a:r>
              <a:rPr lang="en-US" sz="1800" b="1" dirty="0"/>
              <a:t>JOIN</a:t>
            </a:r>
            <a:r>
              <a:rPr lang="en-US" sz="1800" dirty="0"/>
              <a:t> clause in the query.</a:t>
            </a:r>
          </a:p>
          <a:p>
            <a:r>
              <a:rPr lang="en-US" sz="1800" dirty="0"/>
              <a:t>This join method is known as ANSI </a:t>
            </a:r>
            <a:r>
              <a:rPr lang="en-US" sz="1800" dirty="0" smtClean="0"/>
              <a:t>style</a:t>
            </a:r>
          </a:p>
          <a:p>
            <a:pPr marL="0" indent="0">
              <a:spcBef>
                <a:spcPts val="0"/>
              </a:spcBef>
              <a:buNone/>
            </a:pPr>
            <a:r>
              <a:rPr lang="en-US" sz="1800" b="1" dirty="0" smtClean="0"/>
              <a:t>Syntax </a:t>
            </a:r>
            <a:r>
              <a:rPr lang="en-US" sz="1800" b="1" dirty="0"/>
              <a:t>:</a:t>
            </a:r>
          </a:p>
          <a:p>
            <a:pPr marL="0" indent="0">
              <a:spcBef>
                <a:spcPts val="0"/>
              </a:spcBef>
              <a:buNone/>
            </a:pPr>
            <a:endParaRPr lang="en-US" sz="1800" b="1" dirty="0"/>
          </a:p>
          <a:p>
            <a:pPr marL="0" indent="0">
              <a:spcBef>
                <a:spcPts val="0"/>
              </a:spcBef>
              <a:buNone/>
            </a:pPr>
            <a:endParaRPr lang="en-US" sz="1800" b="1" dirty="0"/>
          </a:p>
          <a:p>
            <a:pPr marL="0" indent="0">
              <a:spcBef>
                <a:spcPts val="0"/>
              </a:spcBef>
              <a:buNone/>
            </a:pPr>
            <a:endParaRPr lang="en-US" sz="1800" b="1" dirty="0"/>
          </a:p>
          <a:p>
            <a:pPr>
              <a:spcBef>
                <a:spcPts val="0"/>
              </a:spcBef>
            </a:pPr>
            <a:endParaRPr lang="en-US" sz="1800" dirty="0" smtClean="0"/>
          </a:p>
          <a:p>
            <a:pPr>
              <a:spcBef>
                <a:spcPts val="0"/>
              </a:spcBef>
            </a:pPr>
            <a:endParaRPr lang="en-US" sz="1800" dirty="0" smtClean="0"/>
          </a:p>
          <a:p>
            <a:pPr>
              <a:spcBef>
                <a:spcPts val="0"/>
              </a:spcBef>
            </a:pPr>
            <a:r>
              <a:rPr lang="en-US" sz="1800" dirty="0" smtClean="0"/>
              <a:t>Joins </a:t>
            </a:r>
            <a:r>
              <a:rPr lang="en-US" sz="1800" dirty="0"/>
              <a:t>in the ANSI style are more readable than those in theta style, since the query itself clearly indicates, which table is on the left in a LEFT JOIN &amp; which table is on the right in a RIGHT </a:t>
            </a:r>
            <a:r>
              <a:rPr lang="en-US" sz="1800" dirty="0" smtClean="0"/>
              <a:t>JOIN </a:t>
            </a:r>
            <a:r>
              <a:rPr lang="en-US" sz="1800" dirty="0"/>
              <a:t>which we will see soon</a:t>
            </a:r>
            <a:r>
              <a:rPr lang="en-US" sz="1800" dirty="0" smtClean="0"/>
              <a:t>.</a:t>
            </a:r>
          </a:p>
          <a:p>
            <a:pPr>
              <a:spcBef>
                <a:spcPts val="0"/>
              </a:spcBef>
            </a:pPr>
            <a:r>
              <a:rPr lang="en-US" sz="1800" dirty="0" smtClean="0"/>
              <a:t>There are two variations of ANSI Style as  </a:t>
            </a:r>
            <a:r>
              <a:rPr lang="en-US" sz="1800" b="1" dirty="0" smtClean="0"/>
              <a:t>JOIN</a:t>
            </a:r>
            <a:r>
              <a:rPr lang="en-US" sz="1800" dirty="0" smtClean="0"/>
              <a:t> ... </a:t>
            </a:r>
            <a:r>
              <a:rPr lang="en-US" sz="1800" b="1" dirty="0" smtClean="0"/>
              <a:t>ON </a:t>
            </a:r>
            <a:r>
              <a:rPr lang="en-US" sz="1800" dirty="0" smtClean="0"/>
              <a:t>(Preferred by Industry)</a:t>
            </a:r>
            <a:r>
              <a:rPr lang="en-US" sz="1800" b="1" dirty="0" smtClean="0"/>
              <a:t> </a:t>
            </a:r>
            <a:r>
              <a:rPr lang="en-US" sz="1800" dirty="0" smtClean="0"/>
              <a:t>&amp;</a:t>
            </a:r>
            <a:r>
              <a:rPr lang="en-US" sz="1800" b="1" dirty="0" smtClean="0"/>
              <a:t>  JOIN …  USING </a:t>
            </a:r>
            <a:r>
              <a:rPr lang="en-US" sz="1800" dirty="0" smtClean="0"/>
              <a:t>which are covered in next example. </a:t>
            </a:r>
          </a:p>
          <a:p>
            <a:pPr>
              <a:spcBef>
                <a:spcPts val="0"/>
              </a:spcBef>
            </a:pPr>
            <a:endParaRPr lang="en-US" sz="18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12</a:t>
            </a:fld>
            <a:endParaRPr lang="en-GB" dirty="0"/>
          </a:p>
        </p:txBody>
      </p:sp>
      <p:sp>
        <p:nvSpPr>
          <p:cNvPr id="6" name="TextBox 5"/>
          <p:cNvSpPr txBox="1"/>
          <p:nvPr/>
        </p:nvSpPr>
        <p:spPr>
          <a:xfrm>
            <a:off x="1490662" y="3352800"/>
            <a:ext cx="5519738"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b="1" dirty="0">
                <a:solidFill>
                  <a:schemeClr val="tx2"/>
                </a:solidFill>
              </a:rPr>
              <a:t>SELECT</a:t>
            </a:r>
            <a:r>
              <a:rPr lang="en-US" sz="1400" dirty="0"/>
              <a:t> &lt;ColumnName1&gt;,&lt;ColumnName2&gt;,&lt;</a:t>
            </a:r>
            <a:r>
              <a:rPr lang="en-US" sz="1400" dirty="0" err="1"/>
              <a:t>ColumnNameN</a:t>
            </a:r>
            <a:r>
              <a:rPr lang="en-US" sz="1400" dirty="0"/>
              <a:t>&gt;</a:t>
            </a:r>
          </a:p>
          <a:p>
            <a:r>
              <a:rPr lang="en-US" sz="1400" b="1" dirty="0">
                <a:solidFill>
                  <a:schemeClr val="tx2"/>
                </a:solidFill>
              </a:rPr>
              <a:t>FROM</a:t>
            </a:r>
            <a:r>
              <a:rPr lang="en-US" sz="1400" dirty="0"/>
              <a:t>&lt;TableName1</a:t>
            </a:r>
            <a:r>
              <a:rPr lang="en-US" sz="1400" dirty="0" smtClean="0"/>
              <a:t>&gt;&lt;</a:t>
            </a:r>
            <a:r>
              <a:rPr lang="en-US" sz="1400" b="1" dirty="0" smtClean="0">
                <a:solidFill>
                  <a:schemeClr val="tx2"/>
                </a:solidFill>
              </a:rPr>
              <a:t>JOIN TYPE</a:t>
            </a:r>
            <a:r>
              <a:rPr lang="en-US" sz="1400" dirty="0" smtClean="0"/>
              <a:t>&gt;&lt;TableName2&gt;</a:t>
            </a:r>
            <a:endParaRPr lang="en-US" sz="1400" dirty="0"/>
          </a:p>
          <a:p>
            <a:r>
              <a:rPr lang="en-US" sz="1400" b="1" dirty="0" smtClean="0">
                <a:solidFill>
                  <a:schemeClr val="tx2"/>
                </a:solidFill>
              </a:rPr>
              <a:t>ON</a:t>
            </a:r>
            <a:r>
              <a:rPr lang="en-US" sz="1400" dirty="0" smtClean="0">
                <a:solidFill>
                  <a:schemeClr val="tx2"/>
                </a:solidFill>
              </a:rPr>
              <a:t> </a:t>
            </a:r>
            <a:r>
              <a:rPr lang="en-US" sz="1400" dirty="0" smtClean="0">
                <a:solidFill>
                  <a:schemeClr val="tx1"/>
                </a:solidFill>
              </a:rPr>
              <a:t>&lt;TableName1&gt;.&lt;ColumnName1&gt;=&lt;TableName2&gt;.&lt;ColumnName2&gt;</a:t>
            </a:r>
          </a:p>
          <a:p>
            <a:r>
              <a:rPr lang="en-US" sz="1400" b="1" dirty="0" smtClean="0">
                <a:solidFill>
                  <a:schemeClr val="tx2"/>
                </a:solidFill>
              </a:rPr>
              <a:t>WHERE</a:t>
            </a:r>
            <a:r>
              <a:rPr lang="en-US" sz="1400" dirty="0" smtClean="0">
                <a:solidFill>
                  <a:schemeClr val="tx2"/>
                </a:solidFill>
              </a:rPr>
              <a:t>&lt;</a:t>
            </a:r>
            <a:r>
              <a:rPr lang="en-US" sz="1400" dirty="0" smtClean="0">
                <a:solidFill>
                  <a:schemeClr val="tx1"/>
                </a:solidFill>
              </a:rPr>
              <a:t>Condition&gt;</a:t>
            </a:r>
          </a:p>
          <a:p>
            <a:r>
              <a:rPr lang="en-US" sz="1400" b="1" dirty="0" smtClean="0">
                <a:solidFill>
                  <a:schemeClr val="tx2"/>
                </a:solidFill>
              </a:rPr>
              <a:t>ORDER BY</a:t>
            </a:r>
            <a:r>
              <a:rPr lang="en-US" sz="1400" dirty="0" smtClean="0">
                <a:solidFill>
                  <a:schemeClr val="tx2"/>
                </a:solidFill>
              </a:rPr>
              <a:t>&lt;</a:t>
            </a:r>
            <a:r>
              <a:rPr lang="en-US" sz="1400" dirty="0" smtClean="0">
                <a:solidFill>
                  <a:schemeClr val="tx1"/>
                </a:solidFill>
              </a:rPr>
              <a:t>ColumnName1&gt;,&lt;ColumnName2&gt;,&lt;</a:t>
            </a:r>
            <a:r>
              <a:rPr lang="en-US" sz="1400" dirty="0" err="1" smtClean="0">
                <a:solidFill>
                  <a:schemeClr val="tx1"/>
                </a:solidFill>
              </a:rPr>
              <a:t>ColumnNameN</a:t>
            </a:r>
            <a:r>
              <a:rPr lang="en-US" sz="1600" dirty="0" smtClean="0">
                <a:solidFill>
                  <a:schemeClr val="tx1"/>
                </a:solidFill>
              </a:rPr>
              <a:t>&gt;</a:t>
            </a:r>
            <a:endParaRPr lang="en-US" sz="1600" dirty="0">
              <a:solidFill>
                <a:schemeClr val="tx1"/>
              </a:solidFill>
            </a:endParaRPr>
          </a:p>
        </p:txBody>
      </p:sp>
    </p:spTree>
    <p:extLst>
      <p:ext uri="{BB962C8B-B14F-4D97-AF65-F5344CB8AC3E}">
        <p14:creationId xmlns:p14="http://schemas.microsoft.com/office/powerpoint/2010/main" val="4555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down)">
                                      <p:cBhvr>
                                        <p:cTn id="22" dur="500"/>
                                        <p:tgtEl>
                                          <p:spTgt spid="3">
                                            <p:txEl>
                                              <p:pRg st="10" end="1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wipe(down)">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Style</a:t>
            </a:r>
            <a:endParaRPr lang="en-US" dirty="0"/>
          </a:p>
        </p:txBody>
      </p:sp>
      <p:sp>
        <p:nvSpPr>
          <p:cNvPr id="3" name="Content Placeholder 2"/>
          <p:cNvSpPr>
            <a:spLocks noGrp="1"/>
          </p:cNvSpPr>
          <p:nvPr>
            <p:ph idx="1"/>
          </p:nvPr>
        </p:nvSpPr>
        <p:spPr>
          <a:xfrm>
            <a:off x="228600" y="1524000"/>
            <a:ext cx="8686800" cy="5181599"/>
          </a:xfrm>
        </p:spPr>
        <p:txBody>
          <a:bodyPr/>
          <a:lstStyle/>
          <a:p>
            <a:pPr marL="0" indent="0">
              <a:buNone/>
            </a:pPr>
            <a:r>
              <a:rPr lang="en-US" sz="2000" b="1" dirty="0" smtClean="0"/>
              <a:t>Which JOIN Style? </a:t>
            </a:r>
          </a:p>
          <a:p>
            <a:pPr marL="0" indent="0">
              <a:buNone/>
            </a:pPr>
            <a:r>
              <a:rPr lang="en-US" sz="2000" b="1" dirty="0" smtClean="0"/>
              <a:t>ANSI Style: </a:t>
            </a:r>
            <a:r>
              <a:rPr lang="en-US" sz="2000" b="1" dirty="0"/>
              <a:t>JOIN</a:t>
            </a:r>
            <a:r>
              <a:rPr lang="en-US" sz="2000" dirty="0"/>
              <a:t> ... </a:t>
            </a:r>
            <a:r>
              <a:rPr lang="en-US" sz="2000" b="1" dirty="0" smtClean="0"/>
              <a:t>ON</a:t>
            </a:r>
          </a:p>
          <a:p>
            <a:pPr marL="0" indent="0">
              <a:buNone/>
            </a:pPr>
            <a:r>
              <a:rPr lang="en-US" sz="2000" dirty="0"/>
              <a:t>With </a:t>
            </a:r>
            <a:r>
              <a:rPr lang="en-US" sz="2000" b="1" dirty="0"/>
              <a:t>JOIN</a:t>
            </a:r>
            <a:r>
              <a:rPr lang="en-US" sz="2000" dirty="0"/>
              <a:t> ... </a:t>
            </a:r>
            <a:r>
              <a:rPr lang="en-US" sz="2000" b="1" dirty="0"/>
              <a:t>ON</a:t>
            </a:r>
            <a:r>
              <a:rPr lang="en-US" sz="2000" dirty="0"/>
              <a:t>, one separates the join terms from the filtering terms. </a:t>
            </a:r>
            <a:r>
              <a:rPr lang="en-US" sz="2000" dirty="0" smtClean="0"/>
              <a:t> </a:t>
            </a:r>
          </a:p>
          <a:p>
            <a:pPr marL="0" indent="0">
              <a:buNone/>
            </a:pPr>
            <a:endParaRPr lang="en-US" sz="2000" dirty="0"/>
          </a:p>
          <a:p>
            <a:pPr marL="0" indent="0">
              <a:buNone/>
            </a:pPr>
            <a:r>
              <a:rPr lang="en-US" sz="2000" b="1" dirty="0" smtClean="0"/>
              <a:t>Example:</a:t>
            </a:r>
          </a:p>
          <a:p>
            <a:pPr marL="0" indent="0">
              <a:buNone/>
            </a:pP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a:solidFill>
                  <a:schemeClr val="accent6">
                    <a:lumMod val="75000"/>
                  </a:schemeClr>
                </a:solidFill>
              </a:rPr>
              <a:t>o.city</a:t>
            </a:r>
            <a:r>
              <a:rPr lang="en-US" sz="1800" b="1" dirty="0">
                <a:solidFill>
                  <a:schemeClr val="accent6">
                    <a:lumMod val="75000"/>
                  </a:schemeClr>
                </a:solidFill>
              </a:rPr>
              <a:t>, </a:t>
            </a:r>
            <a:r>
              <a:rPr lang="en-US" sz="1800" b="1" dirty="0" err="1">
                <a:solidFill>
                  <a:schemeClr val="accent6">
                    <a:lumMod val="75000"/>
                  </a:schemeClr>
                </a:solidFill>
              </a:rPr>
              <a:t>o.country</a:t>
            </a:r>
            <a:r>
              <a:rPr lang="en-US" sz="1800" b="1" dirty="0">
                <a:solidFill>
                  <a:schemeClr val="accent6">
                    <a:lumMod val="75000"/>
                  </a:schemeClr>
                </a:solidFill>
              </a:rPr>
              <a:t>, </a:t>
            </a:r>
            <a:r>
              <a:rPr lang="en-US" sz="1800" b="1" dirty="0" err="1">
                <a:solidFill>
                  <a:schemeClr val="accent6">
                    <a:lumMod val="75000"/>
                  </a:schemeClr>
                </a:solidFill>
              </a:rPr>
              <a:t>e.jobtitle</a:t>
            </a:r>
            <a:r>
              <a:rPr lang="en-US" sz="1800" b="1" dirty="0">
                <a:solidFill>
                  <a:schemeClr val="accent6">
                    <a:lumMod val="75000"/>
                  </a:schemeClr>
                </a:solidFill>
              </a:rPr>
              <a:t>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FROM </a:t>
            </a:r>
            <a:r>
              <a:rPr lang="en-US" sz="1800" b="1" dirty="0">
                <a:solidFill>
                  <a:schemeClr val="accent6">
                    <a:lumMod val="75000"/>
                  </a:schemeClr>
                </a:solidFill>
              </a:rPr>
              <a:t>offices o </a:t>
            </a:r>
            <a:r>
              <a:rPr lang="en-US" sz="1800" b="1" dirty="0">
                <a:solidFill>
                  <a:schemeClr val="accent1">
                    <a:lumMod val="75000"/>
                  </a:schemeClr>
                </a:solidFill>
              </a:rPr>
              <a:t>INNER JOIN </a:t>
            </a:r>
            <a:r>
              <a:rPr lang="en-US" sz="1800" b="1" dirty="0">
                <a:solidFill>
                  <a:schemeClr val="accent6">
                    <a:lumMod val="75000"/>
                  </a:schemeClr>
                </a:solidFill>
              </a:rPr>
              <a:t>employees e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ON</a:t>
            </a:r>
            <a:r>
              <a:rPr lang="en-US" sz="1800" b="1" dirty="0" smtClean="0">
                <a:solidFill>
                  <a:schemeClr val="accent6">
                    <a:lumMod val="75000"/>
                  </a:schemeClr>
                </a:solidFill>
              </a:rPr>
              <a:t> (</a:t>
            </a:r>
            <a:r>
              <a:rPr lang="en-US" sz="1800" b="1" dirty="0" err="1" smtClean="0">
                <a:solidFill>
                  <a:schemeClr val="accent6">
                    <a:lumMod val="75000"/>
                  </a:schemeClr>
                </a:solidFill>
              </a:rPr>
              <a:t>o.officecode</a:t>
            </a:r>
            <a:r>
              <a:rPr lang="en-US" sz="1800" b="1" dirty="0" smtClean="0">
                <a:solidFill>
                  <a:schemeClr val="accent6">
                    <a:lumMod val="75000"/>
                  </a:schemeClr>
                </a:solidFill>
              </a:rPr>
              <a:t>=</a:t>
            </a:r>
            <a:r>
              <a:rPr lang="en-US" sz="1800" b="1" dirty="0" err="1" smtClean="0">
                <a:solidFill>
                  <a:schemeClr val="accent6">
                    <a:lumMod val="75000"/>
                  </a:schemeClr>
                </a:solidFill>
              </a:rPr>
              <a:t>e.officecode</a:t>
            </a:r>
            <a:r>
              <a:rPr lang="en-US" sz="1800" b="1" dirty="0" smtClean="0">
                <a:solidFill>
                  <a:schemeClr val="accent6">
                    <a:lumMod val="75000"/>
                  </a:schemeClr>
                </a:solidFill>
              </a:rPr>
              <a:t>)</a:t>
            </a:r>
          </a:p>
          <a:p>
            <a:pPr marL="0" indent="0">
              <a:buNone/>
            </a:pPr>
            <a:r>
              <a:rPr lang="en-US" sz="1800" b="1" dirty="0" smtClean="0">
                <a:solidFill>
                  <a:schemeClr val="accent1">
                    <a:lumMod val="75000"/>
                  </a:schemeClr>
                </a:solidFill>
              </a:rPr>
              <a:t>WHERE</a:t>
            </a:r>
            <a:r>
              <a:rPr lang="en-US" sz="1800" b="1" dirty="0" smtClean="0">
                <a:solidFill>
                  <a:schemeClr val="accent6">
                    <a:lumMod val="75000"/>
                  </a:schemeClr>
                </a:solidFill>
              </a:rPr>
              <a:t> </a:t>
            </a:r>
            <a:r>
              <a:rPr lang="en-US" sz="1800" b="1" dirty="0" err="1" smtClean="0">
                <a:solidFill>
                  <a:schemeClr val="accent6">
                    <a:lumMod val="75000"/>
                  </a:schemeClr>
                </a:solidFill>
              </a:rPr>
              <a:t>o.country</a:t>
            </a:r>
            <a:r>
              <a:rPr lang="en-US" sz="1800" b="1" dirty="0" smtClean="0">
                <a:solidFill>
                  <a:schemeClr val="accent6">
                    <a:lumMod val="75000"/>
                  </a:schemeClr>
                </a:solidFill>
              </a:rPr>
              <a:t> </a:t>
            </a:r>
            <a:r>
              <a:rPr lang="en-US" sz="1800" b="1" dirty="0" smtClean="0">
                <a:solidFill>
                  <a:schemeClr val="accent1">
                    <a:lumMod val="75000"/>
                  </a:schemeClr>
                </a:solidFill>
              </a:rPr>
              <a:t>LIKE</a:t>
            </a:r>
            <a:r>
              <a:rPr lang="en-US" sz="1800" b="1" dirty="0" smtClean="0">
                <a:solidFill>
                  <a:schemeClr val="accent6">
                    <a:lumMod val="75000"/>
                  </a:schemeClr>
                </a:solidFill>
              </a:rPr>
              <a:t> ‘%USA%’; </a:t>
            </a:r>
          </a:p>
          <a:p>
            <a:pPr marL="0" indent="0">
              <a:buNone/>
            </a:pPr>
            <a:endParaRPr lang="en-US" sz="2000" dirty="0"/>
          </a:p>
          <a:p>
            <a:pPr marL="0" indent="0">
              <a:buNone/>
            </a:pPr>
            <a:r>
              <a:rPr lang="en-US" sz="2000" dirty="0" smtClean="0"/>
              <a:t>It </a:t>
            </a:r>
            <a:r>
              <a:rPr lang="en-US" sz="2000" dirty="0"/>
              <a:t>is quite clear now what belongs to </a:t>
            </a:r>
            <a:r>
              <a:rPr lang="en-US" sz="2000" dirty="0" smtClean="0"/>
              <a:t>what.</a:t>
            </a:r>
          </a:p>
          <a:p>
            <a:pPr marL="0" indent="0">
              <a:buNone/>
            </a:pPr>
            <a:r>
              <a:rPr lang="en-US" sz="2000" b="1" dirty="0" smtClean="0"/>
              <a:t>Note</a:t>
            </a:r>
            <a:r>
              <a:rPr lang="en-US" sz="2000" b="1" dirty="0"/>
              <a:t>: </a:t>
            </a:r>
            <a:r>
              <a:rPr lang="en-US" sz="2000" dirty="0" smtClean="0"/>
              <a:t>The parenthesis are not strictly required in the </a:t>
            </a:r>
            <a:r>
              <a:rPr lang="en-US" sz="2000" b="1" dirty="0" smtClean="0"/>
              <a:t>ON</a:t>
            </a:r>
            <a:r>
              <a:rPr lang="en-US" sz="2000" dirty="0" smtClean="0"/>
              <a:t> clause.</a:t>
            </a:r>
          </a:p>
          <a:p>
            <a:endParaRPr lang="en-US" sz="2000" dirty="0"/>
          </a:p>
          <a:p>
            <a:pPr marL="0" indent="0">
              <a:buNone/>
            </a:pPr>
            <a:endParaRPr lang="en-US" sz="2000" dirty="0">
              <a:solidFill>
                <a:srgbClr val="00B0F0"/>
              </a:solidFill>
            </a:endParaRPr>
          </a:p>
        </p:txBody>
      </p:sp>
      <p:sp>
        <p:nvSpPr>
          <p:cNvPr id="4" name="Slide Number Placeholder 3"/>
          <p:cNvSpPr>
            <a:spLocks noGrp="1"/>
          </p:cNvSpPr>
          <p:nvPr>
            <p:ph type="sldNum" sz="quarter" idx="12"/>
          </p:nvPr>
        </p:nvSpPr>
        <p:spPr/>
        <p:txBody>
          <a:bodyPr/>
          <a:lstStyle/>
          <a:p>
            <a:fld id="{A04AFBC5-2B20-4E0B-9DFE-D04369A198DB}" type="slidenum">
              <a:rPr lang="en-GB" smtClean="0"/>
              <a:pPr/>
              <a:t>13</a:t>
            </a:fld>
            <a:endParaRPr lang="en-GB" dirty="0"/>
          </a:p>
        </p:txBody>
      </p:sp>
    </p:spTree>
    <p:extLst>
      <p:ext uri="{BB962C8B-B14F-4D97-AF65-F5344CB8AC3E}">
        <p14:creationId xmlns:p14="http://schemas.microsoft.com/office/powerpoint/2010/main" val="6991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down)">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Style</a:t>
            </a:r>
          </a:p>
        </p:txBody>
      </p:sp>
      <p:sp>
        <p:nvSpPr>
          <p:cNvPr id="3" name="Content Placeholder 2"/>
          <p:cNvSpPr>
            <a:spLocks noGrp="1"/>
          </p:cNvSpPr>
          <p:nvPr>
            <p:ph idx="1"/>
          </p:nvPr>
        </p:nvSpPr>
        <p:spPr/>
        <p:txBody>
          <a:bodyPr/>
          <a:lstStyle/>
          <a:p>
            <a:pPr marL="0" indent="0">
              <a:buNone/>
            </a:pPr>
            <a:r>
              <a:rPr lang="en-US" sz="2000" b="1" dirty="0"/>
              <a:t>ANSI Style: JOIN</a:t>
            </a:r>
            <a:r>
              <a:rPr lang="en-US" sz="2000" dirty="0"/>
              <a:t> ... </a:t>
            </a:r>
            <a:r>
              <a:rPr lang="en-US" sz="2000" b="1" dirty="0"/>
              <a:t>USING</a:t>
            </a:r>
          </a:p>
          <a:p>
            <a:pPr marL="0" indent="0">
              <a:buNone/>
            </a:pPr>
            <a:r>
              <a:rPr lang="en-US" sz="2000" dirty="0"/>
              <a:t>Is the special case where we join tables on columns of the same name, we can make a shortcut and use USING. </a:t>
            </a:r>
            <a:endParaRPr lang="en-US" sz="2000" dirty="0" smtClean="0"/>
          </a:p>
          <a:p>
            <a:pPr marL="0" indent="0">
              <a:buNone/>
            </a:pPr>
            <a:endParaRPr lang="en-US" sz="2000" dirty="0"/>
          </a:p>
          <a:p>
            <a:pPr marL="0" indent="0">
              <a:buNone/>
            </a:pPr>
            <a:r>
              <a:rPr lang="en-US" sz="2000" b="1" dirty="0" smtClean="0"/>
              <a:t>Rewriting </a:t>
            </a:r>
            <a:r>
              <a:rPr lang="en-US" sz="2000" b="1" dirty="0"/>
              <a:t>the previous example</a:t>
            </a:r>
            <a:r>
              <a:rPr lang="en-US" sz="2000" b="1" dirty="0" smtClean="0"/>
              <a:t>:</a:t>
            </a:r>
            <a:endParaRPr lang="en-US" sz="2000" b="1" dirty="0"/>
          </a:p>
          <a:p>
            <a:pPr marL="0" indent="0">
              <a:buNone/>
            </a:pP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a:solidFill>
                  <a:schemeClr val="accent6">
                    <a:lumMod val="75000"/>
                  </a:schemeClr>
                </a:solidFill>
              </a:rPr>
              <a:t>o.city</a:t>
            </a:r>
            <a:r>
              <a:rPr lang="en-US" sz="1800" b="1" dirty="0">
                <a:solidFill>
                  <a:schemeClr val="accent6">
                    <a:lumMod val="75000"/>
                  </a:schemeClr>
                </a:solidFill>
              </a:rPr>
              <a:t>, </a:t>
            </a:r>
            <a:r>
              <a:rPr lang="en-US" sz="1800" b="1" dirty="0" err="1">
                <a:solidFill>
                  <a:schemeClr val="accent6">
                    <a:lumMod val="75000"/>
                  </a:schemeClr>
                </a:solidFill>
              </a:rPr>
              <a:t>o.country</a:t>
            </a:r>
            <a:r>
              <a:rPr lang="en-US" sz="1800" b="1" dirty="0">
                <a:solidFill>
                  <a:schemeClr val="accent6">
                    <a:lumMod val="75000"/>
                  </a:schemeClr>
                </a:solidFill>
              </a:rPr>
              <a:t>, </a:t>
            </a:r>
            <a:r>
              <a:rPr lang="en-US" sz="1800" b="1" dirty="0" err="1">
                <a:solidFill>
                  <a:schemeClr val="accent6">
                    <a:lumMod val="75000"/>
                  </a:schemeClr>
                </a:solidFill>
              </a:rPr>
              <a:t>e.jobtitle</a:t>
            </a:r>
            <a:r>
              <a:rPr lang="en-US" sz="1800" b="1" dirty="0">
                <a:solidFill>
                  <a:schemeClr val="accent6">
                    <a:lumMod val="75000"/>
                  </a:schemeClr>
                </a:solidFill>
              </a:rPr>
              <a:t> </a:t>
            </a:r>
          </a:p>
          <a:p>
            <a:pPr marL="0" indent="0">
              <a:buNone/>
            </a:pPr>
            <a:r>
              <a:rPr lang="en-US" sz="1800" b="1" dirty="0">
                <a:solidFill>
                  <a:schemeClr val="accent1">
                    <a:lumMod val="75000"/>
                  </a:schemeClr>
                </a:solidFill>
              </a:rPr>
              <a:t>FROM </a:t>
            </a:r>
            <a:r>
              <a:rPr lang="en-US" sz="1800" b="1" dirty="0">
                <a:solidFill>
                  <a:schemeClr val="accent6">
                    <a:lumMod val="75000"/>
                  </a:schemeClr>
                </a:solidFill>
              </a:rPr>
              <a:t>offices o </a:t>
            </a:r>
            <a:r>
              <a:rPr lang="en-US" sz="1800" b="1" dirty="0">
                <a:solidFill>
                  <a:schemeClr val="accent1">
                    <a:lumMod val="75000"/>
                  </a:schemeClr>
                </a:solidFill>
              </a:rPr>
              <a:t>INNER JOIN </a:t>
            </a:r>
            <a:r>
              <a:rPr lang="en-US" sz="1800" b="1" dirty="0">
                <a:solidFill>
                  <a:schemeClr val="accent6">
                    <a:lumMod val="75000"/>
                  </a:schemeClr>
                </a:solidFill>
              </a:rPr>
              <a:t>employees e </a:t>
            </a:r>
          </a:p>
          <a:p>
            <a:pPr marL="0" indent="0">
              <a:buNone/>
            </a:pPr>
            <a:r>
              <a:rPr lang="en-US" sz="1800" b="1" dirty="0" smtClean="0">
                <a:solidFill>
                  <a:schemeClr val="accent1">
                    <a:lumMod val="75000"/>
                  </a:schemeClr>
                </a:solidFill>
              </a:rPr>
              <a:t>USING </a:t>
            </a:r>
            <a:r>
              <a:rPr lang="en-US" sz="1800" b="1" dirty="0" smtClean="0">
                <a:solidFill>
                  <a:schemeClr val="accent6">
                    <a:lumMod val="75000"/>
                  </a:schemeClr>
                </a:solidFill>
              </a:rPr>
              <a:t>(</a:t>
            </a:r>
            <a:r>
              <a:rPr lang="en-US" sz="1800" b="1" dirty="0" err="1" smtClean="0">
                <a:solidFill>
                  <a:schemeClr val="accent6">
                    <a:lumMod val="75000"/>
                  </a:schemeClr>
                </a:solidFill>
              </a:rPr>
              <a:t>officecode</a:t>
            </a:r>
            <a:r>
              <a:rPr lang="en-US" sz="1800" b="1" dirty="0" smtClean="0">
                <a:solidFill>
                  <a:schemeClr val="accent6">
                    <a:lumMod val="75000"/>
                  </a:schemeClr>
                </a:solidFill>
              </a:rPr>
              <a:t>) </a:t>
            </a:r>
          </a:p>
          <a:p>
            <a:pPr marL="0" indent="0">
              <a:buNone/>
            </a:pPr>
            <a:r>
              <a:rPr lang="en-US" sz="1800" b="1" dirty="0" smtClean="0">
                <a:solidFill>
                  <a:schemeClr val="accent1">
                    <a:lumMod val="75000"/>
                  </a:schemeClr>
                </a:solidFill>
              </a:rPr>
              <a:t>WHERE </a:t>
            </a:r>
            <a:r>
              <a:rPr lang="en-US" sz="1800" b="1" dirty="0" err="1" smtClean="0">
                <a:solidFill>
                  <a:schemeClr val="accent6">
                    <a:lumMod val="75000"/>
                  </a:schemeClr>
                </a:solidFill>
              </a:rPr>
              <a:t>o.country</a:t>
            </a:r>
            <a:r>
              <a:rPr lang="en-US" sz="1800" b="1" dirty="0" smtClean="0">
                <a:solidFill>
                  <a:schemeClr val="accent6">
                    <a:lumMod val="75000"/>
                  </a:schemeClr>
                </a:solidFill>
              </a:rPr>
              <a:t> </a:t>
            </a:r>
            <a:r>
              <a:rPr lang="en-US" sz="1800" b="1" dirty="0" smtClean="0">
                <a:solidFill>
                  <a:schemeClr val="accent1">
                    <a:lumMod val="75000"/>
                  </a:schemeClr>
                </a:solidFill>
              </a:rPr>
              <a:t>LIKE</a:t>
            </a:r>
            <a:r>
              <a:rPr lang="en-US" sz="1800" b="1" dirty="0" smtClean="0">
                <a:solidFill>
                  <a:schemeClr val="accent6">
                    <a:lumMod val="75000"/>
                  </a:schemeClr>
                </a:solidFill>
              </a:rPr>
              <a:t> </a:t>
            </a:r>
            <a:r>
              <a:rPr lang="en-US" sz="1800" b="1" dirty="0">
                <a:solidFill>
                  <a:schemeClr val="accent6">
                    <a:lumMod val="75000"/>
                  </a:schemeClr>
                </a:solidFill>
              </a:rPr>
              <a:t>‘%USA</a:t>
            </a:r>
            <a:r>
              <a:rPr lang="en-US" sz="1800" b="1" dirty="0" smtClean="0">
                <a:solidFill>
                  <a:schemeClr val="accent6">
                    <a:lumMod val="75000"/>
                  </a:schemeClr>
                </a:solidFill>
              </a:rPr>
              <a:t>%’;</a:t>
            </a:r>
            <a:endParaRPr lang="en-US" sz="2000" b="1" dirty="0" smtClean="0">
              <a:solidFill>
                <a:schemeClr val="accent6">
                  <a:lumMod val="75000"/>
                </a:schemeClr>
              </a:solidFill>
            </a:endParaRPr>
          </a:p>
          <a:p>
            <a:pPr marL="0" indent="0">
              <a:buNone/>
            </a:pPr>
            <a:endParaRPr lang="en-US" sz="2000" dirty="0"/>
          </a:p>
          <a:p>
            <a:pPr marL="0" indent="0">
              <a:buNone/>
            </a:pPr>
            <a:r>
              <a:rPr lang="en-US" sz="2000" dirty="0"/>
              <a:t>This time the parenthesis are required</a:t>
            </a:r>
          </a:p>
          <a:p>
            <a:pPr marL="0" indent="0">
              <a:buNone/>
            </a:pPr>
            <a:r>
              <a:rPr lang="en-US" sz="2000" b="1" dirty="0"/>
              <a:t>Note: </a:t>
            </a:r>
            <a:r>
              <a:rPr lang="en-US" sz="2000" dirty="0"/>
              <a:t>This ANSI syntax is supported only by: MySQL, Oracle &amp; DB2 databases.</a:t>
            </a:r>
          </a:p>
          <a:p>
            <a:endParaRPr lang="en-US" sz="20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14</a:t>
            </a:fld>
            <a:endParaRPr lang="en-GB" dirty="0"/>
          </a:p>
        </p:txBody>
      </p:sp>
    </p:spTree>
    <p:extLst>
      <p:ext uri="{BB962C8B-B14F-4D97-AF65-F5344CB8AC3E}">
        <p14:creationId xmlns:p14="http://schemas.microsoft.com/office/powerpoint/2010/main" val="26791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ANSI JOIN …ON syntax in all the examples..</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15</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221708" y="1905000"/>
            <a:ext cx="3245892" cy="18288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rPr>
              <a:t>Ok!  </a:t>
            </a:r>
            <a:endParaRPr lang="en-US" sz="1600" b="1" dirty="0" smtClean="0">
              <a:solidFill>
                <a:schemeClr val="bg2">
                  <a:lumMod val="25000"/>
                </a:schemeClr>
              </a:solidFill>
            </a:endParaRPr>
          </a:p>
          <a:p>
            <a:pPr algn="ctr"/>
            <a:r>
              <a:rPr lang="en-US" sz="1600" b="1" dirty="0" smtClean="0">
                <a:solidFill>
                  <a:schemeClr val="bg2">
                    <a:lumMod val="25000"/>
                  </a:schemeClr>
                </a:solidFill>
              </a:rPr>
              <a:t>I would want you to stick to JOIN ..ON syntax for all my requirements!</a:t>
            </a:r>
            <a:endParaRPr lang="en-US" sz="1600" b="1" dirty="0">
              <a:solidFill>
                <a:schemeClr val="bg2">
                  <a:lumMod val="25000"/>
                </a:schemeClr>
              </a:solidFill>
            </a:endParaRPr>
          </a:p>
        </p:txBody>
      </p:sp>
    </p:spTree>
    <p:extLst>
      <p:ext uri="{BB962C8B-B14F-4D97-AF65-F5344CB8AC3E}">
        <p14:creationId xmlns:p14="http://schemas.microsoft.com/office/powerpoint/2010/main" val="30609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JOIN Types</a:t>
            </a:r>
          </a:p>
          <a:p>
            <a:pPr marL="0" indent="0">
              <a:buNone/>
            </a:pPr>
            <a:r>
              <a:rPr lang="en-US" sz="2000" dirty="0" smtClean="0"/>
              <a:t>We will be looking at following different types of JOINS which are supported by almost all database vendors in market</a:t>
            </a:r>
          </a:p>
          <a:p>
            <a:pPr marL="1085850" lvl="2" indent="-285750">
              <a:buFont typeface="Wingdings" pitchFamily="2" charset="2"/>
              <a:buChar char="q"/>
            </a:pPr>
            <a:r>
              <a:rPr lang="en-US" sz="1800" dirty="0" smtClean="0"/>
              <a:t>CROSS </a:t>
            </a:r>
            <a:r>
              <a:rPr lang="en-US" sz="1800" dirty="0"/>
              <a:t>JOIN</a:t>
            </a:r>
          </a:p>
          <a:p>
            <a:pPr marL="1085850" lvl="2" indent="-285750">
              <a:buFont typeface="Wingdings" pitchFamily="2" charset="2"/>
              <a:buChar char="q"/>
            </a:pPr>
            <a:r>
              <a:rPr lang="en-US" sz="1800" dirty="0"/>
              <a:t>INNER JOIN</a:t>
            </a:r>
          </a:p>
          <a:p>
            <a:pPr marL="1257300" lvl="3" indent="0">
              <a:buNone/>
            </a:pPr>
            <a:r>
              <a:rPr lang="en-US" dirty="0"/>
              <a:t>» EQUI-JOIN</a:t>
            </a:r>
          </a:p>
          <a:p>
            <a:pPr marL="1257300" lvl="3" indent="0">
              <a:buNone/>
            </a:pPr>
            <a:r>
              <a:rPr lang="en-US" dirty="0"/>
              <a:t>» NATURAL JOIN</a:t>
            </a:r>
          </a:p>
          <a:p>
            <a:pPr marL="1085850" lvl="2" indent="-285750">
              <a:buFont typeface="Wingdings" pitchFamily="2" charset="2"/>
              <a:buChar char="q"/>
            </a:pPr>
            <a:r>
              <a:rPr lang="en-US" sz="1800" dirty="0"/>
              <a:t>OUTER JOIN</a:t>
            </a:r>
          </a:p>
          <a:p>
            <a:pPr marL="1257300" lvl="3" indent="0">
              <a:buNone/>
            </a:pPr>
            <a:r>
              <a:rPr lang="en-US" dirty="0"/>
              <a:t>» LEFT OUTER JOIN</a:t>
            </a:r>
          </a:p>
          <a:p>
            <a:pPr marL="1257300" lvl="3" indent="0">
              <a:buNone/>
            </a:pPr>
            <a:r>
              <a:rPr lang="en-US" dirty="0"/>
              <a:t>» RIGHT OUTER JOIN</a:t>
            </a:r>
          </a:p>
          <a:p>
            <a:pPr marL="1257300" lvl="3" indent="0">
              <a:buNone/>
            </a:pPr>
            <a:r>
              <a:rPr lang="en-US" dirty="0"/>
              <a:t>» FULL OUTER JOIN</a:t>
            </a:r>
          </a:p>
          <a:p>
            <a:pPr marL="1085850" lvl="2" indent="-285750">
              <a:buFont typeface="Wingdings" pitchFamily="2" charset="2"/>
              <a:buChar char="q"/>
            </a:pPr>
            <a:r>
              <a:rPr lang="en-US" sz="1800" dirty="0"/>
              <a:t>SELF JOIN</a:t>
            </a:r>
          </a:p>
          <a:p>
            <a:pPr marL="0" indent="0">
              <a:buNone/>
            </a:pPr>
            <a:endParaRPr lang="en-US" sz="1800" dirty="0" smtClean="0"/>
          </a:p>
          <a:p>
            <a:pPr marL="0" indent="0">
              <a:buNone/>
            </a:pPr>
            <a:endParaRPr lang="en-US" sz="1800" b="1" dirty="0" smtClean="0"/>
          </a:p>
          <a:p>
            <a:pPr marL="0" indent="0">
              <a:buNone/>
            </a:pPr>
            <a:endParaRPr lang="en-US" sz="1800" b="1" dirty="0"/>
          </a:p>
          <a:p>
            <a:pPr marL="0" indent="0">
              <a:buNone/>
            </a:pPr>
            <a:endParaRPr lang="en-US" sz="1800" b="1" dirty="0" smtClean="0"/>
          </a:p>
          <a:p>
            <a:pPr marL="0" indent="0">
              <a:buNone/>
            </a:pPr>
            <a:endParaRPr lang="en-US" sz="1800" dirty="0" smtClean="0"/>
          </a:p>
          <a:p>
            <a:pPr marL="0" indent="0">
              <a:buNone/>
            </a:pPr>
            <a:endParaRPr lang="en-US" sz="1800" b="1" dirty="0" smtClean="0"/>
          </a:p>
          <a:p>
            <a:pPr marL="0" indent="0">
              <a:buNone/>
            </a:pPr>
            <a:endParaRPr lang="en-US" sz="1800" b="1" dirty="0"/>
          </a:p>
          <a:p>
            <a:pPr lvl="1">
              <a:spcBef>
                <a:spcPts val="0"/>
              </a:spcBef>
            </a:pPr>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16</a:t>
            </a:fld>
            <a:endParaRPr lang="en-GB" dirty="0"/>
          </a:p>
        </p:txBody>
      </p:sp>
      <p:sp>
        <p:nvSpPr>
          <p:cNvPr id="7" name="Rectangle 5"/>
          <p:cNvSpPr>
            <a:spLocks noChangeArrowheads="1"/>
          </p:cNvSpPr>
          <p:nvPr/>
        </p:nvSpPr>
        <p:spPr bwMode="auto">
          <a:xfrm>
            <a:off x="749300" y="5911668"/>
            <a:ext cx="6858000" cy="260532"/>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r>
              <a:rPr lang="en-US" sz="1400" dirty="0">
                <a:solidFill>
                  <a:schemeClr val="tx1">
                    <a:lumMod val="75000"/>
                    <a:lumOff val="25000"/>
                  </a:schemeClr>
                </a:solidFill>
              </a:rPr>
              <a:t> ANSI standard SQL specifies four types of JOIN: INNER, OUTER, LEFT, and RIGHT.	</a:t>
            </a:r>
          </a:p>
        </p:txBody>
      </p:sp>
      <p:pic>
        <p:nvPicPr>
          <p:cNvPr id="8" name="Picture 6" descr="inform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3000" y="5556796"/>
            <a:ext cx="457200" cy="44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http://thomaslarock.com/wp-content/uploads/2012/04/joins-14.png?9d7bd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5420" y="2590800"/>
            <a:ext cx="4061380" cy="27622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47005" y="2590800"/>
            <a:ext cx="2325395" cy="584775"/>
          </a:xfrm>
          <a:prstGeom prst="rect">
            <a:avLst/>
          </a:prstGeom>
          <a:noFill/>
        </p:spPr>
        <p:txBody>
          <a:bodyPr wrap="square" rtlCol="0">
            <a:spAutoFit/>
          </a:bodyPr>
          <a:lstStyle/>
          <a:p>
            <a:r>
              <a:rPr lang="en-US" sz="1400" b="1" cap="all" dirty="0">
                <a:solidFill>
                  <a:srgbClr val="92D050"/>
                </a:solidFill>
              </a:rPr>
              <a:t>WHAT WERE THEY THINKING</a:t>
            </a:r>
          </a:p>
          <a:p>
            <a:endParaRPr lang="en-US" dirty="0"/>
          </a:p>
        </p:txBody>
      </p:sp>
    </p:spTree>
    <p:extLst>
      <p:ext uri="{BB962C8B-B14F-4D97-AF65-F5344CB8AC3E}">
        <p14:creationId xmlns:p14="http://schemas.microsoft.com/office/powerpoint/2010/main" val="213307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6" presetClass="entr" presetSubtype="32" fill="hold" nodeType="withEffect">
                                  <p:stCondLst>
                                    <p:cond delay="0"/>
                                  </p:stCondLst>
                                  <p:childTnLst>
                                    <p:set>
                                      <p:cBhvr>
                                        <p:cTn id="39" dur="1" fill="hold">
                                          <p:stCondLst>
                                            <p:cond delay="0"/>
                                          </p:stCondLst>
                                        </p:cTn>
                                        <p:tgtEl>
                                          <p:spTgt spid="9218"/>
                                        </p:tgtEl>
                                        <p:attrNameLst>
                                          <p:attrName>style.visibility</p:attrName>
                                        </p:attrNameLst>
                                      </p:cBhvr>
                                      <p:to>
                                        <p:strVal val="visible"/>
                                      </p:to>
                                    </p:set>
                                    <p:animEffect transition="in" filter="circle(out)">
                                      <p:cBhvr>
                                        <p:cTn id="40" dur="2000"/>
                                        <p:tgtEl>
                                          <p:spTgt spid="921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arn(inVertical)">
                                      <p:cBhvr>
                                        <p:cTn id="43" dur="500"/>
                                        <p:tgtEl>
                                          <p:spTgt spid="6"/>
                                        </p:tgtEl>
                                      </p:cBhvr>
                                    </p:animEffect>
                                  </p:childTnLst>
                                </p:cTn>
                              </p:par>
                            </p:childTnLst>
                          </p:cTn>
                        </p:par>
                        <p:par>
                          <p:cTn id="44" fill="hold">
                            <p:stCondLst>
                              <p:cond delay="2000"/>
                            </p:stCondLst>
                            <p:childTnLst>
                              <p:par>
                                <p:cTn id="45" presetID="27" presetClass="emph" presetSubtype="0" fill="remove" grpId="0" nodeType="afterEffect">
                                  <p:stCondLst>
                                    <p:cond delay="0"/>
                                  </p:stCondLst>
                                  <p:childTnLst>
                                    <p:animClr clrSpc="rgb" dir="cw">
                                      <p:cBhvr override="childStyle">
                                        <p:cTn id="46" dur="250" autoRev="1" fill="remove"/>
                                        <p:tgtEl>
                                          <p:spTgt spid="7"/>
                                        </p:tgtEl>
                                        <p:attrNameLst>
                                          <p:attrName>style.color</p:attrName>
                                        </p:attrNameLst>
                                      </p:cBhvr>
                                      <p:to>
                                        <a:schemeClr val="bg1"/>
                                      </p:to>
                                    </p:animClr>
                                    <p:animClr clrSpc="rgb" dir="cw">
                                      <p:cBhvr>
                                        <p:cTn id="47" dur="250" autoRev="1" fill="remove"/>
                                        <p:tgtEl>
                                          <p:spTgt spid="7"/>
                                        </p:tgtEl>
                                        <p:attrNameLst>
                                          <p:attrName>fillcolor</p:attrName>
                                        </p:attrNameLst>
                                      </p:cBhvr>
                                      <p:to>
                                        <a:schemeClr val="bg1"/>
                                      </p:to>
                                    </p:animClr>
                                    <p:set>
                                      <p:cBhvr>
                                        <p:cTn id="48" dur="250" autoRev="1" fill="remove"/>
                                        <p:tgtEl>
                                          <p:spTgt spid="7"/>
                                        </p:tgtEl>
                                        <p:attrNameLst>
                                          <p:attrName>fill.type</p:attrName>
                                        </p:attrNameLst>
                                      </p:cBhvr>
                                      <p:to>
                                        <p:strVal val="solid"/>
                                      </p:to>
                                    </p:set>
                                    <p:set>
                                      <p:cBhvr>
                                        <p:cTn id="49" dur="250" autoRev="1" fill="remove"/>
                                        <p:tgtEl>
                                          <p:spTgt spid="7"/>
                                        </p:tgtEl>
                                        <p:attrNameLst>
                                          <p:attrName>fill.on</p:attrName>
                                        </p:attrNameLst>
                                      </p:cBhvr>
                                      <p:to>
                                        <p:strVal val="true"/>
                                      </p:to>
                                    </p:set>
                                  </p:childTnLst>
                                </p:cTn>
                              </p:par>
                            </p:childTnLst>
                          </p:cTn>
                        </p:par>
                        <p:par>
                          <p:cTn id="50" fill="hold">
                            <p:stCondLst>
                              <p:cond delay="2500"/>
                            </p:stCondLst>
                            <p:childTnLst>
                              <p:par>
                                <p:cTn id="51" presetID="26" presetClass="emph" presetSubtype="0" fill="hold" nodeType="afterEffect">
                                  <p:stCondLst>
                                    <p:cond delay="0"/>
                                  </p:stCondLst>
                                  <p:childTnLst>
                                    <p:animEffect transition="out" filter="fade">
                                      <p:cBhvr>
                                        <p:cTn id="52" dur="500" tmFilter="0, 0; .2, .5; .8, .5; 1, 0"/>
                                        <p:tgtEl>
                                          <p:spTgt spid="8"/>
                                        </p:tgtEl>
                                      </p:cBhvr>
                                    </p:animEffect>
                                    <p:animScale>
                                      <p:cBhvr>
                                        <p:cTn id="53"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CROSS JOIN to meet TIM’s requirement..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17</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931692" y="3200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5283200" y="1905000"/>
            <a:ext cx="3048000" cy="23622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25000"/>
                  </a:schemeClr>
                </a:solidFill>
              </a:rPr>
              <a:t>I want to display all combinations of country and job titles. Use: </a:t>
            </a:r>
            <a:r>
              <a:rPr lang="en-US" sz="1600" b="1" dirty="0" smtClean="0">
                <a:solidFill>
                  <a:schemeClr val="accent6">
                    <a:lumMod val="75000"/>
                  </a:schemeClr>
                </a:solidFill>
              </a:rPr>
              <a:t>offices</a:t>
            </a:r>
            <a:r>
              <a:rPr lang="en-US" sz="1600" b="1" dirty="0" smtClean="0">
                <a:solidFill>
                  <a:schemeClr val="bg2">
                    <a:lumMod val="25000"/>
                  </a:schemeClr>
                </a:solidFill>
              </a:rPr>
              <a:t> and </a:t>
            </a:r>
            <a:r>
              <a:rPr lang="en-US" sz="1600" b="1" dirty="0" smtClean="0">
                <a:solidFill>
                  <a:schemeClr val="accent6">
                    <a:lumMod val="75000"/>
                  </a:schemeClr>
                </a:solidFill>
              </a:rPr>
              <a:t>employees</a:t>
            </a:r>
            <a:r>
              <a:rPr lang="en-US" sz="1600" b="1" dirty="0" smtClean="0">
                <a:solidFill>
                  <a:schemeClr val="bg2">
                    <a:lumMod val="25000"/>
                  </a:schemeClr>
                </a:solidFill>
              </a:rPr>
              <a:t> tables.</a:t>
            </a:r>
            <a:endParaRPr lang="en-US" sz="1600" b="1" dirty="0">
              <a:solidFill>
                <a:srgbClr val="6DA400"/>
              </a:solidFill>
            </a:endParaRPr>
          </a:p>
        </p:txBody>
      </p:sp>
    </p:spTree>
    <p:extLst>
      <p:ext uri="{BB962C8B-B14F-4D97-AF65-F5344CB8AC3E}">
        <p14:creationId xmlns:p14="http://schemas.microsoft.com/office/powerpoint/2010/main" val="413208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CROSS JOIN </a:t>
            </a:r>
          </a:p>
          <a:p>
            <a:r>
              <a:rPr lang="en-US" sz="1800" dirty="0" smtClean="0"/>
              <a:t>CROSS </a:t>
            </a:r>
            <a:r>
              <a:rPr lang="en-US" sz="1800" dirty="0"/>
              <a:t>JOIN returns the Cartesian product of rows from tables in the join. </a:t>
            </a:r>
            <a:endParaRPr lang="en-US" sz="1800" dirty="0" smtClean="0"/>
          </a:p>
          <a:p>
            <a:r>
              <a:rPr lang="en-US" sz="1800" dirty="0" smtClean="0"/>
              <a:t>In </a:t>
            </a:r>
            <a:r>
              <a:rPr lang="en-US" sz="1800" dirty="0"/>
              <a:t>other words, it will produce rows which combine each row from the first table with each row from the second </a:t>
            </a:r>
            <a:r>
              <a:rPr lang="en-US" sz="1800" dirty="0" smtClean="0"/>
              <a:t>table</a:t>
            </a:r>
          </a:p>
          <a:p>
            <a:r>
              <a:rPr lang="en-US" sz="1800" dirty="0"/>
              <a:t>CROSS JOIN can be used in situations where the various combinations of two </a:t>
            </a:r>
            <a:r>
              <a:rPr lang="en-US" sz="1800" dirty="0" smtClean="0"/>
              <a:t>/more table </a:t>
            </a:r>
            <a:r>
              <a:rPr lang="en-US" sz="1800" dirty="0"/>
              <a:t>records </a:t>
            </a:r>
            <a:r>
              <a:rPr lang="en-US" sz="1800" dirty="0" smtClean="0"/>
              <a:t>is needed </a:t>
            </a:r>
          </a:p>
          <a:p>
            <a:r>
              <a:rPr lang="en-US" sz="1800" dirty="0" smtClean="0"/>
              <a:t>The cross join does not apply any predicate to filter records from the joined table. </a:t>
            </a:r>
          </a:p>
          <a:p>
            <a:r>
              <a:rPr lang="en-US" sz="1800" dirty="0" smtClean="0"/>
              <a:t>Programmers can further filter the results of a cross join by using a WHERE clause.</a:t>
            </a:r>
            <a:endParaRPr lang="en-US" sz="1800" b="1" dirty="0" smtClean="0"/>
          </a:p>
          <a:p>
            <a:pPr marL="0" indent="0">
              <a:spcBef>
                <a:spcPts val="0"/>
              </a:spcBef>
              <a:buNone/>
            </a:pPr>
            <a:endParaRPr lang="en-US" sz="1600" b="1" dirty="0" smtClean="0"/>
          </a:p>
          <a:p>
            <a:pPr marL="0" indent="0">
              <a:spcBef>
                <a:spcPts val="0"/>
              </a:spcBef>
              <a:buNone/>
            </a:pPr>
            <a:r>
              <a:rPr lang="en-US" sz="1800" b="1" dirty="0" smtClean="0"/>
              <a:t>ANSI Style:</a:t>
            </a:r>
          </a:p>
          <a:p>
            <a:pPr marL="0" indent="0">
              <a:buNone/>
            </a:pP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smtClean="0">
                <a:solidFill>
                  <a:schemeClr val="accent6">
                    <a:lumMod val="75000"/>
                  </a:schemeClr>
                </a:solidFill>
              </a:rPr>
              <a:t>o.country</a:t>
            </a:r>
            <a:r>
              <a:rPr lang="en-US" sz="1800" b="1" dirty="0">
                <a:solidFill>
                  <a:schemeClr val="accent6">
                    <a:lumMod val="75000"/>
                  </a:schemeClr>
                </a:solidFill>
              </a:rPr>
              <a:t>, </a:t>
            </a:r>
            <a:r>
              <a:rPr lang="en-US" sz="1800" b="1" dirty="0" err="1">
                <a:solidFill>
                  <a:schemeClr val="accent6">
                    <a:lumMod val="75000"/>
                  </a:schemeClr>
                </a:solidFill>
              </a:rPr>
              <a:t>e.jobtitle</a:t>
            </a:r>
            <a:r>
              <a:rPr lang="en-US" sz="1800" b="1" dirty="0">
                <a:solidFill>
                  <a:schemeClr val="accent6">
                    <a:lumMod val="75000"/>
                  </a:schemeClr>
                </a:solidFill>
              </a:rPr>
              <a:t>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FROM</a:t>
            </a:r>
            <a:r>
              <a:rPr lang="en-US" sz="1800" b="1" dirty="0" smtClean="0">
                <a:solidFill>
                  <a:schemeClr val="accent6">
                    <a:lumMod val="75000"/>
                  </a:schemeClr>
                </a:solidFill>
              </a:rPr>
              <a:t> </a:t>
            </a:r>
            <a:r>
              <a:rPr lang="en-US" sz="1800" b="1" dirty="0">
                <a:solidFill>
                  <a:schemeClr val="accent6">
                    <a:lumMod val="75000"/>
                  </a:schemeClr>
                </a:solidFill>
              </a:rPr>
              <a:t>offices o </a:t>
            </a:r>
            <a:r>
              <a:rPr lang="en-US" sz="1800" b="1" dirty="0">
                <a:solidFill>
                  <a:schemeClr val="accent1">
                    <a:lumMod val="75000"/>
                  </a:schemeClr>
                </a:solidFill>
              </a:rPr>
              <a:t>CROSS JOIN </a:t>
            </a:r>
            <a:r>
              <a:rPr lang="en-US" sz="1800" b="1" dirty="0">
                <a:solidFill>
                  <a:schemeClr val="accent6">
                    <a:lumMod val="75000"/>
                  </a:schemeClr>
                </a:solidFill>
              </a:rPr>
              <a:t>employees e; </a:t>
            </a:r>
            <a:endParaRPr lang="en-US" sz="1800" b="1" dirty="0" smtClean="0">
              <a:solidFill>
                <a:schemeClr val="accent6">
                  <a:lumMod val="75000"/>
                </a:schemeClr>
              </a:solidFill>
            </a:endParaRPr>
          </a:p>
          <a:p>
            <a:pPr marL="0" indent="0">
              <a:buNone/>
            </a:pPr>
            <a:endParaRPr lang="en-US" sz="1600" dirty="0"/>
          </a:p>
          <a:p>
            <a:pPr marL="0" indent="0">
              <a:spcBef>
                <a:spcPts val="0"/>
              </a:spcBef>
              <a:buNone/>
            </a:pPr>
            <a:endParaRPr lang="en-US" sz="1600" b="1" dirty="0"/>
          </a:p>
          <a:p>
            <a:pPr marL="0" indent="0">
              <a:buNone/>
            </a:pPr>
            <a:endParaRPr lang="en-US" sz="1800" dirty="0" smtClean="0"/>
          </a:p>
          <a:p>
            <a:pPr marL="0" indent="0">
              <a:buNone/>
            </a:pPr>
            <a:endParaRPr lang="en-US" sz="1800" b="1" dirty="0" smtClean="0"/>
          </a:p>
          <a:p>
            <a:pPr marL="0" indent="0">
              <a:buNone/>
            </a:pPr>
            <a:endParaRPr lang="en-US" sz="1800" b="1" dirty="0"/>
          </a:p>
          <a:p>
            <a:pPr lvl="1">
              <a:spcBef>
                <a:spcPts val="0"/>
              </a:spcBef>
            </a:pPr>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18</a:t>
            </a:fld>
            <a:endParaRPr lang="en-GB" dirty="0"/>
          </a:p>
        </p:txBody>
      </p:sp>
      <p:sp>
        <p:nvSpPr>
          <p:cNvPr id="16" name="Rectangle 5"/>
          <p:cNvSpPr>
            <a:spLocks noChangeArrowheads="1"/>
          </p:cNvSpPr>
          <p:nvPr/>
        </p:nvSpPr>
        <p:spPr bwMode="auto">
          <a:xfrm>
            <a:off x="1358900" y="5815518"/>
            <a:ext cx="6032500" cy="609600"/>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4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b="1" dirty="0" smtClean="0">
                <a:solidFill>
                  <a:schemeClr val="tx1">
                    <a:lumMod val="75000"/>
                    <a:lumOff val="25000"/>
                  </a:schemeClr>
                </a:solidFill>
              </a:rPr>
              <a:t>Rule :</a:t>
            </a: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If </a:t>
            </a:r>
            <a:r>
              <a:rPr lang="en-US" sz="1400" dirty="0">
                <a:solidFill>
                  <a:schemeClr val="tx1">
                    <a:lumMod val="75000"/>
                    <a:lumOff val="25000"/>
                  </a:schemeClr>
                </a:solidFill>
              </a:rPr>
              <a:t>two table t1 &amp; t2 having </a:t>
            </a:r>
            <a:r>
              <a:rPr lang="en-US" sz="1400" dirty="0" smtClean="0">
                <a:solidFill>
                  <a:schemeClr val="tx1">
                    <a:lumMod val="75000"/>
                    <a:lumOff val="25000"/>
                  </a:schemeClr>
                </a:solidFill>
              </a:rPr>
              <a:t>columns p &amp; r, rows </a:t>
            </a:r>
            <a:r>
              <a:rPr lang="en-US" sz="1400" dirty="0">
                <a:solidFill>
                  <a:schemeClr val="tx1">
                    <a:lumMod val="75000"/>
                    <a:lumOff val="25000"/>
                  </a:schemeClr>
                </a:solidFill>
              </a:rPr>
              <a:t>n &amp; m respectively </a:t>
            </a:r>
            <a:r>
              <a:rPr lang="en-US" sz="1400" dirty="0" smtClean="0">
                <a:solidFill>
                  <a:schemeClr val="tx1">
                    <a:lumMod val="75000"/>
                    <a:lumOff val="25000"/>
                  </a:schemeClr>
                </a:solidFill>
              </a:rPr>
              <a:t>are </a:t>
            </a:r>
            <a:r>
              <a:rPr lang="en-US" sz="1400" dirty="0">
                <a:solidFill>
                  <a:schemeClr val="tx1">
                    <a:lumMod val="75000"/>
                    <a:lumOff val="25000"/>
                  </a:schemeClr>
                </a:solidFill>
              </a:rPr>
              <a:t>exhibiting </a:t>
            </a:r>
            <a:endParaRPr lang="en-US" sz="14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CROSS </a:t>
            </a:r>
            <a:r>
              <a:rPr lang="en-US" sz="1400" dirty="0">
                <a:solidFill>
                  <a:schemeClr val="tx1">
                    <a:lumMod val="75000"/>
                    <a:lumOff val="25000"/>
                  </a:schemeClr>
                </a:solidFill>
              </a:rPr>
              <a:t>JOIN </a:t>
            </a:r>
            <a:r>
              <a:rPr lang="en-US" sz="1400" dirty="0" smtClean="0">
                <a:solidFill>
                  <a:schemeClr val="tx1">
                    <a:lumMod val="75000"/>
                    <a:lumOff val="25000"/>
                  </a:schemeClr>
                </a:solidFill>
              </a:rPr>
              <a:t>then </a:t>
            </a:r>
            <a:r>
              <a:rPr lang="en-US" sz="1400" dirty="0">
                <a:solidFill>
                  <a:schemeClr val="tx1">
                    <a:lumMod val="75000"/>
                    <a:lumOff val="25000"/>
                  </a:schemeClr>
                </a:solidFill>
              </a:rPr>
              <a:t>the result of query will produce </a:t>
            </a:r>
            <a:r>
              <a:rPr lang="en-US" sz="1400" dirty="0" smtClean="0">
                <a:solidFill>
                  <a:schemeClr val="tx1">
                    <a:lumMod val="75000"/>
                    <a:lumOff val="25000"/>
                  </a:schemeClr>
                </a:solidFill>
              </a:rPr>
              <a:t> </a:t>
            </a:r>
            <a:r>
              <a:rPr lang="en-US" sz="1400" dirty="0" err="1" smtClean="0">
                <a:solidFill>
                  <a:schemeClr val="tx1">
                    <a:lumMod val="75000"/>
                    <a:lumOff val="25000"/>
                  </a:schemeClr>
                </a:solidFill>
              </a:rPr>
              <a:t>p+r</a:t>
            </a:r>
            <a:r>
              <a:rPr lang="en-US" sz="1400" dirty="0" smtClean="0">
                <a:solidFill>
                  <a:schemeClr val="tx1">
                    <a:lumMod val="75000"/>
                    <a:lumOff val="25000"/>
                  </a:schemeClr>
                </a:solidFill>
              </a:rPr>
              <a:t> columns &amp; n*m </a:t>
            </a:r>
            <a:r>
              <a:rPr lang="en-US" sz="1400" dirty="0">
                <a:solidFill>
                  <a:schemeClr val="tx1">
                    <a:lumMod val="75000"/>
                    <a:lumOff val="25000"/>
                  </a:schemeClr>
                </a:solidFill>
              </a:rPr>
              <a:t>tuples</a:t>
            </a:r>
            <a:r>
              <a:rPr lang="en-US" sz="1400" dirty="0" smtClean="0">
                <a:solidFill>
                  <a:schemeClr val="tx1">
                    <a:lumMod val="75000"/>
                    <a:lumOff val="25000"/>
                  </a:schemeClr>
                </a:solidFill>
              </a:rPr>
              <a:t>.</a:t>
            </a:r>
          </a:p>
          <a:p>
            <a:pPr fontAlgn="base">
              <a:lnSpc>
                <a:spcPct val="86000"/>
              </a:lnSpc>
              <a:spcBef>
                <a:spcPct val="0"/>
              </a:spcBef>
              <a:spcAft>
                <a:spcPct val="0"/>
              </a:spcAft>
              <a:buClr>
                <a:srgbClr val="000000"/>
              </a:buClr>
              <a:buSzPct val="100000"/>
            </a:pPr>
            <a:endParaRPr lang="en-US" sz="1400" dirty="0">
              <a:solidFill>
                <a:schemeClr val="tx1">
                  <a:lumMod val="75000"/>
                  <a:lumOff val="25000"/>
                </a:schemeClr>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130" y="5358318"/>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INNER JOIN</a:t>
            </a:r>
          </a:p>
          <a:p>
            <a:r>
              <a:rPr lang="en-US" sz="2000" dirty="0"/>
              <a:t>An inner join is the most common join operation used in applications and can be regarded as the </a:t>
            </a:r>
            <a:r>
              <a:rPr lang="en-US" sz="2000" b="1" dirty="0"/>
              <a:t>default join-type</a:t>
            </a:r>
            <a:r>
              <a:rPr lang="en-US" sz="2000" dirty="0"/>
              <a:t>. </a:t>
            </a:r>
            <a:endParaRPr lang="en-US" sz="2000" dirty="0" smtClean="0"/>
          </a:p>
          <a:p>
            <a:r>
              <a:rPr lang="en-US" sz="2000" dirty="0" smtClean="0"/>
              <a:t>Inner </a:t>
            </a:r>
            <a:r>
              <a:rPr lang="en-US" sz="2000" dirty="0"/>
              <a:t>join creates a new result table by combining column values of two tables (A and B) based upon the </a:t>
            </a:r>
            <a:r>
              <a:rPr lang="en-US" sz="2000" dirty="0" smtClean="0"/>
              <a:t>join-predicate.</a:t>
            </a:r>
          </a:p>
          <a:p>
            <a:r>
              <a:rPr lang="en-US" sz="2000" dirty="0" smtClean="0"/>
              <a:t>The </a:t>
            </a:r>
            <a:r>
              <a:rPr lang="en-US" sz="2000" dirty="0"/>
              <a:t>query compares each row of A with each row of B to find all pairs of rows which satisfy the join-predicate. </a:t>
            </a:r>
            <a:endParaRPr lang="en-US" sz="2000" dirty="0" smtClean="0"/>
          </a:p>
          <a:p>
            <a:r>
              <a:rPr lang="en-US" sz="2000" dirty="0" smtClean="0"/>
              <a:t>When </a:t>
            </a:r>
            <a:r>
              <a:rPr lang="en-US" sz="2000" dirty="0"/>
              <a:t>the join-predicate is satisfied, column values for each matched pair of rows of A and B are combined into a result row. </a:t>
            </a:r>
            <a:endParaRPr lang="en-US" sz="2000" dirty="0" smtClean="0"/>
          </a:p>
          <a:p>
            <a:r>
              <a:rPr lang="en-US" sz="2000" dirty="0" smtClean="0"/>
              <a:t>The </a:t>
            </a:r>
            <a:r>
              <a:rPr lang="en-US" sz="2000" dirty="0"/>
              <a:t>result of the join can be defined as the outcome of first taking the Cartesian product (or Cross join) of all records in the tables (combining every record in table A with every record in table B)—then return all records which satisfy the join predicate. </a:t>
            </a:r>
            <a:endParaRPr lang="en-US" sz="2000" dirty="0" smtClean="0"/>
          </a:p>
          <a:p>
            <a:pPr marL="342900" lvl="1" indent="-342900">
              <a:buFont typeface="Arial" charset="0"/>
              <a:buChar char="•"/>
            </a:pPr>
            <a:endParaRPr lang="en-US" sz="18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19</a:t>
            </a:fld>
            <a:endParaRPr lang="en-GB" dirty="0"/>
          </a:p>
        </p:txBody>
      </p:sp>
    </p:spTree>
    <p:extLst>
      <p:ext uri="{BB962C8B-B14F-4D97-AF65-F5344CB8AC3E}">
        <p14:creationId xmlns:p14="http://schemas.microsoft.com/office/powerpoint/2010/main" val="25360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1752600" y="14859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2971800" y="1997869"/>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7" name="Text Box 14"/>
          <p:cNvSpPr txBox="1">
            <a:spLocks noChangeArrowheads="1"/>
          </p:cNvSpPr>
          <p:nvPr/>
        </p:nvSpPr>
        <p:spPr bwMode="auto">
          <a:xfrm>
            <a:off x="6057900" y="1909764"/>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pic>
        <p:nvPicPr>
          <p:cNvPr id="4119" name="Picture 29"/>
          <p:cNvPicPr>
            <a:picLocks noChangeAspect="1" noChangeArrowheads="1"/>
          </p:cNvPicPr>
          <p:nvPr/>
        </p:nvPicPr>
        <p:blipFill>
          <a:blip r:embed="rId3" cstate="print"/>
          <a:srcRect/>
          <a:stretch>
            <a:fillRect/>
          </a:stretch>
        </p:blipFill>
        <p:spPr bwMode="auto">
          <a:xfrm>
            <a:off x="1752600" y="2963862"/>
            <a:ext cx="1004888" cy="1055688"/>
          </a:xfrm>
          <a:prstGeom prst="rect">
            <a:avLst/>
          </a:prstGeom>
          <a:noFill/>
          <a:ln w="9525" algn="ctr">
            <a:noFill/>
            <a:miter lim="800000"/>
            <a:headEnd/>
            <a:tailEnd/>
          </a:ln>
        </p:spPr>
      </p:pic>
      <p:pic>
        <p:nvPicPr>
          <p:cNvPr id="4121" name="Picture 32"/>
          <p:cNvPicPr>
            <a:picLocks noChangeAspect="1" noChangeArrowheads="1"/>
          </p:cNvPicPr>
          <p:nvPr/>
        </p:nvPicPr>
        <p:blipFill>
          <a:blip r:embed="rId4" cstate="print"/>
          <a:srcRect/>
          <a:stretch>
            <a:fillRect/>
          </a:stretch>
        </p:blipFill>
        <p:spPr bwMode="auto">
          <a:xfrm>
            <a:off x="4864100" y="1642299"/>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6019800" y="3344862"/>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2895600" y="3192462"/>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5" cstate="print"/>
          <a:srcRect/>
          <a:stretch>
            <a:fillRect/>
          </a:stretch>
        </p:blipFill>
        <p:spPr bwMode="auto">
          <a:xfrm>
            <a:off x="4876800" y="2887662"/>
            <a:ext cx="1143000" cy="1143000"/>
          </a:xfrm>
          <a:prstGeom prst="rect">
            <a:avLst/>
          </a:prstGeom>
          <a:noFill/>
          <a:ln w="9525" algn="ctr">
            <a:noFill/>
            <a:miter lim="800000"/>
            <a:headEnd/>
            <a:tailEnd/>
          </a:ln>
        </p:spPr>
      </p:pic>
      <p:pic>
        <p:nvPicPr>
          <p:cNvPr id="1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76400" y="4487862"/>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7"/>
          <p:cNvSpPr txBox="1">
            <a:spLocks noChangeArrowheads="1"/>
          </p:cNvSpPr>
          <p:nvPr/>
        </p:nvSpPr>
        <p:spPr bwMode="auto">
          <a:xfrm>
            <a:off x="2819400" y="4716462"/>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Summary</a:t>
            </a:r>
            <a:endParaRPr lang="en-US" sz="1600" dirty="0">
              <a:latin typeface="+mn-lt"/>
            </a:endParaRPr>
          </a:p>
        </p:txBody>
      </p:sp>
      <p:pic>
        <p:nvPicPr>
          <p:cNvPr id="18" name="Picture 17" descr="http://t2.gstatic.com/images?q=tbn:ANd9GcTfD2kqrLbbP4SCEky63amKn0MHHD2pb6asclslqC_5LJNYRepLw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4100" y="4258188"/>
            <a:ext cx="1003300" cy="1116347"/>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14"/>
          <p:cNvSpPr txBox="1">
            <a:spLocks noChangeArrowheads="1"/>
          </p:cNvSpPr>
          <p:nvPr/>
        </p:nvSpPr>
        <p:spPr bwMode="auto">
          <a:xfrm>
            <a:off x="6172200" y="4712285"/>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smtClean="0">
                <a:latin typeface="+mn-lt"/>
              </a:rPr>
              <a:t>Rule</a:t>
            </a:r>
            <a:endParaRPr lang="en-US" sz="1600" dirty="0">
              <a:latin typeface="+mn-lt"/>
            </a:endParaRPr>
          </a:p>
        </p:txBody>
      </p:sp>
    </p:spTree>
    <p:extLst>
      <p:ext uri="{BB962C8B-B14F-4D97-AF65-F5344CB8AC3E}">
        <p14:creationId xmlns:p14="http://schemas.microsoft.com/office/powerpoint/2010/main" val="514382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INNER JOIN to meet TIM’s requirement..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20</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931692" y="3200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5283200" y="1905000"/>
            <a:ext cx="3048000" cy="23622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25000"/>
                  </a:schemeClr>
                </a:solidFill>
              </a:rPr>
              <a:t>I want to display all rows from selected columns in </a:t>
            </a:r>
            <a:r>
              <a:rPr lang="en-US" sz="1600" b="1" dirty="0">
                <a:solidFill>
                  <a:schemeClr val="accent6">
                    <a:lumMod val="75000"/>
                  </a:schemeClr>
                </a:solidFill>
              </a:rPr>
              <a:t>offices and employees tables </a:t>
            </a:r>
            <a:r>
              <a:rPr lang="en-US" sz="1600" b="1" dirty="0" smtClean="0">
                <a:solidFill>
                  <a:schemeClr val="bg2">
                    <a:lumMod val="25000"/>
                  </a:schemeClr>
                </a:solidFill>
              </a:rPr>
              <a:t>where ever there is a match between </a:t>
            </a:r>
            <a:r>
              <a:rPr lang="en-US" sz="1600" b="1" dirty="0" err="1" smtClean="0">
                <a:solidFill>
                  <a:schemeClr val="accent6">
                    <a:lumMod val="75000"/>
                  </a:schemeClr>
                </a:solidFill>
              </a:rPr>
              <a:t>officecodes</a:t>
            </a:r>
            <a:r>
              <a:rPr lang="en-US" sz="1600" b="1" dirty="0" smtClean="0">
                <a:solidFill>
                  <a:schemeClr val="bg2">
                    <a:lumMod val="25000"/>
                  </a:schemeClr>
                </a:solidFill>
              </a:rPr>
              <a:t>.. Help me do that! </a:t>
            </a:r>
            <a:endParaRPr lang="en-US" sz="1600" b="1" dirty="0">
              <a:solidFill>
                <a:srgbClr val="6DA400"/>
              </a:solidFill>
            </a:endParaRPr>
          </a:p>
        </p:txBody>
      </p:sp>
    </p:spTree>
    <p:extLst>
      <p:ext uri="{BB962C8B-B14F-4D97-AF65-F5344CB8AC3E}">
        <p14:creationId xmlns:p14="http://schemas.microsoft.com/office/powerpoint/2010/main" val="143687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INNER JOIN Cont..</a:t>
            </a:r>
          </a:p>
          <a:p>
            <a:pPr marL="0" indent="0">
              <a:spcBef>
                <a:spcPts val="0"/>
              </a:spcBef>
              <a:buNone/>
            </a:pPr>
            <a:endParaRPr lang="en-US" sz="2000" b="1" dirty="0" smtClean="0"/>
          </a:p>
          <a:p>
            <a:pPr marL="0" indent="0">
              <a:spcBef>
                <a:spcPts val="0"/>
              </a:spcBef>
              <a:buNone/>
            </a:pPr>
            <a:r>
              <a:rPr lang="en-US" sz="1800" b="1" dirty="0" smtClean="0"/>
              <a:t>ANSI </a:t>
            </a:r>
            <a:r>
              <a:rPr lang="en-US" sz="1800" b="1" dirty="0"/>
              <a:t>Style</a:t>
            </a:r>
            <a:r>
              <a:rPr lang="en-US" sz="1800" b="1" dirty="0" smtClean="0"/>
              <a:t>:</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o.city</a:t>
            </a:r>
            <a:r>
              <a:rPr lang="en-US" sz="1800" b="1" dirty="0">
                <a:solidFill>
                  <a:schemeClr val="accent6">
                    <a:lumMod val="75000"/>
                  </a:schemeClr>
                </a:solidFill>
              </a:rPr>
              <a:t>, </a:t>
            </a:r>
            <a:r>
              <a:rPr lang="en-US" sz="1800" b="1" dirty="0" err="1">
                <a:solidFill>
                  <a:schemeClr val="accent6">
                    <a:lumMod val="75000"/>
                  </a:schemeClr>
                </a:solidFill>
              </a:rPr>
              <a:t>o.country</a:t>
            </a:r>
            <a:r>
              <a:rPr lang="en-US" sz="1800" b="1" dirty="0">
                <a:solidFill>
                  <a:schemeClr val="accent6">
                    <a:lumMod val="75000"/>
                  </a:schemeClr>
                </a:solidFill>
              </a:rPr>
              <a:t>, </a:t>
            </a:r>
            <a:r>
              <a:rPr lang="en-US" sz="1800" b="1" dirty="0" err="1">
                <a:solidFill>
                  <a:schemeClr val="accent6">
                    <a:lumMod val="75000"/>
                  </a:schemeClr>
                </a:solidFill>
              </a:rPr>
              <a:t>e.jobtitle</a:t>
            </a:r>
            <a:r>
              <a:rPr lang="en-US" sz="1800" b="1" dirty="0">
                <a:solidFill>
                  <a:schemeClr val="accent6">
                    <a:lumMod val="75000"/>
                  </a:schemeClr>
                </a:solidFill>
              </a:rPr>
              <a:t>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FROM </a:t>
            </a:r>
            <a:r>
              <a:rPr lang="en-US" sz="1800" b="1" dirty="0">
                <a:solidFill>
                  <a:schemeClr val="accent6">
                    <a:lumMod val="75000"/>
                  </a:schemeClr>
                </a:solidFill>
              </a:rPr>
              <a:t>offices o</a:t>
            </a:r>
            <a:r>
              <a:rPr lang="en-US" sz="1800" b="1" dirty="0">
                <a:solidFill>
                  <a:schemeClr val="accent1">
                    <a:lumMod val="75000"/>
                  </a:schemeClr>
                </a:solidFill>
              </a:rPr>
              <a:t> INNER JOIN </a:t>
            </a:r>
            <a:r>
              <a:rPr lang="en-US" sz="1800" b="1" dirty="0">
                <a:solidFill>
                  <a:schemeClr val="accent6">
                    <a:lumMod val="75000"/>
                  </a:schemeClr>
                </a:solidFill>
              </a:rPr>
              <a:t>employees e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ON </a:t>
            </a:r>
            <a:r>
              <a:rPr lang="en-US" sz="1800" b="1" dirty="0" err="1">
                <a:solidFill>
                  <a:schemeClr val="accent6">
                    <a:lumMod val="75000"/>
                  </a:schemeClr>
                </a:solidFill>
              </a:rPr>
              <a:t>o.officecode</a:t>
            </a:r>
            <a:r>
              <a:rPr lang="en-US" sz="1800" b="1" dirty="0">
                <a:solidFill>
                  <a:schemeClr val="accent6">
                    <a:lumMod val="75000"/>
                  </a:schemeClr>
                </a:solidFill>
              </a:rPr>
              <a:t>=</a:t>
            </a:r>
            <a:r>
              <a:rPr lang="en-US" sz="1800" b="1" dirty="0" err="1">
                <a:solidFill>
                  <a:schemeClr val="accent6">
                    <a:lumMod val="75000"/>
                  </a:schemeClr>
                </a:solidFill>
              </a:rPr>
              <a:t>e.officecode</a:t>
            </a:r>
            <a:r>
              <a:rPr lang="en-US" sz="1800" b="1" dirty="0">
                <a:solidFill>
                  <a:schemeClr val="tx2">
                    <a:lumMod val="75000"/>
                  </a:schemeClr>
                </a:solidFill>
              </a:rPr>
              <a:t>;</a:t>
            </a:r>
            <a:r>
              <a:rPr lang="en-US" sz="1800" b="1" dirty="0">
                <a:solidFill>
                  <a:schemeClr val="accent6">
                    <a:lumMod val="75000"/>
                  </a:schemeClr>
                </a:solidFill>
              </a:rPr>
              <a:t> </a:t>
            </a:r>
            <a:endParaRPr lang="en-US" sz="1800" b="1" dirty="0" smtClean="0">
              <a:solidFill>
                <a:schemeClr val="accent6">
                  <a:lumMod val="75000"/>
                </a:schemeClr>
              </a:solidFill>
            </a:endParaRPr>
          </a:p>
          <a:p>
            <a:pPr marL="0" indent="0">
              <a:buNone/>
            </a:pPr>
            <a:endParaRPr lang="en-US" sz="1800" b="1" dirty="0" smtClean="0"/>
          </a:p>
          <a:p>
            <a:r>
              <a:rPr lang="en-US" sz="1800" dirty="0" smtClean="0"/>
              <a:t>The query given in the example above will join the offices and employees tables using the </a:t>
            </a:r>
            <a:r>
              <a:rPr lang="en-US" sz="1800" dirty="0" err="1" smtClean="0"/>
              <a:t>officecode</a:t>
            </a:r>
            <a:r>
              <a:rPr lang="en-US" sz="1800" dirty="0" smtClean="0"/>
              <a:t> column of both tables. </a:t>
            </a:r>
          </a:p>
          <a:p>
            <a:r>
              <a:rPr lang="en-US" sz="1800" dirty="0" smtClean="0"/>
              <a:t>The queries return all </a:t>
            </a:r>
            <a:r>
              <a:rPr lang="en-US" sz="1800" dirty="0"/>
              <a:t>rows from the </a:t>
            </a:r>
            <a:r>
              <a:rPr lang="en-US" sz="1800" dirty="0" smtClean="0"/>
              <a:t>offices and employees tables </a:t>
            </a:r>
            <a:r>
              <a:rPr lang="en-US" sz="1800" dirty="0"/>
              <a:t>where there is a matching </a:t>
            </a:r>
            <a:r>
              <a:rPr lang="en-US" sz="1800" dirty="0" err="1" smtClean="0"/>
              <a:t>officecode</a:t>
            </a:r>
            <a:r>
              <a:rPr lang="en-US" sz="1800" dirty="0" smtClean="0"/>
              <a:t> </a:t>
            </a:r>
            <a:r>
              <a:rPr lang="en-US" sz="1800" dirty="0"/>
              <a:t>value in both the </a:t>
            </a:r>
            <a:r>
              <a:rPr lang="en-US" sz="1800" dirty="0" smtClean="0"/>
              <a:t>tables.</a:t>
            </a:r>
          </a:p>
          <a:p>
            <a:r>
              <a:rPr lang="en-US" sz="1800" dirty="0" smtClean="0"/>
              <a:t>Where </a:t>
            </a:r>
            <a:r>
              <a:rPr lang="en-US" sz="1800" dirty="0"/>
              <a:t>the </a:t>
            </a:r>
            <a:r>
              <a:rPr lang="en-US" sz="1800" dirty="0" err="1" smtClean="0"/>
              <a:t>officecode</a:t>
            </a:r>
            <a:r>
              <a:rPr lang="en-US" sz="1800" dirty="0" smtClean="0"/>
              <a:t> </a:t>
            </a:r>
            <a:r>
              <a:rPr lang="en-US" sz="1800" dirty="0"/>
              <a:t>does not match, no result row is generated.</a:t>
            </a:r>
          </a:p>
          <a:p>
            <a:pPr marL="0" indent="0">
              <a:buNone/>
            </a:pPr>
            <a:endParaRPr lang="en-US" sz="2400" b="1" dirty="0"/>
          </a:p>
          <a:p>
            <a:pPr marL="0" indent="0">
              <a:buNone/>
            </a:pPr>
            <a:endParaRPr lang="en-US" sz="20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21</a:t>
            </a:fld>
            <a:endParaRPr lang="en-GB" dirty="0"/>
          </a:p>
        </p:txBody>
      </p:sp>
    </p:spTree>
    <p:extLst>
      <p:ext uri="{BB962C8B-B14F-4D97-AF65-F5344CB8AC3E}">
        <p14:creationId xmlns:p14="http://schemas.microsoft.com/office/powerpoint/2010/main" val="371159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INNER JOIN Cont..</a:t>
            </a:r>
          </a:p>
          <a:p>
            <a:r>
              <a:rPr lang="en-US" sz="1800" dirty="0"/>
              <a:t>Programmers should take special care when joining tables on columns that can contain NULL values, since NULL will never match any other value (not even NULL itself), unless the join condition explicitly uses the IS NULL or IS NOT NULL predicates.</a:t>
            </a:r>
          </a:p>
          <a:p>
            <a:r>
              <a:rPr lang="en-US" sz="1800" dirty="0" smtClean="0"/>
              <a:t>INNER JOIN can be </a:t>
            </a:r>
            <a:r>
              <a:rPr lang="en-US" sz="1800" dirty="0"/>
              <a:t>further classified into </a:t>
            </a:r>
            <a:r>
              <a:rPr lang="en-US" sz="1800" dirty="0" smtClean="0"/>
              <a:t>following types which will be discussed in next slide </a:t>
            </a:r>
          </a:p>
          <a:p>
            <a:pPr lvl="1"/>
            <a:r>
              <a:rPr lang="en-US" sz="1800" b="1" dirty="0" smtClean="0"/>
              <a:t>EQUI-JOIN</a:t>
            </a:r>
            <a:r>
              <a:rPr lang="en-US" sz="1800" dirty="0" smtClean="0"/>
              <a:t> 	&amp;</a:t>
            </a:r>
          </a:p>
          <a:p>
            <a:pPr lvl="1"/>
            <a:r>
              <a:rPr lang="en-US" sz="1800" b="1" dirty="0" smtClean="0"/>
              <a:t>NATURAL </a:t>
            </a:r>
            <a:r>
              <a:rPr lang="en-US" sz="1800" b="1" dirty="0"/>
              <a:t>JOIN</a:t>
            </a:r>
            <a:endParaRPr lang="en-US" b="1" dirty="0"/>
          </a:p>
          <a:p>
            <a:pPr marL="0" indent="0">
              <a:buNone/>
            </a:pPr>
            <a:endParaRPr lang="en-US" sz="20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22</a:t>
            </a:fld>
            <a:endParaRPr lang="en-GB" dirty="0"/>
          </a:p>
        </p:txBody>
      </p:sp>
    </p:spTree>
    <p:extLst>
      <p:ext uri="{BB962C8B-B14F-4D97-AF65-F5344CB8AC3E}">
        <p14:creationId xmlns:p14="http://schemas.microsoft.com/office/powerpoint/2010/main" val="314434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EQUI-JOIN</a:t>
            </a:r>
          </a:p>
          <a:p>
            <a:r>
              <a:rPr lang="en-US" sz="1800" dirty="0"/>
              <a:t>An </a:t>
            </a:r>
            <a:r>
              <a:rPr lang="en-US" sz="1800" dirty="0" err="1"/>
              <a:t>equi</a:t>
            </a:r>
            <a:r>
              <a:rPr lang="en-US" sz="1800" dirty="0"/>
              <a:t>-join is a specific type of comparator-based join, that uses </a:t>
            </a:r>
            <a:r>
              <a:rPr lang="en-US" sz="1800" b="1" dirty="0"/>
              <a:t>only equality </a:t>
            </a:r>
            <a:r>
              <a:rPr lang="en-US" sz="1800" b="1" dirty="0" smtClean="0"/>
              <a:t>(=) </a:t>
            </a:r>
            <a:r>
              <a:rPr lang="en-US" sz="1800" dirty="0" smtClean="0"/>
              <a:t>comparisons </a:t>
            </a:r>
            <a:r>
              <a:rPr lang="en-US" sz="1800" dirty="0"/>
              <a:t>in the join-predicate. </a:t>
            </a:r>
          </a:p>
          <a:p>
            <a:r>
              <a:rPr lang="en-US" sz="1800" dirty="0" smtClean="0"/>
              <a:t>Using </a:t>
            </a:r>
            <a:r>
              <a:rPr lang="en-US" sz="1800" dirty="0"/>
              <a:t>other comparison operators (such as </a:t>
            </a:r>
            <a:r>
              <a:rPr lang="en-US" sz="1800" dirty="0" smtClean="0"/>
              <a:t>&lt;,&gt;,&lt;=,&gt;=) </a:t>
            </a:r>
            <a:r>
              <a:rPr lang="en-US" sz="1800" dirty="0"/>
              <a:t>disqualifies a join as an </a:t>
            </a:r>
            <a:r>
              <a:rPr lang="en-US" sz="1800" dirty="0" err="1"/>
              <a:t>equi</a:t>
            </a:r>
            <a:r>
              <a:rPr lang="en-US" sz="1800" dirty="0"/>
              <a:t>-join. The query shown </a:t>
            </a:r>
            <a:r>
              <a:rPr lang="en-US" sz="1800" dirty="0" smtClean="0"/>
              <a:t>before has </a:t>
            </a:r>
            <a:r>
              <a:rPr lang="en-US" sz="1800" dirty="0"/>
              <a:t>already provided an example of an </a:t>
            </a:r>
            <a:r>
              <a:rPr lang="en-US" sz="1800" dirty="0" err="1" smtClean="0"/>
              <a:t>equi</a:t>
            </a:r>
            <a:r>
              <a:rPr lang="en-US" sz="1800" dirty="0" smtClean="0"/>
              <a:t>-join.</a:t>
            </a:r>
          </a:p>
          <a:p>
            <a:pPr marL="0" indent="0">
              <a:spcBef>
                <a:spcPts val="0"/>
              </a:spcBef>
              <a:buNone/>
            </a:pPr>
            <a:endParaRPr lang="en-US" sz="1800" b="1" dirty="0" smtClean="0"/>
          </a:p>
          <a:p>
            <a:pPr marL="0" indent="0">
              <a:spcBef>
                <a:spcPts val="0"/>
              </a:spcBef>
              <a:buNone/>
            </a:pPr>
            <a:r>
              <a:rPr lang="en-US" sz="1800" b="1" dirty="0" smtClean="0"/>
              <a:t>ANSI </a:t>
            </a:r>
            <a:r>
              <a:rPr lang="en-US" sz="1800" b="1" dirty="0"/>
              <a:t>Style</a:t>
            </a:r>
            <a:r>
              <a:rPr lang="en-US" sz="1800" b="1" dirty="0" smtClean="0"/>
              <a:t>:</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o.city</a:t>
            </a:r>
            <a:r>
              <a:rPr lang="en-US" sz="1800" b="1" dirty="0">
                <a:solidFill>
                  <a:schemeClr val="accent6">
                    <a:lumMod val="75000"/>
                  </a:schemeClr>
                </a:solidFill>
              </a:rPr>
              <a:t>, </a:t>
            </a:r>
            <a:r>
              <a:rPr lang="en-US" sz="1800" b="1" dirty="0" err="1">
                <a:solidFill>
                  <a:schemeClr val="accent6">
                    <a:lumMod val="75000"/>
                  </a:schemeClr>
                </a:solidFill>
              </a:rPr>
              <a:t>o.country</a:t>
            </a:r>
            <a:r>
              <a:rPr lang="en-US" sz="1800" b="1" dirty="0">
                <a:solidFill>
                  <a:schemeClr val="accent6">
                    <a:lumMod val="75000"/>
                  </a:schemeClr>
                </a:solidFill>
              </a:rPr>
              <a:t>, </a:t>
            </a:r>
            <a:r>
              <a:rPr lang="en-US" sz="1800" b="1" dirty="0" err="1">
                <a:solidFill>
                  <a:schemeClr val="accent6">
                    <a:lumMod val="75000"/>
                  </a:schemeClr>
                </a:solidFill>
              </a:rPr>
              <a:t>e.jobtitle</a:t>
            </a:r>
            <a:r>
              <a:rPr lang="en-US" sz="1800" b="1" dirty="0">
                <a:solidFill>
                  <a:schemeClr val="accent6">
                    <a:lumMod val="75000"/>
                  </a:schemeClr>
                </a:solidFill>
              </a:rPr>
              <a:t> </a:t>
            </a:r>
          </a:p>
          <a:p>
            <a:pPr marL="0" indent="0">
              <a:buNone/>
            </a:pPr>
            <a:r>
              <a:rPr lang="en-US" sz="1800" b="1" dirty="0">
                <a:solidFill>
                  <a:schemeClr val="accent1">
                    <a:lumMod val="75000"/>
                  </a:schemeClr>
                </a:solidFill>
              </a:rPr>
              <a:t>FROM </a:t>
            </a:r>
            <a:r>
              <a:rPr lang="en-US" sz="1800" b="1" dirty="0">
                <a:solidFill>
                  <a:schemeClr val="accent6">
                    <a:lumMod val="75000"/>
                  </a:schemeClr>
                </a:solidFill>
              </a:rPr>
              <a:t>offices o</a:t>
            </a:r>
            <a:r>
              <a:rPr lang="en-US" sz="1800" b="1" dirty="0">
                <a:solidFill>
                  <a:schemeClr val="accent1">
                    <a:lumMod val="75000"/>
                  </a:schemeClr>
                </a:solidFill>
              </a:rPr>
              <a:t> INNER JOIN </a:t>
            </a:r>
            <a:r>
              <a:rPr lang="en-US" sz="1800" b="1" dirty="0">
                <a:solidFill>
                  <a:schemeClr val="accent6">
                    <a:lumMod val="75000"/>
                  </a:schemeClr>
                </a:solidFill>
              </a:rPr>
              <a:t>employees e </a:t>
            </a:r>
          </a:p>
          <a:p>
            <a:pPr marL="0" indent="0">
              <a:buNone/>
            </a:pPr>
            <a:r>
              <a:rPr lang="en-US" sz="1800" b="1" dirty="0">
                <a:solidFill>
                  <a:schemeClr val="accent1">
                    <a:lumMod val="75000"/>
                  </a:schemeClr>
                </a:solidFill>
              </a:rPr>
              <a:t>ON </a:t>
            </a:r>
            <a:r>
              <a:rPr lang="en-US" sz="1800" b="1" dirty="0" err="1">
                <a:solidFill>
                  <a:schemeClr val="accent6">
                    <a:lumMod val="75000"/>
                  </a:schemeClr>
                </a:solidFill>
              </a:rPr>
              <a:t>o.officecode</a:t>
            </a:r>
            <a:r>
              <a:rPr lang="en-US" sz="1800" b="1" dirty="0">
                <a:solidFill>
                  <a:schemeClr val="accent6">
                    <a:lumMod val="75000"/>
                  </a:schemeClr>
                </a:solidFill>
              </a:rPr>
              <a:t>=</a:t>
            </a:r>
            <a:r>
              <a:rPr lang="en-US" sz="1800" b="1" dirty="0" err="1">
                <a:solidFill>
                  <a:schemeClr val="accent6">
                    <a:lumMod val="75000"/>
                  </a:schemeClr>
                </a:solidFill>
              </a:rPr>
              <a:t>e.officecode</a:t>
            </a:r>
            <a:r>
              <a:rPr lang="en-US" sz="1800" b="1" dirty="0">
                <a:solidFill>
                  <a:schemeClr val="tx2">
                    <a:lumMod val="75000"/>
                  </a:schemeClr>
                </a:solidFill>
              </a:rPr>
              <a:t>;</a:t>
            </a:r>
            <a:r>
              <a:rPr lang="en-US" sz="1800" b="1" dirty="0">
                <a:solidFill>
                  <a:schemeClr val="accent6">
                    <a:lumMod val="75000"/>
                  </a:schemeClr>
                </a:solidFill>
              </a:rPr>
              <a:t> </a:t>
            </a:r>
          </a:p>
        </p:txBody>
      </p:sp>
      <p:sp>
        <p:nvSpPr>
          <p:cNvPr id="4" name="Slide Number Placeholder 3"/>
          <p:cNvSpPr>
            <a:spLocks noGrp="1"/>
          </p:cNvSpPr>
          <p:nvPr>
            <p:ph type="sldNum" sz="quarter" idx="12"/>
          </p:nvPr>
        </p:nvSpPr>
        <p:spPr/>
        <p:txBody>
          <a:bodyPr/>
          <a:lstStyle/>
          <a:p>
            <a:fld id="{A04AFBC5-2B20-4E0B-9DFE-D04369A198DB}" type="slidenum">
              <a:rPr lang="en-GB" smtClean="0"/>
              <a:pPr/>
              <a:t>23</a:t>
            </a:fld>
            <a:endParaRPr lang="en-GB" dirty="0"/>
          </a:p>
        </p:txBody>
      </p:sp>
    </p:spTree>
    <p:extLst>
      <p:ext uri="{BB962C8B-B14F-4D97-AF65-F5344CB8AC3E}">
        <p14:creationId xmlns:p14="http://schemas.microsoft.com/office/powerpoint/2010/main" val="245819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NATURAL JOIN </a:t>
            </a:r>
          </a:p>
          <a:p>
            <a:r>
              <a:rPr lang="en-US" sz="1800" dirty="0"/>
              <a:t>A natural join is a type of </a:t>
            </a:r>
            <a:r>
              <a:rPr lang="en-US" sz="1800" dirty="0" err="1"/>
              <a:t>equi</a:t>
            </a:r>
            <a:r>
              <a:rPr lang="en-US" sz="1800" dirty="0"/>
              <a:t>-join where the join predicate arises implicitly by comparing all columns in both tables that have the same column-names in the joined tables. </a:t>
            </a:r>
            <a:endParaRPr lang="en-US" sz="1800" dirty="0" smtClean="0"/>
          </a:p>
          <a:p>
            <a:r>
              <a:rPr lang="en-US" sz="1800" dirty="0" smtClean="0"/>
              <a:t>The </a:t>
            </a:r>
            <a:r>
              <a:rPr lang="en-US" sz="1800" dirty="0"/>
              <a:t>resulting joined table contains only one column for each pair of equally named columns.</a:t>
            </a:r>
          </a:p>
          <a:p>
            <a:r>
              <a:rPr lang="en-US" sz="1800" dirty="0"/>
              <a:t>Most experts agree that NATURAL JOINs are dangerous and therefore strongly discourage their use</a:t>
            </a:r>
            <a:r>
              <a:rPr lang="en-US" sz="1800" dirty="0" smtClean="0"/>
              <a:t>.</a:t>
            </a:r>
          </a:p>
          <a:p>
            <a:r>
              <a:rPr lang="en-US" sz="1800" dirty="0" smtClean="0"/>
              <a:t>The </a:t>
            </a:r>
            <a:r>
              <a:rPr lang="en-US" sz="1800" dirty="0"/>
              <a:t>danger comes from inadvertently adding a new column, named the same as another column in the other table. </a:t>
            </a:r>
            <a:endParaRPr lang="en-US" sz="1800" dirty="0" smtClean="0"/>
          </a:p>
          <a:p>
            <a:r>
              <a:rPr lang="en-US" sz="1800" dirty="0" smtClean="0"/>
              <a:t>An </a:t>
            </a:r>
            <a:r>
              <a:rPr lang="en-US" sz="1800" dirty="0"/>
              <a:t>existing natural join might then "naturally" use the new column for comparisons, making comparisons/matches using different criteria (from different columns) than before. </a:t>
            </a:r>
            <a:endParaRPr lang="en-US" sz="1800" dirty="0" smtClean="0"/>
          </a:p>
          <a:p>
            <a:r>
              <a:rPr lang="en-US" sz="1800" dirty="0" smtClean="0"/>
              <a:t>Thus </a:t>
            </a:r>
            <a:r>
              <a:rPr lang="en-US" sz="1800" dirty="0"/>
              <a:t>an existing query could produce different results, even though the data in the tables have not been changed, but only augmented.</a:t>
            </a:r>
            <a:endParaRPr lang="en-US" sz="18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24</a:t>
            </a:fld>
            <a:endParaRPr lang="en-GB" dirty="0"/>
          </a:p>
        </p:txBody>
      </p:sp>
    </p:spTree>
    <p:extLst>
      <p:ext uri="{BB962C8B-B14F-4D97-AF65-F5344CB8AC3E}">
        <p14:creationId xmlns:p14="http://schemas.microsoft.com/office/powerpoint/2010/main" val="93164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NATURAL JOIN to meet TIM’s requirement..</a:t>
            </a:r>
            <a:endParaRPr lang="en-US"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Scenario</a:t>
            </a:r>
            <a:endParaRPr lang="en-US" dirty="0">
              <a:solidFill>
                <a:schemeClr val="bg1"/>
              </a:solidFill>
            </a:endParaRP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25</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931692" y="3200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5283200" y="1905000"/>
            <a:ext cx="3048000" cy="23622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85000"/>
                    <a:lumOff val="15000"/>
                  </a:schemeClr>
                </a:solidFill>
              </a:rPr>
              <a:t>I want to display a table after implicitly joining </a:t>
            </a:r>
            <a:r>
              <a:rPr lang="en-US" sz="1600" b="1" dirty="0" smtClean="0">
                <a:solidFill>
                  <a:schemeClr val="accent6">
                    <a:lumMod val="75000"/>
                  </a:schemeClr>
                </a:solidFill>
              </a:rPr>
              <a:t>orders </a:t>
            </a:r>
            <a:r>
              <a:rPr lang="en-US" sz="1600" b="1" dirty="0" smtClean="0">
                <a:solidFill>
                  <a:schemeClr val="tx1">
                    <a:lumMod val="85000"/>
                    <a:lumOff val="15000"/>
                  </a:schemeClr>
                </a:solidFill>
              </a:rPr>
              <a:t>and</a:t>
            </a:r>
            <a:r>
              <a:rPr lang="en-US" sz="1600" b="1" dirty="0" smtClean="0">
                <a:solidFill>
                  <a:schemeClr val="accent6">
                    <a:lumMod val="75000"/>
                  </a:schemeClr>
                </a:solidFill>
              </a:rPr>
              <a:t> </a:t>
            </a:r>
            <a:r>
              <a:rPr lang="en-US" sz="1600" b="1" dirty="0" err="1" smtClean="0">
                <a:solidFill>
                  <a:schemeClr val="accent6">
                    <a:lumMod val="75000"/>
                  </a:schemeClr>
                </a:solidFill>
              </a:rPr>
              <a:t>orderdetails</a:t>
            </a:r>
            <a:r>
              <a:rPr lang="en-US" sz="1600" b="1" dirty="0" smtClean="0">
                <a:solidFill>
                  <a:schemeClr val="accent6">
                    <a:lumMod val="75000"/>
                  </a:schemeClr>
                </a:solidFill>
              </a:rPr>
              <a:t> </a:t>
            </a:r>
            <a:r>
              <a:rPr lang="en-US" sz="1600" b="1" dirty="0" smtClean="0">
                <a:solidFill>
                  <a:schemeClr val="tx1">
                    <a:lumMod val="85000"/>
                    <a:lumOff val="15000"/>
                  </a:schemeClr>
                </a:solidFill>
              </a:rPr>
              <a:t>such that it </a:t>
            </a:r>
            <a:r>
              <a:rPr lang="en-US" sz="1600" b="1" dirty="0">
                <a:solidFill>
                  <a:schemeClr val="tx1">
                    <a:lumMod val="85000"/>
                    <a:lumOff val="15000"/>
                  </a:schemeClr>
                </a:solidFill>
              </a:rPr>
              <a:t>contains only </a:t>
            </a:r>
            <a:r>
              <a:rPr lang="en-US" sz="1600" b="1" dirty="0" smtClean="0">
                <a:solidFill>
                  <a:schemeClr val="tx1">
                    <a:lumMod val="85000"/>
                    <a:lumOff val="15000"/>
                  </a:schemeClr>
                </a:solidFill>
              </a:rPr>
              <a:t>one </a:t>
            </a:r>
            <a:r>
              <a:rPr lang="en-US" sz="1600" b="1" dirty="0" err="1" smtClean="0">
                <a:solidFill>
                  <a:schemeClr val="accent6">
                    <a:lumMod val="75000"/>
                  </a:schemeClr>
                </a:solidFill>
              </a:rPr>
              <a:t>ordernumber</a:t>
            </a:r>
            <a:r>
              <a:rPr lang="en-US" sz="1600" b="1" dirty="0" smtClean="0">
                <a:solidFill>
                  <a:schemeClr val="tx1"/>
                </a:solidFill>
              </a:rPr>
              <a:t> </a:t>
            </a:r>
            <a:r>
              <a:rPr lang="en-US" sz="1600" b="1" dirty="0" err="1" smtClean="0">
                <a:solidFill>
                  <a:schemeClr val="tx1">
                    <a:lumMod val="85000"/>
                    <a:lumOff val="15000"/>
                  </a:schemeClr>
                </a:solidFill>
              </a:rPr>
              <a:t>column..Help</a:t>
            </a:r>
            <a:r>
              <a:rPr lang="en-US" sz="1600" b="1" dirty="0" smtClean="0">
                <a:solidFill>
                  <a:schemeClr val="tx1">
                    <a:lumMod val="85000"/>
                    <a:lumOff val="15000"/>
                  </a:schemeClr>
                </a:solidFill>
              </a:rPr>
              <a:t> me do that!</a:t>
            </a:r>
            <a:endParaRPr lang="en-US" sz="1600" b="1" dirty="0">
              <a:solidFill>
                <a:schemeClr val="tx1">
                  <a:lumMod val="85000"/>
                  <a:lumOff val="15000"/>
                </a:schemeClr>
              </a:solidFill>
            </a:endParaRPr>
          </a:p>
        </p:txBody>
      </p:sp>
    </p:spTree>
    <p:extLst>
      <p:ext uri="{BB962C8B-B14F-4D97-AF65-F5344CB8AC3E}">
        <p14:creationId xmlns:p14="http://schemas.microsoft.com/office/powerpoint/2010/main" val="347540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NATURAL JOIN Cont..</a:t>
            </a:r>
          </a:p>
          <a:p>
            <a:pPr marL="0" indent="0">
              <a:spcBef>
                <a:spcPts val="0"/>
              </a:spcBef>
              <a:buNone/>
            </a:pPr>
            <a:r>
              <a:rPr lang="en-US" sz="1800" b="1" dirty="0"/>
              <a:t>ANSI Style</a:t>
            </a:r>
            <a:r>
              <a:rPr lang="en-US" sz="1800" b="1" dirty="0" smtClean="0"/>
              <a:t>:</a:t>
            </a:r>
          </a:p>
          <a:p>
            <a:pPr marL="0" indent="0">
              <a:spcBef>
                <a:spcPts val="0"/>
              </a:spcBef>
              <a:buNone/>
            </a:pPr>
            <a:endParaRPr lang="en-US" sz="1800" b="1" dirty="0" smtClean="0"/>
          </a:p>
          <a:p>
            <a:pPr marL="0" indent="0">
              <a:spcBef>
                <a:spcPts val="0"/>
              </a:spcBef>
              <a:buNone/>
            </a:pPr>
            <a:r>
              <a:rPr lang="en-US" sz="1800" b="1" dirty="0">
                <a:solidFill>
                  <a:schemeClr val="accent1">
                    <a:lumMod val="75000"/>
                  </a:schemeClr>
                </a:solidFill>
              </a:rPr>
              <a:t>SELECT * FROM </a:t>
            </a:r>
            <a:r>
              <a:rPr lang="en-US" sz="1800" b="1" dirty="0">
                <a:solidFill>
                  <a:schemeClr val="accent6">
                    <a:lumMod val="75000"/>
                  </a:schemeClr>
                </a:solidFill>
              </a:rPr>
              <a:t>o</a:t>
            </a:r>
            <a:r>
              <a:rPr lang="en-US" sz="1800" b="1" dirty="0" smtClean="0">
                <a:solidFill>
                  <a:schemeClr val="accent6">
                    <a:lumMod val="75000"/>
                  </a:schemeClr>
                </a:solidFill>
              </a:rPr>
              <a:t>rders </a:t>
            </a:r>
            <a:r>
              <a:rPr lang="en-US" sz="1800" b="1" dirty="0">
                <a:solidFill>
                  <a:schemeClr val="accent1">
                    <a:lumMod val="75000"/>
                  </a:schemeClr>
                </a:solidFill>
              </a:rPr>
              <a:t>NATURAL JOIN </a:t>
            </a:r>
            <a:r>
              <a:rPr lang="en-US" sz="1800" b="1" dirty="0" err="1" smtClean="0">
                <a:solidFill>
                  <a:schemeClr val="accent6">
                    <a:lumMod val="75000"/>
                  </a:schemeClr>
                </a:solidFill>
              </a:rPr>
              <a:t>orderdetails</a:t>
            </a:r>
            <a:r>
              <a:rPr lang="en-US" sz="1800" b="1" dirty="0" smtClean="0">
                <a:solidFill>
                  <a:schemeClr val="accent1">
                    <a:lumMod val="75000"/>
                  </a:schemeClr>
                </a:solidFill>
              </a:rPr>
              <a:t>;</a:t>
            </a:r>
            <a:endParaRPr lang="en-US" sz="1800" b="1" dirty="0" smtClean="0"/>
          </a:p>
          <a:p>
            <a:pPr marL="0" indent="0">
              <a:spcBef>
                <a:spcPts val="0"/>
              </a:spcBef>
              <a:buNone/>
            </a:pPr>
            <a:endParaRPr lang="en-US" sz="1800" b="1" dirty="0"/>
          </a:p>
          <a:p>
            <a:pPr marL="0" indent="0">
              <a:spcBef>
                <a:spcPts val="0"/>
              </a:spcBef>
              <a:buNone/>
            </a:pPr>
            <a:endParaRPr lang="en-US" sz="1800" b="1" dirty="0"/>
          </a:p>
          <a:p>
            <a:pPr>
              <a:spcBef>
                <a:spcPts val="0"/>
              </a:spcBef>
            </a:pPr>
            <a:r>
              <a:rPr lang="en-US" sz="1800" dirty="0" smtClean="0"/>
              <a:t>As </a:t>
            </a:r>
            <a:r>
              <a:rPr lang="en-US" sz="1800" dirty="0"/>
              <a:t>with the explicit USING clause, only one </a:t>
            </a:r>
            <a:r>
              <a:rPr lang="en-US" sz="1800" b="1" dirty="0" err="1" smtClean="0"/>
              <a:t>ordernumber</a:t>
            </a:r>
            <a:r>
              <a:rPr lang="en-US" sz="1800" dirty="0" smtClean="0"/>
              <a:t> </a:t>
            </a:r>
            <a:r>
              <a:rPr lang="en-US" sz="1800" dirty="0"/>
              <a:t>column occurs in the joined table, </a:t>
            </a:r>
            <a:r>
              <a:rPr lang="en-US" sz="1800" dirty="0" smtClean="0"/>
              <a:t>without qualifier table name. </a:t>
            </a:r>
            <a:endParaRPr lang="en-US" sz="1800" b="1"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26</a:t>
            </a:fld>
            <a:endParaRPr lang="en-GB" dirty="0"/>
          </a:p>
        </p:txBody>
      </p:sp>
      <p:sp>
        <p:nvSpPr>
          <p:cNvPr id="6" name="Rectangle 5"/>
          <p:cNvSpPr>
            <a:spLocks noChangeArrowheads="1"/>
          </p:cNvSpPr>
          <p:nvPr/>
        </p:nvSpPr>
        <p:spPr bwMode="auto">
          <a:xfrm>
            <a:off x="1676400" y="5530779"/>
            <a:ext cx="6032500" cy="609600"/>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4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Rule :</a:t>
            </a: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In case of USING</a:t>
            </a:r>
            <a:r>
              <a:rPr lang="en-US" sz="1400" dirty="0">
                <a:solidFill>
                  <a:schemeClr val="tx1">
                    <a:lumMod val="75000"/>
                    <a:lumOff val="25000"/>
                  </a:schemeClr>
                </a:solidFill>
              </a:rPr>
              <a:t> </a:t>
            </a:r>
            <a:r>
              <a:rPr lang="en-US" sz="1400" dirty="0" smtClean="0">
                <a:solidFill>
                  <a:schemeClr val="tx1">
                    <a:lumMod val="75000"/>
                    <a:lumOff val="25000"/>
                  </a:schemeClr>
                </a:solidFill>
              </a:rPr>
              <a:t>clause &amp; NATURAL JOIN  </a:t>
            </a:r>
            <a:r>
              <a:rPr lang="en-US" sz="1400" dirty="0">
                <a:solidFill>
                  <a:schemeClr val="tx1">
                    <a:lumMod val="75000"/>
                    <a:lumOff val="25000"/>
                  </a:schemeClr>
                </a:solidFill>
              </a:rPr>
              <a:t>only one </a:t>
            </a:r>
            <a:r>
              <a:rPr lang="en-US" sz="1400" dirty="0" smtClean="0">
                <a:solidFill>
                  <a:schemeClr val="tx1">
                    <a:lumMod val="75000"/>
                    <a:lumOff val="25000"/>
                  </a:schemeClr>
                </a:solidFill>
              </a:rPr>
              <a:t>copy of join key column occurs</a:t>
            </a:r>
          </a:p>
          <a:p>
            <a:pPr fontAlgn="base">
              <a:lnSpc>
                <a:spcPct val="86000"/>
              </a:lnSpc>
              <a:spcBef>
                <a:spcPct val="0"/>
              </a:spcBef>
              <a:spcAft>
                <a:spcPct val="0"/>
              </a:spcAft>
              <a:buClr>
                <a:srgbClr val="000000"/>
              </a:buClr>
              <a:buSzPct val="100000"/>
            </a:pPr>
            <a:r>
              <a:rPr lang="en-US" sz="1400" dirty="0" smtClean="0">
                <a:solidFill>
                  <a:schemeClr val="tx1">
                    <a:lumMod val="75000"/>
                    <a:lumOff val="25000"/>
                  </a:schemeClr>
                </a:solidFill>
              </a:rPr>
              <a:t>in the result, </a:t>
            </a:r>
            <a:r>
              <a:rPr lang="en-US" sz="1400" dirty="0">
                <a:solidFill>
                  <a:schemeClr val="tx1">
                    <a:lumMod val="75000"/>
                    <a:lumOff val="25000"/>
                  </a:schemeClr>
                </a:solidFill>
              </a:rPr>
              <a:t>with no </a:t>
            </a:r>
            <a:r>
              <a:rPr lang="en-US" sz="1400" dirty="0" smtClean="0">
                <a:solidFill>
                  <a:schemeClr val="tx1">
                    <a:lumMod val="75000"/>
                    <a:lumOff val="25000"/>
                  </a:schemeClr>
                </a:solidFill>
              </a:rPr>
              <a:t>qualifier.</a:t>
            </a:r>
          </a:p>
          <a:p>
            <a:pPr fontAlgn="base">
              <a:lnSpc>
                <a:spcPct val="86000"/>
              </a:lnSpc>
              <a:spcBef>
                <a:spcPct val="0"/>
              </a:spcBef>
              <a:spcAft>
                <a:spcPct val="0"/>
              </a:spcAft>
              <a:buClr>
                <a:srgbClr val="000000"/>
              </a:buClr>
              <a:buSzPct val="100000"/>
            </a:pPr>
            <a:endParaRPr lang="en-US" sz="1400" dirty="0">
              <a:solidFill>
                <a:schemeClr val="tx1">
                  <a:lumMod val="75000"/>
                  <a:lumOff val="25000"/>
                </a:schemeClr>
              </a:solidFill>
            </a:endParaRPr>
          </a:p>
        </p:txBody>
      </p:sp>
      <p:pic>
        <p:nvPicPr>
          <p:cNvPr id="8" name="Picture 7"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30" y="5073579"/>
            <a:ext cx="95877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56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childTnLst>
                          </p:cTn>
                        </p:par>
                        <p:par>
                          <p:cTn id="17" fill="hold">
                            <p:stCondLst>
                              <p:cond delay="500"/>
                            </p:stCondLst>
                            <p:childTnLst>
                              <p:par>
                                <p:cTn id="18" presetID="27" presetClass="emph" presetSubtype="0" fill="remove" grpId="0" nodeType="afterEffect">
                                  <p:stCondLst>
                                    <p:cond delay="0"/>
                                  </p:stCondLst>
                                  <p:childTnLst>
                                    <p:animClr clrSpc="rgb" dir="cw">
                                      <p:cBhvr override="childStyle">
                                        <p:cTn id="19" dur="250" autoRev="1" fill="remove"/>
                                        <p:tgtEl>
                                          <p:spTgt spid="6"/>
                                        </p:tgtEl>
                                        <p:attrNameLst>
                                          <p:attrName>style.color</p:attrName>
                                        </p:attrNameLst>
                                      </p:cBhvr>
                                      <p:to>
                                        <a:schemeClr val="bg1"/>
                                      </p:to>
                                    </p:animClr>
                                    <p:animClr clrSpc="rgb" dir="cw">
                                      <p:cBhvr>
                                        <p:cTn id="20" dur="250" autoRev="1" fill="remove"/>
                                        <p:tgtEl>
                                          <p:spTgt spid="6"/>
                                        </p:tgtEl>
                                        <p:attrNameLst>
                                          <p:attrName>fillcolor</p:attrName>
                                        </p:attrNameLst>
                                      </p:cBhvr>
                                      <p:to>
                                        <a:schemeClr val="bg1"/>
                                      </p:to>
                                    </p:animClr>
                                    <p:set>
                                      <p:cBhvr>
                                        <p:cTn id="21" dur="250" autoRev="1" fill="remove"/>
                                        <p:tgtEl>
                                          <p:spTgt spid="6"/>
                                        </p:tgtEl>
                                        <p:attrNameLst>
                                          <p:attrName>fill.type</p:attrName>
                                        </p:attrNameLst>
                                      </p:cBhvr>
                                      <p:to>
                                        <p:strVal val="solid"/>
                                      </p:to>
                                    </p:set>
                                    <p:set>
                                      <p:cBhvr>
                                        <p:cTn id="22"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OUTER JOIN </a:t>
            </a:r>
          </a:p>
          <a:p>
            <a:r>
              <a:rPr lang="en-US" sz="1800" dirty="0"/>
              <a:t>An outer join does not require each record in the two joined tables to have a matching record. </a:t>
            </a:r>
            <a:endParaRPr lang="en-US" sz="1800" dirty="0" smtClean="0"/>
          </a:p>
          <a:p>
            <a:r>
              <a:rPr lang="en-US" sz="1800" dirty="0" smtClean="0"/>
              <a:t>The </a:t>
            </a:r>
            <a:r>
              <a:rPr lang="en-US" sz="1800" dirty="0"/>
              <a:t>joined table retains each record—even if no other matching record </a:t>
            </a:r>
            <a:r>
              <a:rPr lang="en-US" sz="1800" dirty="0" smtClean="0"/>
              <a:t>exists.</a:t>
            </a:r>
          </a:p>
          <a:p>
            <a:r>
              <a:rPr lang="en-US" sz="1800" dirty="0"/>
              <a:t>Outer joins subdivide further into </a:t>
            </a:r>
            <a:endParaRPr lang="en-US" sz="1800" dirty="0" smtClean="0"/>
          </a:p>
          <a:p>
            <a:pPr lvl="1"/>
            <a:r>
              <a:rPr lang="en-US" sz="1600" dirty="0" smtClean="0"/>
              <a:t>LEFT OUTER JOIN  or LEFT JOIN ,</a:t>
            </a:r>
          </a:p>
          <a:p>
            <a:pPr lvl="1"/>
            <a:r>
              <a:rPr lang="en-US" sz="1600" dirty="0" smtClean="0"/>
              <a:t>RIGHT OUTER JOIN </a:t>
            </a:r>
            <a:r>
              <a:rPr lang="en-US" sz="1600" dirty="0"/>
              <a:t>or </a:t>
            </a:r>
            <a:r>
              <a:rPr lang="en-US" sz="1600" dirty="0" smtClean="0"/>
              <a:t>RIGHT </a:t>
            </a:r>
            <a:r>
              <a:rPr lang="en-US" sz="1600" dirty="0"/>
              <a:t>JOIN </a:t>
            </a:r>
            <a:r>
              <a:rPr lang="en-US" sz="1600" dirty="0" smtClean="0"/>
              <a:t>,</a:t>
            </a:r>
          </a:p>
          <a:p>
            <a:pPr lvl="1"/>
            <a:r>
              <a:rPr lang="en-US" sz="1600" dirty="0" smtClean="0"/>
              <a:t>FULL OUTER JOIN </a:t>
            </a:r>
          </a:p>
          <a:p>
            <a:pPr marL="457200" lvl="1" indent="0">
              <a:buNone/>
            </a:pPr>
            <a:r>
              <a:rPr lang="en-US" sz="1800" dirty="0" smtClean="0"/>
              <a:t>depending </a:t>
            </a:r>
            <a:r>
              <a:rPr lang="en-US" sz="1800" dirty="0"/>
              <a:t>on which table's rows are retained (left, right, or both).</a:t>
            </a:r>
          </a:p>
          <a:p>
            <a:r>
              <a:rPr lang="en-US" sz="1800" dirty="0"/>
              <a:t>(In this case </a:t>
            </a:r>
            <a:r>
              <a:rPr lang="en-US" sz="1800" i="1" dirty="0"/>
              <a:t>left</a:t>
            </a:r>
            <a:r>
              <a:rPr lang="en-US" sz="1800" dirty="0"/>
              <a:t> and </a:t>
            </a:r>
            <a:r>
              <a:rPr lang="en-US" sz="1800" i="1" dirty="0"/>
              <a:t>right</a:t>
            </a:r>
            <a:r>
              <a:rPr lang="en-US" sz="1800" dirty="0"/>
              <a:t> refer to the two sides of the JOIN keyword.)</a:t>
            </a:r>
          </a:p>
          <a:p>
            <a:r>
              <a:rPr lang="en-US" sz="1800" dirty="0"/>
              <a:t>No implicit join-notation for outer joins exists in standard </a:t>
            </a:r>
            <a:r>
              <a:rPr lang="en-US" sz="1800" dirty="0" smtClean="0"/>
              <a:t>SQL.</a:t>
            </a:r>
            <a:r>
              <a:rPr lang="en-US" sz="1600" dirty="0" smtClean="0"/>
              <a:t>(Which implies you must use either LEFT /RIGHT/FULL . Just OUTER JOIN will not work.)</a:t>
            </a:r>
            <a:endParaRPr lang="en-US" sz="1800" dirty="0"/>
          </a:p>
          <a:p>
            <a:endParaRPr lang="en-US" sz="1800" dirty="0" smtClean="0"/>
          </a:p>
          <a:p>
            <a:endParaRPr lang="en-US" sz="1800" dirty="0" smtClean="0"/>
          </a:p>
          <a:p>
            <a:pPr marL="0" indent="0">
              <a:buNone/>
            </a:pPr>
            <a:endParaRPr lang="en-US" sz="2000" b="1" dirty="0"/>
          </a:p>
          <a:p>
            <a:pPr marL="0" indent="0">
              <a:buNone/>
            </a:pPr>
            <a:endParaRPr lang="en-US" sz="20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27</a:t>
            </a:fld>
            <a:endParaRPr lang="en-GB" dirty="0"/>
          </a:p>
        </p:txBody>
      </p:sp>
    </p:spTree>
    <p:extLst>
      <p:ext uri="{BB962C8B-B14F-4D97-AF65-F5344CB8AC3E}">
        <p14:creationId xmlns:p14="http://schemas.microsoft.com/office/powerpoint/2010/main" val="182714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LEFT JOIN to meet TIM’s requirement..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28</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37044"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953000" y="1905000"/>
            <a:ext cx="3048000" cy="2819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85000"/>
                    <a:lumOff val="15000"/>
                  </a:schemeClr>
                </a:solidFill>
              </a:rPr>
              <a:t>I want to  display selected columns from </a:t>
            </a:r>
            <a:r>
              <a:rPr lang="en-US" sz="1600" b="1" dirty="0" smtClean="0">
                <a:solidFill>
                  <a:schemeClr val="accent6">
                    <a:lumMod val="75000"/>
                  </a:schemeClr>
                </a:solidFill>
              </a:rPr>
              <a:t>customers </a:t>
            </a:r>
            <a:r>
              <a:rPr lang="en-US" sz="1600" b="1" dirty="0" smtClean="0">
                <a:solidFill>
                  <a:schemeClr val="tx1">
                    <a:lumMod val="85000"/>
                    <a:lumOff val="15000"/>
                  </a:schemeClr>
                </a:solidFill>
              </a:rPr>
              <a:t>and </a:t>
            </a:r>
            <a:r>
              <a:rPr lang="en-US" sz="1600" b="1" dirty="0" smtClean="0">
                <a:solidFill>
                  <a:schemeClr val="accent6">
                    <a:lumMod val="75000"/>
                  </a:schemeClr>
                </a:solidFill>
              </a:rPr>
              <a:t>payments </a:t>
            </a:r>
            <a:r>
              <a:rPr lang="en-US" sz="1600" b="1" dirty="0" smtClean="0">
                <a:solidFill>
                  <a:schemeClr val="tx1">
                    <a:lumMod val="85000"/>
                    <a:lumOff val="15000"/>
                  </a:schemeClr>
                </a:solidFill>
              </a:rPr>
              <a:t>tables such that all rows from  </a:t>
            </a:r>
            <a:r>
              <a:rPr lang="en-US" sz="1600" b="1" dirty="0" smtClean="0">
                <a:solidFill>
                  <a:schemeClr val="accent6">
                    <a:lumMod val="75000"/>
                  </a:schemeClr>
                </a:solidFill>
              </a:rPr>
              <a:t>customers</a:t>
            </a:r>
            <a:r>
              <a:rPr lang="en-US" sz="1600" b="1" dirty="0" smtClean="0">
                <a:solidFill>
                  <a:schemeClr val="tx1">
                    <a:lumMod val="85000"/>
                    <a:lumOff val="15000"/>
                  </a:schemeClr>
                </a:solidFill>
              </a:rPr>
              <a:t> table are displayed irrespective of whether there is a match in </a:t>
            </a:r>
            <a:r>
              <a:rPr lang="en-US" sz="1600" b="1" dirty="0" smtClean="0">
                <a:solidFill>
                  <a:schemeClr val="accent6">
                    <a:lumMod val="75000"/>
                  </a:schemeClr>
                </a:solidFill>
              </a:rPr>
              <a:t>payments</a:t>
            </a:r>
            <a:r>
              <a:rPr lang="en-US" sz="1600" b="1" dirty="0" smtClean="0">
                <a:solidFill>
                  <a:schemeClr val="tx1">
                    <a:lumMod val="85000"/>
                    <a:lumOff val="15000"/>
                  </a:schemeClr>
                </a:solidFill>
              </a:rPr>
              <a:t> or not</a:t>
            </a:r>
            <a:r>
              <a:rPr lang="en-US" sz="1600" dirty="0" smtClean="0">
                <a:solidFill>
                  <a:schemeClr val="tx1">
                    <a:lumMod val="85000"/>
                    <a:lumOff val="15000"/>
                  </a:schemeClr>
                </a:solidFill>
              </a:rPr>
              <a:t>. </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34011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LEFT OUTER JOIN </a:t>
            </a:r>
          </a:p>
          <a:p>
            <a:r>
              <a:rPr lang="en-US" sz="1800" dirty="0"/>
              <a:t>The result of a left outer join (or simply left join) for table A and B always contains all records of the "left" table (A), even if the join-condition does not find any matching record in the "right" table (B). </a:t>
            </a:r>
            <a:endParaRPr lang="en-US" sz="1800" dirty="0" smtClean="0"/>
          </a:p>
          <a:p>
            <a:r>
              <a:rPr lang="en-US" sz="1800" dirty="0" smtClean="0"/>
              <a:t>This </a:t>
            </a:r>
            <a:r>
              <a:rPr lang="en-US" sz="1800" dirty="0"/>
              <a:t>means that if the ON clause matches 0 (zero) records in B (for a given record in A), the join will still return a row in the result (for that record)—but with NULL in each column from B. </a:t>
            </a:r>
            <a:endParaRPr lang="en-US" sz="1800" dirty="0" smtClean="0"/>
          </a:p>
          <a:p>
            <a:r>
              <a:rPr lang="en-US" sz="1800" dirty="0" smtClean="0"/>
              <a:t>A left </a:t>
            </a:r>
            <a:r>
              <a:rPr lang="en-US" sz="1800" dirty="0"/>
              <a:t>outer join returns all the values from an inner join plus all values in the left table that do not match to the right table. </a:t>
            </a:r>
            <a:endParaRPr lang="en-US" sz="1800" dirty="0" smtClean="0"/>
          </a:p>
          <a:p>
            <a:endParaRPr lang="en-US" sz="1800" dirty="0"/>
          </a:p>
          <a:p>
            <a:pPr marL="0" indent="0">
              <a:buNone/>
            </a:pPr>
            <a:r>
              <a:rPr lang="en-US" sz="1800" b="1" dirty="0"/>
              <a:t>ANSI Style</a:t>
            </a:r>
            <a:r>
              <a:rPr lang="en-US" sz="1800" b="1" dirty="0" smtClean="0"/>
              <a:t>:</a:t>
            </a:r>
            <a:endParaRPr lang="en-US" sz="2400" b="1" dirty="0"/>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c.city</a:t>
            </a:r>
            <a:r>
              <a:rPr lang="en-US" sz="1800" b="1" dirty="0">
                <a:solidFill>
                  <a:schemeClr val="accent6">
                    <a:lumMod val="75000"/>
                  </a:schemeClr>
                </a:solidFill>
              </a:rPr>
              <a:t>, </a:t>
            </a:r>
            <a:r>
              <a:rPr lang="en-US" sz="1800" b="1" dirty="0" err="1">
                <a:solidFill>
                  <a:schemeClr val="accent6">
                    <a:lumMod val="75000"/>
                  </a:schemeClr>
                </a:solidFill>
              </a:rPr>
              <a:t>p.checknumber</a:t>
            </a:r>
            <a:r>
              <a:rPr lang="en-US" sz="1800" b="1" dirty="0">
                <a:solidFill>
                  <a:schemeClr val="accent6">
                    <a:lumMod val="75000"/>
                  </a:schemeClr>
                </a:solidFill>
              </a:rPr>
              <a:t>, p. amount </a:t>
            </a:r>
          </a:p>
          <a:p>
            <a:pPr marL="0" indent="0">
              <a:buNone/>
            </a:pPr>
            <a:r>
              <a:rPr lang="en-US" sz="1800" b="1" dirty="0">
                <a:solidFill>
                  <a:schemeClr val="accent1">
                    <a:lumMod val="75000"/>
                  </a:schemeClr>
                </a:solidFill>
              </a:rPr>
              <a:t>FROM</a:t>
            </a:r>
            <a:r>
              <a:rPr lang="en-US" sz="1800" b="1" dirty="0"/>
              <a:t> </a:t>
            </a:r>
            <a:r>
              <a:rPr lang="en-US" sz="1800" b="1" dirty="0">
                <a:solidFill>
                  <a:schemeClr val="accent6">
                    <a:lumMod val="75000"/>
                  </a:schemeClr>
                </a:solidFill>
              </a:rPr>
              <a:t>customers c </a:t>
            </a:r>
            <a:r>
              <a:rPr lang="en-US" sz="1800" b="1" dirty="0">
                <a:solidFill>
                  <a:schemeClr val="accent1">
                    <a:lumMod val="75000"/>
                  </a:schemeClr>
                </a:solidFill>
              </a:rPr>
              <a:t>LEFT OUTER JOIN </a:t>
            </a:r>
            <a:r>
              <a:rPr lang="en-US" sz="1800" b="1" dirty="0">
                <a:solidFill>
                  <a:schemeClr val="accent6">
                    <a:lumMod val="75000"/>
                  </a:schemeClr>
                </a:solidFill>
              </a:rPr>
              <a:t>payments p  </a:t>
            </a:r>
          </a:p>
          <a:p>
            <a:pPr marL="0" indent="0">
              <a:buNone/>
            </a:pPr>
            <a:r>
              <a:rPr lang="en-US" sz="1800" b="1" dirty="0">
                <a:solidFill>
                  <a:schemeClr val="accent1">
                    <a:lumMod val="75000"/>
                  </a:schemeClr>
                </a:solidFill>
              </a:rPr>
              <a:t>ON </a:t>
            </a:r>
            <a:r>
              <a:rPr lang="en-US" sz="1800" b="1" dirty="0" err="1">
                <a:solidFill>
                  <a:schemeClr val="accent6">
                    <a:lumMod val="75000"/>
                  </a:schemeClr>
                </a:solidFill>
              </a:rPr>
              <a:t>c.customernumber</a:t>
            </a:r>
            <a:r>
              <a:rPr lang="en-US" sz="1800" b="1" dirty="0">
                <a:solidFill>
                  <a:schemeClr val="accent6">
                    <a:lumMod val="75000"/>
                  </a:schemeClr>
                </a:solidFill>
              </a:rPr>
              <a:t>=</a:t>
            </a:r>
            <a:r>
              <a:rPr lang="en-US" sz="1800" b="1" dirty="0" err="1">
                <a:solidFill>
                  <a:schemeClr val="accent6">
                    <a:lumMod val="75000"/>
                  </a:schemeClr>
                </a:solidFill>
              </a:rPr>
              <a:t>p.customernumber</a:t>
            </a:r>
            <a:r>
              <a:rPr lang="en-US" sz="1800" b="1" dirty="0">
                <a:solidFill>
                  <a:schemeClr val="accent6">
                    <a:lumMod val="75000"/>
                  </a:schemeClr>
                </a:solidFill>
              </a:rPr>
              <a:t>; </a:t>
            </a:r>
          </a:p>
          <a:p>
            <a:endParaRPr lang="en-US" sz="1800" dirty="0" smtClean="0"/>
          </a:p>
          <a:p>
            <a:endParaRPr lang="en-US" sz="1800" dirty="0" smtClean="0"/>
          </a:p>
          <a:p>
            <a:pPr marL="0" indent="0">
              <a:buNone/>
            </a:pPr>
            <a:endParaRPr lang="en-US" sz="1800" b="1" dirty="0"/>
          </a:p>
          <a:p>
            <a:endParaRPr lang="en-US" sz="1800" dirty="0" smtClean="0"/>
          </a:p>
          <a:p>
            <a:pPr marL="0" indent="0">
              <a:buNone/>
            </a:pPr>
            <a:endParaRPr lang="en-US" sz="2000" b="1" dirty="0"/>
          </a:p>
          <a:p>
            <a:pPr marL="0" indent="0">
              <a:buNone/>
            </a:pPr>
            <a:endParaRPr lang="en-US" sz="20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29</a:t>
            </a:fld>
            <a:endParaRPr lang="en-GB" dirty="0"/>
          </a:p>
        </p:txBody>
      </p:sp>
    </p:spTree>
    <p:extLst>
      <p:ext uri="{BB962C8B-B14F-4D97-AF65-F5344CB8AC3E}">
        <p14:creationId xmlns:p14="http://schemas.microsoft.com/office/powerpoint/2010/main" val="40366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sz="1800" dirty="0" smtClean="0"/>
              <a:t>After this session  you will be able to:</a:t>
            </a:r>
          </a:p>
          <a:p>
            <a:pPr lvl="1"/>
            <a:r>
              <a:rPr lang="en-US" sz="1600" dirty="0"/>
              <a:t>Understand JOIN </a:t>
            </a:r>
            <a:r>
              <a:rPr lang="en-US" sz="1600" dirty="0" smtClean="0"/>
              <a:t>&amp; JOIN </a:t>
            </a:r>
            <a:r>
              <a:rPr lang="en-US" sz="1600" dirty="0"/>
              <a:t>Style</a:t>
            </a:r>
          </a:p>
          <a:p>
            <a:pPr lvl="1"/>
            <a:r>
              <a:rPr lang="en-US" sz="1600" dirty="0"/>
              <a:t>Understand Theta Style </a:t>
            </a:r>
          </a:p>
          <a:p>
            <a:pPr lvl="1"/>
            <a:r>
              <a:rPr lang="en-US" sz="1600" dirty="0"/>
              <a:t>Understand ANSI Style: JOIN ... </a:t>
            </a:r>
            <a:r>
              <a:rPr lang="en-US" sz="1600" dirty="0" smtClean="0"/>
              <a:t>ON &amp; JOIN</a:t>
            </a:r>
            <a:r>
              <a:rPr lang="en-US" sz="1600" dirty="0"/>
              <a:t> ... USING</a:t>
            </a:r>
          </a:p>
          <a:p>
            <a:pPr lvl="1"/>
            <a:r>
              <a:rPr lang="en-US" sz="1600" dirty="0" smtClean="0"/>
              <a:t>Understand </a:t>
            </a:r>
            <a:r>
              <a:rPr lang="en-US" sz="1600" dirty="0"/>
              <a:t>CROSS JOIN</a:t>
            </a:r>
          </a:p>
          <a:p>
            <a:pPr lvl="1"/>
            <a:r>
              <a:rPr lang="en-US" sz="1600" dirty="0"/>
              <a:t>Understand INNER </a:t>
            </a:r>
            <a:r>
              <a:rPr lang="en-US" sz="1600" dirty="0" smtClean="0"/>
              <a:t>JOIN</a:t>
            </a:r>
          </a:p>
          <a:p>
            <a:pPr lvl="1"/>
            <a:r>
              <a:rPr lang="en-US" sz="1600" dirty="0" smtClean="0"/>
              <a:t>Understand EQUI-JOIN</a:t>
            </a:r>
          </a:p>
          <a:p>
            <a:pPr lvl="1"/>
            <a:r>
              <a:rPr lang="en-US" sz="1600" dirty="0" smtClean="0"/>
              <a:t>Understand </a:t>
            </a:r>
            <a:r>
              <a:rPr lang="en-US" sz="1600" dirty="0"/>
              <a:t>NATURAL JOIN</a:t>
            </a:r>
          </a:p>
          <a:p>
            <a:pPr lvl="1"/>
            <a:r>
              <a:rPr lang="en-US" sz="1600" dirty="0"/>
              <a:t>Understand OUTER JOIN</a:t>
            </a:r>
          </a:p>
          <a:p>
            <a:pPr lvl="1"/>
            <a:r>
              <a:rPr lang="en-US" sz="1600" dirty="0"/>
              <a:t>Understand LEFT OUTER JOIN</a:t>
            </a:r>
          </a:p>
          <a:p>
            <a:pPr lvl="1"/>
            <a:r>
              <a:rPr lang="en-US" sz="1600" dirty="0"/>
              <a:t>Understand RIGHT OUTER JOIN</a:t>
            </a:r>
          </a:p>
          <a:p>
            <a:pPr lvl="1"/>
            <a:r>
              <a:rPr lang="en-US" sz="1600" dirty="0"/>
              <a:t>Understand FULL OUTER JOIN</a:t>
            </a:r>
          </a:p>
          <a:p>
            <a:pPr lvl="1"/>
            <a:r>
              <a:rPr lang="en-US" sz="1600" dirty="0"/>
              <a:t>Understand SELF JOIN</a:t>
            </a:r>
          </a:p>
          <a:p>
            <a:pPr marL="457200" lvl="1" indent="0">
              <a:buNone/>
            </a:pPr>
            <a:r>
              <a:rPr lang="en-US" sz="1600" dirty="0"/>
              <a:t> </a:t>
            </a:r>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613871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RIGHT JOIN to meet TIM’s requirement..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30</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37044"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953000" y="1905000"/>
            <a:ext cx="3048000" cy="2819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85000"/>
                    <a:lumOff val="15000"/>
                  </a:schemeClr>
                </a:solidFill>
              </a:rPr>
              <a:t>I want to  display selected columns from </a:t>
            </a:r>
            <a:r>
              <a:rPr lang="en-US" sz="1600" b="1" dirty="0" smtClean="0">
                <a:solidFill>
                  <a:schemeClr val="accent6">
                    <a:lumMod val="75000"/>
                  </a:schemeClr>
                </a:solidFill>
              </a:rPr>
              <a:t>customers </a:t>
            </a:r>
            <a:r>
              <a:rPr lang="en-US" sz="1600" b="1" dirty="0" smtClean="0">
                <a:solidFill>
                  <a:schemeClr val="tx1">
                    <a:lumMod val="85000"/>
                    <a:lumOff val="15000"/>
                  </a:schemeClr>
                </a:solidFill>
              </a:rPr>
              <a:t>and </a:t>
            </a:r>
            <a:r>
              <a:rPr lang="en-US" sz="1600" b="1" dirty="0" smtClean="0">
                <a:solidFill>
                  <a:schemeClr val="accent6">
                    <a:lumMod val="75000"/>
                  </a:schemeClr>
                </a:solidFill>
              </a:rPr>
              <a:t>payments </a:t>
            </a:r>
            <a:r>
              <a:rPr lang="en-US" sz="1600" b="1" dirty="0" smtClean="0">
                <a:solidFill>
                  <a:schemeClr val="tx1">
                    <a:lumMod val="85000"/>
                    <a:lumOff val="15000"/>
                  </a:schemeClr>
                </a:solidFill>
              </a:rPr>
              <a:t>tables such that all rows from  </a:t>
            </a:r>
            <a:r>
              <a:rPr lang="en-US" sz="1600" b="1" dirty="0" smtClean="0">
                <a:solidFill>
                  <a:schemeClr val="accent6">
                    <a:lumMod val="75000"/>
                  </a:schemeClr>
                </a:solidFill>
              </a:rPr>
              <a:t>payments</a:t>
            </a:r>
            <a:r>
              <a:rPr lang="en-US" sz="1600" b="1" dirty="0" smtClean="0">
                <a:solidFill>
                  <a:schemeClr val="tx1">
                    <a:lumMod val="85000"/>
                    <a:lumOff val="15000"/>
                  </a:schemeClr>
                </a:solidFill>
              </a:rPr>
              <a:t> table are displayed irrespective of whether there is a match in </a:t>
            </a:r>
            <a:r>
              <a:rPr lang="en-US" sz="1600" b="1" dirty="0" smtClean="0">
                <a:solidFill>
                  <a:schemeClr val="accent6">
                    <a:lumMod val="75000"/>
                  </a:schemeClr>
                </a:solidFill>
              </a:rPr>
              <a:t>customers</a:t>
            </a:r>
            <a:r>
              <a:rPr lang="en-US" sz="1600" b="1" dirty="0" smtClean="0">
                <a:solidFill>
                  <a:schemeClr val="tx1">
                    <a:lumMod val="85000"/>
                    <a:lumOff val="15000"/>
                  </a:schemeClr>
                </a:solidFill>
              </a:rPr>
              <a:t> or not</a:t>
            </a:r>
            <a:r>
              <a:rPr lang="en-US" sz="1600" dirty="0" smtClean="0">
                <a:solidFill>
                  <a:schemeClr val="tx1">
                    <a:lumMod val="85000"/>
                    <a:lumOff val="15000"/>
                  </a:schemeClr>
                </a:solidFill>
              </a:rPr>
              <a:t>. </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50725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RIGHT OUTER JOIN </a:t>
            </a:r>
          </a:p>
          <a:p>
            <a:r>
              <a:rPr lang="en-US" sz="1800" dirty="0"/>
              <a:t>A </a:t>
            </a:r>
            <a:r>
              <a:rPr lang="en-US" sz="1800" b="1" dirty="0"/>
              <a:t>right outer join</a:t>
            </a:r>
            <a:r>
              <a:rPr lang="en-US" sz="1800" dirty="0"/>
              <a:t> (or </a:t>
            </a:r>
            <a:r>
              <a:rPr lang="en-US" sz="1800" b="1" dirty="0"/>
              <a:t>right join</a:t>
            </a:r>
            <a:r>
              <a:rPr lang="en-US" sz="1800" dirty="0"/>
              <a:t>) closely resembles a left outer join, except with the treatment of the tables reversed. </a:t>
            </a:r>
            <a:endParaRPr lang="en-US" sz="1800" dirty="0" smtClean="0"/>
          </a:p>
          <a:p>
            <a:r>
              <a:rPr lang="en-US" sz="1800" dirty="0" smtClean="0"/>
              <a:t>Every </a:t>
            </a:r>
            <a:r>
              <a:rPr lang="en-US" sz="1800" dirty="0"/>
              <a:t>row from the "right" table (B) will appear in the joined table at least once</a:t>
            </a:r>
            <a:r>
              <a:rPr lang="en-US" sz="1800" dirty="0" smtClean="0"/>
              <a:t>.</a:t>
            </a:r>
          </a:p>
          <a:p>
            <a:r>
              <a:rPr lang="en-US" sz="1800" dirty="0" smtClean="0"/>
              <a:t>If </a:t>
            </a:r>
            <a:r>
              <a:rPr lang="en-US" sz="1800" dirty="0"/>
              <a:t>no matching row from the "left" table (A) exists, NULL will appear in columns from A for those records that have no match in B.</a:t>
            </a:r>
          </a:p>
          <a:p>
            <a:r>
              <a:rPr lang="en-US" sz="1800" dirty="0"/>
              <a:t>A right outer join returns all the values from the right table and matched values from the left table (NULL in case of no matching join predicate). </a:t>
            </a:r>
            <a:endParaRPr lang="en-US" sz="1800" dirty="0" smtClean="0"/>
          </a:p>
          <a:p>
            <a:pPr marL="0" indent="0">
              <a:buNone/>
            </a:pPr>
            <a:endParaRPr lang="en-US" sz="1800" b="1" dirty="0" smtClean="0"/>
          </a:p>
          <a:p>
            <a:pPr marL="0" indent="0">
              <a:buNone/>
            </a:pPr>
            <a:r>
              <a:rPr lang="en-US" sz="1800" b="1" dirty="0" smtClean="0"/>
              <a:t>ANSI </a:t>
            </a:r>
            <a:r>
              <a:rPr lang="en-US" sz="1800" b="1" dirty="0"/>
              <a:t>Style</a:t>
            </a:r>
            <a:r>
              <a:rPr lang="en-US" sz="1800" b="1" dirty="0" smtClean="0"/>
              <a:t>:</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c.city</a:t>
            </a:r>
            <a:r>
              <a:rPr lang="en-US" sz="1800" b="1" dirty="0">
                <a:solidFill>
                  <a:schemeClr val="accent6">
                    <a:lumMod val="75000"/>
                  </a:schemeClr>
                </a:solidFill>
              </a:rPr>
              <a:t>, </a:t>
            </a:r>
            <a:r>
              <a:rPr lang="en-US" sz="1800" b="1" dirty="0" err="1">
                <a:solidFill>
                  <a:schemeClr val="accent6">
                    <a:lumMod val="75000"/>
                  </a:schemeClr>
                </a:solidFill>
              </a:rPr>
              <a:t>p.checknumber</a:t>
            </a:r>
            <a:r>
              <a:rPr lang="en-US" sz="1800" b="1" dirty="0">
                <a:solidFill>
                  <a:schemeClr val="accent6">
                    <a:lumMod val="75000"/>
                  </a:schemeClr>
                </a:solidFill>
              </a:rPr>
              <a:t>, p. amount </a:t>
            </a:r>
          </a:p>
          <a:p>
            <a:pPr marL="0" indent="0">
              <a:buNone/>
            </a:pPr>
            <a:r>
              <a:rPr lang="en-US" sz="1800" b="1" dirty="0">
                <a:solidFill>
                  <a:schemeClr val="accent1">
                    <a:lumMod val="75000"/>
                  </a:schemeClr>
                </a:solidFill>
              </a:rPr>
              <a:t>FROM</a:t>
            </a:r>
            <a:r>
              <a:rPr lang="en-US" sz="1800" b="1" dirty="0"/>
              <a:t> </a:t>
            </a:r>
            <a:r>
              <a:rPr lang="en-US" sz="1800" b="1" dirty="0">
                <a:solidFill>
                  <a:schemeClr val="accent6">
                    <a:lumMod val="75000"/>
                  </a:schemeClr>
                </a:solidFill>
              </a:rPr>
              <a:t>customers c </a:t>
            </a:r>
            <a:r>
              <a:rPr lang="en-US" sz="1800" b="1" dirty="0" smtClean="0">
                <a:solidFill>
                  <a:schemeClr val="accent1">
                    <a:lumMod val="75000"/>
                  </a:schemeClr>
                </a:solidFill>
              </a:rPr>
              <a:t>RIGHT OUTER </a:t>
            </a:r>
            <a:r>
              <a:rPr lang="en-US" sz="1800" b="1" dirty="0">
                <a:solidFill>
                  <a:schemeClr val="accent1">
                    <a:lumMod val="75000"/>
                  </a:schemeClr>
                </a:solidFill>
              </a:rPr>
              <a:t>JOIN </a:t>
            </a:r>
            <a:r>
              <a:rPr lang="en-US" sz="1800" b="1" dirty="0">
                <a:solidFill>
                  <a:schemeClr val="accent6">
                    <a:lumMod val="75000"/>
                  </a:schemeClr>
                </a:solidFill>
              </a:rPr>
              <a:t>payments p  </a:t>
            </a:r>
          </a:p>
          <a:p>
            <a:pPr marL="0" indent="0">
              <a:buNone/>
            </a:pPr>
            <a:r>
              <a:rPr lang="en-US" sz="1800" b="1" dirty="0">
                <a:solidFill>
                  <a:schemeClr val="accent1">
                    <a:lumMod val="75000"/>
                  </a:schemeClr>
                </a:solidFill>
              </a:rPr>
              <a:t>ON </a:t>
            </a:r>
            <a:r>
              <a:rPr lang="en-US" sz="1800" b="1" dirty="0" err="1">
                <a:solidFill>
                  <a:schemeClr val="accent6">
                    <a:lumMod val="75000"/>
                  </a:schemeClr>
                </a:solidFill>
              </a:rPr>
              <a:t>c.customernumber</a:t>
            </a:r>
            <a:r>
              <a:rPr lang="en-US" sz="1800" b="1" dirty="0">
                <a:solidFill>
                  <a:schemeClr val="accent6">
                    <a:lumMod val="75000"/>
                  </a:schemeClr>
                </a:solidFill>
              </a:rPr>
              <a:t>=</a:t>
            </a:r>
            <a:r>
              <a:rPr lang="en-US" sz="1800" b="1" dirty="0" err="1">
                <a:solidFill>
                  <a:schemeClr val="accent6">
                    <a:lumMod val="75000"/>
                  </a:schemeClr>
                </a:solidFill>
              </a:rPr>
              <a:t>p.customernumber</a:t>
            </a:r>
            <a:r>
              <a:rPr lang="en-US" sz="1800" b="1" dirty="0">
                <a:solidFill>
                  <a:schemeClr val="accent6">
                    <a:lumMod val="75000"/>
                  </a:schemeClr>
                </a:solidFill>
              </a:rPr>
              <a:t>; </a:t>
            </a:r>
          </a:p>
          <a:p>
            <a:pPr marL="0" indent="0">
              <a:buNone/>
            </a:pPr>
            <a:endParaRPr lang="en-US" sz="1800" b="1" dirty="0"/>
          </a:p>
          <a:p>
            <a:endParaRPr lang="en-US" sz="1800" dirty="0" smtClean="0"/>
          </a:p>
          <a:p>
            <a:pPr marL="0" indent="0">
              <a:buNone/>
            </a:pPr>
            <a:endParaRPr lang="en-US" sz="2000" b="1" dirty="0"/>
          </a:p>
          <a:p>
            <a:pPr marL="0" indent="0">
              <a:buNone/>
            </a:pPr>
            <a:endParaRPr lang="en-US" sz="20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31</a:t>
            </a:fld>
            <a:endParaRPr lang="en-GB" dirty="0"/>
          </a:p>
        </p:txBody>
      </p:sp>
    </p:spTree>
    <p:extLst>
      <p:ext uri="{BB962C8B-B14F-4D97-AF65-F5344CB8AC3E}">
        <p14:creationId xmlns:p14="http://schemas.microsoft.com/office/powerpoint/2010/main" val="227147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Lets use FULL OUTER JOIN to meet TIM’s requirement..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38100" y="6477000"/>
            <a:ext cx="419100" cy="320675"/>
          </a:xfrm>
          <a:prstGeom prst="rect">
            <a:avLst/>
          </a:prstGeom>
        </p:spPr>
        <p:txBody>
          <a:bodyPr/>
          <a:lstStyle/>
          <a:p>
            <a:pPr>
              <a:defRPr/>
            </a:pPr>
            <a:fld id="{50EC62AF-8A58-47DB-8277-FFD1CE2A98DE}" type="slidenum">
              <a:rPr lang="en-US" smtClean="0">
                <a:solidFill>
                  <a:schemeClr val="accent6">
                    <a:lumMod val="50000"/>
                  </a:schemeClr>
                </a:solidFill>
              </a:rPr>
              <a:pPr>
                <a:defRPr/>
              </a:pPr>
              <a:t>32</a:t>
            </a:fld>
            <a:endParaRPr lang="en-US" dirty="0">
              <a:solidFill>
                <a:schemeClr val="accent6">
                  <a:lumMod val="50000"/>
                </a:schemeClr>
              </a:solidFill>
            </a:endParaRPr>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37044" y="3048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953000" y="1905000"/>
            <a:ext cx="3048000" cy="2819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2">
                    <a:lumMod val="25000"/>
                  </a:schemeClr>
                </a:solidFill>
              </a:rPr>
              <a:t>Combine </a:t>
            </a:r>
            <a:r>
              <a:rPr lang="en-US" sz="1600" b="1" dirty="0">
                <a:solidFill>
                  <a:schemeClr val="bg2">
                    <a:lumMod val="25000"/>
                  </a:schemeClr>
                </a:solidFill>
              </a:rPr>
              <a:t>the effect of applying both left and right outer </a:t>
            </a:r>
            <a:r>
              <a:rPr lang="en-US" sz="1600" b="1" dirty="0" smtClean="0">
                <a:solidFill>
                  <a:schemeClr val="bg2">
                    <a:lumMod val="25000"/>
                  </a:schemeClr>
                </a:solidFill>
              </a:rPr>
              <a:t>joins</a:t>
            </a:r>
            <a:r>
              <a:rPr lang="en-US" sz="1600" b="1" dirty="0">
                <a:solidFill>
                  <a:schemeClr val="bg2">
                    <a:lumMod val="25000"/>
                  </a:schemeClr>
                </a:solidFill>
              </a:rPr>
              <a:t> </a:t>
            </a:r>
            <a:r>
              <a:rPr lang="en-US" sz="1600" b="1" dirty="0" smtClean="0">
                <a:solidFill>
                  <a:schemeClr val="bg2">
                    <a:lumMod val="25000"/>
                  </a:schemeClr>
                </a:solidFill>
              </a:rPr>
              <a:t>on</a:t>
            </a:r>
            <a:endParaRPr lang="en-US" sz="1600" b="1" dirty="0">
              <a:solidFill>
                <a:schemeClr val="bg2">
                  <a:lumMod val="25000"/>
                </a:schemeClr>
              </a:solidFill>
            </a:endParaRPr>
          </a:p>
          <a:p>
            <a:pPr algn="ctr"/>
            <a:r>
              <a:rPr lang="en-US" sz="1600" b="1" dirty="0" smtClean="0">
                <a:solidFill>
                  <a:schemeClr val="bg2">
                    <a:lumMod val="25000"/>
                  </a:schemeClr>
                </a:solidFill>
              </a:rPr>
              <a:t> </a:t>
            </a:r>
            <a:r>
              <a:rPr lang="en-US" sz="1600" b="1" dirty="0" smtClean="0">
                <a:solidFill>
                  <a:schemeClr val="accent6">
                    <a:lumMod val="75000"/>
                  </a:schemeClr>
                </a:solidFill>
              </a:rPr>
              <a:t>customers</a:t>
            </a:r>
            <a:r>
              <a:rPr lang="en-US" sz="1600" b="1" dirty="0" smtClean="0">
                <a:solidFill>
                  <a:schemeClr val="bg2">
                    <a:lumMod val="25000"/>
                  </a:schemeClr>
                </a:solidFill>
              </a:rPr>
              <a:t> and </a:t>
            </a:r>
            <a:r>
              <a:rPr lang="en-US" sz="1600" b="1" dirty="0" smtClean="0">
                <a:solidFill>
                  <a:schemeClr val="accent6">
                    <a:lumMod val="75000"/>
                  </a:schemeClr>
                </a:solidFill>
              </a:rPr>
              <a:t>payments</a:t>
            </a:r>
            <a:r>
              <a:rPr lang="en-US" sz="1600" b="1" dirty="0" smtClean="0">
                <a:solidFill>
                  <a:schemeClr val="bg2">
                    <a:lumMod val="25000"/>
                  </a:schemeClr>
                </a:solidFill>
              </a:rPr>
              <a:t> tables. </a:t>
            </a:r>
            <a:endParaRPr lang="en-US" sz="1600" b="1" dirty="0">
              <a:solidFill>
                <a:schemeClr val="bg2">
                  <a:lumMod val="25000"/>
                </a:schemeClr>
              </a:solidFill>
            </a:endParaRPr>
          </a:p>
        </p:txBody>
      </p:sp>
    </p:spTree>
    <p:extLst>
      <p:ext uri="{BB962C8B-B14F-4D97-AF65-F5344CB8AC3E}">
        <p14:creationId xmlns:p14="http://schemas.microsoft.com/office/powerpoint/2010/main" val="158165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FULL OUTER JOIN</a:t>
            </a:r>
          </a:p>
          <a:p>
            <a:r>
              <a:rPr lang="en-US" sz="1800" dirty="0"/>
              <a:t>Conceptually, a </a:t>
            </a:r>
            <a:r>
              <a:rPr lang="en-US" sz="1800" b="1" dirty="0"/>
              <a:t>full outer join</a:t>
            </a:r>
            <a:r>
              <a:rPr lang="en-US" sz="1800" dirty="0"/>
              <a:t> combines the effect of applying both left and right outer joins. </a:t>
            </a:r>
            <a:endParaRPr lang="en-US" sz="1800" dirty="0" smtClean="0"/>
          </a:p>
          <a:p>
            <a:r>
              <a:rPr lang="en-US" sz="1800" dirty="0" smtClean="0"/>
              <a:t>Where </a:t>
            </a:r>
            <a:r>
              <a:rPr lang="en-US" sz="1800" dirty="0"/>
              <a:t>records in the FULL OUTER JOINed tables do not match, the result set will have NULL values for every column of the table that lacks a matching row. </a:t>
            </a:r>
            <a:endParaRPr lang="en-US" sz="1800" dirty="0" smtClean="0"/>
          </a:p>
          <a:p>
            <a:r>
              <a:rPr lang="en-US" sz="1800" dirty="0" smtClean="0"/>
              <a:t>For </a:t>
            </a:r>
            <a:r>
              <a:rPr lang="en-US" sz="1800" dirty="0"/>
              <a:t>those records that do match, a single row will be produced in the result set (containing fields populated from both tables).</a:t>
            </a:r>
          </a:p>
          <a:p>
            <a:pPr marL="0" indent="0">
              <a:buNone/>
            </a:pPr>
            <a:endParaRPr lang="en-US" sz="1600" b="1" dirty="0" smtClean="0"/>
          </a:p>
          <a:p>
            <a:pPr marL="361950" indent="0">
              <a:buNone/>
            </a:pPr>
            <a:r>
              <a:rPr lang="en-US" sz="1600" b="1" dirty="0" smtClean="0"/>
              <a:t>Supported : </a:t>
            </a:r>
            <a:r>
              <a:rPr lang="en-US" sz="1600" dirty="0"/>
              <a:t>Microsoft SQL </a:t>
            </a:r>
            <a:r>
              <a:rPr lang="en-US" sz="1600" dirty="0" smtClean="0"/>
              <a:t>Server, DB2, Oracle 10g, 11g </a:t>
            </a:r>
            <a:r>
              <a:rPr lang="en-US" sz="1600" b="1" dirty="0" smtClean="0"/>
              <a:t>Not Supported  : </a:t>
            </a:r>
            <a:r>
              <a:rPr lang="en-US" sz="1600" dirty="0" smtClean="0"/>
              <a:t>MySQL, Sybase </a:t>
            </a:r>
          </a:p>
          <a:p>
            <a:pPr marL="0" indent="0">
              <a:buNone/>
            </a:pPr>
            <a:endParaRPr lang="en-US" sz="1600" dirty="0" smtClean="0"/>
          </a:p>
          <a:p>
            <a:pPr marL="0" indent="0">
              <a:buNone/>
            </a:pPr>
            <a:r>
              <a:rPr lang="en-US" sz="1800" b="1" dirty="0"/>
              <a:t>ANSI Style</a:t>
            </a:r>
            <a:r>
              <a:rPr lang="en-US" sz="1800" b="1" dirty="0" smtClean="0"/>
              <a:t>:</a:t>
            </a:r>
            <a:endParaRPr lang="en-US" sz="1800" dirty="0" smtClean="0"/>
          </a:p>
          <a:p>
            <a:pPr marL="0" indent="0">
              <a:buNone/>
            </a:pPr>
            <a:r>
              <a:rPr lang="en-US" sz="1800" b="1" dirty="0">
                <a:solidFill>
                  <a:schemeClr val="accent1">
                    <a:lumMod val="75000"/>
                  </a:schemeClr>
                </a:solidFill>
              </a:rPr>
              <a:t>SELECT</a:t>
            </a:r>
            <a:r>
              <a:rPr lang="en-US" sz="1800" b="1" dirty="0">
                <a:solidFill>
                  <a:schemeClr val="accent6">
                    <a:lumMod val="75000"/>
                  </a:schemeClr>
                </a:solidFill>
              </a:rPr>
              <a:t> </a:t>
            </a:r>
            <a:r>
              <a:rPr lang="en-US" sz="1800" b="1" dirty="0" err="1">
                <a:solidFill>
                  <a:schemeClr val="accent6">
                    <a:lumMod val="75000"/>
                  </a:schemeClr>
                </a:solidFill>
              </a:rPr>
              <a:t>c.city</a:t>
            </a:r>
            <a:r>
              <a:rPr lang="en-US" sz="1800" b="1" dirty="0">
                <a:solidFill>
                  <a:schemeClr val="accent6">
                    <a:lumMod val="75000"/>
                  </a:schemeClr>
                </a:solidFill>
              </a:rPr>
              <a:t>, </a:t>
            </a:r>
            <a:r>
              <a:rPr lang="en-US" sz="1800" b="1" dirty="0" err="1">
                <a:solidFill>
                  <a:schemeClr val="accent6">
                    <a:lumMod val="75000"/>
                  </a:schemeClr>
                </a:solidFill>
              </a:rPr>
              <a:t>p.checknumber</a:t>
            </a:r>
            <a:r>
              <a:rPr lang="en-US" sz="1800" b="1" dirty="0">
                <a:solidFill>
                  <a:schemeClr val="accent6">
                    <a:lumMod val="75000"/>
                  </a:schemeClr>
                </a:solidFill>
              </a:rPr>
              <a:t>, p. amount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FROM</a:t>
            </a:r>
            <a:r>
              <a:rPr lang="en-US" sz="1800" b="1" dirty="0" smtClean="0">
                <a:solidFill>
                  <a:schemeClr val="accent6">
                    <a:lumMod val="75000"/>
                  </a:schemeClr>
                </a:solidFill>
              </a:rPr>
              <a:t> </a:t>
            </a:r>
            <a:r>
              <a:rPr lang="en-US" sz="1800" b="1" dirty="0">
                <a:solidFill>
                  <a:schemeClr val="accent6">
                    <a:lumMod val="75000"/>
                  </a:schemeClr>
                </a:solidFill>
              </a:rPr>
              <a:t>customers c </a:t>
            </a:r>
            <a:r>
              <a:rPr lang="en-US" sz="1800" b="1" dirty="0">
                <a:solidFill>
                  <a:schemeClr val="accent1">
                    <a:lumMod val="75000"/>
                  </a:schemeClr>
                </a:solidFill>
              </a:rPr>
              <a:t>FULL OUTER JOIN </a:t>
            </a:r>
            <a:r>
              <a:rPr lang="en-US" sz="1800" b="1" dirty="0">
                <a:solidFill>
                  <a:schemeClr val="accent6">
                    <a:lumMod val="75000"/>
                  </a:schemeClr>
                </a:solidFill>
              </a:rPr>
              <a:t>payments p  </a:t>
            </a:r>
            <a:endParaRPr lang="en-US" sz="1800" b="1" dirty="0" smtClean="0">
              <a:solidFill>
                <a:schemeClr val="accent6">
                  <a:lumMod val="75000"/>
                </a:schemeClr>
              </a:solidFill>
            </a:endParaRPr>
          </a:p>
          <a:p>
            <a:pPr marL="0" indent="0">
              <a:buNone/>
            </a:pPr>
            <a:r>
              <a:rPr lang="en-US" sz="1800" b="1" dirty="0" smtClean="0">
                <a:solidFill>
                  <a:schemeClr val="accent1">
                    <a:lumMod val="75000"/>
                  </a:schemeClr>
                </a:solidFill>
              </a:rPr>
              <a:t>ON </a:t>
            </a:r>
            <a:r>
              <a:rPr lang="en-US" sz="1800" b="1" dirty="0" err="1">
                <a:solidFill>
                  <a:schemeClr val="accent6">
                    <a:lumMod val="75000"/>
                  </a:schemeClr>
                </a:solidFill>
              </a:rPr>
              <a:t>c.customernumber</a:t>
            </a:r>
            <a:r>
              <a:rPr lang="en-US" sz="1800" b="1" dirty="0">
                <a:solidFill>
                  <a:schemeClr val="accent6">
                    <a:lumMod val="75000"/>
                  </a:schemeClr>
                </a:solidFill>
              </a:rPr>
              <a:t>=</a:t>
            </a:r>
            <a:r>
              <a:rPr lang="en-US" sz="1800" b="1" dirty="0" err="1">
                <a:solidFill>
                  <a:schemeClr val="accent6">
                    <a:lumMod val="75000"/>
                  </a:schemeClr>
                </a:solidFill>
              </a:rPr>
              <a:t>p.customernumber</a:t>
            </a:r>
            <a:r>
              <a:rPr lang="en-US" sz="1800" b="1" dirty="0">
                <a:solidFill>
                  <a:schemeClr val="accent6">
                    <a:lumMod val="75000"/>
                  </a:schemeClr>
                </a:solidFill>
              </a:rPr>
              <a:t>; </a:t>
            </a:r>
          </a:p>
        </p:txBody>
      </p:sp>
      <p:sp>
        <p:nvSpPr>
          <p:cNvPr id="4" name="Slide Number Placeholder 3"/>
          <p:cNvSpPr>
            <a:spLocks noGrp="1"/>
          </p:cNvSpPr>
          <p:nvPr>
            <p:ph type="sldNum" sz="quarter" idx="12"/>
          </p:nvPr>
        </p:nvSpPr>
        <p:spPr/>
        <p:txBody>
          <a:bodyPr/>
          <a:lstStyle/>
          <a:p>
            <a:fld id="{A04AFBC5-2B20-4E0B-9DFE-D04369A198DB}" type="slidenum">
              <a:rPr lang="en-GB" smtClean="0"/>
              <a:pPr/>
              <a:t>33</a:t>
            </a:fld>
            <a:endParaRPr lang="en-GB" dirty="0"/>
          </a:p>
        </p:txBody>
      </p:sp>
    </p:spTree>
    <p:extLst>
      <p:ext uri="{BB962C8B-B14F-4D97-AF65-F5344CB8AC3E}">
        <p14:creationId xmlns:p14="http://schemas.microsoft.com/office/powerpoint/2010/main" val="205503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FULL OUTER JOIN Cont..</a:t>
            </a:r>
          </a:p>
          <a:p>
            <a:r>
              <a:rPr lang="en-US" sz="1800" dirty="0" smtClean="0"/>
              <a:t>Some </a:t>
            </a:r>
            <a:r>
              <a:rPr lang="en-US" sz="1800" dirty="0"/>
              <a:t>database systems do not support the full outer join functionality directly, but they can emulate it through the use of an inner join and UNION ALL selects of the "single table rows" from left and right tables respectively</a:t>
            </a:r>
            <a:r>
              <a:rPr lang="en-US" sz="1800" dirty="0" smtClean="0"/>
              <a:t>.</a:t>
            </a:r>
          </a:p>
          <a:p>
            <a:endParaRPr lang="en-US" sz="1800" dirty="0"/>
          </a:p>
          <a:p>
            <a:pPr marL="0" indent="0">
              <a:buNone/>
            </a:pPr>
            <a:r>
              <a:rPr lang="en-US" sz="1800" b="1" dirty="0" smtClean="0"/>
              <a:t>Example:</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c.city</a:t>
            </a:r>
            <a:r>
              <a:rPr lang="en-US" sz="1800" b="1" dirty="0">
                <a:solidFill>
                  <a:schemeClr val="accent6">
                    <a:lumMod val="75000"/>
                  </a:schemeClr>
                </a:solidFill>
              </a:rPr>
              <a:t>, </a:t>
            </a:r>
            <a:r>
              <a:rPr lang="en-US" sz="1800" b="1" dirty="0" err="1">
                <a:solidFill>
                  <a:schemeClr val="accent6">
                    <a:lumMod val="75000"/>
                  </a:schemeClr>
                </a:solidFill>
              </a:rPr>
              <a:t>p.checknumber</a:t>
            </a:r>
            <a:r>
              <a:rPr lang="en-US" sz="1800" b="1" dirty="0">
                <a:solidFill>
                  <a:schemeClr val="accent6">
                    <a:lumMod val="75000"/>
                  </a:schemeClr>
                </a:solidFill>
              </a:rPr>
              <a:t>, p. amount </a:t>
            </a:r>
            <a:r>
              <a:rPr lang="en-US" sz="1800" b="1" dirty="0">
                <a:solidFill>
                  <a:schemeClr val="accent1">
                    <a:lumMod val="75000"/>
                  </a:schemeClr>
                </a:solidFill>
              </a:rPr>
              <a:t>FROM </a:t>
            </a:r>
            <a:r>
              <a:rPr lang="en-US" sz="1800" b="1" dirty="0">
                <a:solidFill>
                  <a:schemeClr val="accent6">
                    <a:lumMod val="75000"/>
                  </a:schemeClr>
                </a:solidFill>
              </a:rPr>
              <a:t>customers c</a:t>
            </a:r>
          </a:p>
          <a:p>
            <a:pPr marL="0" indent="0">
              <a:buNone/>
            </a:pPr>
            <a:r>
              <a:rPr lang="en-US" sz="1800" b="1" dirty="0">
                <a:solidFill>
                  <a:schemeClr val="accent1">
                    <a:lumMod val="75000"/>
                  </a:schemeClr>
                </a:solidFill>
              </a:rPr>
              <a:t>LEFT JOIN </a:t>
            </a:r>
            <a:r>
              <a:rPr lang="en-US" sz="1800" b="1" dirty="0">
                <a:solidFill>
                  <a:schemeClr val="accent6">
                    <a:lumMod val="75000"/>
                  </a:schemeClr>
                </a:solidFill>
              </a:rPr>
              <a:t>payments p</a:t>
            </a:r>
            <a:r>
              <a:rPr lang="en-US" sz="1800" b="1" dirty="0">
                <a:solidFill>
                  <a:schemeClr val="accent1">
                    <a:lumMod val="75000"/>
                  </a:schemeClr>
                </a:solidFill>
              </a:rPr>
              <a:t> ON </a:t>
            </a:r>
            <a:r>
              <a:rPr lang="en-US" sz="1800" b="1" dirty="0" err="1">
                <a:solidFill>
                  <a:schemeClr val="accent6">
                    <a:lumMod val="75000"/>
                  </a:schemeClr>
                </a:solidFill>
              </a:rPr>
              <a:t>c.customernumber</a:t>
            </a:r>
            <a:r>
              <a:rPr lang="en-US" sz="1800" b="1" dirty="0">
                <a:solidFill>
                  <a:schemeClr val="accent6">
                    <a:lumMod val="75000"/>
                  </a:schemeClr>
                </a:solidFill>
              </a:rPr>
              <a:t>=</a:t>
            </a:r>
            <a:r>
              <a:rPr lang="en-US" sz="1800" b="1" dirty="0" err="1">
                <a:solidFill>
                  <a:schemeClr val="accent6">
                    <a:lumMod val="75000"/>
                  </a:schemeClr>
                </a:solidFill>
              </a:rPr>
              <a:t>p.customernumber</a:t>
            </a:r>
            <a:endParaRPr lang="en-US" sz="1800" b="1" dirty="0">
              <a:solidFill>
                <a:schemeClr val="accent6">
                  <a:lumMod val="75000"/>
                </a:schemeClr>
              </a:solidFill>
            </a:endParaRPr>
          </a:p>
          <a:p>
            <a:pPr marL="0" indent="0">
              <a:buNone/>
            </a:pPr>
            <a:r>
              <a:rPr lang="en-US" sz="1800" b="1" dirty="0">
                <a:solidFill>
                  <a:schemeClr val="accent1">
                    <a:lumMod val="75000"/>
                  </a:schemeClr>
                </a:solidFill>
              </a:rPr>
              <a:t>UNION</a:t>
            </a:r>
          </a:p>
          <a:p>
            <a:pPr marL="0" indent="0">
              <a:buNone/>
            </a:pPr>
            <a:r>
              <a:rPr lang="en-US" sz="1800" b="1" dirty="0">
                <a:solidFill>
                  <a:schemeClr val="accent1">
                    <a:lumMod val="75000"/>
                  </a:schemeClr>
                </a:solidFill>
              </a:rPr>
              <a:t>SELECT  </a:t>
            </a:r>
            <a:r>
              <a:rPr lang="en-US" sz="1800" b="1" dirty="0" err="1">
                <a:solidFill>
                  <a:schemeClr val="accent6">
                    <a:lumMod val="75000"/>
                  </a:schemeClr>
                </a:solidFill>
              </a:rPr>
              <a:t>c.city</a:t>
            </a:r>
            <a:r>
              <a:rPr lang="en-US" sz="1800" b="1" dirty="0">
                <a:solidFill>
                  <a:schemeClr val="accent6">
                    <a:lumMod val="75000"/>
                  </a:schemeClr>
                </a:solidFill>
              </a:rPr>
              <a:t>, </a:t>
            </a:r>
            <a:r>
              <a:rPr lang="en-US" sz="1800" b="1" dirty="0" err="1">
                <a:solidFill>
                  <a:schemeClr val="accent6">
                    <a:lumMod val="75000"/>
                  </a:schemeClr>
                </a:solidFill>
              </a:rPr>
              <a:t>p.checknumber</a:t>
            </a:r>
            <a:r>
              <a:rPr lang="en-US" sz="1800" b="1" dirty="0">
                <a:solidFill>
                  <a:schemeClr val="accent6">
                    <a:lumMod val="75000"/>
                  </a:schemeClr>
                </a:solidFill>
              </a:rPr>
              <a:t>, p. amount </a:t>
            </a:r>
            <a:r>
              <a:rPr lang="en-US" sz="1800" b="1" dirty="0">
                <a:solidFill>
                  <a:schemeClr val="accent1">
                    <a:lumMod val="75000"/>
                  </a:schemeClr>
                </a:solidFill>
              </a:rPr>
              <a:t>FROM </a:t>
            </a:r>
            <a:r>
              <a:rPr lang="en-US" sz="1800" b="1" dirty="0">
                <a:solidFill>
                  <a:schemeClr val="accent6">
                    <a:lumMod val="75000"/>
                  </a:schemeClr>
                </a:solidFill>
              </a:rPr>
              <a:t>customers c</a:t>
            </a:r>
          </a:p>
          <a:p>
            <a:pPr marL="0" indent="0">
              <a:buNone/>
            </a:pPr>
            <a:r>
              <a:rPr lang="en-US" sz="1800" b="1" dirty="0">
                <a:solidFill>
                  <a:schemeClr val="accent1">
                    <a:lumMod val="75000"/>
                  </a:schemeClr>
                </a:solidFill>
              </a:rPr>
              <a:t>RIGHT JOIN </a:t>
            </a:r>
            <a:r>
              <a:rPr lang="en-US" sz="1800" b="1" dirty="0">
                <a:solidFill>
                  <a:schemeClr val="accent6">
                    <a:lumMod val="75000"/>
                  </a:schemeClr>
                </a:solidFill>
              </a:rPr>
              <a:t>payments p</a:t>
            </a:r>
            <a:r>
              <a:rPr lang="en-US" sz="1800" b="1" dirty="0">
                <a:solidFill>
                  <a:schemeClr val="accent1">
                    <a:lumMod val="75000"/>
                  </a:schemeClr>
                </a:solidFill>
              </a:rPr>
              <a:t> ON </a:t>
            </a:r>
            <a:r>
              <a:rPr lang="en-US" sz="1800" b="1" dirty="0" err="1">
                <a:solidFill>
                  <a:schemeClr val="accent6">
                    <a:lumMod val="75000"/>
                  </a:schemeClr>
                </a:solidFill>
              </a:rPr>
              <a:t>c.customernumber</a:t>
            </a:r>
            <a:r>
              <a:rPr lang="en-US" sz="1800" b="1" dirty="0">
                <a:solidFill>
                  <a:schemeClr val="accent6">
                    <a:lumMod val="75000"/>
                  </a:schemeClr>
                </a:solidFill>
              </a:rPr>
              <a:t>=</a:t>
            </a:r>
            <a:r>
              <a:rPr lang="en-US" sz="1800" b="1" dirty="0" err="1">
                <a:solidFill>
                  <a:schemeClr val="accent6">
                    <a:lumMod val="75000"/>
                  </a:schemeClr>
                </a:solidFill>
              </a:rPr>
              <a:t>p.customernumber</a:t>
            </a:r>
            <a:r>
              <a:rPr lang="en-US" sz="1800" b="1" dirty="0">
                <a:solidFill>
                  <a:schemeClr val="accent6">
                    <a:lumMod val="75000"/>
                  </a:schemeClr>
                </a:solidFill>
              </a:rPr>
              <a:t>;</a:t>
            </a:r>
            <a:endParaRPr lang="en-US" sz="1800" b="1" dirty="0" smtClean="0">
              <a:solidFill>
                <a:schemeClr val="accent6">
                  <a:lumMod val="75000"/>
                </a:schemeClr>
              </a:solidFill>
            </a:endParaRPr>
          </a:p>
          <a:p>
            <a:pPr marL="0" indent="0">
              <a:buNone/>
            </a:pPr>
            <a:endParaRPr lang="en-US" sz="1800" b="1" dirty="0" smtClean="0"/>
          </a:p>
          <a:p>
            <a:pPr marL="0" indent="0">
              <a:buNone/>
            </a:pPr>
            <a:endParaRPr lang="en-US" sz="1800" b="1" dirty="0" smtClean="0"/>
          </a:p>
          <a:p>
            <a:pPr marL="0" indent="0">
              <a:buNone/>
            </a:pPr>
            <a:r>
              <a:rPr lang="en-US" sz="1800" b="1" dirty="0" smtClean="0"/>
              <a:t> </a:t>
            </a:r>
          </a:p>
          <a:p>
            <a:pPr marL="0" indent="0">
              <a:buNone/>
            </a:pPr>
            <a:endParaRPr lang="en-US" sz="1800" b="1" dirty="0"/>
          </a:p>
          <a:p>
            <a:pPr marL="0" indent="0">
              <a:buNone/>
            </a:pPr>
            <a:endParaRPr lang="en-US" sz="1800" b="1" dirty="0" smtClean="0"/>
          </a:p>
          <a:p>
            <a:pPr marL="0" indent="0">
              <a:buNone/>
            </a:pPr>
            <a:endParaRPr lang="en-US" sz="1800" b="1" dirty="0"/>
          </a:p>
          <a:p>
            <a:pPr marL="0" indent="0">
              <a:buNone/>
            </a:pPr>
            <a:endParaRPr lang="en-US" sz="18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34</a:t>
            </a:fld>
            <a:endParaRPr lang="en-GB" dirty="0"/>
          </a:p>
        </p:txBody>
      </p:sp>
    </p:spTree>
    <p:extLst>
      <p:ext uri="{BB962C8B-B14F-4D97-AF65-F5344CB8AC3E}">
        <p14:creationId xmlns:p14="http://schemas.microsoft.com/office/powerpoint/2010/main" val="27199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Joins Types</a:t>
            </a:r>
            <a:endParaRPr lang="en-US" dirty="0"/>
          </a:p>
        </p:txBody>
      </p:sp>
      <p:sp>
        <p:nvSpPr>
          <p:cNvPr id="3" name="Content Placeholder 2"/>
          <p:cNvSpPr>
            <a:spLocks noGrp="1"/>
          </p:cNvSpPr>
          <p:nvPr>
            <p:ph idx="1"/>
          </p:nvPr>
        </p:nvSpPr>
        <p:spPr/>
        <p:txBody>
          <a:bodyPr/>
          <a:lstStyle/>
          <a:p>
            <a:pPr marL="0" indent="0">
              <a:buNone/>
            </a:pPr>
            <a:r>
              <a:rPr lang="en-US" sz="2000" b="1" dirty="0" smtClean="0"/>
              <a:t>SELF JOIN </a:t>
            </a:r>
          </a:p>
          <a:p>
            <a:r>
              <a:rPr lang="en-US" sz="1800" dirty="0"/>
              <a:t>A self-join is joining a table to </a:t>
            </a:r>
            <a:r>
              <a:rPr lang="en-US" sz="1800" dirty="0" smtClean="0"/>
              <a:t>itself.</a:t>
            </a:r>
          </a:p>
          <a:p>
            <a:r>
              <a:rPr lang="en-US" sz="1800" dirty="0" smtClean="0"/>
              <a:t>Use </a:t>
            </a:r>
            <a:r>
              <a:rPr lang="en-US" sz="1800" dirty="0"/>
              <a:t>a self-join when you want to create a result set that joins records in a table with other records in the same table. </a:t>
            </a:r>
            <a:endParaRPr lang="en-US" sz="1800" dirty="0" smtClean="0"/>
          </a:p>
          <a:p>
            <a:r>
              <a:rPr lang="en-US" sz="1800" dirty="0" smtClean="0"/>
              <a:t>To </a:t>
            </a:r>
            <a:r>
              <a:rPr lang="en-US" sz="1800" dirty="0"/>
              <a:t>list a table two times in the same query, you must provide a table alias for at least one of instance of the table name. </a:t>
            </a:r>
            <a:endParaRPr lang="en-US" sz="1800" dirty="0" smtClean="0"/>
          </a:p>
          <a:p>
            <a:r>
              <a:rPr lang="en-US" sz="1800" dirty="0" smtClean="0"/>
              <a:t>This </a:t>
            </a:r>
            <a:r>
              <a:rPr lang="en-US" sz="1800" dirty="0"/>
              <a:t>table alias helps the query processor determine whether columns should present data from the right or left version of the table</a:t>
            </a:r>
            <a:r>
              <a:rPr lang="en-US" sz="1800" dirty="0" smtClean="0"/>
              <a:t>.</a:t>
            </a:r>
          </a:p>
          <a:p>
            <a:pPr marL="0" indent="0">
              <a:spcBef>
                <a:spcPts val="600"/>
              </a:spcBef>
              <a:buNone/>
            </a:pPr>
            <a:endParaRPr lang="en-US" sz="1800" b="1" dirty="0"/>
          </a:p>
          <a:p>
            <a:pPr marL="0" indent="0">
              <a:spcBef>
                <a:spcPts val="600"/>
              </a:spcBef>
              <a:buNone/>
            </a:pPr>
            <a:r>
              <a:rPr lang="en-US" sz="1800" b="1" dirty="0" smtClean="0"/>
              <a:t>ANSI Style</a:t>
            </a:r>
          </a:p>
          <a:p>
            <a:pPr marL="0" indent="0">
              <a:buNone/>
            </a:pPr>
            <a:r>
              <a:rPr lang="en-US" sz="1800" b="1" dirty="0" smtClean="0">
                <a:solidFill>
                  <a:schemeClr val="accent1">
                    <a:lumMod val="75000"/>
                  </a:schemeClr>
                </a:solidFill>
              </a:rPr>
              <a:t>SELECT </a:t>
            </a:r>
            <a:r>
              <a:rPr lang="en-US" sz="1800" b="1" dirty="0" err="1">
                <a:solidFill>
                  <a:schemeClr val="accent6">
                    <a:lumMod val="75000"/>
                  </a:schemeClr>
                </a:solidFill>
              </a:rPr>
              <a:t>a.lastname</a:t>
            </a:r>
            <a:r>
              <a:rPr lang="en-US" sz="1800" b="1" dirty="0">
                <a:solidFill>
                  <a:schemeClr val="accent6">
                    <a:lumMod val="75000"/>
                  </a:schemeClr>
                </a:solidFill>
              </a:rPr>
              <a:t>, </a:t>
            </a:r>
            <a:r>
              <a:rPr lang="en-US" sz="1800" b="1" dirty="0" err="1">
                <a:solidFill>
                  <a:schemeClr val="accent6">
                    <a:lumMod val="75000"/>
                  </a:schemeClr>
                </a:solidFill>
              </a:rPr>
              <a:t>a.reportsto</a:t>
            </a:r>
            <a:r>
              <a:rPr lang="en-US" sz="1800" b="1" dirty="0">
                <a:solidFill>
                  <a:schemeClr val="accent6">
                    <a:lumMod val="75000"/>
                  </a:schemeClr>
                </a:solidFill>
              </a:rPr>
              <a:t>, </a:t>
            </a:r>
            <a:r>
              <a:rPr lang="en-US" sz="1800" b="1" dirty="0" err="1">
                <a:solidFill>
                  <a:schemeClr val="accent6">
                    <a:lumMod val="75000"/>
                  </a:schemeClr>
                </a:solidFill>
              </a:rPr>
              <a:t>b.firstname</a:t>
            </a:r>
            <a:r>
              <a:rPr lang="en-US" sz="1800" b="1" dirty="0">
                <a:solidFill>
                  <a:schemeClr val="accent6">
                    <a:lumMod val="75000"/>
                  </a:schemeClr>
                </a:solidFill>
              </a:rPr>
              <a:t>, </a:t>
            </a:r>
            <a:r>
              <a:rPr lang="en-US" sz="1800" b="1" dirty="0" err="1">
                <a:solidFill>
                  <a:schemeClr val="accent6">
                    <a:lumMod val="75000"/>
                  </a:schemeClr>
                </a:solidFill>
              </a:rPr>
              <a:t>b.reportsto</a:t>
            </a:r>
            <a:r>
              <a:rPr lang="en-US" sz="1800" b="1" dirty="0">
                <a:solidFill>
                  <a:schemeClr val="accent6">
                    <a:lumMod val="75000"/>
                  </a:schemeClr>
                </a:solidFill>
              </a:rPr>
              <a:t>, </a:t>
            </a:r>
            <a:r>
              <a:rPr lang="en-US" sz="1800" b="1" dirty="0" err="1">
                <a:solidFill>
                  <a:schemeClr val="accent6">
                    <a:lumMod val="75000"/>
                  </a:schemeClr>
                </a:solidFill>
              </a:rPr>
              <a:t>b.jobtitle</a:t>
            </a:r>
            <a:r>
              <a:rPr lang="en-US" sz="1800" b="1" dirty="0">
                <a:solidFill>
                  <a:schemeClr val="accent6">
                    <a:lumMod val="75000"/>
                  </a:schemeClr>
                </a:solidFill>
              </a:rPr>
              <a:t> </a:t>
            </a:r>
          </a:p>
          <a:p>
            <a:pPr marL="0" indent="0">
              <a:buNone/>
            </a:pPr>
            <a:r>
              <a:rPr lang="en-US" sz="1800" b="1" dirty="0">
                <a:solidFill>
                  <a:schemeClr val="accent1">
                    <a:lumMod val="75000"/>
                  </a:schemeClr>
                </a:solidFill>
              </a:rPr>
              <a:t>FROM</a:t>
            </a:r>
            <a:r>
              <a:rPr lang="en-US" sz="1800" b="1" dirty="0">
                <a:solidFill>
                  <a:schemeClr val="accent6">
                    <a:lumMod val="75000"/>
                  </a:schemeClr>
                </a:solidFill>
              </a:rPr>
              <a:t> employees a </a:t>
            </a:r>
            <a:r>
              <a:rPr lang="en-US" sz="1800" b="1" dirty="0">
                <a:solidFill>
                  <a:schemeClr val="accent1">
                    <a:lumMod val="75000"/>
                  </a:schemeClr>
                </a:solidFill>
              </a:rPr>
              <a:t>INNER JOIN </a:t>
            </a:r>
            <a:r>
              <a:rPr lang="en-US" sz="1800" b="1" dirty="0">
                <a:solidFill>
                  <a:schemeClr val="accent6">
                    <a:lumMod val="75000"/>
                  </a:schemeClr>
                </a:solidFill>
              </a:rPr>
              <a:t>employees b </a:t>
            </a:r>
          </a:p>
          <a:p>
            <a:pPr marL="0" indent="0">
              <a:buNone/>
            </a:pPr>
            <a:r>
              <a:rPr lang="en-US" sz="1800" b="1" dirty="0">
                <a:solidFill>
                  <a:schemeClr val="accent1">
                    <a:lumMod val="75000"/>
                  </a:schemeClr>
                </a:solidFill>
              </a:rPr>
              <a:t>ON</a:t>
            </a:r>
            <a:r>
              <a:rPr lang="en-US" sz="1800" b="1" dirty="0">
                <a:solidFill>
                  <a:schemeClr val="accent6">
                    <a:lumMod val="75000"/>
                  </a:schemeClr>
                </a:solidFill>
              </a:rPr>
              <a:t> </a:t>
            </a:r>
            <a:r>
              <a:rPr lang="en-US" sz="1800" b="1" dirty="0" err="1">
                <a:solidFill>
                  <a:schemeClr val="accent6">
                    <a:lumMod val="75000"/>
                  </a:schemeClr>
                </a:solidFill>
              </a:rPr>
              <a:t>a.jobtitle</a:t>
            </a:r>
            <a:r>
              <a:rPr lang="en-US" sz="1800" b="1" dirty="0">
                <a:solidFill>
                  <a:schemeClr val="accent6">
                    <a:lumMod val="75000"/>
                  </a:schemeClr>
                </a:solidFill>
              </a:rPr>
              <a:t> =</a:t>
            </a:r>
            <a:r>
              <a:rPr lang="en-US" sz="1800" b="1" dirty="0" err="1">
                <a:solidFill>
                  <a:schemeClr val="accent6">
                    <a:lumMod val="75000"/>
                  </a:schemeClr>
                </a:solidFill>
              </a:rPr>
              <a:t>b.jobtitle</a:t>
            </a:r>
            <a:r>
              <a:rPr lang="en-US" sz="1800" b="1" dirty="0">
                <a:solidFill>
                  <a:schemeClr val="accent6">
                    <a:lumMod val="75000"/>
                  </a:schemeClr>
                </a:solidFill>
              </a:rPr>
              <a:t>;</a:t>
            </a:r>
          </a:p>
          <a:p>
            <a:pPr marL="0" indent="0">
              <a:buNone/>
            </a:pPr>
            <a:endParaRPr lang="en-US" sz="1800" b="1"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35</a:t>
            </a:fld>
            <a:endParaRPr lang="en-GB" dirty="0"/>
          </a:p>
        </p:txBody>
      </p:sp>
    </p:spTree>
    <p:extLst>
      <p:ext uri="{BB962C8B-B14F-4D97-AF65-F5344CB8AC3E}">
        <p14:creationId xmlns:p14="http://schemas.microsoft.com/office/powerpoint/2010/main" val="3016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Any 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1142348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a:t>Now </a:t>
            </a:r>
            <a:r>
              <a:rPr lang="en-US" sz="1800" dirty="0" smtClean="0"/>
              <a:t>we </a:t>
            </a:r>
            <a:r>
              <a:rPr lang="en-US" sz="1800" dirty="0"/>
              <a:t>are well versed with </a:t>
            </a:r>
            <a:r>
              <a:rPr lang="en-US" sz="1800" dirty="0" smtClean="0"/>
              <a:t>join &amp; various types of joins!</a:t>
            </a:r>
            <a:endParaRPr lang="en-US" sz="1800" dirty="0"/>
          </a:p>
          <a:p>
            <a:pPr marL="0" indent="0">
              <a:buNone/>
            </a:pPr>
            <a:r>
              <a:rPr lang="en-US" sz="1800" dirty="0"/>
              <a:t>Let us help Tim to </a:t>
            </a:r>
            <a:r>
              <a:rPr lang="en-US" sz="1800" dirty="0" smtClean="0"/>
              <a:t>find answers to his complicated queries for </a:t>
            </a:r>
            <a:r>
              <a:rPr lang="en-US" sz="1800" dirty="0"/>
              <a:t>online feedback system.</a:t>
            </a:r>
          </a:p>
          <a:p>
            <a:pPr marL="0" indent="0">
              <a:buNone/>
            </a:pPr>
            <a:r>
              <a:rPr lang="en-US" sz="1800" dirty="0"/>
              <a:t>Please check Hands On document for more details.</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Hands </a:t>
            </a:r>
            <a:r>
              <a:rPr lang="en-US" dirty="0"/>
              <a:t>On</a:t>
            </a:r>
          </a:p>
        </p:txBody>
      </p:sp>
      <p:sp>
        <p:nvSpPr>
          <p:cNvPr id="4" name="Slide Number Placeholder 3"/>
          <p:cNvSpPr>
            <a:spLocks noGrp="1"/>
          </p:cNvSpPr>
          <p:nvPr>
            <p:ph type="sldNum" sz="quarter" idx="4294967295"/>
          </p:nvPr>
        </p:nvSpPr>
        <p:spPr>
          <a:xfrm>
            <a:off x="0" y="6400800"/>
            <a:ext cx="444500" cy="320675"/>
          </a:xfrm>
          <a:prstGeom prst="rect">
            <a:avLst/>
          </a:prstGeom>
        </p:spPr>
        <p:txBody>
          <a:bodyPr/>
          <a:lstStyle/>
          <a:p>
            <a:pPr>
              <a:defRPr/>
            </a:pPr>
            <a:fld id="{50EC62AF-8A58-47DB-8277-FFD1CE2A98DE}" type="slidenum">
              <a:rPr lang="en-US" smtClean="0">
                <a:solidFill>
                  <a:schemeClr val="accent6">
                    <a:lumMod val="50000"/>
                  </a:schemeClr>
                </a:solidFill>
              </a:rPr>
              <a:pPr>
                <a:defRPr/>
              </a:pPr>
              <a:t>37</a:t>
            </a:fld>
            <a:endParaRPr lang="en-US" dirty="0">
              <a:solidFill>
                <a:schemeClr val="accent6">
                  <a:lumMod val="50000"/>
                </a:schemeClr>
              </a:solidFill>
            </a:endParaRP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533" y="2514600"/>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Callout 11"/>
          <p:cNvSpPr/>
          <p:nvPr/>
        </p:nvSpPr>
        <p:spPr>
          <a:xfrm>
            <a:off x="4374108" y="1828800"/>
            <a:ext cx="1721892" cy="105896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B0F0"/>
                </a:solidFill>
              </a:rPr>
              <a:t>Yeah!</a:t>
            </a:r>
            <a:endParaRPr lang="en-US" sz="1400" dirty="0">
              <a:solidFill>
                <a:schemeClr val="bg2">
                  <a:lumMod val="25000"/>
                </a:schemeClr>
              </a:solidFill>
            </a:endParaRPr>
          </a:p>
        </p:txBody>
      </p:sp>
    </p:spTree>
    <p:extLst>
      <p:ext uri="{BB962C8B-B14F-4D97-AF65-F5344CB8AC3E}">
        <p14:creationId xmlns:p14="http://schemas.microsoft.com/office/powerpoint/2010/main" val="328501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Activity</a:t>
            </a:r>
            <a:endParaRPr lang="en-US" sz="4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sp>
        <p:nvSpPr>
          <p:cNvPr id="6" name="TextBox 5"/>
          <p:cNvSpPr txBox="1"/>
          <p:nvPr/>
        </p:nvSpPr>
        <p:spPr>
          <a:xfrm>
            <a:off x="152400" y="1600200"/>
            <a:ext cx="8839200" cy="458587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t>
            </a:r>
            <a:r>
              <a:rPr lang="en-US" sz="1600" dirty="0" smtClean="0">
                <a:latin typeface="Arial" pitchFamily="34" charset="0"/>
                <a:cs typeface="Arial" pitchFamily="34" charset="0"/>
              </a:rPr>
              <a:t>Cognizant Academy</a:t>
            </a:r>
            <a:r>
              <a:rPr lang="en-US" sz="1600" b="0" dirty="0" smtClean="0">
                <a:latin typeface="Arial" pitchFamily="34" charset="0"/>
                <a:cs typeface="Arial" pitchFamily="34" charset="0"/>
              </a:rPr>
              <a:t>.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286000"/>
            <a:ext cx="6400800" cy="646331"/>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US" sz="1600" b="1" dirty="0" smtClean="0">
                <a:solidFill>
                  <a:schemeClr val="bg1"/>
                </a:solidFill>
                <a:latin typeface="Arial" pitchFamily="34" charset="0"/>
                <a:cs typeface="Arial" pitchFamily="34" charset="0"/>
              </a:rPr>
              <a:t>C</a:t>
            </a:r>
            <a:r>
              <a:rPr lang="en-US" sz="1600" dirty="0" smtClean="0">
                <a:solidFill>
                  <a:schemeClr val="tx1">
                    <a:lumMod val="65000"/>
                    <a:lumOff val="35000"/>
                  </a:schemeClr>
                </a:solidFill>
                <a:latin typeface="Arial" pitchFamily="34" charset="0"/>
                <a:cs typeface="Arial" pitchFamily="34" charset="0"/>
              </a:rPr>
              <a:t>ourse </a:t>
            </a:r>
            <a:r>
              <a:rPr lang="en-US" sz="1600" b="1" dirty="0" smtClean="0">
                <a:solidFill>
                  <a:schemeClr val="bg1"/>
                </a:solidFill>
                <a:latin typeface="Arial" pitchFamily="34" charset="0"/>
                <a:cs typeface="Arial" pitchFamily="34" charset="0"/>
              </a:rPr>
              <a:t>M</a:t>
            </a:r>
            <a:r>
              <a:rPr lang="en-US" sz="1600" dirty="0" smtClean="0">
                <a:solidFill>
                  <a:schemeClr val="tx1">
                    <a:lumMod val="65000"/>
                    <a:lumOff val="35000"/>
                  </a:schemeClr>
                </a:solidFill>
                <a:latin typeface="Arial" pitchFamily="34" charset="0"/>
                <a:cs typeface="Arial" pitchFamily="34" charset="0"/>
              </a:rPr>
              <a:t>anagement </a:t>
            </a:r>
            <a:r>
              <a:rPr lang="en-US" sz="1600" b="1" dirty="0" smtClean="0">
                <a:solidFill>
                  <a:schemeClr val="bg1"/>
                </a:solidFill>
                <a:latin typeface="Arial" pitchFamily="34" charset="0"/>
                <a:cs typeface="Arial" pitchFamily="34" charset="0"/>
              </a:rPr>
              <a:t>S</a:t>
            </a:r>
            <a:r>
              <a:rPr lang="en-US" sz="1600" dirty="0" smtClean="0">
                <a:solidFill>
                  <a:schemeClr val="tx1">
                    <a:lumMod val="65000"/>
                    <a:lumOff val="35000"/>
                  </a:schemeClr>
                </a:solidFill>
                <a:latin typeface="Arial" pitchFamily="34" charset="0"/>
                <a:cs typeface="Arial" pitchFamily="34" charset="0"/>
              </a:rPr>
              <a:t>ystem (</a:t>
            </a:r>
            <a:r>
              <a:rPr lang="en-US" sz="1600" b="1" dirty="0" smtClean="0">
                <a:solidFill>
                  <a:schemeClr val="bg1"/>
                </a:solidFill>
                <a:latin typeface="Arial" pitchFamily="34" charset="0"/>
                <a:cs typeface="Arial" pitchFamily="34" charset="0"/>
              </a:rPr>
              <a:t>CMS</a:t>
            </a:r>
            <a:r>
              <a:rPr lang="en-US" sz="1600" dirty="0" smtClean="0">
                <a:solidFill>
                  <a:schemeClr val="tx1">
                    <a:lumMod val="65000"/>
                    <a:lumOff val="35000"/>
                  </a:schemeClr>
                </a:solidFill>
                <a:latin typeface="Arial" pitchFamily="34" charset="0"/>
                <a:cs typeface="Arial" pitchFamily="34" charset="0"/>
              </a:rPr>
              <a:t>)   </a:t>
            </a:r>
            <a:r>
              <a:rPr lang="en-IN" sz="2000" dirty="0">
                <a:solidFill>
                  <a:schemeClr val="bg1"/>
                </a:solidFill>
                <a:latin typeface="Broadway" pitchFamily="82" charset="0"/>
              </a:rPr>
              <a:t>Cognizant Academy </a:t>
            </a:r>
          </a:p>
          <a:p>
            <a:pPr lvl="0"/>
            <a:r>
              <a:rPr lang="en-IN" sz="1100" dirty="0" smtClean="0"/>
              <a:t>					</a:t>
            </a:r>
            <a:r>
              <a:rPr lang="en-IN" sz="1600" dirty="0" smtClean="0"/>
              <a:t>Outcome </a:t>
            </a:r>
            <a:r>
              <a:rPr lang="en-IN" sz="1600" dirty="0"/>
              <a:t>Assured</a:t>
            </a:r>
            <a:r>
              <a:rPr lang="en-IN" sz="1600" dirty="0" smtClean="0"/>
              <a:t>…</a:t>
            </a:r>
            <a:endParaRPr lang="en-US" sz="2000" dirty="0">
              <a:solidFill>
                <a:schemeClr val="bg1"/>
              </a:solidFill>
              <a:latin typeface="Arial" pitchFamily="34" charset="0"/>
              <a:cs typeface="Arial" pitchFamily="34" charset="0"/>
            </a:endParaRPr>
          </a:p>
        </p:txBody>
      </p:sp>
      <p:pic>
        <p:nvPicPr>
          <p:cNvPr id="8" name="Picture 32"/>
          <p:cNvPicPr>
            <a:picLocks noChangeAspect="1" noChangeArrowheads="1"/>
          </p:cNvPicPr>
          <p:nvPr/>
        </p:nvPicPr>
        <p:blipFill>
          <a:blip r:embed="rId2" cstate="print"/>
          <a:srcRect/>
          <a:stretch>
            <a:fillRect/>
          </a:stretch>
        </p:blipFill>
        <p:spPr bwMode="auto">
          <a:xfrm>
            <a:off x="7772400"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936381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39</a:t>
            </a:fld>
            <a:endParaRPr lang="en-US" dirty="0"/>
          </a:p>
        </p:txBody>
      </p:sp>
      <p:sp>
        <p:nvSpPr>
          <p:cNvPr id="5" name="Content Placeholder 4"/>
          <p:cNvSpPr>
            <a:spLocks noGrp="1"/>
          </p:cNvSpPr>
          <p:nvPr>
            <p:ph idx="1"/>
          </p:nvPr>
        </p:nvSpPr>
        <p:spPr/>
        <p:txBody>
          <a:bodyPr/>
          <a:lstStyle/>
          <a:p>
            <a:pPr marL="0" indent="0">
              <a:buNone/>
            </a:pPr>
            <a:r>
              <a:rPr lang="en-US" sz="1800" b="1" dirty="0">
                <a:cs typeface="Arial" pitchFamily="34" charset="0"/>
              </a:rPr>
              <a:t>Requirement #1: </a:t>
            </a:r>
            <a:r>
              <a:rPr lang="en-US" sz="1800" dirty="0">
                <a:cs typeface="Arial" pitchFamily="34" charset="0"/>
              </a:rPr>
              <a:t>Write a query to fetch </a:t>
            </a:r>
            <a:r>
              <a:rPr lang="en-US" sz="1800" dirty="0" smtClean="0">
                <a:cs typeface="Arial" pitchFamily="34" charset="0"/>
              </a:rPr>
              <a:t>student ID, first name, last name and course  code for students who </a:t>
            </a:r>
            <a:r>
              <a:rPr lang="en-US" sz="1800" dirty="0">
                <a:cs typeface="Arial" pitchFamily="34" charset="0"/>
              </a:rPr>
              <a:t>have enrolled for course having course_code as 167. Student_Info and student_courses to be queried.</a:t>
            </a:r>
          </a:p>
          <a:p>
            <a:pPr marL="0" indent="0">
              <a:buNone/>
            </a:pPr>
            <a:r>
              <a:rPr lang="en-US" sz="1800" b="1" dirty="0" smtClean="0">
                <a:cs typeface="Arial" pitchFamily="34" charset="0"/>
              </a:rPr>
              <a:t>Requirement </a:t>
            </a:r>
            <a:r>
              <a:rPr lang="en-US" sz="1800" b="1" dirty="0">
                <a:cs typeface="Arial" pitchFamily="34" charset="0"/>
              </a:rPr>
              <a:t>#2</a:t>
            </a:r>
            <a:r>
              <a:rPr lang="en-US" sz="1800" dirty="0">
                <a:cs typeface="Arial" pitchFamily="34" charset="0"/>
              </a:rPr>
              <a:t>: Write a query to display the discount offerered on the courses along with course descriptions.</a:t>
            </a:r>
          </a:p>
          <a:p>
            <a:pPr>
              <a:spcBef>
                <a:spcPts val="1200"/>
              </a:spcBef>
              <a:buNone/>
            </a:pPr>
            <a:r>
              <a:rPr lang="en-US" sz="1800" b="1" dirty="0">
                <a:cs typeface="Arial" pitchFamily="34" charset="0"/>
              </a:rPr>
              <a:t>Pre-requisite for Requirement #3</a:t>
            </a:r>
            <a:r>
              <a:rPr lang="en-US" sz="1800" dirty="0">
                <a:cs typeface="Arial" pitchFamily="34" charset="0"/>
              </a:rPr>
              <a:t>: Create a student record (</a:t>
            </a:r>
            <a:r>
              <a:rPr lang="en-US" sz="1800" i="1" dirty="0">
                <a:cs typeface="Arial" pitchFamily="34" charset="0"/>
              </a:rPr>
              <a:t>student_info_</a:t>
            </a:r>
            <a:r>
              <a:rPr lang="en-US" sz="1800" dirty="0">
                <a:solidFill>
                  <a:srgbClr val="00B050"/>
                </a:solidFill>
              </a:rPr>
              <a:t> </a:t>
            </a:r>
            <a:r>
              <a:rPr lang="en-US" sz="1800" dirty="0"/>
              <a:t>&lt;employee id&gt;</a:t>
            </a:r>
            <a:r>
              <a:rPr lang="en-US" sz="1800" dirty="0">
                <a:cs typeface="Arial" pitchFamily="34" charset="0"/>
              </a:rPr>
              <a:t>).</a:t>
            </a:r>
          </a:p>
          <a:p>
            <a:pPr>
              <a:spcBef>
                <a:spcPts val="1200"/>
              </a:spcBef>
              <a:buNone/>
            </a:pPr>
            <a:r>
              <a:rPr lang="en-US" sz="1800" dirty="0">
                <a:cs typeface="Arial" pitchFamily="34" charset="0"/>
              </a:rPr>
              <a:t>NOTE: </a:t>
            </a:r>
            <a:r>
              <a:rPr lang="en-US" sz="1800" dirty="0" smtClean="0">
                <a:cs typeface="Arial" pitchFamily="34" charset="0"/>
              </a:rPr>
              <a:t>Do not </a:t>
            </a:r>
            <a:r>
              <a:rPr lang="en-US" sz="1800" dirty="0">
                <a:cs typeface="Arial" pitchFamily="34" charset="0"/>
              </a:rPr>
              <a:t>create any other detail regarding this student in any other table.</a:t>
            </a:r>
          </a:p>
          <a:p>
            <a:pPr marL="0" indent="0">
              <a:buNone/>
            </a:pPr>
            <a:r>
              <a:rPr lang="en-US" sz="1800" b="1" dirty="0" smtClean="0">
                <a:cs typeface="Arial" pitchFamily="34" charset="0"/>
              </a:rPr>
              <a:t>Requirement </a:t>
            </a:r>
            <a:r>
              <a:rPr lang="en-US" sz="1800" b="1" dirty="0">
                <a:cs typeface="Arial" pitchFamily="34" charset="0"/>
              </a:rPr>
              <a:t>#3</a:t>
            </a:r>
            <a:r>
              <a:rPr lang="en-US" sz="1800" dirty="0">
                <a:cs typeface="Arial" pitchFamily="34" charset="0"/>
              </a:rPr>
              <a:t>: Write a query to </a:t>
            </a:r>
            <a:r>
              <a:rPr lang="en-US" sz="1800" dirty="0" smtClean="0">
                <a:cs typeface="Arial" pitchFamily="34" charset="0"/>
              </a:rPr>
              <a:t>fetch </a:t>
            </a:r>
            <a:r>
              <a:rPr lang="en-US" sz="1800" dirty="0">
                <a:cs typeface="Arial" pitchFamily="34" charset="0"/>
              </a:rPr>
              <a:t>first </a:t>
            </a:r>
            <a:r>
              <a:rPr lang="en-US" sz="1800" dirty="0" smtClean="0">
                <a:cs typeface="Arial" pitchFamily="34" charset="0"/>
              </a:rPr>
              <a:t>names </a:t>
            </a:r>
            <a:r>
              <a:rPr lang="en-US" sz="1800" dirty="0">
                <a:cs typeface="Arial" pitchFamily="34" charset="0"/>
              </a:rPr>
              <a:t>of the students along with the course codes of  the courses they have enrolled in. Note even if the course_code does not exist for a student, the record needs to be </a:t>
            </a:r>
            <a:r>
              <a:rPr lang="en-US" sz="1800" dirty="0" smtClean="0">
                <a:cs typeface="Arial" pitchFamily="34" charset="0"/>
              </a:rPr>
              <a:t>fetched.</a:t>
            </a:r>
            <a:endParaRPr lang="en-US" sz="1800" dirty="0">
              <a:cs typeface="Arial" pitchFamily="34" charset="0"/>
            </a:endParaRPr>
          </a:p>
          <a:p>
            <a:pPr marL="0" indent="0">
              <a:buNone/>
            </a:pPr>
            <a:r>
              <a:rPr lang="en-US" sz="1800" dirty="0">
                <a:cs typeface="Arial" pitchFamily="34" charset="0"/>
              </a:rPr>
              <a:t>Get the same output as per the requirement </a:t>
            </a:r>
            <a:r>
              <a:rPr lang="en-US" sz="1800" dirty="0" smtClean="0">
                <a:cs typeface="Arial" pitchFamily="34" charset="0"/>
              </a:rPr>
              <a:t>above </a:t>
            </a:r>
            <a:r>
              <a:rPr lang="en-US" sz="1800" dirty="0">
                <a:cs typeface="Arial" pitchFamily="34" charset="0"/>
              </a:rPr>
              <a:t>using :</a:t>
            </a:r>
          </a:p>
          <a:p>
            <a:pPr>
              <a:buAutoNum type="alphaLcParenR"/>
            </a:pPr>
            <a:r>
              <a:rPr lang="en-US" sz="1800" dirty="0">
                <a:cs typeface="Arial" pitchFamily="34" charset="0"/>
              </a:rPr>
              <a:t>Left Join</a:t>
            </a:r>
          </a:p>
          <a:p>
            <a:pPr>
              <a:buAutoNum type="alphaLcParenR"/>
            </a:pPr>
            <a:r>
              <a:rPr lang="en-US" sz="1800" dirty="0">
                <a:cs typeface="Arial" pitchFamily="34" charset="0"/>
              </a:rPr>
              <a:t>Right Join</a:t>
            </a:r>
          </a:p>
          <a:p>
            <a:pPr marL="0" indent="0">
              <a:buNone/>
            </a:pPr>
            <a:endParaRPr lang="en-US" sz="1800" dirty="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a:buNone/>
            </a:pPr>
            <a:endParaRPr lang="en-US" sz="1800" dirty="0">
              <a:cs typeface="Arial" pitchFamily="34" charset="0"/>
            </a:endParaRPr>
          </a:p>
          <a:p>
            <a:endParaRPr lang="en-US" sz="1800" dirty="0"/>
          </a:p>
        </p:txBody>
      </p:sp>
      <p:sp>
        <p:nvSpPr>
          <p:cNvPr id="6" name="Title 1"/>
          <p:cNvSpPr>
            <a:spLocks noGrp="1"/>
          </p:cNvSpPr>
          <p:nvPr>
            <p:ph type="title"/>
          </p:nvPr>
        </p:nvSpPr>
        <p:spPr>
          <a:xfrm>
            <a:off x="1600200" y="0"/>
            <a:ext cx="7543800" cy="1143000"/>
          </a:xfrm>
        </p:spPr>
        <p:txBody>
          <a:bodyPr/>
          <a:lstStyle/>
          <a:p>
            <a:r>
              <a:rPr lang="en-IN" dirty="0" smtClean="0"/>
              <a:t>Lend a Hand </a:t>
            </a:r>
            <a:endParaRPr lang="en-IN" dirty="0"/>
          </a:p>
        </p:txBody>
      </p:sp>
      <p:pic>
        <p:nvPicPr>
          <p:cNvPr id="7" name="Picture 32"/>
          <p:cNvPicPr>
            <a:picLocks noChangeAspect="1" noChangeArrowheads="1"/>
          </p:cNvPicPr>
          <p:nvPr/>
        </p:nvPicPr>
        <p:blipFill>
          <a:blip r:embed="rId2" cstate="print"/>
          <a:srcRect/>
          <a:stretch>
            <a:fillRect/>
          </a:stretch>
        </p:blipFill>
        <p:spPr bwMode="auto">
          <a:xfrm>
            <a:off x="7772400"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358505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down)">
                                      <p:cBhvr>
                                        <p:cTn id="22" dur="500"/>
                                        <p:tgtEl>
                                          <p:spTgt spid="5">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wipe(down)">
                                      <p:cBhvr>
                                        <p:cTn id="25" dur="500"/>
                                        <p:tgtEl>
                                          <p:spTgt spid="5">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wipe(down)">
                                      <p:cBhvr>
                                        <p:cTn id="2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For complete understanding of ANSI SQL we are going to make use of </a:t>
            </a:r>
            <a:r>
              <a:rPr lang="en-US" sz="2000" b="1" dirty="0" smtClean="0"/>
              <a:t>Product Management System</a:t>
            </a:r>
            <a:r>
              <a:rPr lang="en-US" sz="1800" dirty="0" smtClean="0"/>
              <a:t> (</a:t>
            </a:r>
            <a:r>
              <a:rPr lang="en-US" sz="2000" b="1" dirty="0" smtClean="0"/>
              <a:t>PMS</a:t>
            </a:r>
            <a:r>
              <a:rPr lang="en-US" sz="1800" dirty="0" smtClean="0"/>
              <a:t>) for ABC Traders.</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smtClean="0"/>
          </a:p>
          <a:p>
            <a:pPr marL="0" lvl="0" indent="0">
              <a:spcBef>
                <a:spcPts val="1800"/>
              </a:spcBef>
              <a:buNone/>
            </a:pPr>
            <a:r>
              <a:rPr lang="en-US" sz="1800" dirty="0"/>
              <a:t>ABC Traders is a company which </a:t>
            </a:r>
            <a:r>
              <a:rPr lang="en-US" sz="1800" dirty="0" smtClean="0"/>
              <a:t>buys </a:t>
            </a:r>
            <a:r>
              <a:rPr lang="en-US" sz="1800" dirty="0"/>
              <a:t>collectable model cars, trains, trucks, buses, trains and ships directly from manufacturers and sells them to distributors across the </a:t>
            </a:r>
            <a:r>
              <a:rPr lang="en-US" sz="1800" dirty="0" smtClean="0"/>
              <a:t>globe. </a:t>
            </a:r>
            <a:r>
              <a:rPr lang="en-US" sz="1800" dirty="0"/>
              <a:t>In order to manage the stocking, supply and payment transactions the above software is developed.</a:t>
            </a:r>
          </a:p>
          <a:p>
            <a:pPr marL="0" lvl="0" indent="0">
              <a:spcBef>
                <a:spcPts val="1800"/>
              </a:spcBef>
              <a:buNone/>
            </a:pPr>
            <a:r>
              <a:rPr lang="en-US" sz="1800" dirty="0" smtClean="0"/>
              <a:t>As per the requirement of the trading company a inventory system is developed to collect the information of products and customers and their payment processing.</a:t>
            </a:r>
          </a:p>
        </p:txBody>
      </p:sp>
      <p:sp>
        <p:nvSpPr>
          <p:cNvPr id="2" name="Title 1"/>
          <p:cNvSpPr>
            <a:spLocks noGrp="1"/>
          </p:cNvSpPr>
          <p:nvPr>
            <p:ph type="title"/>
          </p:nvPr>
        </p:nvSpPr>
        <p:spPr/>
        <p:txBody>
          <a:bodyPr/>
          <a:lstStyle/>
          <a:p>
            <a:r>
              <a:rPr lang="en-IN" dirty="0" smtClean="0"/>
              <a:t>Case Study</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a:t>
            </a:fld>
            <a:endParaRPr lang="en-US" dirty="0"/>
          </a:p>
        </p:txBody>
      </p:sp>
    </p:spTree>
    <p:extLst>
      <p:ext uri="{BB962C8B-B14F-4D97-AF65-F5344CB8AC3E}">
        <p14:creationId xmlns:p14="http://schemas.microsoft.com/office/powerpoint/2010/main" val="29079553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40</a:t>
            </a:fld>
            <a:endParaRPr lang="en-US" dirty="0"/>
          </a:p>
        </p:txBody>
      </p:sp>
      <p:sp>
        <p:nvSpPr>
          <p:cNvPr id="5" name="Content Placeholder 4"/>
          <p:cNvSpPr>
            <a:spLocks noGrp="1"/>
          </p:cNvSpPr>
          <p:nvPr>
            <p:ph idx="1"/>
          </p:nvPr>
        </p:nvSpPr>
        <p:spPr>
          <a:xfrm>
            <a:off x="228600" y="1524000"/>
            <a:ext cx="8686800" cy="5181599"/>
          </a:xfrm>
        </p:spPr>
        <p:txBody>
          <a:bodyPr/>
          <a:lstStyle/>
          <a:p>
            <a:pPr marL="0" indent="0">
              <a:buNone/>
            </a:pPr>
            <a:r>
              <a:rPr lang="en-US" sz="1400" b="1" dirty="0" smtClean="0">
                <a:cs typeface="Arial" pitchFamily="34" charset="0"/>
              </a:rPr>
              <a:t>Solution #1: </a:t>
            </a:r>
          </a:p>
          <a:p>
            <a:pPr marL="0" indent="0">
              <a:buNone/>
            </a:pPr>
            <a:r>
              <a:rPr lang="en-US" sz="1400" b="1" dirty="0" smtClean="0">
                <a:solidFill>
                  <a:schemeClr val="accent1">
                    <a:lumMod val="75000"/>
                  </a:schemeClr>
                </a:solidFill>
                <a:cs typeface="Arial" pitchFamily="34" charset="0"/>
              </a:rPr>
              <a:t>SELECT </a:t>
            </a:r>
            <a:r>
              <a:rPr lang="en-US" sz="1400" b="1" dirty="0" err="1" smtClean="0">
                <a:solidFill>
                  <a:schemeClr val="accent6">
                    <a:lumMod val="75000"/>
                  </a:schemeClr>
                </a:solidFill>
                <a:cs typeface="Arial" pitchFamily="34" charset="0"/>
              </a:rPr>
              <a:t>s.student_id</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s.first_name</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s.last_name</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s.address</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c.course_code</a:t>
            </a:r>
            <a:endParaRPr lang="en-US" sz="1400" b="1" dirty="0" smtClean="0">
              <a:solidFill>
                <a:schemeClr val="accent6">
                  <a:lumMod val="75000"/>
                </a:schemeClr>
              </a:solidFill>
              <a:cs typeface="Arial" pitchFamily="34" charset="0"/>
            </a:endParaRPr>
          </a:p>
          <a:p>
            <a:pPr marL="0" indent="0">
              <a:buNone/>
            </a:pPr>
            <a:r>
              <a:rPr lang="en-US" sz="1400" b="1" dirty="0" smtClean="0">
                <a:solidFill>
                  <a:schemeClr val="accent1">
                    <a:lumMod val="75000"/>
                  </a:schemeClr>
                </a:solidFill>
                <a:cs typeface="Arial" pitchFamily="34" charset="0"/>
              </a:rPr>
              <a:t>FROM</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student_info</a:t>
            </a:r>
            <a:r>
              <a:rPr lang="en-US" sz="1400" b="1" dirty="0" smtClean="0">
                <a:solidFill>
                  <a:schemeClr val="accent6">
                    <a:lumMod val="75000"/>
                  </a:schemeClr>
                </a:solidFill>
                <a:cs typeface="Arial" pitchFamily="34" charset="0"/>
              </a:rPr>
              <a:t> </a:t>
            </a:r>
            <a:r>
              <a:rPr lang="en-US" sz="1400" b="1" dirty="0" smtClean="0">
                <a:solidFill>
                  <a:schemeClr val="accent1">
                    <a:lumMod val="75000"/>
                  </a:schemeClr>
                </a:solidFill>
                <a:cs typeface="Arial" pitchFamily="34" charset="0"/>
              </a:rPr>
              <a:t>INNER JOIN </a:t>
            </a:r>
            <a:r>
              <a:rPr lang="en-US" sz="1400" b="1" dirty="0" err="1" smtClean="0">
                <a:solidFill>
                  <a:schemeClr val="accent6">
                    <a:lumMod val="75000"/>
                  </a:schemeClr>
                </a:solidFill>
                <a:cs typeface="Arial" pitchFamily="34" charset="0"/>
              </a:rPr>
              <a:t>student_course</a:t>
            </a:r>
            <a:endParaRPr lang="en-US" sz="1400" b="1" dirty="0" smtClean="0">
              <a:solidFill>
                <a:schemeClr val="accent6">
                  <a:lumMod val="75000"/>
                </a:schemeClr>
              </a:solidFill>
              <a:cs typeface="Arial" pitchFamily="34" charset="0"/>
            </a:endParaRPr>
          </a:p>
          <a:p>
            <a:pPr marL="0" indent="0">
              <a:buNone/>
            </a:pPr>
            <a:r>
              <a:rPr lang="en-US" sz="1400" b="1" dirty="0" smtClean="0">
                <a:solidFill>
                  <a:schemeClr val="accent1">
                    <a:lumMod val="75000"/>
                  </a:schemeClr>
                </a:solidFill>
                <a:cs typeface="Arial" pitchFamily="34" charset="0"/>
              </a:rPr>
              <a:t>ON</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s.student_id</a:t>
            </a:r>
            <a:r>
              <a:rPr lang="en-US" sz="1400" b="1" dirty="0" smtClean="0">
                <a:solidFill>
                  <a:schemeClr val="accent6">
                    <a:lumMod val="75000"/>
                  </a:schemeClr>
                </a:solidFill>
                <a:cs typeface="Arial" pitchFamily="34" charset="0"/>
              </a:rPr>
              <a:t> = </a:t>
            </a:r>
            <a:r>
              <a:rPr lang="en-US" sz="1400" b="1" dirty="0" err="1" smtClean="0">
                <a:solidFill>
                  <a:schemeClr val="accent6">
                    <a:lumMod val="75000"/>
                  </a:schemeClr>
                </a:solidFill>
                <a:cs typeface="Arial" pitchFamily="34" charset="0"/>
              </a:rPr>
              <a:t>c.student_id</a:t>
            </a:r>
            <a:r>
              <a:rPr lang="en-US" sz="1400" b="1" dirty="0" smtClean="0">
                <a:solidFill>
                  <a:schemeClr val="accent6">
                    <a:lumMod val="75000"/>
                  </a:schemeClr>
                </a:solidFill>
                <a:cs typeface="Arial" pitchFamily="34" charset="0"/>
              </a:rPr>
              <a:t> </a:t>
            </a:r>
            <a:r>
              <a:rPr lang="en-US" sz="1400" b="1" dirty="0" smtClean="0">
                <a:solidFill>
                  <a:schemeClr val="accent1">
                    <a:lumMod val="75000"/>
                  </a:schemeClr>
                </a:solidFill>
                <a:cs typeface="Arial" pitchFamily="34" charset="0"/>
              </a:rPr>
              <a:t>WHERE</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c.course_code</a:t>
            </a:r>
            <a:r>
              <a:rPr lang="en-US" sz="1400" b="1" dirty="0" smtClean="0">
                <a:solidFill>
                  <a:schemeClr val="accent6">
                    <a:lumMod val="75000"/>
                  </a:schemeClr>
                </a:solidFill>
                <a:cs typeface="Arial" pitchFamily="34" charset="0"/>
              </a:rPr>
              <a:t> = 167;</a:t>
            </a:r>
          </a:p>
          <a:p>
            <a:pPr marL="0" indent="0">
              <a:buNone/>
            </a:pPr>
            <a:endParaRPr lang="en-US" sz="1800" dirty="0" smtClean="0">
              <a:cs typeface="Arial" pitchFamily="34" charset="0"/>
            </a:endParaRPr>
          </a:p>
          <a:p>
            <a:pPr marL="0" indent="0">
              <a:buNone/>
            </a:pPr>
            <a:r>
              <a:rPr lang="en-US" sz="1400" b="1" dirty="0" smtClean="0">
                <a:cs typeface="Arial" pitchFamily="34" charset="0"/>
              </a:rPr>
              <a:t>Solution #2:</a:t>
            </a:r>
          </a:p>
          <a:p>
            <a:pPr marL="0" indent="0">
              <a:buNone/>
            </a:pPr>
            <a:r>
              <a:rPr lang="en-US" sz="1400" b="1" dirty="0" smtClean="0">
                <a:solidFill>
                  <a:schemeClr val="accent1">
                    <a:lumMod val="75000"/>
                  </a:schemeClr>
                </a:solidFill>
                <a:cs typeface="Arial" pitchFamily="34" charset="0"/>
              </a:rPr>
              <a:t>SELECT </a:t>
            </a:r>
            <a:r>
              <a:rPr lang="en-US" sz="1400" b="1" dirty="0" err="1" smtClean="0">
                <a:solidFill>
                  <a:schemeClr val="accent6">
                    <a:lumMod val="75000"/>
                  </a:schemeClr>
                </a:solidFill>
                <a:cs typeface="Arial" pitchFamily="34" charset="0"/>
              </a:rPr>
              <a:t>cf.discount</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ci.course_description</a:t>
            </a:r>
            <a:r>
              <a:rPr lang="en-US" sz="1400" b="1" dirty="0" smtClean="0">
                <a:solidFill>
                  <a:schemeClr val="accent6">
                    <a:lumMod val="75000"/>
                  </a:schemeClr>
                </a:solidFill>
                <a:cs typeface="Arial" pitchFamily="34" charset="0"/>
              </a:rPr>
              <a:t> </a:t>
            </a:r>
          </a:p>
          <a:p>
            <a:pPr marL="0" indent="0">
              <a:buNone/>
            </a:pPr>
            <a:r>
              <a:rPr lang="en-US" sz="1400" b="1" dirty="0" smtClean="0">
                <a:solidFill>
                  <a:schemeClr val="accent1">
                    <a:lumMod val="75000"/>
                  </a:schemeClr>
                </a:solidFill>
                <a:cs typeface="Arial" pitchFamily="34" charset="0"/>
              </a:rPr>
              <a:t>FROM </a:t>
            </a:r>
            <a:r>
              <a:rPr lang="en-US" sz="1400" b="1" dirty="0" err="1" smtClean="0">
                <a:solidFill>
                  <a:schemeClr val="accent6">
                    <a:lumMod val="75000"/>
                  </a:schemeClr>
                </a:solidFill>
                <a:cs typeface="Arial" pitchFamily="34" charset="0"/>
              </a:rPr>
              <a:t>course_fees</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cf</a:t>
            </a:r>
            <a:r>
              <a:rPr lang="en-US" sz="1400" b="1" dirty="0" smtClean="0">
                <a:solidFill>
                  <a:schemeClr val="accent6">
                    <a:lumMod val="75000"/>
                  </a:schemeClr>
                </a:solidFill>
                <a:cs typeface="Arial" pitchFamily="34" charset="0"/>
              </a:rPr>
              <a:t> </a:t>
            </a:r>
            <a:r>
              <a:rPr lang="en-US" sz="1400" b="1" dirty="0" smtClean="0">
                <a:solidFill>
                  <a:schemeClr val="accent1">
                    <a:lumMod val="75000"/>
                  </a:schemeClr>
                </a:solidFill>
                <a:cs typeface="Arial" pitchFamily="34" charset="0"/>
              </a:rPr>
              <a:t>INNER</a:t>
            </a:r>
            <a:r>
              <a:rPr lang="en-US" sz="1400" b="1" dirty="0" smtClean="0">
                <a:solidFill>
                  <a:schemeClr val="accent6">
                    <a:lumMod val="75000"/>
                  </a:schemeClr>
                </a:solidFill>
                <a:cs typeface="Arial" pitchFamily="34" charset="0"/>
              </a:rPr>
              <a:t> </a:t>
            </a:r>
            <a:r>
              <a:rPr lang="en-US" sz="1400" b="1" dirty="0" smtClean="0">
                <a:solidFill>
                  <a:schemeClr val="accent1">
                    <a:lumMod val="75000"/>
                  </a:schemeClr>
                </a:solidFill>
                <a:cs typeface="Arial" pitchFamily="34" charset="0"/>
              </a:rPr>
              <a:t>JOIN </a:t>
            </a:r>
            <a:r>
              <a:rPr lang="en-US" sz="1400" b="1" dirty="0" err="1" smtClean="0">
                <a:solidFill>
                  <a:schemeClr val="accent6">
                    <a:lumMod val="75000"/>
                  </a:schemeClr>
                </a:solidFill>
                <a:cs typeface="Arial" pitchFamily="34" charset="0"/>
              </a:rPr>
              <a:t>course_info</a:t>
            </a:r>
            <a:r>
              <a:rPr lang="en-US" sz="1400" b="1" dirty="0" smtClean="0">
                <a:solidFill>
                  <a:schemeClr val="accent6">
                    <a:lumMod val="75000"/>
                  </a:schemeClr>
                </a:solidFill>
                <a:cs typeface="Arial" pitchFamily="34" charset="0"/>
              </a:rPr>
              <a:t> </a:t>
            </a:r>
            <a:r>
              <a:rPr lang="en-US" sz="1400" b="1" dirty="0" err="1" smtClean="0">
                <a:solidFill>
                  <a:schemeClr val="accent6">
                    <a:lumMod val="75000"/>
                  </a:schemeClr>
                </a:solidFill>
                <a:cs typeface="Arial" pitchFamily="34" charset="0"/>
              </a:rPr>
              <a:t>ci</a:t>
            </a:r>
            <a:r>
              <a:rPr lang="en-US" sz="1400" b="1" dirty="0" smtClean="0">
                <a:solidFill>
                  <a:schemeClr val="accent6">
                    <a:lumMod val="75000"/>
                  </a:schemeClr>
                </a:solidFill>
                <a:cs typeface="Arial" pitchFamily="34" charset="0"/>
              </a:rPr>
              <a:t> </a:t>
            </a:r>
          </a:p>
          <a:p>
            <a:pPr marL="0" indent="0">
              <a:buNone/>
            </a:pPr>
            <a:r>
              <a:rPr lang="en-US" sz="1400" b="1" dirty="0" smtClean="0">
                <a:solidFill>
                  <a:schemeClr val="accent1">
                    <a:lumMod val="75000"/>
                  </a:schemeClr>
                </a:solidFill>
                <a:cs typeface="Arial" pitchFamily="34" charset="0"/>
              </a:rPr>
              <a:t>ON </a:t>
            </a:r>
            <a:r>
              <a:rPr lang="en-US" sz="1400" b="1" dirty="0" err="1" smtClean="0">
                <a:solidFill>
                  <a:schemeClr val="accent6">
                    <a:lumMod val="75000"/>
                  </a:schemeClr>
                </a:solidFill>
                <a:cs typeface="Arial" pitchFamily="34" charset="0"/>
              </a:rPr>
              <a:t>cf.course_code</a:t>
            </a:r>
            <a:r>
              <a:rPr lang="en-US" sz="1400" b="1" dirty="0" smtClean="0">
                <a:solidFill>
                  <a:schemeClr val="accent6">
                    <a:lumMod val="75000"/>
                  </a:schemeClr>
                </a:solidFill>
                <a:cs typeface="Arial" pitchFamily="34" charset="0"/>
              </a:rPr>
              <a:t>=</a:t>
            </a:r>
            <a:r>
              <a:rPr lang="en-US" sz="1400" b="1" dirty="0" err="1" smtClean="0">
                <a:solidFill>
                  <a:schemeClr val="accent6">
                    <a:lumMod val="75000"/>
                  </a:schemeClr>
                </a:solidFill>
                <a:cs typeface="Arial" pitchFamily="34" charset="0"/>
              </a:rPr>
              <a:t>ci.course_code</a:t>
            </a:r>
            <a:r>
              <a:rPr lang="en-US" sz="1400" b="1" dirty="0" smtClean="0">
                <a:solidFill>
                  <a:schemeClr val="accent6">
                    <a:lumMod val="75000"/>
                  </a:schemeClr>
                </a:solidFill>
                <a:cs typeface="Arial" pitchFamily="34" charset="0"/>
              </a:rPr>
              <a:t>;</a:t>
            </a:r>
          </a:p>
          <a:p>
            <a:pPr marL="0" indent="0">
              <a:buNone/>
            </a:pPr>
            <a:endParaRPr lang="en-US" sz="1400" b="1" dirty="0" smtClean="0">
              <a:solidFill>
                <a:schemeClr val="accent6">
                  <a:lumMod val="75000"/>
                </a:schemeClr>
              </a:solidFill>
              <a:cs typeface="Arial" pitchFamily="34" charset="0"/>
            </a:endParaRPr>
          </a:p>
          <a:p>
            <a:pPr marL="0" indent="0">
              <a:buNone/>
            </a:pPr>
            <a:r>
              <a:rPr lang="en-US" sz="1400" b="1" dirty="0" smtClean="0">
                <a:cs typeface="Arial" pitchFamily="34" charset="0"/>
              </a:rPr>
              <a:t>Solution #3(a):</a:t>
            </a:r>
          </a:p>
          <a:p>
            <a:pPr marL="0" indent="0">
              <a:buNone/>
            </a:pPr>
            <a:r>
              <a:rPr lang="en-IN" sz="1400" b="1" dirty="0" smtClean="0">
                <a:solidFill>
                  <a:schemeClr val="accent1">
                    <a:lumMod val="75000"/>
                  </a:schemeClr>
                </a:solidFill>
                <a:cs typeface="Arial" pitchFamily="34" charset="0"/>
              </a:rPr>
              <a:t>SELECT </a:t>
            </a:r>
            <a:r>
              <a:rPr lang="en-IN" sz="1400" b="1" dirty="0" err="1" smtClean="0">
                <a:solidFill>
                  <a:schemeClr val="accent6">
                    <a:lumMod val="75000"/>
                  </a:schemeClr>
                </a:solidFill>
                <a:cs typeface="Arial" pitchFamily="34" charset="0"/>
              </a:rPr>
              <a:t>si.first_name</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sc.course_code</a:t>
            </a:r>
            <a:r>
              <a:rPr lang="en-IN" sz="1400" b="1" dirty="0" smtClean="0">
                <a:solidFill>
                  <a:schemeClr val="accent6">
                    <a:lumMod val="75000"/>
                  </a:schemeClr>
                </a:solidFill>
                <a:cs typeface="Arial" pitchFamily="34" charset="0"/>
              </a:rPr>
              <a:t> </a:t>
            </a:r>
          </a:p>
          <a:p>
            <a:pPr marL="0" indent="0">
              <a:buNone/>
            </a:pPr>
            <a:r>
              <a:rPr lang="en-IN" sz="1400" b="1" dirty="0" smtClean="0">
                <a:solidFill>
                  <a:schemeClr val="accent1">
                    <a:lumMod val="75000"/>
                  </a:schemeClr>
                </a:solidFill>
                <a:cs typeface="Arial" pitchFamily="34" charset="0"/>
              </a:rPr>
              <a:t>FROM</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student_info</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si</a:t>
            </a:r>
            <a:r>
              <a:rPr lang="en-IN" sz="1400" b="1" dirty="0" smtClean="0">
                <a:solidFill>
                  <a:schemeClr val="accent6">
                    <a:lumMod val="75000"/>
                  </a:schemeClr>
                </a:solidFill>
                <a:cs typeface="Arial" pitchFamily="34" charset="0"/>
              </a:rPr>
              <a:t> </a:t>
            </a:r>
            <a:r>
              <a:rPr lang="en-IN" sz="1400" b="1" dirty="0" smtClean="0">
                <a:solidFill>
                  <a:schemeClr val="accent1">
                    <a:lumMod val="75000"/>
                  </a:schemeClr>
                </a:solidFill>
                <a:cs typeface="Arial" pitchFamily="34" charset="0"/>
              </a:rPr>
              <a:t>LEFT JOIN </a:t>
            </a:r>
            <a:r>
              <a:rPr lang="en-IN" sz="1400" b="1" dirty="0" err="1" smtClean="0">
                <a:solidFill>
                  <a:schemeClr val="accent6">
                    <a:lumMod val="75000"/>
                  </a:schemeClr>
                </a:solidFill>
                <a:cs typeface="Arial" pitchFamily="34" charset="0"/>
              </a:rPr>
              <a:t>student_courses</a:t>
            </a:r>
            <a:r>
              <a:rPr lang="en-IN" sz="1400" b="1" dirty="0" smtClean="0">
                <a:solidFill>
                  <a:schemeClr val="accent6">
                    <a:lumMod val="75000"/>
                  </a:schemeClr>
                </a:solidFill>
                <a:cs typeface="Arial" pitchFamily="34" charset="0"/>
              </a:rPr>
              <a:t> sc </a:t>
            </a:r>
          </a:p>
          <a:p>
            <a:pPr marL="0" indent="0">
              <a:buNone/>
            </a:pPr>
            <a:r>
              <a:rPr lang="en-IN" sz="1400" b="1" dirty="0" smtClean="0">
                <a:solidFill>
                  <a:schemeClr val="accent1">
                    <a:lumMod val="75000"/>
                  </a:schemeClr>
                </a:solidFill>
                <a:cs typeface="Arial" pitchFamily="34" charset="0"/>
              </a:rPr>
              <a:t>ON</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si.student_id</a:t>
            </a:r>
            <a:r>
              <a:rPr lang="en-IN" sz="1400" b="1" dirty="0" smtClean="0">
                <a:solidFill>
                  <a:schemeClr val="accent6">
                    <a:lumMod val="75000"/>
                  </a:schemeClr>
                </a:solidFill>
                <a:cs typeface="Arial" pitchFamily="34" charset="0"/>
              </a:rPr>
              <a:t> = </a:t>
            </a:r>
            <a:r>
              <a:rPr lang="en-IN" sz="1400" b="1" dirty="0" err="1" smtClean="0">
                <a:solidFill>
                  <a:schemeClr val="accent6">
                    <a:lumMod val="75000"/>
                  </a:schemeClr>
                </a:solidFill>
                <a:cs typeface="Arial" pitchFamily="34" charset="0"/>
              </a:rPr>
              <a:t>sc.student_id</a:t>
            </a:r>
            <a:r>
              <a:rPr lang="en-IN" sz="1400" b="1" dirty="0" smtClean="0">
                <a:solidFill>
                  <a:schemeClr val="accent6">
                    <a:lumMod val="75000"/>
                  </a:schemeClr>
                </a:solidFill>
                <a:cs typeface="Arial" pitchFamily="34" charset="0"/>
              </a:rPr>
              <a:t>;</a:t>
            </a:r>
          </a:p>
          <a:p>
            <a:pPr marL="0" indent="0">
              <a:buNone/>
            </a:pPr>
            <a:endParaRPr lang="en-IN" sz="1400" b="1" dirty="0" smtClean="0">
              <a:solidFill>
                <a:schemeClr val="accent6">
                  <a:lumMod val="75000"/>
                </a:schemeClr>
              </a:solidFill>
              <a:cs typeface="Arial" pitchFamily="34" charset="0"/>
            </a:endParaRPr>
          </a:p>
          <a:p>
            <a:pPr marL="0" indent="0">
              <a:buNone/>
            </a:pPr>
            <a:r>
              <a:rPr lang="en-IN" sz="1400" b="1" dirty="0" smtClean="0">
                <a:cs typeface="Arial" pitchFamily="34" charset="0"/>
              </a:rPr>
              <a:t>Solution #3(b):</a:t>
            </a:r>
          </a:p>
          <a:p>
            <a:pPr marL="0" indent="0">
              <a:buNone/>
            </a:pPr>
            <a:r>
              <a:rPr lang="en-IN" sz="1400" b="1" dirty="0" smtClean="0">
                <a:solidFill>
                  <a:schemeClr val="accent1">
                    <a:lumMod val="75000"/>
                  </a:schemeClr>
                </a:solidFill>
                <a:cs typeface="Arial" pitchFamily="34" charset="0"/>
              </a:rPr>
              <a:t>SELECT</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first_name</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course_code</a:t>
            </a:r>
            <a:r>
              <a:rPr lang="en-IN" sz="1400" b="1" dirty="0" smtClean="0">
                <a:solidFill>
                  <a:schemeClr val="accent6">
                    <a:lumMod val="75000"/>
                  </a:schemeClr>
                </a:solidFill>
                <a:cs typeface="Arial" pitchFamily="34" charset="0"/>
              </a:rPr>
              <a:t> </a:t>
            </a:r>
          </a:p>
          <a:p>
            <a:pPr marL="0" indent="0">
              <a:buNone/>
            </a:pPr>
            <a:r>
              <a:rPr lang="en-IN" sz="1400" b="1" dirty="0" smtClean="0">
                <a:solidFill>
                  <a:schemeClr val="accent1">
                    <a:lumMod val="75000"/>
                  </a:schemeClr>
                </a:solidFill>
                <a:cs typeface="Arial" pitchFamily="34" charset="0"/>
              </a:rPr>
              <a:t>FROM </a:t>
            </a:r>
            <a:r>
              <a:rPr lang="en-IN" sz="1400" b="1" dirty="0" err="1" smtClean="0">
                <a:solidFill>
                  <a:schemeClr val="accent6">
                    <a:lumMod val="75000"/>
                  </a:schemeClr>
                </a:solidFill>
                <a:cs typeface="Arial" pitchFamily="34" charset="0"/>
              </a:rPr>
              <a:t>student_courses</a:t>
            </a:r>
            <a:r>
              <a:rPr lang="en-IN" sz="1400" b="1" dirty="0" smtClean="0">
                <a:solidFill>
                  <a:schemeClr val="accent6">
                    <a:lumMod val="75000"/>
                  </a:schemeClr>
                </a:solidFill>
                <a:cs typeface="Arial" pitchFamily="34" charset="0"/>
              </a:rPr>
              <a:t>  sc </a:t>
            </a:r>
            <a:r>
              <a:rPr lang="en-IN" sz="1400" b="1" dirty="0" smtClean="0">
                <a:solidFill>
                  <a:schemeClr val="accent1">
                    <a:lumMod val="75000"/>
                  </a:schemeClr>
                </a:solidFill>
                <a:cs typeface="Arial" pitchFamily="34" charset="0"/>
              </a:rPr>
              <a:t>RIGHT JOIN </a:t>
            </a:r>
            <a:r>
              <a:rPr lang="en-IN" sz="1400" b="1" dirty="0" err="1" smtClean="0">
                <a:solidFill>
                  <a:schemeClr val="accent6">
                    <a:lumMod val="75000"/>
                  </a:schemeClr>
                </a:solidFill>
                <a:cs typeface="Arial" pitchFamily="34" charset="0"/>
              </a:rPr>
              <a:t>student_info</a:t>
            </a:r>
            <a:r>
              <a:rPr lang="en-IN" sz="1400" b="1" dirty="0" smtClean="0">
                <a:solidFill>
                  <a:schemeClr val="accent6">
                    <a:lumMod val="75000"/>
                  </a:schemeClr>
                </a:solidFill>
                <a:cs typeface="Arial" pitchFamily="34" charset="0"/>
              </a:rPr>
              <a:t>  </a:t>
            </a:r>
            <a:r>
              <a:rPr lang="en-IN" sz="1400" b="1" dirty="0" err="1" smtClean="0">
                <a:solidFill>
                  <a:schemeClr val="accent6">
                    <a:lumMod val="75000"/>
                  </a:schemeClr>
                </a:solidFill>
                <a:cs typeface="Arial" pitchFamily="34" charset="0"/>
              </a:rPr>
              <a:t>si</a:t>
            </a:r>
            <a:endParaRPr lang="en-IN" sz="1400" b="1" dirty="0" smtClean="0">
              <a:solidFill>
                <a:schemeClr val="accent6">
                  <a:lumMod val="75000"/>
                </a:schemeClr>
              </a:solidFill>
              <a:cs typeface="Arial" pitchFamily="34" charset="0"/>
            </a:endParaRPr>
          </a:p>
          <a:p>
            <a:pPr marL="0" indent="0">
              <a:buNone/>
            </a:pPr>
            <a:r>
              <a:rPr lang="en-IN" sz="1400" b="1" dirty="0" smtClean="0">
                <a:solidFill>
                  <a:schemeClr val="accent1">
                    <a:lumMod val="75000"/>
                  </a:schemeClr>
                </a:solidFill>
                <a:cs typeface="Arial" pitchFamily="34" charset="0"/>
              </a:rPr>
              <a:t>ON </a:t>
            </a:r>
            <a:r>
              <a:rPr lang="en-IN" sz="1400" b="1" dirty="0" err="1" smtClean="0">
                <a:solidFill>
                  <a:schemeClr val="accent6">
                    <a:lumMod val="75000"/>
                  </a:schemeClr>
                </a:solidFill>
                <a:cs typeface="Arial" pitchFamily="34" charset="0"/>
              </a:rPr>
              <a:t>sc.student_id</a:t>
            </a:r>
            <a:r>
              <a:rPr lang="en-IN" sz="1400" b="1" dirty="0" smtClean="0">
                <a:solidFill>
                  <a:schemeClr val="accent6">
                    <a:lumMod val="75000"/>
                  </a:schemeClr>
                </a:solidFill>
                <a:cs typeface="Arial" pitchFamily="34" charset="0"/>
              </a:rPr>
              <a:t> = </a:t>
            </a:r>
            <a:r>
              <a:rPr lang="en-IN" sz="1400" b="1" dirty="0" err="1" smtClean="0">
                <a:solidFill>
                  <a:schemeClr val="accent6">
                    <a:lumMod val="75000"/>
                  </a:schemeClr>
                </a:solidFill>
                <a:cs typeface="Arial" pitchFamily="34" charset="0"/>
              </a:rPr>
              <a:t>si.student_id</a:t>
            </a:r>
            <a:r>
              <a:rPr lang="en-IN" sz="1400" b="1" dirty="0" smtClean="0">
                <a:solidFill>
                  <a:schemeClr val="accent6">
                    <a:lumMod val="75000"/>
                  </a:schemeClr>
                </a:solidFill>
                <a:cs typeface="Arial" pitchFamily="34" charset="0"/>
              </a:rPr>
              <a:t>;</a:t>
            </a:r>
          </a:p>
          <a:p>
            <a:pPr marL="0" indent="0">
              <a:buNone/>
            </a:pPr>
            <a:endParaRPr lang="en-IN" sz="1400" b="1" dirty="0" smtClean="0">
              <a:solidFill>
                <a:schemeClr val="accent6">
                  <a:lumMod val="75000"/>
                </a:schemeClr>
              </a:solidFill>
              <a:cs typeface="Arial" pitchFamily="34" charset="0"/>
            </a:endParaRPr>
          </a:p>
          <a:p>
            <a:pPr marL="0" indent="0">
              <a:buNone/>
            </a:pPr>
            <a:endParaRPr lang="en-US" sz="1400" b="1" dirty="0" smtClean="0">
              <a:solidFill>
                <a:schemeClr val="accent6">
                  <a:lumMod val="75000"/>
                </a:schemeClr>
              </a:solidFill>
              <a:cs typeface="Arial" pitchFamily="34" charset="0"/>
            </a:endParaRPr>
          </a:p>
          <a:p>
            <a:pPr marL="0" indent="0">
              <a:buNone/>
            </a:pPr>
            <a:endParaRPr lang="en-US" sz="1400" b="1" dirty="0" smtClean="0">
              <a:solidFill>
                <a:schemeClr val="accent6">
                  <a:lumMod val="75000"/>
                </a:schemeClr>
              </a:solidFill>
              <a:cs typeface="Arial" pitchFamily="34" charset="0"/>
            </a:endParaRPr>
          </a:p>
          <a:p>
            <a:pPr marL="0" indent="0">
              <a:buNone/>
            </a:pPr>
            <a:endParaRPr lang="en-US" sz="1400" b="1" dirty="0" smtClean="0">
              <a:cs typeface="Arial" pitchFamily="34" charset="0"/>
            </a:endParaRPr>
          </a:p>
          <a:p>
            <a:pPr marL="0" indent="0">
              <a:buNone/>
            </a:pPr>
            <a:endParaRPr lang="en-US" sz="1400" b="1" dirty="0" smtClean="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marL="0" indent="0">
              <a:buNone/>
            </a:pPr>
            <a:endParaRPr lang="en-US" sz="1800" dirty="0">
              <a:cs typeface="Arial" pitchFamily="34" charset="0"/>
            </a:endParaRPr>
          </a:p>
          <a:p>
            <a:pPr>
              <a:buNone/>
            </a:pPr>
            <a:endParaRPr lang="en-US" sz="1800" dirty="0">
              <a:cs typeface="Arial" pitchFamily="34" charset="0"/>
            </a:endParaRPr>
          </a:p>
          <a:p>
            <a:endParaRPr lang="en-US" sz="1800" dirty="0"/>
          </a:p>
        </p:txBody>
      </p:sp>
      <p:sp>
        <p:nvSpPr>
          <p:cNvPr id="6" name="Title 1"/>
          <p:cNvSpPr>
            <a:spLocks noGrp="1"/>
          </p:cNvSpPr>
          <p:nvPr>
            <p:ph type="title"/>
          </p:nvPr>
        </p:nvSpPr>
        <p:spPr>
          <a:xfrm>
            <a:off x="1600200" y="0"/>
            <a:ext cx="7543800" cy="1143000"/>
          </a:xfrm>
        </p:spPr>
        <p:txBody>
          <a:bodyPr/>
          <a:lstStyle/>
          <a:p>
            <a:r>
              <a:rPr lang="en-IN" dirty="0" smtClean="0"/>
              <a:t>Lend a Hand - Solution</a:t>
            </a:r>
            <a:endParaRPr lang="en-IN" dirty="0"/>
          </a:p>
        </p:txBody>
      </p:sp>
      <p:pic>
        <p:nvPicPr>
          <p:cNvPr id="7" name="Picture 32"/>
          <p:cNvPicPr>
            <a:picLocks noChangeAspect="1" noChangeArrowheads="1"/>
          </p:cNvPicPr>
          <p:nvPr/>
        </p:nvPicPr>
        <p:blipFill>
          <a:blip r:embed="rId2" cstate="print"/>
          <a:srcRect/>
          <a:stretch>
            <a:fillRect/>
          </a:stretch>
        </p:blipFill>
        <p:spPr bwMode="auto">
          <a:xfrm>
            <a:off x="7772400" y="0"/>
            <a:ext cx="1133475" cy="1050925"/>
          </a:xfrm>
          <a:prstGeom prst="rect">
            <a:avLst/>
          </a:prstGeom>
          <a:noFill/>
          <a:ln w="9525" algn="ctr">
            <a:noFill/>
            <a:miter lim="800000"/>
            <a:headEnd/>
            <a:tailEnd/>
          </a:ln>
        </p:spPr>
      </p:pic>
    </p:spTree>
    <p:extLst>
      <p:ext uri="{BB962C8B-B14F-4D97-AF65-F5344CB8AC3E}">
        <p14:creationId xmlns:p14="http://schemas.microsoft.com/office/powerpoint/2010/main" val="249574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down)">
                                      <p:cBhvr>
                                        <p:cTn id="25" dur="500"/>
                                        <p:tgtEl>
                                          <p:spTgt spid="5">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down)">
                                      <p:cBhvr>
                                        <p:cTn id="28" dur="500"/>
                                        <p:tgtEl>
                                          <p:spTgt spid="5">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wipe(down)">
                                      <p:cBhvr>
                                        <p:cTn id="31" dur="500"/>
                                        <p:tgtEl>
                                          <p:spTgt spid="5">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animEffect transition="in" filter="wipe(down)">
                                      <p:cBhvr>
                                        <p:cTn id="34" dur="500"/>
                                        <p:tgtEl>
                                          <p:spTgt spid="5">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Effect transition="in" filter="wipe(down)">
                                      <p:cBhvr>
                                        <p:cTn id="37" dur="500"/>
                                        <p:tgtEl>
                                          <p:spTgt spid="5">
                                            <p:txEl>
                                              <p:pRg st="12" end="1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
                                            <p:txEl>
                                              <p:pRg st="13" end="13"/>
                                            </p:txEl>
                                          </p:spTgt>
                                        </p:tgtEl>
                                        <p:attrNameLst>
                                          <p:attrName>style.visibility</p:attrName>
                                        </p:attrNameLst>
                                      </p:cBhvr>
                                      <p:to>
                                        <p:strVal val="visible"/>
                                      </p:to>
                                    </p:set>
                                    <p:animEffect transition="in" filter="wipe(down)">
                                      <p:cBhvr>
                                        <p:cTn id="40" dur="500"/>
                                        <p:tgtEl>
                                          <p:spTgt spid="5">
                                            <p:txEl>
                                              <p:pRg st="13" end="1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animEffect transition="in" filter="wipe(down)">
                                      <p:cBhvr>
                                        <p:cTn id="43" dur="500"/>
                                        <p:tgtEl>
                                          <p:spTgt spid="5">
                                            <p:txEl>
                                              <p:pRg st="15" end="15"/>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5">
                                            <p:txEl>
                                              <p:pRg st="16" end="16"/>
                                            </p:txEl>
                                          </p:spTgt>
                                        </p:tgtEl>
                                        <p:attrNameLst>
                                          <p:attrName>style.visibility</p:attrName>
                                        </p:attrNameLst>
                                      </p:cBhvr>
                                      <p:to>
                                        <p:strVal val="visible"/>
                                      </p:to>
                                    </p:set>
                                    <p:animEffect transition="in" filter="wipe(down)">
                                      <p:cBhvr>
                                        <p:cTn id="46" dur="500"/>
                                        <p:tgtEl>
                                          <p:spTgt spid="5">
                                            <p:txEl>
                                              <p:pRg st="16" end="16"/>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animEffect transition="in" filter="wipe(down)">
                                      <p:cBhvr>
                                        <p:cTn id="49" dur="500"/>
                                        <p:tgtEl>
                                          <p:spTgt spid="5">
                                            <p:txEl>
                                              <p:pRg st="17" end="17"/>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5">
                                            <p:txEl>
                                              <p:pRg st="18" end="18"/>
                                            </p:txEl>
                                          </p:spTgt>
                                        </p:tgtEl>
                                        <p:attrNameLst>
                                          <p:attrName>style.visibility</p:attrName>
                                        </p:attrNameLst>
                                      </p:cBhvr>
                                      <p:to>
                                        <p:strVal val="visible"/>
                                      </p:to>
                                    </p:set>
                                    <p:animEffect transition="in" filter="wipe(down)">
                                      <p:cBhvr>
                                        <p:cTn id="52"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What is use of  JOIN &amp; JOIN Style?</a:t>
            </a:r>
          </a:p>
          <a:p>
            <a:r>
              <a:rPr lang="en-US" sz="1600" dirty="0"/>
              <a:t>What is use of  Theta Style? </a:t>
            </a:r>
          </a:p>
          <a:p>
            <a:r>
              <a:rPr lang="en-US" sz="1600" dirty="0"/>
              <a:t>What is use of  ANSI Style: JOIN ... ON &amp; JOIN ... USING?</a:t>
            </a:r>
          </a:p>
          <a:p>
            <a:r>
              <a:rPr lang="en-US" sz="1600" dirty="0"/>
              <a:t>What is CROSS JOIN?</a:t>
            </a:r>
          </a:p>
          <a:p>
            <a:r>
              <a:rPr lang="en-US" sz="1600" dirty="0"/>
              <a:t>What is INNER JOIN?</a:t>
            </a:r>
          </a:p>
          <a:p>
            <a:r>
              <a:rPr lang="en-US" sz="1600" dirty="0"/>
              <a:t>What is EQUI-JOIN?</a:t>
            </a:r>
          </a:p>
          <a:p>
            <a:r>
              <a:rPr lang="en-US" sz="1600" dirty="0"/>
              <a:t>What is NATURAL JOIN?</a:t>
            </a:r>
          </a:p>
          <a:p>
            <a:r>
              <a:rPr lang="en-US" sz="1600" dirty="0"/>
              <a:t>What is OUTER JOIN?</a:t>
            </a:r>
          </a:p>
          <a:p>
            <a:r>
              <a:rPr lang="en-US" sz="1600" dirty="0"/>
              <a:t>What is LEFT OUTER JOIN?</a:t>
            </a:r>
          </a:p>
          <a:p>
            <a:r>
              <a:rPr lang="en-US" sz="1600" dirty="0"/>
              <a:t>What is RIGHT OUTER JOIN?</a:t>
            </a:r>
          </a:p>
          <a:p>
            <a:r>
              <a:rPr lang="en-US" sz="1600" dirty="0"/>
              <a:t>What is FULL OUTER JOIN?</a:t>
            </a:r>
          </a:p>
          <a:p>
            <a:r>
              <a:rPr lang="en-US" sz="1600" dirty="0"/>
              <a:t>What is SELF JOIN?</a:t>
            </a:r>
          </a:p>
          <a:p>
            <a:endParaRPr lang="en-US" sz="1600" dirty="0"/>
          </a:p>
          <a:p>
            <a:endParaRPr lang="en-US" sz="1600" dirty="0"/>
          </a:p>
          <a:p>
            <a:endParaRPr lang="en-US" sz="1600" dirty="0"/>
          </a:p>
          <a:p>
            <a:endParaRPr lang="en-US" sz="16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2071428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sz="1800" dirty="0" smtClean="0"/>
              <a:t>We have learnt following</a:t>
            </a:r>
          </a:p>
          <a:p>
            <a:pPr lvl="1">
              <a:defRPr/>
            </a:pPr>
            <a:r>
              <a:rPr lang="en-US" sz="1600" dirty="0" smtClean="0"/>
              <a:t>JOIN </a:t>
            </a:r>
            <a:r>
              <a:rPr lang="en-US" sz="1600" dirty="0"/>
              <a:t>&amp; JOIN Style</a:t>
            </a:r>
          </a:p>
          <a:p>
            <a:pPr lvl="1">
              <a:defRPr/>
            </a:pPr>
            <a:r>
              <a:rPr lang="en-US" sz="1600" dirty="0" smtClean="0"/>
              <a:t>Theta </a:t>
            </a:r>
            <a:r>
              <a:rPr lang="en-US" sz="1600" dirty="0"/>
              <a:t>Style </a:t>
            </a:r>
          </a:p>
          <a:p>
            <a:pPr lvl="1">
              <a:defRPr/>
            </a:pPr>
            <a:r>
              <a:rPr lang="en-US" sz="1600" dirty="0" smtClean="0"/>
              <a:t>ANSI </a:t>
            </a:r>
            <a:r>
              <a:rPr lang="en-US" sz="1600" dirty="0"/>
              <a:t>Style: JOIN ... ON &amp; JOIN ... USING</a:t>
            </a:r>
          </a:p>
          <a:p>
            <a:pPr lvl="1">
              <a:defRPr/>
            </a:pPr>
            <a:r>
              <a:rPr lang="en-US" sz="1600" dirty="0" smtClean="0"/>
              <a:t>CROSS </a:t>
            </a:r>
            <a:r>
              <a:rPr lang="en-US" sz="1600" dirty="0"/>
              <a:t>JOIN</a:t>
            </a:r>
          </a:p>
          <a:p>
            <a:pPr lvl="1">
              <a:defRPr/>
            </a:pPr>
            <a:r>
              <a:rPr lang="en-US" sz="1600" dirty="0" smtClean="0"/>
              <a:t>INNER </a:t>
            </a:r>
            <a:r>
              <a:rPr lang="en-US" sz="1600" dirty="0"/>
              <a:t>JOIN</a:t>
            </a:r>
          </a:p>
          <a:p>
            <a:pPr lvl="1">
              <a:defRPr/>
            </a:pPr>
            <a:r>
              <a:rPr lang="en-US" sz="1600" dirty="0" smtClean="0"/>
              <a:t>EQUI-JOIN</a:t>
            </a:r>
            <a:endParaRPr lang="en-US" sz="1600" dirty="0"/>
          </a:p>
          <a:p>
            <a:pPr lvl="1">
              <a:defRPr/>
            </a:pPr>
            <a:r>
              <a:rPr lang="en-US" sz="1600" dirty="0" smtClean="0"/>
              <a:t>NATURAL </a:t>
            </a:r>
            <a:r>
              <a:rPr lang="en-US" sz="1600" dirty="0"/>
              <a:t>JOIN</a:t>
            </a:r>
          </a:p>
          <a:p>
            <a:pPr lvl="1">
              <a:defRPr/>
            </a:pPr>
            <a:r>
              <a:rPr lang="en-US" sz="1600" dirty="0" smtClean="0"/>
              <a:t>OUTER </a:t>
            </a:r>
            <a:r>
              <a:rPr lang="en-US" sz="1600" dirty="0"/>
              <a:t>JOIN</a:t>
            </a:r>
          </a:p>
          <a:p>
            <a:pPr lvl="1">
              <a:defRPr/>
            </a:pPr>
            <a:r>
              <a:rPr lang="en-US" sz="1600" dirty="0" smtClean="0"/>
              <a:t>LEFT </a:t>
            </a:r>
            <a:r>
              <a:rPr lang="en-US" sz="1600" dirty="0"/>
              <a:t>OUTER JOIN</a:t>
            </a:r>
          </a:p>
          <a:p>
            <a:pPr lvl="1">
              <a:defRPr/>
            </a:pPr>
            <a:r>
              <a:rPr lang="en-US" sz="1600" dirty="0" smtClean="0"/>
              <a:t>RIGHT </a:t>
            </a:r>
            <a:r>
              <a:rPr lang="en-US" sz="1600" dirty="0"/>
              <a:t>OUTER JOIN</a:t>
            </a:r>
          </a:p>
          <a:p>
            <a:pPr lvl="1">
              <a:defRPr/>
            </a:pPr>
            <a:r>
              <a:rPr lang="en-US" sz="1600" dirty="0" smtClean="0"/>
              <a:t>FULL </a:t>
            </a:r>
            <a:r>
              <a:rPr lang="en-US" sz="1600" dirty="0"/>
              <a:t>OUTER JOIN</a:t>
            </a:r>
          </a:p>
          <a:p>
            <a:pPr lvl="1">
              <a:defRPr/>
            </a:pPr>
            <a:r>
              <a:rPr lang="en-US" sz="1600" dirty="0" smtClean="0"/>
              <a:t>SELF </a:t>
            </a:r>
            <a:r>
              <a:rPr lang="en-US" sz="1600" dirty="0"/>
              <a:t>JOIN</a:t>
            </a:r>
          </a:p>
          <a:p>
            <a:pPr lvl="1">
              <a:defRPr/>
            </a:pPr>
            <a:endParaRPr lang="en-US" sz="1600" dirty="0"/>
          </a:p>
          <a:p>
            <a:pPr marL="457200" lvl="1" indent="0">
              <a:buNone/>
              <a:defRPr/>
            </a:pP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5978" y="7620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51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defRPr/>
            </a:pPr>
            <a:r>
              <a:rPr lang="en-US" sz="1600" b="1" dirty="0" smtClean="0"/>
              <a:t>Website:</a:t>
            </a:r>
          </a:p>
          <a:p>
            <a:pPr marL="0" indent="0">
              <a:buNone/>
              <a:defRPr/>
            </a:pPr>
            <a:r>
              <a:rPr lang="en-US" sz="1400" dirty="0" smtClean="0"/>
              <a:t>http</a:t>
            </a:r>
            <a:r>
              <a:rPr lang="en-US" sz="1400" dirty="0"/>
              <a:t>://en.wikipedia.org/wiki/Join_(SQL)</a:t>
            </a:r>
          </a:p>
          <a:p>
            <a:pPr marL="0" indent="0">
              <a:buNone/>
              <a:defRPr/>
            </a:pPr>
            <a:r>
              <a:rPr lang="en-US" sz="1600" b="1" dirty="0" smtClean="0"/>
              <a:t>Books:</a:t>
            </a:r>
            <a:r>
              <a:rPr lang="en-US" sz="1600" dirty="0" smtClean="0"/>
              <a:t> </a:t>
            </a:r>
          </a:p>
          <a:p>
            <a:pPr marL="0" indent="0">
              <a:buNone/>
              <a:defRPr/>
            </a:pPr>
            <a:r>
              <a:rPr lang="en-US" sz="1400" dirty="0" err="1" smtClean="0"/>
              <a:t>OReilly</a:t>
            </a:r>
            <a:r>
              <a:rPr lang="en-US" sz="1400" dirty="0" smtClean="0"/>
              <a:t> </a:t>
            </a:r>
            <a:r>
              <a:rPr lang="en-US" sz="1400" dirty="0"/>
              <a:t>SQL In </a:t>
            </a:r>
            <a:r>
              <a:rPr lang="en-US" sz="1400" dirty="0" err="1"/>
              <a:t>NutShell</a:t>
            </a:r>
            <a:r>
              <a:rPr lang="en-US" sz="1400" dirty="0"/>
              <a:t>  </a:t>
            </a:r>
            <a:r>
              <a:rPr lang="en-US" sz="1400" b="1" dirty="0"/>
              <a:t>Page No :</a:t>
            </a:r>
            <a:r>
              <a:rPr lang="en-US" sz="1400" dirty="0"/>
              <a:t> </a:t>
            </a:r>
            <a:r>
              <a:rPr lang="en-US" sz="1400" dirty="0" smtClean="0"/>
              <a:t>37, 144, 145, 146</a:t>
            </a:r>
          </a:p>
          <a:p>
            <a:pPr marL="0" indent="0">
              <a:buNone/>
            </a:pPr>
            <a:r>
              <a:rPr lang="en-US" sz="1400" dirty="0" smtClean="0"/>
              <a:t>Oracle </a:t>
            </a:r>
            <a:r>
              <a:rPr lang="en-US" sz="1400" dirty="0"/>
              <a:t>for Professionals - Covers Oracle 9i, 10g and 11g W </a:t>
            </a:r>
            <a:r>
              <a:rPr lang="en-US" sz="1400" dirty="0" smtClean="0"/>
              <a:t>CD </a:t>
            </a:r>
            <a:r>
              <a:rPr lang="en-US" sz="1400" b="1" dirty="0"/>
              <a:t> By </a:t>
            </a:r>
            <a:r>
              <a:rPr lang="en-US" sz="1400" dirty="0" err="1"/>
              <a:t>Sharanam</a:t>
            </a:r>
            <a:r>
              <a:rPr lang="en-US" sz="1400" dirty="0"/>
              <a:t> Shah, </a:t>
            </a:r>
            <a:r>
              <a:rPr lang="en-US" sz="1400" dirty="0" err="1"/>
              <a:t>Vaishali</a:t>
            </a:r>
            <a:r>
              <a:rPr lang="en-US" sz="1400" dirty="0"/>
              <a:t> </a:t>
            </a:r>
            <a:r>
              <a:rPr lang="en-US" sz="1400" dirty="0" smtClean="0"/>
              <a:t>Shah </a:t>
            </a:r>
            <a:r>
              <a:rPr lang="en-US" sz="1400" b="1" dirty="0" smtClean="0"/>
              <a:t>Page no</a:t>
            </a:r>
            <a:r>
              <a:rPr lang="en-US" sz="1400" dirty="0" smtClean="0"/>
              <a:t>:451</a:t>
            </a:r>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425963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Joins and Their Types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4042260"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Understanding ANSI 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2" name="Title 1"/>
          <p:cNvSpPr>
            <a:spLocks noGrp="1"/>
          </p:cNvSpPr>
          <p:nvPr>
            <p:ph type="title"/>
          </p:nvPr>
        </p:nvSpPr>
        <p:spPr/>
        <p:txBody>
          <a:bodyPr/>
          <a:lstStyle/>
          <a:p>
            <a:r>
              <a:rPr lang="en-IN" dirty="0"/>
              <a:t>Database Tables</a:t>
            </a:r>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5</a:t>
            </a:fld>
            <a:endParaRPr lang="en-US" dirty="0"/>
          </a:p>
        </p:txBody>
      </p:sp>
      <p:sp>
        <p:nvSpPr>
          <p:cNvPr id="6" name="AutoShape 2"/>
          <p:cNvSpPr>
            <a:spLocks noChangeArrowheads="1"/>
          </p:cNvSpPr>
          <p:nvPr/>
        </p:nvSpPr>
        <p:spPr bwMode="auto">
          <a:xfrm rot="5400000">
            <a:off x="1699896" y="39160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7" name="AutoShape 2"/>
          <p:cNvSpPr>
            <a:spLocks noChangeArrowheads="1"/>
          </p:cNvSpPr>
          <p:nvPr/>
        </p:nvSpPr>
        <p:spPr bwMode="auto">
          <a:xfrm rot="5400000">
            <a:off x="2799235" y="23255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8" name="AutoShape 2"/>
          <p:cNvSpPr>
            <a:spLocks noChangeArrowheads="1"/>
          </p:cNvSpPr>
          <p:nvPr/>
        </p:nvSpPr>
        <p:spPr bwMode="auto">
          <a:xfrm rot="5400000">
            <a:off x="3835271" y="40068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0" name="AutoShape 2"/>
          <p:cNvSpPr>
            <a:spLocks noChangeArrowheads="1"/>
          </p:cNvSpPr>
          <p:nvPr/>
        </p:nvSpPr>
        <p:spPr bwMode="auto">
          <a:xfrm rot="5400000">
            <a:off x="546261" y="22274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1" name="AutoShape 2"/>
          <p:cNvSpPr>
            <a:spLocks noChangeArrowheads="1"/>
          </p:cNvSpPr>
          <p:nvPr/>
        </p:nvSpPr>
        <p:spPr bwMode="auto">
          <a:xfrm rot="5400000">
            <a:off x="4980305" y="23348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2" name="AutoShape 2"/>
          <p:cNvSpPr>
            <a:spLocks noChangeArrowheads="1"/>
          </p:cNvSpPr>
          <p:nvPr/>
        </p:nvSpPr>
        <p:spPr bwMode="auto">
          <a:xfrm rot="5400000">
            <a:off x="7144385" y="23044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3" name="AutoShape 2"/>
          <p:cNvSpPr>
            <a:spLocks noChangeArrowheads="1"/>
          </p:cNvSpPr>
          <p:nvPr/>
        </p:nvSpPr>
        <p:spPr bwMode="auto">
          <a:xfrm rot="5400000">
            <a:off x="6016343" y="39877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Tree>
    <p:extLst>
      <p:ext uri="{BB962C8B-B14F-4D97-AF65-F5344CB8AC3E}">
        <p14:creationId xmlns:p14="http://schemas.microsoft.com/office/powerpoint/2010/main" val="389744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diagram</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6</a:t>
            </a:fld>
            <a:endParaRPr lang="en-GB" dirty="0"/>
          </a:p>
        </p:txBody>
      </p:sp>
      <p:pic>
        <p:nvPicPr>
          <p:cNvPr id="61443" name="Picture 3" descr="C:\mysql\case study\ClassicModels\docs\dbschema\ClassicModelsDBSchem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0" t="1358" r="1176" b="22555"/>
          <a:stretch/>
        </p:blipFill>
        <p:spPr bwMode="auto">
          <a:xfrm>
            <a:off x="295275" y="1533525"/>
            <a:ext cx="869632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66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a:solidFill>
                  <a:srgbClr val="00B0F0"/>
                </a:solidFill>
              </a:rPr>
              <a:t>Hi! </a:t>
            </a:r>
            <a:r>
              <a:rPr lang="en-US" sz="3600" dirty="0">
                <a:solidFill>
                  <a:srgbClr val="92D050"/>
                </a:solidFill>
              </a:rPr>
              <a:t>	</a:t>
            </a:r>
            <a:r>
              <a:rPr lang="en-US" sz="3600" dirty="0" smtClean="0">
                <a:solidFill>
                  <a:srgbClr val="92D050"/>
                </a:solidFill>
              </a:rPr>
              <a:t>I am Back!</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r>
              <a:rPr lang="en-US" sz="1800" dirty="0" smtClean="0"/>
              <a:t>Now that you have created tables with constraints and used different operators, functions and clauses, I would want you to take care of some requirements I have which involve fetching data from more than one tables ...</a:t>
            </a:r>
            <a:endParaRPr lang="en-US" sz="2000" dirty="0"/>
          </a:p>
          <a:p>
            <a:pPr marL="0" indent="0">
              <a:buNone/>
            </a:pPr>
            <a:endParaRPr lang="en-US" sz="2000" dirty="0" smtClean="0"/>
          </a:p>
        </p:txBody>
      </p:sp>
      <p:sp>
        <p:nvSpPr>
          <p:cNvPr id="8" name="Rectangle 7"/>
          <p:cNvSpPr/>
          <p:nvPr/>
        </p:nvSpPr>
        <p:spPr>
          <a:xfrm>
            <a:off x="304800" y="5638800"/>
            <a:ext cx="8229600" cy="3810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Lets learn about Joins which 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sp>
        <p:nvSpPr>
          <p:cNvPr id="4" name="Slide Number Placeholder 3"/>
          <p:cNvSpPr>
            <a:spLocks noGrp="1"/>
          </p:cNvSpPr>
          <p:nvPr>
            <p:ph type="sldNum" sz="quarter" idx="4294967295"/>
          </p:nvPr>
        </p:nvSpPr>
        <p:spPr>
          <a:xfrm>
            <a:off x="8647113" y="6456363"/>
            <a:ext cx="444500" cy="320675"/>
          </a:xfrm>
          <a:prstGeom prst="rect">
            <a:avLst/>
          </a:prstGeom>
        </p:spPr>
        <p:txBody>
          <a:bodyPr/>
          <a:lstStyle/>
          <a:p>
            <a:pPr>
              <a:defRPr/>
            </a:pPr>
            <a:fld id="{50EC62AF-8A58-47DB-8277-FFD1CE2A98DE}" type="slidenum">
              <a:rPr lang="en-US" smtClean="0"/>
              <a:pPr>
                <a:defRPr/>
              </a:pPr>
              <a:t>7</a:t>
            </a:fld>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886200" y="2057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00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066800" y="2445395"/>
            <a:ext cx="4654062" cy="1671340"/>
          </a:xfrm>
        </p:spPr>
        <p:txBody>
          <a:bodyPr/>
          <a:lstStyle/>
          <a:p>
            <a:pPr marL="0" indent="0">
              <a:buNone/>
            </a:pPr>
            <a:r>
              <a:rPr lang="en-US" dirty="0" smtClean="0"/>
              <a:t>		</a:t>
            </a:r>
          </a:p>
          <a:p>
            <a:pPr marL="0" indent="0">
              <a:spcBef>
                <a:spcPts val="0"/>
              </a:spcBef>
              <a:buNone/>
            </a:pPr>
            <a:r>
              <a:rPr lang="en-US" sz="2400" dirty="0" smtClean="0"/>
              <a:t>What will be the query to SELECT     	Data from multiple tables</a:t>
            </a:r>
            <a:endParaRPr lang="en-US" sz="2400"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Tree>
    <p:extLst>
      <p:ext uri="{BB962C8B-B14F-4D97-AF65-F5344CB8AC3E}">
        <p14:creationId xmlns:p14="http://schemas.microsoft.com/office/powerpoint/2010/main" val="3569910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accessassociation.co.uk/images/pic-join-jigsa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4699" y="4784998"/>
            <a:ext cx="1955985" cy="19115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0" indent="0"/>
            <a:r>
              <a:rPr lang="en-US" dirty="0" smtClean="0"/>
              <a:t>Joins</a:t>
            </a:r>
            <a:endParaRPr lang="en-US" dirty="0"/>
          </a:p>
        </p:txBody>
      </p:sp>
      <p:sp>
        <p:nvSpPr>
          <p:cNvPr id="3" name="Content Placeholder 2"/>
          <p:cNvSpPr>
            <a:spLocks noGrp="1"/>
          </p:cNvSpPr>
          <p:nvPr>
            <p:ph idx="1"/>
          </p:nvPr>
        </p:nvSpPr>
        <p:spPr/>
        <p:txBody>
          <a:bodyPr/>
          <a:lstStyle/>
          <a:p>
            <a:pPr marL="0" indent="0">
              <a:buNone/>
            </a:pPr>
            <a:r>
              <a:rPr lang="en-US" sz="1800" b="1" dirty="0" smtClean="0"/>
              <a:t>Why JOIN?</a:t>
            </a:r>
          </a:p>
          <a:p>
            <a:r>
              <a:rPr lang="en-US" sz="1800" dirty="0"/>
              <a:t>SQL joins are used to query data from two or more tables, based on a relationship between certain columns in these tables.</a:t>
            </a:r>
          </a:p>
          <a:p>
            <a:r>
              <a:rPr lang="en-US" sz="1800" dirty="0"/>
              <a:t>Using JOINS, you can fetch exactly the data you want from any number of tables with just one query, using any search parameter you chose to filter the results. </a:t>
            </a:r>
          </a:p>
          <a:p>
            <a:r>
              <a:rPr lang="en-US" sz="1800" dirty="0" smtClean="0"/>
              <a:t>Different vendors </a:t>
            </a:r>
            <a:r>
              <a:rPr lang="en-US" sz="1800" dirty="0"/>
              <a:t>allow varying numbers of tables to join in a single join operation. </a:t>
            </a:r>
            <a:endParaRPr lang="en-US" sz="1800" dirty="0" smtClean="0"/>
          </a:p>
          <a:p>
            <a:pPr marL="0" indent="0">
              <a:buNone/>
            </a:pPr>
            <a:r>
              <a:rPr lang="en-US" sz="1800" dirty="0" smtClean="0"/>
              <a:t>For example</a:t>
            </a:r>
            <a:r>
              <a:rPr lang="en-US" sz="1800" dirty="0"/>
              <a:t>, </a:t>
            </a:r>
            <a:endParaRPr lang="en-US" sz="1800" dirty="0" smtClean="0"/>
          </a:p>
          <a:p>
            <a:pPr lvl="1"/>
            <a:r>
              <a:rPr lang="en-US" sz="1800" dirty="0" smtClean="0"/>
              <a:t>Oracle </a:t>
            </a:r>
            <a:r>
              <a:rPr lang="en-US" sz="1800" dirty="0"/>
              <a:t>is unlimited in the number of allowable </a:t>
            </a:r>
            <a:r>
              <a:rPr lang="en-US" sz="1800" dirty="0" smtClean="0"/>
              <a:t>joins</a:t>
            </a:r>
          </a:p>
          <a:p>
            <a:pPr lvl="1"/>
            <a:r>
              <a:rPr lang="en-US" sz="1800" dirty="0" smtClean="0"/>
              <a:t>Microsoft SQL </a:t>
            </a:r>
            <a:r>
              <a:rPr lang="en-US" sz="1800" dirty="0"/>
              <a:t>Server allows up to 256 tables in a join operation </a:t>
            </a:r>
            <a:endParaRPr lang="en-US" sz="3200" dirty="0" smtClean="0"/>
          </a:p>
          <a:p>
            <a:pPr marL="0" indent="0">
              <a:buNone/>
            </a:pPr>
            <a:endParaRPr lang="en-US" sz="1800" b="1" dirty="0" smtClean="0"/>
          </a:p>
          <a:p>
            <a:pPr marL="0" indent="0">
              <a:spcBef>
                <a:spcPts val="0"/>
              </a:spcBef>
              <a:buNone/>
            </a:pPr>
            <a:r>
              <a:rPr lang="en-US" sz="2400" b="1" dirty="0" smtClean="0"/>
              <a:t> </a:t>
            </a:r>
          </a:p>
        </p:txBody>
      </p:sp>
      <p:sp>
        <p:nvSpPr>
          <p:cNvPr id="4" name="Slide Number Placeholder 3"/>
          <p:cNvSpPr>
            <a:spLocks noGrp="1"/>
          </p:cNvSpPr>
          <p:nvPr>
            <p:ph type="sldNum" sz="quarter" idx="12"/>
          </p:nvPr>
        </p:nvSpPr>
        <p:spPr/>
        <p:txBody>
          <a:bodyPr/>
          <a:lstStyle/>
          <a:p>
            <a:fld id="{A04AFBC5-2B20-4E0B-9DFE-D04369A198DB}" type="slidenum">
              <a:rPr lang="en-GB" smtClean="0"/>
              <a:pPr/>
              <a:t>9</a:t>
            </a:fld>
            <a:endParaRPr lang="en-GB" dirty="0"/>
          </a:p>
        </p:txBody>
      </p:sp>
    </p:spTree>
    <p:extLst>
      <p:ext uri="{BB962C8B-B14F-4D97-AF65-F5344CB8AC3E}">
        <p14:creationId xmlns:p14="http://schemas.microsoft.com/office/powerpoint/2010/main" val="175224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6" presetClass="entr" presetSubtype="32"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circle(out)">
                                      <p:cBhvr>
                                        <p:cTn id="31" dur="17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14239</TotalTime>
  <Words>2541</Words>
  <Application>Microsoft Office PowerPoint</Application>
  <PresentationFormat>On-screen Show (4:3)</PresentationFormat>
  <Paragraphs>599</Paragraphs>
  <Slides>45</Slides>
  <Notes>19</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Theme_3</vt:lpstr>
      <vt:lpstr>PowerPoint Presentation</vt:lpstr>
      <vt:lpstr>PowerPoint Presentation</vt:lpstr>
      <vt:lpstr>Objectives</vt:lpstr>
      <vt:lpstr>Case Study</vt:lpstr>
      <vt:lpstr>Database Tables</vt:lpstr>
      <vt:lpstr>Schema diagram</vt:lpstr>
      <vt:lpstr>Scenario</vt:lpstr>
      <vt:lpstr>Do you Know</vt:lpstr>
      <vt:lpstr>Joins</vt:lpstr>
      <vt:lpstr>Joins Style</vt:lpstr>
      <vt:lpstr>Joins Style</vt:lpstr>
      <vt:lpstr>Joins Style</vt:lpstr>
      <vt:lpstr>Joins Style</vt:lpstr>
      <vt:lpstr>Joins Style</vt:lpstr>
      <vt:lpstr>Scenario</vt:lpstr>
      <vt:lpstr>Joins Types</vt:lpstr>
      <vt:lpstr>Scenario</vt:lpstr>
      <vt:lpstr>Joins Types</vt:lpstr>
      <vt:lpstr>Joins Types</vt:lpstr>
      <vt:lpstr>Scenario</vt:lpstr>
      <vt:lpstr>Joins Types</vt:lpstr>
      <vt:lpstr>Joins Types</vt:lpstr>
      <vt:lpstr>Joins Types</vt:lpstr>
      <vt:lpstr>Joins Types</vt:lpstr>
      <vt:lpstr>Scenario</vt:lpstr>
      <vt:lpstr>Joins Types</vt:lpstr>
      <vt:lpstr>Joins Types</vt:lpstr>
      <vt:lpstr>Scenario</vt:lpstr>
      <vt:lpstr>Joins Types</vt:lpstr>
      <vt:lpstr>Scenario</vt:lpstr>
      <vt:lpstr>Joins Types</vt:lpstr>
      <vt:lpstr>Scenario</vt:lpstr>
      <vt:lpstr>Joins Types</vt:lpstr>
      <vt:lpstr>Joins Types</vt:lpstr>
      <vt:lpstr>Joins Types</vt:lpstr>
      <vt:lpstr>Any Questions?</vt:lpstr>
      <vt:lpstr>Hands On</vt:lpstr>
      <vt:lpstr>Activity</vt:lpstr>
      <vt:lpstr>Lend a Hand </vt:lpstr>
      <vt:lpstr>Lend a Hand - Solution</vt:lpstr>
      <vt:lpstr>Test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dc:title>
  <dc:creator>AssetDevelopmentTeam@cognizant.com</dc:creator>
  <cp:lastModifiedBy>Devadas, Abiramasundari (Cognizant)</cp:lastModifiedBy>
  <cp:revision>598</cp:revision>
  <dcterms:created xsi:type="dcterms:W3CDTF">2011-06-15T11:24:59Z</dcterms:created>
  <dcterms:modified xsi:type="dcterms:W3CDTF">2013-03-20T05:04:42Z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