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handoutMasterIdLst>
    <p:handoutMasterId r:id="rId53"/>
  </p:handoutMasterIdLst>
  <p:sldIdLst>
    <p:sldId id="257" r:id="rId5"/>
    <p:sldId id="495"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73" r:id="rId28"/>
    <p:sldId id="474" r:id="rId29"/>
    <p:sldId id="475" r:id="rId30"/>
    <p:sldId id="476" r:id="rId31"/>
    <p:sldId id="477" r:id="rId32"/>
    <p:sldId id="478" r:id="rId33"/>
    <p:sldId id="479" r:id="rId34"/>
    <p:sldId id="480" r:id="rId35"/>
    <p:sldId id="481" r:id="rId36"/>
    <p:sldId id="482" r:id="rId37"/>
    <p:sldId id="483" r:id="rId38"/>
    <p:sldId id="484" r:id="rId39"/>
    <p:sldId id="485" r:id="rId40"/>
    <p:sldId id="486" r:id="rId41"/>
    <p:sldId id="487" r:id="rId42"/>
    <p:sldId id="488" r:id="rId43"/>
    <p:sldId id="489" r:id="rId44"/>
    <p:sldId id="490" r:id="rId45"/>
    <p:sldId id="491" r:id="rId46"/>
    <p:sldId id="492" r:id="rId47"/>
    <p:sldId id="493" r:id="rId48"/>
    <p:sldId id="494" r:id="rId49"/>
    <p:sldId id="412" r:id="rId50"/>
    <p:sldId id="45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vi79RAaDiFmhEy2PwAp3Rg==" hashData="+esvDzg6AcItR+BhqpkhhM9J8po="/>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008080"/>
    <a:srgbClr val="663300"/>
    <a:srgbClr val="320019"/>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89331" autoAdjust="0"/>
  </p:normalViewPr>
  <p:slideViewPr>
    <p:cSldViewPr>
      <p:cViewPr>
        <p:scale>
          <a:sx n="100" d="100"/>
          <a:sy n="100" d="100"/>
        </p:scale>
        <p:origin x="-510" y="11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3/20/2013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37</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sz="140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41</a:t>
            </a:fld>
            <a:endParaRPr lang="en-US"/>
          </a:p>
        </p:txBody>
      </p:sp>
    </p:spTree>
    <p:extLst>
      <p:ext uri="{BB962C8B-B14F-4D97-AF65-F5344CB8AC3E}">
        <p14:creationId xmlns:p14="http://schemas.microsoft.com/office/powerpoint/2010/main" val="373312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1052230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extLst>
      <p:ext uri="{BB962C8B-B14F-4D97-AF65-F5344CB8AC3E}">
        <p14:creationId xmlns:p14="http://schemas.microsoft.com/office/powerpoint/2010/main" val="4248349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3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Understanding 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err="1" smtClean="0">
                <a:solidFill>
                  <a:schemeClr val="bg1"/>
                </a:solidFill>
                <a:latin typeface="Cambria" pitchFamily="18" charset="0"/>
              </a:rPr>
              <a:t>Subqueries</a:t>
            </a:r>
            <a:endParaRPr lang="en-US" sz="23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1529862" y="2445395"/>
            <a:ext cx="4191000" cy="1671340"/>
          </a:xfrm>
        </p:spPr>
        <p:txBody>
          <a:bodyPr/>
          <a:lstStyle/>
          <a:p>
            <a:pPr marL="0" indent="0">
              <a:buNone/>
            </a:pPr>
            <a:r>
              <a:rPr lang="en-US" dirty="0" smtClean="0"/>
              <a:t>		</a:t>
            </a:r>
          </a:p>
          <a:p>
            <a:pPr marL="0" indent="0">
              <a:spcBef>
                <a:spcPts val="0"/>
              </a:spcBef>
              <a:buNone/>
            </a:pPr>
            <a:r>
              <a:rPr lang="en-US" sz="2400" dirty="0" smtClean="0"/>
              <a:t>Nested Queries can be applied only to SELECT clause</a:t>
            </a:r>
            <a:endParaRPr lang="en-US" sz="2400"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
        <p:nvSpPr>
          <p:cNvPr id="8" name="Content Placeholder 1"/>
          <p:cNvSpPr txBox="1">
            <a:spLocks/>
          </p:cNvSpPr>
          <p:nvPr/>
        </p:nvSpPr>
        <p:spPr bwMode="auto">
          <a:xfrm>
            <a:off x="1524000" y="2438400"/>
            <a:ext cx="4191000" cy="1671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a:t>
            </a:r>
          </a:p>
          <a:p>
            <a:pPr marL="0" indent="0">
              <a:spcBef>
                <a:spcPts val="0"/>
              </a:spcBef>
              <a:buFont typeface="Arial" pitchFamily="34" charset="0"/>
              <a:buNone/>
            </a:pPr>
            <a:r>
              <a:rPr lang="en-US" sz="2400" dirty="0" smtClean="0"/>
              <a:t>	     Answer  : NO</a:t>
            </a:r>
            <a:endParaRPr lang="en-US" sz="2400" dirty="0"/>
          </a:p>
        </p:txBody>
      </p:sp>
    </p:spTree>
    <p:extLst>
      <p:ext uri="{BB962C8B-B14F-4D97-AF65-F5344CB8AC3E}">
        <p14:creationId xmlns:p14="http://schemas.microsoft.com/office/powerpoint/2010/main" val="2650638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53" presetClass="exit" presetSubtype="32" fill="hold" grpId="0" nodeType="clickEffect">
                                  <p:stCondLst>
                                    <p:cond delay="0"/>
                                  </p:stCondLst>
                                  <p:childTnLst>
                                    <p:anim calcmode="lin" valueType="num">
                                      <p:cBhvr>
                                        <p:cTn id="17" dur="500"/>
                                        <p:tgtEl>
                                          <p:spTgt spid="9">
                                            <p:txEl>
                                              <p:pRg st="0" end="0"/>
                                            </p:txEl>
                                          </p:spTgt>
                                        </p:tgtEl>
                                        <p:attrNameLst>
                                          <p:attrName>ppt_w</p:attrName>
                                        </p:attrNameLst>
                                      </p:cBhvr>
                                      <p:tavLst>
                                        <p:tav tm="0">
                                          <p:val>
                                            <p:strVal val="ppt_w"/>
                                          </p:val>
                                        </p:tav>
                                        <p:tav tm="100000">
                                          <p:val>
                                            <p:fltVal val="0"/>
                                          </p:val>
                                        </p:tav>
                                      </p:tavLst>
                                    </p:anim>
                                    <p:anim calcmode="lin" valueType="num">
                                      <p:cBhvr>
                                        <p:cTn id="18" dur="500"/>
                                        <p:tgtEl>
                                          <p:spTgt spid="9">
                                            <p:txEl>
                                              <p:pRg st="0" end="0"/>
                                            </p:txEl>
                                          </p:spTgt>
                                        </p:tgtEl>
                                        <p:attrNameLst>
                                          <p:attrName>ppt_h</p:attrName>
                                        </p:attrNameLst>
                                      </p:cBhvr>
                                      <p:tavLst>
                                        <p:tav tm="0">
                                          <p:val>
                                            <p:strVal val="ppt_h"/>
                                          </p:val>
                                        </p:tav>
                                        <p:tav tm="100000">
                                          <p:val>
                                            <p:fltVal val="0"/>
                                          </p:val>
                                        </p:tav>
                                      </p:tavLst>
                                    </p:anim>
                                    <p:animEffect transition="out" filter="fade">
                                      <p:cBhvr>
                                        <p:cTn id="19" dur="500"/>
                                        <p:tgtEl>
                                          <p:spTgt spid="9">
                                            <p:txEl>
                                              <p:pRg st="0" end="0"/>
                                            </p:txEl>
                                          </p:spTgt>
                                        </p:tgtEl>
                                      </p:cBhvr>
                                    </p:animEffect>
                                    <p:set>
                                      <p:cBhvr>
                                        <p:cTn id="20"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53" presetClass="exit" presetSubtype="32" fill="hold" grpId="0" nodeType="clickEffect">
                                  <p:stCondLst>
                                    <p:cond delay="0"/>
                                  </p:stCondLst>
                                  <p:childTnLst>
                                    <p:anim calcmode="lin" valueType="num">
                                      <p:cBhvr>
                                        <p:cTn id="24" dur="500"/>
                                        <p:tgtEl>
                                          <p:spTgt spid="9">
                                            <p:txEl>
                                              <p:pRg st="1" end="1"/>
                                            </p:txEl>
                                          </p:spTgt>
                                        </p:tgtEl>
                                        <p:attrNameLst>
                                          <p:attrName>ppt_w</p:attrName>
                                        </p:attrNameLst>
                                      </p:cBhvr>
                                      <p:tavLst>
                                        <p:tav tm="0">
                                          <p:val>
                                            <p:strVal val="ppt_w"/>
                                          </p:val>
                                        </p:tav>
                                        <p:tav tm="100000">
                                          <p:val>
                                            <p:fltVal val="0"/>
                                          </p:val>
                                        </p:tav>
                                      </p:tavLst>
                                    </p:anim>
                                    <p:anim calcmode="lin" valueType="num">
                                      <p:cBhvr>
                                        <p:cTn id="25" dur="500"/>
                                        <p:tgtEl>
                                          <p:spTgt spid="9">
                                            <p:txEl>
                                              <p:pRg st="1" end="1"/>
                                            </p:txEl>
                                          </p:spTgt>
                                        </p:tgtEl>
                                        <p:attrNameLst>
                                          <p:attrName>ppt_h</p:attrName>
                                        </p:attrNameLst>
                                      </p:cBhvr>
                                      <p:tavLst>
                                        <p:tav tm="0">
                                          <p:val>
                                            <p:strVal val="ppt_h"/>
                                          </p:val>
                                        </p:tav>
                                        <p:tav tm="100000">
                                          <p:val>
                                            <p:fltVal val="0"/>
                                          </p:val>
                                        </p:tav>
                                      </p:tavLst>
                                    </p:anim>
                                    <p:animEffect transition="out" filter="fade">
                                      <p:cBhvr>
                                        <p:cTn id="26" dur="500"/>
                                        <p:tgtEl>
                                          <p:spTgt spid="9">
                                            <p:txEl>
                                              <p:pRg st="1" end="1"/>
                                            </p:txEl>
                                          </p:spTgt>
                                        </p:tgtEl>
                                      </p:cBhvr>
                                    </p:animEffect>
                                    <p:set>
                                      <p:cBhvr>
                                        <p:cTn id="27" dur="1" fill="hold">
                                          <p:stCondLst>
                                            <p:cond delay="499"/>
                                          </p:stCondLst>
                                        </p:cTn>
                                        <p:tgtEl>
                                          <p:spTgt spid="9">
                                            <p:txEl>
                                              <p:pRg st="1" end="1"/>
                                            </p:txEl>
                                          </p:spTgt>
                                        </p:tgtEl>
                                        <p:attrNameLst>
                                          <p:attrName>style.visibility</p:attrName>
                                        </p:attrNameLst>
                                      </p:cBhvr>
                                      <p:to>
                                        <p:strVal val="hidden"/>
                                      </p:to>
                                    </p:set>
                                  </p:childTnLst>
                                </p:cTn>
                              </p:par>
                              <p:par>
                                <p:cTn id="28" presetID="53" presetClass="entr" presetSubtype="16"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Advantages of </a:t>
            </a:r>
            <a:r>
              <a:rPr lang="en-US" dirty="0" smtClean="0"/>
              <a:t>Subqueries</a:t>
            </a:r>
            <a:endParaRPr lang="en-US" dirty="0"/>
          </a:p>
        </p:txBody>
      </p:sp>
      <p:sp>
        <p:nvSpPr>
          <p:cNvPr id="3" name="Content Placeholder 2"/>
          <p:cNvSpPr>
            <a:spLocks noGrp="1"/>
          </p:cNvSpPr>
          <p:nvPr>
            <p:ph idx="1"/>
          </p:nvPr>
        </p:nvSpPr>
        <p:spPr/>
        <p:txBody>
          <a:bodyPr/>
          <a:lstStyle/>
          <a:p>
            <a:pPr>
              <a:buNone/>
            </a:pPr>
            <a:r>
              <a:rPr lang="en-US" sz="1800" b="1" dirty="0" smtClean="0"/>
              <a:t>What is </a:t>
            </a:r>
            <a:r>
              <a:rPr lang="en-US" sz="1800" b="1" dirty="0" err="1" smtClean="0"/>
              <a:t>subquery</a:t>
            </a:r>
            <a:r>
              <a:rPr lang="en-US" sz="1800" b="1" dirty="0" smtClean="0"/>
              <a:t>?</a:t>
            </a:r>
          </a:p>
          <a:p>
            <a:pPr>
              <a:buNone/>
            </a:pPr>
            <a:r>
              <a:rPr lang="en-US" sz="1800" dirty="0" smtClean="0"/>
              <a:t>A </a:t>
            </a:r>
            <a:r>
              <a:rPr lang="en-US" sz="1800" dirty="0" err="1" smtClean="0"/>
              <a:t>subquery</a:t>
            </a:r>
            <a:r>
              <a:rPr lang="en-US" sz="1800" dirty="0" smtClean="0"/>
              <a:t> is a query in a query. It is also called an inner query or a nested query.</a:t>
            </a:r>
          </a:p>
          <a:p>
            <a:pPr>
              <a:buNone/>
            </a:pPr>
            <a:endParaRPr lang="en-IN" sz="1800" b="1" dirty="0" smtClean="0"/>
          </a:p>
          <a:p>
            <a:pPr>
              <a:buNone/>
            </a:pPr>
            <a:r>
              <a:rPr lang="en-IN" sz="1800" b="1" dirty="0" smtClean="0"/>
              <a:t>Advantages </a:t>
            </a:r>
            <a:r>
              <a:rPr lang="en-IN" sz="1800" b="1" dirty="0"/>
              <a:t>of subqueries:</a:t>
            </a:r>
          </a:p>
          <a:p>
            <a:r>
              <a:rPr lang="en-US" sz="1800" dirty="0"/>
              <a:t>They allow queries that are structured so that it is possible to isolate each part of a statement. </a:t>
            </a:r>
          </a:p>
          <a:p>
            <a:r>
              <a:rPr lang="en-US" sz="1800" dirty="0" smtClean="0"/>
              <a:t>They </a:t>
            </a:r>
            <a:r>
              <a:rPr lang="en-US" sz="1800" dirty="0"/>
              <a:t>provide alternative ways to perform operations that would otherwise require complex joins and unions. </a:t>
            </a:r>
          </a:p>
          <a:p>
            <a:r>
              <a:rPr lang="en-US" sz="1800" dirty="0" smtClean="0"/>
              <a:t>Many </a:t>
            </a:r>
            <a:r>
              <a:rPr lang="en-US" sz="1800" dirty="0"/>
              <a:t>people find </a:t>
            </a:r>
            <a:r>
              <a:rPr lang="en-US" sz="1800" dirty="0" err="1"/>
              <a:t>subqueries</a:t>
            </a:r>
            <a:r>
              <a:rPr lang="en-US" sz="1800" dirty="0"/>
              <a:t> more readable than complex joins or unions. Indeed, it was the innovation of </a:t>
            </a:r>
            <a:r>
              <a:rPr lang="en-US" sz="1800" dirty="0" err="1"/>
              <a:t>subqueries</a:t>
            </a:r>
            <a:r>
              <a:rPr lang="en-US" sz="1800" dirty="0"/>
              <a:t> that gave people the original idea of calling the early SQL “Structured Query Language.” </a:t>
            </a:r>
          </a:p>
          <a:p>
            <a:endParaRPr lang="en-US" sz="18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11</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710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Sub Query Rules</a:t>
            </a:r>
            <a:endParaRPr lang="en-US" dirty="0"/>
          </a:p>
        </p:txBody>
      </p:sp>
      <p:sp>
        <p:nvSpPr>
          <p:cNvPr id="3" name="Content Placeholder 2"/>
          <p:cNvSpPr>
            <a:spLocks noGrp="1"/>
          </p:cNvSpPr>
          <p:nvPr>
            <p:ph idx="1"/>
          </p:nvPr>
        </p:nvSpPr>
        <p:spPr/>
        <p:txBody>
          <a:bodyPr/>
          <a:lstStyle/>
          <a:p>
            <a:pPr>
              <a:buNone/>
            </a:pPr>
            <a:r>
              <a:rPr lang="en-US" sz="1800" b="1" dirty="0"/>
              <a:t>There are a few rules that subqueries must </a:t>
            </a:r>
            <a:r>
              <a:rPr lang="en-US" sz="1800" b="1" dirty="0" smtClean="0"/>
              <a:t>follow:</a:t>
            </a:r>
          </a:p>
          <a:p>
            <a:r>
              <a:rPr lang="en-US" sz="1800" dirty="0"/>
              <a:t>Subqueries must be enclosed within parentheses.</a:t>
            </a:r>
          </a:p>
          <a:p>
            <a:r>
              <a:rPr lang="en-US" sz="1800" dirty="0"/>
              <a:t>A subquery can have only one column in the SELECT clause, unless multiple columns are in the main query for the subquery to compare its selected columns.</a:t>
            </a:r>
          </a:p>
          <a:p>
            <a:r>
              <a:rPr lang="en-US" sz="1800" dirty="0"/>
              <a:t>An ORDER BY cannot be used in a subquery, although the main query can use an ORDER BY. The GROUP BY can be used to perform the same function as the ORDER BY in a subquery.</a:t>
            </a:r>
          </a:p>
          <a:p>
            <a:r>
              <a:rPr lang="en-US" sz="1800" dirty="0"/>
              <a:t>Subqueries that return more than one row can only be used with multiple value operators, such as the IN operator.</a:t>
            </a:r>
          </a:p>
          <a:p>
            <a:r>
              <a:rPr lang="en-US" sz="1800" dirty="0" smtClean="0"/>
              <a:t>A </a:t>
            </a:r>
            <a:r>
              <a:rPr lang="en-US" sz="1800" dirty="0"/>
              <a:t>subquery cannot be immediately enclosed in a set function.</a:t>
            </a:r>
          </a:p>
          <a:p>
            <a:r>
              <a:rPr lang="en-US" sz="1800" dirty="0"/>
              <a:t>The BETWEEN operator cannot be used with a subquery; however, the BETWEEN can be used within the subquery.</a:t>
            </a:r>
          </a:p>
          <a:p>
            <a:endParaRPr lang="en-US" sz="18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12</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565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Lets use </a:t>
            </a:r>
            <a:r>
              <a:rPr lang="en-US" dirty="0" err="1" smtClean="0">
                <a:solidFill>
                  <a:schemeClr val="bg1"/>
                </a:solidFill>
              </a:rPr>
              <a:t>subquery</a:t>
            </a:r>
            <a:r>
              <a:rPr lang="en-US" dirty="0" smtClean="0">
                <a:solidFill>
                  <a:schemeClr val="bg1"/>
                </a:solidFill>
              </a:rPr>
              <a:t> with SELECT statement to meet TIM’s requirement..</a:t>
            </a:r>
            <a:endParaRPr lang="en-US" dirty="0">
              <a:solidFill>
                <a:schemeClr val="bg1"/>
              </a:solidFill>
            </a:endParaRP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13</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221708" y="2362200"/>
            <a:ext cx="2864892" cy="16764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pPr>
            <a:r>
              <a:rPr lang="en-US" sz="1400" b="1" dirty="0" smtClean="0">
                <a:solidFill>
                  <a:schemeClr val="bg2">
                    <a:lumMod val="25000"/>
                  </a:schemeClr>
                </a:solidFill>
              </a:rPr>
              <a:t>I want to display customer name and phone number of those customers who have made the payments..</a:t>
            </a:r>
            <a:endParaRPr lang="en-US" sz="1400" b="1" dirty="0">
              <a:solidFill>
                <a:schemeClr val="bg2">
                  <a:lumMod val="25000"/>
                </a:schemeClr>
              </a:solidFill>
            </a:endParaRPr>
          </a:p>
        </p:txBody>
      </p:sp>
    </p:spTree>
    <p:extLst>
      <p:ext uri="{BB962C8B-B14F-4D97-AF65-F5344CB8AC3E}">
        <p14:creationId xmlns:p14="http://schemas.microsoft.com/office/powerpoint/2010/main" val="227715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Subquery - SELECT </a:t>
            </a:r>
            <a:r>
              <a:rPr lang="en-US" dirty="0"/>
              <a:t>Statement</a:t>
            </a:r>
          </a:p>
        </p:txBody>
      </p:sp>
      <p:sp>
        <p:nvSpPr>
          <p:cNvPr id="3" name="Content Placeholder 2"/>
          <p:cNvSpPr>
            <a:spLocks noGrp="1"/>
          </p:cNvSpPr>
          <p:nvPr>
            <p:ph idx="1"/>
          </p:nvPr>
        </p:nvSpPr>
        <p:spPr/>
        <p:txBody>
          <a:bodyPr/>
          <a:lstStyle/>
          <a:p>
            <a:pPr>
              <a:buNone/>
            </a:pPr>
            <a:r>
              <a:rPr lang="en-US" sz="2000" b="1" dirty="0"/>
              <a:t>Subqueries with the SELECT Statement</a:t>
            </a:r>
            <a:r>
              <a:rPr lang="en-US" sz="2000" b="1" dirty="0" smtClean="0"/>
              <a:t>:</a:t>
            </a:r>
          </a:p>
          <a:p>
            <a:pPr>
              <a:buNone/>
            </a:pPr>
            <a:r>
              <a:rPr lang="en-US" sz="2000" dirty="0"/>
              <a:t>Subqueries are most frequently used with the SELECT statement</a:t>
            </a:r>
            <a:r>
              <a:rPr lang="en-US" sz="2000" dirty="0" smtClean="0"/>
              <a:t>.</a:t>
            </a:r>
          </a:p>
          <a:p>
            <a:pPr>
              <a:buNone/>
            </a:pPr>
            <a:r>
              <a:rPr lang="en-US" sz="2000" dirty="0" smtClean="0"/>
              <a:t>The </a:t>
            </a:r>
            <a:r>
              <a:rPr lang="en-US" sz="2000" dirty="0"/>
              <a:t>basic syntax is </a:t>
            </a:r>
            <a:r>
              <a:rPr lang="en-US" sz="2000" dirty="0" smtClean="0"/>
              <a:t>as </a:t>
            </a:r>
            <a:r>
              <a:rPr lang="en-US" sz="2000" dirty="0"/>
              <a:t>follows</a:t>
            </a:r>
            <a:r>
              <a:rPr lang="en-US" sz="2000" dirty="0" smtClean="0"/>
              <a:t>:</a:t>
            </a:r>
          </a:p>
          <a:p>
            <a:pPr>
              <a:buNone/>
            </a:pPr>
            <a:endParaRPr lang="en-US" sz="2000" dirty="0"/>
          </a:p>
          <a:p>
            <a:pPr>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1800" dirty="0" smtClean="0"/>
          </a:p>
          <a:p>
            <a:pPr marL="0" indent="0">
              <a:buNone/>
            </a:pPr>
            <a:r>
              <a:rPr lang="en-US" sz="1800" b="1" dirty="0" smtClean="0"/>
              <a:t>Example:</a:t>
            </a:r>
          </a:p>
          <a:p>
            <a:pPr marL="0" indent="0">
              <a:buNone/>
            </a:pPr>
            <a:r>
              <a:rPr lang="en-US" sz="1800" b="1" dirty="0">
                <a:solidFill>
                  <a:schemeClr val="accent1">
                    <a:lumMod val="75000"/>
                  </a:schemeClr>
                </a:solidFill>
              </a:rPr>
              <a:t>SELECT</a:t>
            </a:r>
            <a:r>
              <a:rPr lang="en-US" sz="1800" b="1" dirty="0">
                <a:solidFill>
                  <a:schemeClr val="accent6">
                    <a:lumMod val="75000"/>
                  </a:schemeClr>
                </a:solidFill>
              </a:rPr>
              <a:t> </a:t>
            </a:r>
            <a:r>
              <a:rPr lang="en-US" sz="1800" b="1" dirty="0" err="1">
                <a:solidFill>
                  <a:schemeClr val="accent6">
                    <a:lumMod val="75000"/>
                  </a:schemeClr>
                </a:solidFill>
              </a:rPr>
              <a:t>customers.customername</a:t>
            </a:r>
            <a:r>
              <a:rPr lang="en-US" sz="1800" b="1" dirty="0">
                <a:solidFill>
                  <a:schemeClr val="accent6">
                    <a:lumMod val="75000"/>
                  </a:schemeClr>
                </a:solidFill>
              </a:rPr>
              <a:t>, </a:t>
            </a:r>
            <a:r>
              <a:rPr lang="en-US" sz="1800" b="1" dirty="0" err="1">
                <a:solidFill>
                  <a:schemeClr val="accent6">
                    <a:lumMod val="75000"/>
                  </a:schemeClr>
                </a:solidFill>
              </a:rPr>
              <a:t>customers.phone</a:t>
            </a:r>
            <a:r>
              <a:rPr lang="en-US" sz="1800" b="1" dirty="0">
                <a:solidFill>
                  <a:schemeClr val="accent6">
                    <a:lumMod val="75000"/>
                  </a:schemeClr>
                </a:solidFill>
              </a:rPr>
              <a:t> </a:t>
            </a:r>
          </a:p>
          <a:p>
            <a:pPr marL="0" indent="0">
              <a:buNone/>
            </a:pPr>
            <a:r>
              <a:rPr lang="en-US" sz="1800" b="1" dirty="0">
                <a:solidFill>
                  <a:schemeClr val="accent1">
                    <a:lumMod val="75000"/>
                  </a:schemeClr>
                </a:solidFill>
              </a:rPr>
              <a:t>FROM</a:t>
            </a:r>
            <a:r>
              <a:rPr lang="en-US" sz="1800" b="1" dirty="0">
                <a:solidFill>
                  <a:schemeClr val="accent6">
                    <a:lumMod val="75000"/>
                  </a:schemeClr>
                </a:solidFill>
              </a:rPr>
              <a:t> customers </a:t>
            </a:r>
            <a:endParaRPr lang="en-US" sz="1800" b="1" dirty="0" smtClean="0">
              <a:solidFill>
                <a:schemeClr val="accent6">
                  <a:lumMod val="75000"/>
                </a:schemeClr>
              </a:solidFill>
            </a:endParaRPr>
          </a:p>
          <a:p>
            <a:pPr marL="0" indent="0">
              <a:buNone/>
            </a:pPr>
            <a:r>
              <a:rPr lang="en-US" sz="1800" b="1" dirty="0" smtClean="0">
                <a:solidFill>
                  <a:schemeClr val="accent1">
                    <a:lumMod val="75000"/>
                  </a:schemeClr>
                </a:solidFill>
              </a:rPr>
              <a:t>WHERE</a:t>
            </a:r>
            <a:r>
              <a:rPr lang="en-US" sz="1800" b="1" dirty="0" smtClean="0">
                <a:solidFill>
                  <a:schemeClr val="accent6">
                    <a:lumMod val="75000"/>
                  </a:schemeClr>
                </a:solidFill>
              </a:rPr>
              <a:t> </a:t>
            </a:r>
            <a:r>
              <a:rPr lang="en-US" sz="1800" b="1" dirty="0" err="1">
                <a:solidFill>
                  <a:schemeClr val="accent6">
                    <a:lumMod val="75000"/>
                  </a:schemeClr>
                </a:solidFill>
              </a:rPr>
              <a:t>customernumber</a:t>
            </a:r>
            <a:r>
              <a:rPr lang="en-US" sz="1800" b="1" dirty="0">
                <a:solidFill>
                  <a:schemeClr val="accent6">
                    <a:lumMod val="75000"/>
                  </a:schemeClr>
                </a:solidFill>
              </a:rPr>
              <a:t> </a:t>
            </a:r>
            <a:r>
              <a:rPr lang="en-US" sz="1800" b="1" dirty="0">
                <a:solidFill>
                  <a:schemeClr val="accent1">
                    <a:lumMod val="75000"/>
                  </a:schemeClr>
                </a:solidFill>
              </a:rPr>
              <a:t>IN</a:t>
            </a:r>
            <a:r>
              <a:rPr lang="en-US" sz="1800" b="1" dirty="0">
                <a:solidFill>
                  <a:schemeClr val="accent6">
                    <a:lumMod val="75000"/>
                  </a:schemeClr>
                </a:solidFill>
              </a:rPr>
              <a:t> (</a:t>
            </a:r>
            <a:r>
              <a:rPr lang="en-US" sz="1800" b="1" dirty="0">
                <a:solidFill>
                  <a:schemeClr val="accent1">
                    <a:lumMod val="75000"/>
                  </a:schemeClr>
                </a:solidFill>
              </a:rPr>
              <a:t>SELECT</a:t>
            </a:r>
            <a:r>
              <a:rPr lang="en-US" sz="1800" b="1" dirty="0">
                <a:solidFill>
                  <a:schemeClr val="accent6">
                    <a:lumMod val="75000"/>
                  </a:schemeClr>
                </a:solidFill>
              </a:rPr>
              <a:t> </a:t>
            </a:r>
            <a:r>
              <a:rPr lang="en-US" sz="1800" b="1" dirty="0" err="1">
                <a:solidFill>
                  <a:schemeClr val="accent6">
                    <a:lumMod val="75000"/>
                  </a:schemeClr>
                </a:solidFill>
              </a:rPr>
              <a:t>customernumber</a:t>
            </a:r>
            <a:r>
              <a:rPr lang="en-US" sz="1800" b="1" dirty="0">
                <a:solidFill>
                  <a:schemeClr val="accent6">
                    <a:lumMod val="75000"/>
                  </a:schemeClr>
                </a:solidFill>
              </a:rPr>
              <a:t> </a:t>
            </a:r>
            <a:r>
              <a:rPr lang="en-US" sz="1800" b="1" dirty="0">
                <a:solidFill>
                  <a:schemeClr val="accent1">
                    <a:lumMod val="75000"/>
                  </a:schemeClr>
                </a:solidFill>
              </a:rPr>
              <a:t>FROM</a:t>
            </a:r>
            <a:r>
              <a:rPr lang="en-US" sz="1800" b="1" dirty="0">
                <a:solidFill>
                  <a:schemeClr val="accent6">
                    <a:lumMod val="75000"/>
                  </a:schemeClr>
                </a:solidFill>
              </a:rPr>
              <a:t> payments);</a:t>
            </a:r>
          </a:p>
          <a:p>
            <a:pPr>
              <a:buNone/>
            </a:pPr>
            <a:endParaRPr lang="en-US" sz="2000" dirty="0" smtClean="0"/>
          </a:p>
          <a:p>
            <a:pPr>
              <a:buNone/>
            </a:pPr>
            <a:endParaRPr lang="en-US" sz="20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14</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371600" y="2895600"/>
            <a:ext cx="4572000" cy="138499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400" b="1" dirty="0" smtClean="0">
                <a:solidFill>
                  <a:schemeClr val="tx2">
                    <a:lumMod val="75000"/>
                  </a:schemeClr>
                </a:solidFill>
              </a:rPr>
              <a:t>SELECT</a:t>
            </a:r>
            <a:r>
              <a:rPr lang="en-IN" sz="1400" dirty="0" smtClean="0"/>
              <a:t> </a:t>
            </a:r>
            <a:r>
              <a:rPr lang="en-IN" sz="1400" dirty="0" err="1" smtClean="0"/>
              <a:t>column_name</a:t>
            </a:r>
            <a:r>
              <a:rPr lang="en-IN" sz="1400" dirty="0" smtClean="0"/>
              <a:t> [,</a:t>
            </a:r>
            <a:r>
              <a:rPr lang="en-IN" sz="1400" dirty="0" err="1" smtClean="0"/>
              <a:t>column_name</a:t>
            </a:r>
            <a:r>
              <a:rPr lang="en-IN" sz="1400" dirty="0" smtClean="0"/>
              <a:t>]</a:t>
            </a:r>
          </a:p>
          <a:p>
            <a:r>
              <a:rPr lang="en-IN" sz="1400" b="1" dirty="0" smtClean="0">
                <a:solidFill>
                  <a:schemeClr val="tx2">
                    <a:lumMod val="75000"/>
                  </a:schemeClr>
                </a:solidFill>
              </a:rPr>
              <a:t>FROM</a:t>
            </a:r>
            <a:r>
              <a:rPr lang="en-IN" sz="1400" dirty="0" smtClean="0"/>
              <a:t> table1 [,table2]</a:t>
            </a:r>
          </a:p>
          <a:p>
            <a:r>
              <a:rPr lang="en-IN" sz="1400" b="1" dirty="0" smtClean="0">
                <a:solidFill>
                  <a:schemeClr val="tx2">
                    <a:lumMod val="75000"/>
                  </a:schemeClr>
                </a:solidFill>
              </a:rPr>
              <a:t>WHERE</a:t>
            </a:r>
            <a:r>
              <a:rPr lang="en-IN" sz="1400" dirty="0" smtClean="0"/>
              <a:t> </a:t>
            </a:r>
            <a:r>
              <a:rPr lang="en-IN" sz="1400" dirty="0" err="1" smtClean="0"/>
              <a:t>column_name</a:t>
            </a:r>
            <a:r>
              <a:rPr lang="en-IN" sz="1400" dirty="0" smtClean="0"/>
              <a:t> OPERATOR</a:t>
            </a:r>
          </a:p>
          <a:p>
            <a:pPr lvl="2"/>
            <a:r>
              <a:rPr lang="en-IN" sz="1400" dirty="0" smtClean="0"/>
              <a:t>(</a:t>
            </a:r>
            <a:r>
              <a:rPr lang="en-IN" sz="1400" b="1" dirty="0" smtClean="0">
                <a:solidFill>
                  <a:schemeClr val="tx2">
                    <a:lumMod val="75000"/>
                  </a:schemeClr>
                </a:solidFill>
              </a:rPr>
              <a:t>SELECT</a:t>
            </a:r>
            <a:r>
              <a:rPr lang="en-IN" sz="1400" dirty="0" smtClean="0"/>
              <a:t> </a:t>
            </a:r>
            <a:r>
              <a:rPr lang="en-IN" sz="1400" dirty="0" err="1" smtClean="0"/>
              <a:t>column_name</a:t>
            </a:r>
            <a:r>
              <a:rPr lang="en-IN" sz="1400" dirty="0" smtClean="0"/>
              <a:t> [,</a:t>
            </a:r>
            <a:r>
              <a:rPr lang="en-IN" sz="1400" dirty="0" err="1" smtClean="0"/>
              <a:t>column_name</a:t>
            </a:r>
            <a:r>
              <a:rPr lang="en-IN" sz="1400" dirty="0" smtClean="0"/>
              <a:t>]</a:t>
            </a:r>
          </a:p>
          <a:p>
            <a:pPr lvl="2"/>
            <a:r>
              <a:rPr lang="en-IN" sz="1400" b="1" dirty="0" smtClean="0">
                <a:solidFill>
                  <a:schemeClr val="tx2">
                    <a:lumMod val="75000"/>
                  </a:schemeClr>
                </a:solidFill>
              </a:rPr>
              <a:t>FROM</a:t>
            </a:r>
            <a:r>
              <a:rPr lang="en-IN" sz="1400" dirty="0" smtClean="0"/>
              <a:t> table1 [,table2]</a:t>
            </a:r>
          </a:p>
          <a:p>
            <a:pPr lvl="2"/>
            <a:r>
              <a:rPr lang="en-IN" sz="1400" b="1" dirty="0" smtClean="0">
                <a:solidFill>
                  <a:schemeClr val="tx2">
                    <a:lumMod val="75000"/>
                  </a:schemeClr>
                </a:solidFill>
              </a:rPr>
              <a:t>WHERE</a:t>
            </a:r>
            <a:r>
              <a:rPr lang="en-IN" sz="1400" dirty="0" smtClean="0"/>
              <a:t> </a:t>
            </a:r>
            <a:r>
              <a:rPr lang="en-IN" sz="1400" dirty="0" err="1" smtClean="0"/>
              <a:t>row_condition</a:t>
            </a:r>
            <a:r>
              <a:rPr lang="en-IN" sz="1400" dirty="0" smtClean="0"/>
              <a:t> );</a:t>
            </a:r>
            <a:endParaRPr lang="en-IN" sz="1400" dirty="0"/>
          </a:p>
        </p:txBody>
      </p:sp>
    </p:spTree>
    <p:extLst>
      <p:ext uri="{BB962C8B-B14F-4D97-AF65-F5344CB8AC3E}">
        <p14:creationId xmlns:p14="http://schemas.microsoft.com/office/powerpoint/2010/main" val="2659037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581988"/>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Lets use </a:t>
            </a:r>
            <a:r>
              <a:rPr lang="en-US" dirty="0" err="1">
                <a:solidFill>
                  <a:schemeClr val="bg1"/>
                </a:solidFill>
              </a:rPr>
              <a:t>subquery</a:t>
            </a:r>
            <a:r>
              <a:rPr lang="en-US" dirty="0">
                <a:solidFill>
                  <a:schemeClr val="bg1"/>
                </a:solidFill>
              </a:rPr>
              <a:t> with </a:t>
            </a:r>
            <a:r>
              <a:rPr lang="en-US" dirty="0" smtClean="0">
                <a:solidFill>
                  <a:schemeClr val="bg1"/>
                </a:solidFill>
              </a:rPr>
              <a:t>INSERT </a:t>
            </a:r>
            <a:r>
              <a:rPr lang="en-US" dirty="0">
                <a:solidFill>
                  <a:schemeClr val="bg1"/>
                </a:solidFill>
              </a:rPr>
              <a:t>statement to meet TIM’s requirement..</a:t>
            </a: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15</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221708" y="2057400"/>
            <a:ext cx="3169692" cy="19812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pPr>
            <a:r>
              <a:rPr lang="en-US" sz="1400" b="1" dirty="0" smtClean="0">
                <a:solidFill>
                  <a:schemeClr val="bg2">
                    <a:lumMod val="25000"/>
                  </a:schemeClr>
                </a:solidFill>
              </a:rPr>
              <a:t>I want to insert records into a table from another table based on a certain condition, using </a:t>
            </a:r>
            <a:r>
              <a:rPr lang="en-US" sz="1400" b="1" dirty="0" err="1" smtClean="0">
                <a:solidFill>
                  <a:schemeClr val="bg2">
                    <a:lumMod val="25000"/>
                  </a:schemeClr>
                </a:solidFill>
              </a:rPr>
              <a:t>subquery</a:t>
            </a:r>
            <a:r>
              <a:rPr lang="en-US" sz="1400" b="1" dirty="0" smtClean="0">
                <a:solidFill>
                  <a:schemeClr val="bg2">
                    <a:lumMod val="25000"/>
                  </a:schemeClr>
                </a:solidFill>
              </a:rPr>
              <a:t>..</a:t>
            </a:r>
            <a:endParaRPr lang="en-US" sz="1400" b="1" dirty="0">
              <a:solidFill>
                <a:schemeClr val="bg2">
                  <a:lumMod val="25000"/>
                </a:schemeClr>
              </a:solidFill>
            </a:endParaRPr>
          </a:p>
        </p:txBody>
      </p:sp>
    </p:spTree>
    <p:extLst>
      <p:ext uri="{BB962C8B-B14F-4D97-AF65-F5344CB8AC3E}">
        <p14:creationId xmlns:p14="http://schemas.microsoft.com/office/powerpoint/2010/main" val="190876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Subquery </a:t>
            </a:r>
            <a:r>
              <a:rPr lang="en-US" dirty="0" smtClean="0"/>
              <a:t>– INSERT Statement</a:t>
            </a:r>
            <a:endParaRPr lang="en-US" dirty="0"/>
          </a:p>
        </p:txBody>
      </p:sp>
      <p:sp>
        <p:nvSpPr>
          <p:cNvPr id="3" name="Content Placeholder 2"/>
          <p:cNvSpPr>
            <a:spLocks noGrp="1"/>
          </p:cNvSpPr>
          <p:nvPr>
            <p:ph idx="1"/>
          </p:nvPr>
        </p:nvSpPr>
        <p:spPr/>
        <p:txBody>
          <a:bodyPr/>
          <a:lstStyle/>
          <a:p>
            <a:pPr>
              <a:buNone/>
            </a:pPr>
            <a:r>
              <a:rPr lang="en-US" sz="1800" b="1" dirty="0"/>
              <a:t>Subqueries with the </a:t>
            </a:r>
            <a:r>
              <a:rPr lang="en-US" sz="1800" b="1" dirty="0" smtClean="0"/>
              <a:t>INSERT Statement:</a:t>
            </a:r>
          </a:p>
          <a:p>
            <a:r>
              <a:rPr lang="en-US" sz="1800" dirty="0"/>
              <a:t>Subqueries also can be used with INSERT </a:t>
            </a:r>
            <a:r>
              <a:rPr lang="en-US" sz="1800" dirty="0" smtClean="0"/>
              <a:t>statements. The </a:t>
            </a:r>
            <a:r>
              <a:rPr lang="en-US" sz="1800" dirty="0"/>
              <a:t>INSERT statement uses the data returned from the subquery to insert into </a:t>
            </a:r>
            <a:r>
              <a:rPr lang="en-US" sz="1800" dirty="0" smtClean="0"/>
              <a:t>another table</a:t>
            </a:r>
            <a:r>
              <a:rPr lang="en-US" sz="1800" dirty="0"/>
              <a:t>. </a:t>
            </a:r>
            <a:endParaRPr lang="en-US" sz="1800" dirty="0" smtClean="0"/>
          </a:p>
          <a:p>
            <a:r>
              <a:rPr lang="en-US" sz="1800" dirty="0" smtClean="0"/>
              <a:t>The </a:t>
            </a:r>
            <a:r>
              <a:rPr lang="en-US" sz="1800" dirty="0"/>
              <a:t>selected data in the subquery can be modified with any of the character, date, </a:t>
            </a:r>
            <a:r>
              <a:rPr lang="en-US" sz="1800" dirty="0" smtClean="0"/>
              <a:t>or </a:t>
            </a:r>
            <a:r>
              <a:rPr lang="en-US" sz="1800" dirty="0"/>
              <a:t>number functions</a:t>
            </a:r>
            <a:r>
              <a:rPr lang="en-US" sz="1800" dirty="0" smtClean="0"/>
              <a:t>.</a:t>
            </a:r>
          </a:p>
          <a:p>
            <a:r>
              <a:rPr lang="en-US" sz="1800" dirty="0"/>
              <a:t>The basic syntax is as follows</a:t>
            </a:r>
            <a:r>
              <a:rPr lang="en-US" sz="1800" dirty="0" smtClean="0"/>
              <a:t>:</a:t>
            </a:r>
          </a:p>
          <a:p>
            <a:endParaRPr lang="en-US" sz="1800" dirty="0"/>
          </a:p>
          <a:p>
            <a:pPr marL="0" indent="0">
              <a:buNone/>
            </a:pPr>
            <a:endParaRPr lang="en-US" sz="1800" dirty="0" smtClean="0"/>
          </a:p>
          <a:p>
            <a:pPr marL="0" indent="0">
              <a:buNone/>
            </a:pPr>
            <a:endParaRPr lang="en-US" sz="1800" b="1" dirty="0" smtClean="0"/>
          </a:p>
          <a:p>
            <a:pPr marL="0" indent="0">
              <a:buNone/>
            </a:pPr>
            <a:endParaRPr lang="en-US" sz="1800" b="1" dirty="0" smtClean="0"/>
          </a:p>
          <a:p>
            <a:pPr marL="0" indent="0">
              <a:buNone/>
            </a:pPr>
            <a:r>
              <a:rPr lang="en-US" sz="1800" b="1" dirty="0" smtClean="0"/>
              <a:t>Example</a:t>
            </a:r>
            <a:r>
              <a:rPr lang="en-US" sz="1800" b="1" dirty="0"/>
              <a:t>:</a:t>
            </a:r>
          </a:p>
          <a:p>
            <a:pPr marL="0" indent="0">
              <a:buNone/>
            </a:pPr>
            <a:r>
              <a:rPr lang="en-US" sz="1800" b="1" dirty="0"/>
              <a:t>Note</a:t>
            </a:r>
            <a:r>
              <a:rPr lang="en-US" sz="1800" b="1" dirty="0" smtClean="0"/>
              <a:t>:</a:t>
            </a:r>
            <a:endParaRPr lang="en-US" sz="1800" b="1" dirty="0"/>
          </a:p>
          <a:p>
            <a:pPr marL="0" indent="0">
              <a:buNone/>
            </a:pPr>
            <a:r>
              <a:rPr lang="en-US" sz="1800" dirty="0" smtClean="0"/>
              <a:t>Create </a:t>
            </a:r>
            <a:r>
              <a:rPr lang="en-US" sz="1800" dirty="0"/>
              <a:t>a new table </a:t>
            </a:r>
            <a:r>
              <a:rPr lang="en-US" sz="1800" dirty="0" err="1" smtClean="0"/>
              <a:t>USA_Offices</a:t>
            </a:r>
            <a:r>
              <a:rPr lang="en-US" sz="1800" dirty="0" smtClean="0"/>
              <a:t> </a:t>
            </a:r>
            <a:r>
              <a:rPr lang="en-US" sz="1800" i="1" dirty="0"/>
              <a:t>with similar structure </a:t>
            </a:r>
            <a:r>
              <a:rPr lang="en-US" sz="1800" dirty="0"/>
              <a:t>as that of </a:t>
            </a:r>
            <a:r>
              <a:rPr lang="en-US" sz="1800" dirty="0" smtClean="0"/>
              <a:t>Offices. </a:t>
            </a:r>
            <a:endParaRPr lang="en-US" sz="1800" b="1"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16</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19400" y="3581400"/>
            <a:ext cx="3886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400" dirty="0" smtClean="0"/>
              <a:t>INSERT INTO </a:t>
            </a:r>
            <a:r>
              <a:rPr lang="en-IN" sz="1400" dirty="0" err="1" smtClean="0"/>
              <a:t>table_name</a:t>
            </a:r>
            <a:r>
              <a:rPr lang="en-IN" sz="1400" dirty="0" smtClean="0"/>
              <a:t> [(column1, [,column2])]</a:t>
            </a:r>
          </a:p>
          <a:p>
            <a:pPr lvl="2"/>
            <a:r>
              <a:rPr lang="en-IN" sz="1400" dirty="0" smtClean="0"/>
              <a:t> SELECT [* | column1 [,column2]</a:t>
            </a:r>
          </a:p>
          <a:p>
            <a:pPr lvl="2"/>
            <a:r>
              <a:rPr lang="en-IN" sz="1400" dirty="0" smtClean="0"/>
              <a:t>FROM table1 [,table2]</a:t>
            </a:r>
          </a:p>
          <a:p>
            <a:pPr lvl="2"/>
            <a:r>
              <a:rPr lang="en-IN" sz="1400" dirty="0" smtClean="0"/>
              <a:t>[ WHERE VALUE OPERATOR];</a:t>
            </a:r>
            <a:endParaRPr lang="en-IN" sz="1400" dirty="0"/>
          </a:p>
        </p:txBody>
      </p:sp>
    </p:spTree>
    <p:extLst>
      <p:ext uri="{BB962C8B-B14F-4D97-AF65-F5344CB8AC3E}">
        <p14:creationId xmlns:p14="http://schemas.microsoft.com/office/powerpoint/2010/main" val="1220862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Subquery</a:t>
            </a:r>
            <a:r>
              <a:rPr lang="en-US" dirty="0"/>
              <a:t> – INSERT Statement</a:t>
            </a:r>
          </a:p>
        </p:txBody>
      </p:sp>
      <p:sp>
        <p:nvSpPr>
          <p:cNvPr id="3" name="Content Placeholder 2"/>
          <p:cNvSpPr>
            <a:spLocks noGrp="1"/>
          </p:cNvSpPr>
          <p:nvPr>
            <p:ph idx="1"/>
          </p:nvPr>
        </p:nvSpPr>
        <p:spPr>
          <a:ln w="12700">
            <a:noFill/>
          </a:ln>
        </p:spPr>
        <p:txBody>
          <a:bodyPr/>
          <a:lstStyle/>
          <a:p>
            <a:pPr marL="0" indent="0">
              <a:buNone/>
            </a:pPr>
            <a:r>
              <a:rPr lang="en-US" sz="1800" b="1" dirty="0" smtClean="0"/>
              <a:t>Example Contd..</a:t>
            </a:r>
          </a:p>
          <a:p>
            <a:pPr marL="0" indent="0">
              <a:buNone/>
            </a:pPr>
            <a:endParaRPr lang="en-US" sz="1800" b="1" dirty="0" smtClean="0">
              <a:solidFill>
                <a:schemeClr val="accent1">
                  <a:lumMod val="75000"/>
                </a:schemeClr>
              </a:solidFill>
            </a:endParaRPr>
          </a:p>
          <a:p>
            <a:pPr marL="0" indent="0">
              <a:buNone/>
            </a:pPr>
            <a:endParaRPr lang="en-US" sz="1800" b="1" dirty="0">
              <a:solidFill>
                <a:schemeClr val="accent1">
                  <a:lumMod val="75000"/>
                </a:schemeClr>
              </a:solidFill>
            </a:endParaRPr>
          </a:p>
          <a:p>
            <a:pPr marL="0" indent="0">
              <a:buNone/>
            </a:pPr>
            <a:endParaRPr lang="en-US" sz="1800" b="1" dirty="0" smtClean="0">
              <a:solidFill>
                <a:schemeClr val="accent1">
                  <a:lumMod val="75000"/>
                </a:schemeClr>
              </a:solidFill>
            </a:endParaRPr>
          </a:p>
          <a:p>
            <a:pPr marL="0" indent="0">
              <a:buNone/>
            </a:pPr>
            <a:endParaRPr lang="en-US" sz="1800" b="1" dirty="0">
              <a:solidFill>
                <a:schemeClr val="accent1">
                  <a:lumMod val="75000"/>
                </a:schemeClr>
              </a:solidFill>
            </a:endParaRPr>
          </a:p>
          <a:p>
            <a:pPr marL="0" indent="0">
              <a:buNone/>
            </a:pPr>
            <a:endParaRPr lang="en-US" sz="1800" b="1" dirty="0" smtClean="0">
              <a:solidFill>
                <a:schemeClr val="accent1">
                  <a:lumMod val="75000"/>
                </a:schemeClr>
              </a:solidFill>
            </a:endParaRPr>
          </a:p>
          <a:p>
            <a:pPr marL="0" indent="0">
              <a:buNone/>
            </a:pPr>
            <a:endParaRPr lang="en-US" sz="1800" b="1" dirty="0">
              <a:solidFill>
                <a:schemeClr val="accent1">
                  <a:lumMod val="75000"/>
                </a:schemeClr>
              </a:solidFill>
            </a:endParaRPr>
          </a:p>
          <a:p>
            <a:pPr marL="0" indent="0">
              <a:buNone/>
            </a:pPr>
            <a:endParaRPr lang="en-US" sz="1800" b="1" dirty="0" smtClean="0">
              <a:solidFill>
                <a:schemeClr val="accent1">
                  <a:lumMod val="75000"/>
                </a:schemeClr>
              </a:solidFill>
            </a:endParaRPr>
          </a:p>
          <a:p>
            <a:pPr marL="0" indent="0">
              <a:buNone/>
            </a:pPr>
            <a:endParaRPr lang="en-US" sz="1800" b="1" dirty="0">
              <a:solidFill>
                <a:schemeClr val="accent1">
                  <a:lumMod val="75000"/>
                </a:schemeClr>
              </a:solidFill>
            </a:endParaRPr>
          </a:p>
          <a:p>
            <a:pPr marL="0" indent="0">
              <a:buNone/>
            </a:pPr>
            <a:r>
              <a:rPr lang="en-US" sz="1800" dirty="0" smtClean="0"/>
              <a:t>Using </a:t>
            </a:r>
            <a:r>
              <a:rPr lang="en-US" sz="1800" dirty="0" err="1"/>
              <a:t>subquery</a:t>
            </a:r>
            <a:r>
              <a:rPr lang="en-US" sz="1800" dirty="0"/>
              <a:t> with INSERT statement, let us see, how we can copy records having country as USA, from Offices </a:t>
            </a:r>
            <a:r>
              <a:rPr lang="en-US" sz="1800" dirty="0" smtClean="0"/>
              <a:t>table </a:t>
            </a:r>
            <a:r>
              <a:rPr lang="en-US" sz="1800" dirty="0"/>
              <a:t>into </a:t>
            </a:r>
            <a:r>
              <a:rPr lang="en-US" sz="1800" dirty="0" err="1" smtClean="0"/>
              <a:t>USA_Offices</a:t>
            </a:r>
            <a:r>
              <a:rPr lang="en-US" sz="1800" dirty="0" smtClean="0"/>
              <a:t> table.</a:t>
            </a:r>
            <a:endParaRPr lang="en-US" sz="1800" b="1" dirty="0"/>
          </a:p>
          <a:p>
            <a:pPr marL="0" indent="0">
              <a:buNone/>
            </a:pPr>
            <a:r>
              <a:rPr lang="en-US" sz="1800" b="1" dirty="0" smtClean="0">
                <a:solidFill>
                  <a:schemeClr val="accent1">
                    <a:lumMod val="75000"/>
                  </a:schemeClr>
                </a:solidFill>
              </a:rPr>
              <a:t>INSERT </a:t>
            </a:r>
            <a:r>
              <a:rPr lang="en-US" sz="1800" b="1" dirty="0">
                <a:solidFill>
                  <a:schemeClr val="accent1">
                    <a:lumMod val="75000"/>
                  </a:schemeClr>
                </a:solidFill>
              </a:rPr>
              <a:t>INTO</a:t>
            </a:r>
            <a:r>
              <a:rPr lang="en-US" sz="1800" b="1" dirty="0">
                <a:solidFill>
                  <a:schemeClr val="accent6">
                    <a:lumMod val="75000"/>
                  </a:schemeClr>
                </a:solidFill>
              </a:rPr>
              <a:t> </a:t>
            </a:r>
            <a:r>
              <a:rPr lang="en-US" sz="1800" b="1" dirty="0" err="1">
                <a:solidFill>
                  <a:schemeClr val="accent6">
                    <a:lumMod val="75000"/>
                  </a:schemeClr>
                </a:solidFill>
              </a:rPr>
              <a:t>USA_Offices</a:t>
            </a:r>
            <a:r>
              <a:rPr lang="en-US" sz="1800" b="1" dirty="0">
                <a:solidFill>
                  <a:schemeClr val="accent6">
                    <a:lumMod val="75000"/>
                  </a:schemeClr>
                </a:solidFill>
              </a:rPr>
              <a:t> </a:t>
            </a:r>
          </a:p>
          <a:p>
            <a:pPr marL="0" indent="0">
              <a:buNone/>
            </a:pPr>
            <a:r>
              <a:rPr lang="en-US" sz="1800" b="1" dirty="0">
                <a:solidFill>
                  <a:schemeClr val="accent1">
                    <a:lumMod val="75000"/>
                  </a:schemeClr>
                </a:solidFill>
              </a:rPr>
              <a:t>SELECT * FROM </a:t>
            </a:r>
            <a:r>
              <a:rPr lang="en-US" sz="1800" b="1" dirty="0">
                <a:solidFill>
                  <a:schemeClr val="accent6">
                    <a:lumMod val="75000"/>
                  </a:schemeClr>
                </a:solidFill>
              </a:rPr>
              <a:t>Offices </a:t>
            </a:r>
          </a:p>
          <a:p>
            <a:pPr marL="0" indent="0">
              <a:buNone/>
            </a:pPr>
            <a:r>
              <a:rPr lang="en-US" sz="1800" b="1" dirty="0">
                <a:solidFill>
                  <a:schemeClr val="accent1">
                    <a:lumMod val="75000"/>
                  </a:schemeClr>
                </a:solidFill>
              </a:rPr>
              <a:t>	WHERE </a:t>
            </a:r>
            <a:r>
              <a:rPr lang="en-US" sz="1800" b="1" dirty="0">
                <a:solidFill>
                  <a:schemeClr val="accent6">
                    <a:lumMod val="75000"/>
                  </a:schemeClr>
                </a:solidFill>
              </a:rPr>
              <a:t>country</a:t>
            </a:r>
            <a:r>
              <a:rPr lang="en-US" sz="1800" b="1" dirty="0">
                <a:solidFill>
                  <a:schemeClr val="accent1">
                    <a:lumMod val="75000"/>
                  </a:schemeClr>
                </a:solidFill>
              </a:rPr>
              <a:t> IN (SELECT </a:t>
            </a:r>
            <a:r>
              <a:rPr lang="en-US" sz="1800" b="1" dirty="0">
                <a:solidFill>
                  <a:schemeClr val="accent6">
                    <a:lumMod val="75000"/>
                  </a:schemeClr>
                </a:solidFill>
              </a:rPr>
              <a:t>country</a:t>
            </a:r>
            <a:r>
              <a:rPr lang="en-US" sz="1800" b="1" dirty="0">
                <a:solidFill>
                  <a:schemeClr val="accent1">
                    <a:lumMod val="75000"/>
                  </a:schemeClr>
                </a:solidFill>
              </a:rPr>
              <a:t> </a:t>
            </a:r>
            <a:r>
              <a:rPr lang="en-US" sz="1800" b="1" dirty="0" smtClean="0">
                <a:solidFill>
                  <a:schemeClr val="accent1">
                    <a:lumMod val="75000"/>
                  </a:schemeClr>
                </a:solidFill>
              </a:rPr>
              <a:t>FROM </a:t>
            </a:r>
            <a:r>
              <a:rPr lang="en-US" sz="1800" b="1" dirty="0">
                <a:solidFill>
                  <a:schemeClr val="accent6">
                    <a:lumMod val="75000"/>
                  </a:schemeClr>
                </a:solidFill>
              </a:rPr>
              <a:t>offices </a:t>
            </a:r>
            <a:endParaRPr lang="en-US" sz="1800" b="1" dirty="0" smtClean="0">
              <a:solidFill>
                <a:schemeClr val="accent6">
                  <a:lumMod val="75000"/>
                </a:schemeClr>
              </a:solidFill>
            </a:endParaRPr>
          </a:p>
          <a:p>
            <a:pPr marL="0" indent="0">
              <a:buNone/>
            </a:pPr>
            <a:r>
              <a:rPr lang="en-US" sz="1800" b="1" dirty="0">
                <a:solidFill>
                  <a:schemeClr val="accent1">
                    <a:lumMod val="75000"/>
                  </a:schemeClr>
                </a:solidFill>
              </a:rPr>
              <a:t>	</a:t>
            </a:r>
            <a:r>
              <a:rPr lang="en-US" sz="1800" b="1" dirty="0" smtClean="0">
                <a:solidFill>
                  <a:schemeClr val="accent1">
                    <a:lumMod val="75000"/>
                  </a:schemeClr>
                </a:solidFill>
              </a:rPr>
              <a:t>			            WHERE </a:t>
            </a:r>
            <a:r>
              <a:rPr lang="en-US" sz="1800" b="1" dirty="0">
                <a:solidFill>
                  <a:schemeClr val="accent6">
                    <a:lumMod val="75000"/>
                  </a:schemeClr>
                </a:solidFill>
              </a:rPr>
              <a:t>country</a:t>
            </a:r>
            <a:r>
              <a:rPr lang="en-US" sz="1800" b="1" dirty="0">
                <a:solidFill>
                  <a:schemeClr val="accent1">
                    <a:lumMod val="75000"/>
                  </a:schemeClr>
                </a:solidFill>
              </a:rPr>
              <a:t> = 'USA');</a:t>
            </a:r>
          </a:p>
          <a:p>
            <a:pPr>
              <a:buNone/>
            </a:pPr>
            <a:endParaRPr lang="en-US" sz="2800" dirty="0"/>
          </a:p>
          <a:p>
            <a:endParaRPr lang="en-US"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17</a:t>
            </a:fld>
            <a:endParaRPr lang="en-GB" dirty="0"/>
          </a:p>
        </p:txBody>
      </p:sp>
      <p:sp>
        <p:nvSpPr>
          <p:cNvPr id="5" name="TextBox 4"/>
          <p:cNvSpPr txBox="1"/>
          <p:nvPr/>
        </p:nvSpPr>
        <p:spPr>
          <a:xfrm>
            <a:off x="2590800" y="1981200"/>
            <a:ext cx="3657600" cy="2308324"/>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b="1" dirty="0">
                <a:solidFill>
                  <a:schemeClr val="accent1">
                    <a:lumMod val="75000"/>
                  </a:schemeClr>
                </a:solidFill>
              </a:rPr>
              <a:t>CREATE TABLE </a:t>
            </a:r>
            <a:r>
              <a:rPr lang="en-US" sz="1200" b="1" dirty="0" err="1"/>
              <a:t>USA_Offices</a:t>
            </a:r>
            <a:r>
              <a:rPr lang="en-US" sz="1200" b="1" dirty="0"/>
              <a:t> (</a:t>
            </a:r>
          </a:p>
          <a:p>
            <a:r>
              <a:rPr lang="en-US" sz="1200" b="1" dirty="0"/>
              <a:t>  </a:t>
            </a:r>
            <a:r>
              <a:rPr lang="en-US" sz="1200" b="1" dirty="0" err="1"/>
              <a:t>officeCode</a:t>
            </a:r>
            <a:r>
              <a:rPr lang="en-US" sz="1200" b="1" dirty="0"/>
              <a:t> </a:t>
            </a:r>
            <a:r>
              <a:rPr lang="en-US" sz="1200" b="1" dirty="0">
                <a:solidFill>
                  <a:schemeClr val="accent1">
                    <a:lumMod val="75000"/>
                  </a:schemeClr>
                </a:solidFill>
              </a:rPr>
              <a:t>VARCHAR(10) NOT NULL</a:t>
            </a:r>
            <a:r>
              <a:rPr lang="en-US" sz="1200" b="1" dirty="0"/>
              <a:t>,</a:t>
            </a:r>
          </a:p>
          <a:p>
            <a:r>
              <a:rPr lang="en-US" sz="1200" b="1" dirty="0"/>
              <a:t>  city </a:t>
            </a:r>
            <a:r>
              <a:rPr lang="en-US" sz="1200" b="1" dirty="0">
                <a:solidFill>
                  <a:schemeClr val="accent1">
                    <a:lumMod val="75000"/>
                  </a:schemeClr>
                </a:solidFill>
              </a:rPr>
              <a:t>VARCHAR(50) NOT NULL,</a:t>
            </a:r>
          </a:p>
          <a:p>
            <a:r>
              <a:rPr lang="en-US" sz="1200" b="1" dirty="0"/>
              <a:t>  phone </a:t>
            </a:r>
            <a:r>
              <a:rPr lang="en-US" sz="1200" b="1" dirty="0">
                <a:solidFill>
                  <a:schemeClr val="accent1">
                    <a:lumMod val="75000"/>
                  </a:schemeClr>
                </a:solidFill>
              </a:rPr>
              <a:t>VARCHAR(50) NOT NULL,</a:t>
            </a:r>
          </a:p>
          <a:p>
            <a:r>
              <a:rPr lang="en-US" sz="1200" b="1" dirty="0"/>
              <a:t>  addressLine1 </a:t>
            </a:r>
            <a:r>
              <a:rPr lang="en-US" sz="1200" b="1" dirty="0">
                <a:solidFill>
                  <a:schemeClr val="accent1">
                    <a:lumMod val="75000"/>
                  </a:schemeClr>
                </a:solidFill>
              </a:rPr>
              <a:t>VARCHAR(50) NOT NULL</a:t>
            </a:r>
            <a:r>
              <a:rPr lang="en-US" sz="1200" b="1" dirty="0"/>
              <a:t>,</a:t>
            </a:r>
          </a:p>
          <a:p>
            <a:r>
              <a:rPr lang="en-US" sz="1200" b="1" dirty="0"/>
              <a:t>  addressLine2 </a:t>
            </a:r>
            <a:r>
              <a:rPr lang="en-US" sz="1200" b="1" dirty="0">
                <a:solidFill>
                  <a:schemeClr val="accent1">
                    <a:lumMod val="75000"/>
                  </a:schemeClr>
                </a:solidFill>
              </a:rPr>
              <a:t>VARCHAR(50) NULL</a:t>
            </a:r>
            <a:r>
              <a:rPr lang="en-US" sz="1200" b="1" dirty="0"/>
              <a:t>,</a:t>
            </a:r>
          </a:p>
          <a:p>
            <a:r>
              <a:rPr lang="en-US" sz="1200" b="1" dirty="0"/>
              <a:t>  state </a:t>
            </a:r>
            <a:r>
              <a:rPr lang="en-US" sz="1200" b="1" dirty="0">
                <a:solidFill>
                  <a:schemeClr val="accent1">
                    <a:lumMod val="75000"/>
                  </a:schemeClr>
                </a:solidFill>
              </a:rPr>
              <a:t>VARCHAR(50) NULL</a:t>
            </a:r>
            <a:r>
              <a:rPr lang="en-US" sz="1200" b="1" dirty="0"/>
              <a:t>,</a:t>
            </a:r>
          </a:p>
          <a:p>
            <a:r>
              <a:rPr lang="en-US" sz="1200" b="1" dirty="0"/>
              <a:t>  country </a:t>
            </a:r>
            <a:r>
              <a:rPr lang="en-US" sz="1200" b="1" dirty="0">
                <a:solidFill>
                  <a:schemeClr val="accent1">
                    <a:lumMod val="75000"/>
                  </a:schemeClr>
                </a:solidFill>
              </a:rPr>
              <a:t>VARCHAR(50) NOT NULL</a:t>
            </a:r>
            <a:r>
              <a:rPr lang="en-US" sz="1200" b="1" dirty="0"/>
              <a:t>,</a:t>
            </a:r>
          </a:p>
          <a:p>
            <a:r>
              <a:rPr lang="en-US" sz="1200" b="1" dirty="0"/>
              <a:t>  </a:t>
            </a:r>
            <a:r>
              <a:rPr lang="en-US" sz="1200" b="1" dirty="0" err="1"/>
              <a:t>postalCode</a:t>
            </a:r>
            <a:r>
              <a:rPr lang="en-US" sz="1200" b="1" dirty="0"/>
              <a:t> </a:t>
            </a:r>
            <a:r>
              <a:rPr lang="en-US" sz="1200" b="1" dirty="0">
                <a:solidFill>
                  <a:schemeClr val="accent1">
                    <a:lumMod val="75000"/>
                  </a:schemeClr>
                </a:solidFill>
              </a:rPr>
              <a:t>VARCHAR(15) NOT NULL</a:t>
            </a:r>
            <a:r>
              <a:rPr lang="en-US" sz="1200" b="1" dirty="0"/>
              <a:t>,</a:t>
            </a:r>
          </a:p>
          <a:p>
            <a:r>
              <a:rPr lang="en-US" sz="1200" b="1" dirty="0"/>
              <a:t>  territory </a:t>
            </a:r>
            <a:r>
              <a:rPr lang="en-US" sz="1200" b="1" dirty="0">
                <a:solidFill>
                  <a:schemeClr val="accent1">
                    <a:lumMod val="75000"/>
                  </a:schemeClr>
                </a:solidFill>
              </a:rPr>
              <a:t>VARCHAR(10) NOT NULL</a:t>
            </a:r>
            <a:r>
              <a:rPr lang="en-US" sz="1200" b="1" dirty="0"/>
              <a:t>,</a:t>
            </a:r>
          </a:p>
          <a:p>
            <a:r>
              <a:rPr lang="en-US" sz="1200" b="1" dirty="0"/>
              <a:t>  </a:t>
            </a:r>
            <a:r>
              <a:rPr lang="en-US" sz="1200" b="1" dirty="0">
                <a:solidFill>
                  <a:schemeClr val="accent1">
                    <a:lumMod val="75000"/>
                  </a:schemeClr>
                </a:solidFill>
              </a:rPr>
              <a:t>PRIMARY KEY </a:t>
            </a:r>
            <a:r>
              <a:rPr lang="en-US" sz="1200" b="1" dirty="0"/>
              <a:t>(</a:t>
            </a:r>
            <a:r>
              <a:rPr lang="en-US" sz="1200" b="1" dirty="0" err="1"/>
              <a:t>officeCode</a:t>
            </a:r>
            <a:r>
              <a:rPr lang="en-US" sz="1200" b="1" dirty="0"/>
              <a:t>)</a:t>
            </a:r>
          </a:p>
          <a:p>
            <a:r>
              <a:rPr lang="en-US" sz="1200" b="1" dirty="0"/>
              <a:t>);</a:t>
            </a:r>
          </a:p>
        </p:txBody>
      </p:sp>
    </p:spTree>
    <p:extLst>
      <p:ext uri="{BB962C8B-B14F-4D97-AF65-F5344CB8AC3E}">
        <p14:creationId xmlns:p14="http://schemas.microsoft.com/office/powerpoint/2010/main" val="1650941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641364"/>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Lets use </a:t>
            </a:r>
            <a:r>
              <a:rPr lang="en-US" dirty="0" err="1">
                <a:solidFill>
                  <a:schemeClr val="bg1"/>
                </a:solidFill>
              </a:rPr>
              <a:t>subquery</a:t>
            </a:r>
            <a:r>
              <a:rPr lang="en-US" dirty="0">
                <a:solidFill>
                  <a:schemeClr val="bg1"/>
                </a:solidFill>
              </a:rPr>
              <a:t> with </a:t>
            </a:r>
            <a:r>
              <a:rPr lang="en-US" dirty="0" smtClean="0">
                <a:solidFill>
                  <a:schemeClr val="bg1"/>
                </a:solidFill>
              </a:rPr>
              <a:t>UPDATE </a:t>
            </a:r>
            <a:r>
              <a:rPr lang="en-US" dirty="0">
                <a:solidFill>
                  <a:schemeClr val="bg1"/>
                </a:solidFill>
              </a:rPr>
              <a:t>statement to meet TIM’s requirement..</a:t>
            </a: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18</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221708" y="2057400"/>
            <a:ext cx="3703092" cy="19812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pPr>
            <a:r>
              <a:rPr lang="en-US" sz="1400" b="1" dirty="0" smtClean="0">
                <a:solidFill>
                  <a:schemeClr val="bg2">
                    <a:lumMod val="25000"/>
                  </a:schemeClr>
                </a:solidFill>
              </a:rPr>
              <a:t>I want to update </a:t>
            </a:r>
            <a:r>
              <a:rPr lang="en-US" sz="1400" b="1" dirty="0">
                <a:solidFill>
                  <a:schemeClr val="bg2">
                    <a:lumMod val="25000"/>
                  </a:schemeClr>
                </a:solidFill>
              </a:rPr>
              <a:t>values in </a:t>
            </a:r>
            <a:r>
              <a:rPr lang="en-US" sz="1400" b="1" dirty="0">
                <a:solidFill>
                  <a:schemeClr val="accent6">
                    <a:lumMod val="75000"/>
                  </a:schemeClr>
                </a:solidFill>
              </a:rPr>
              <a:t>‘addressLine2</a:t>
            </a:r>
            <a:r>
              <a:rPr lang="en-US" sz="1400" b="1" dirty="0">
                <a:solidFill>
                  <a:schemeClr val="bg2">
                    <a:lumMod val="25000"/>
                  </a:schemeClr>
                </a:solidFill>
              </a:rPr>
              <a:t>’ column of </a:t>
            </a:r>
            <a:r>
              <a:rPr lang="en-US" sz="1400" b="1" dirty="0" err="1">
                <a:solidFill>
                  <a:schemeClr val="accent6">
                    <a:lumMod val="75000"/>
                  </a:schemeClr>
                </a:solidFill>
              </a:rPr>
              <a:t>USA_Offices</a:t>
            </a:r>
            <a:r>
              <a:rPr lang="en-US" sz="1400" b="1" dirty="0">
                <a:solidFill>
                  <a:schemeClr val="bg2">
                    <a:lumMod val="25000"/>
                  </a:schemeClr>
                </a:solidFill>
              </a:rPr>
              <a:t> to ‘</a:t>
            </a:r>
            <a:r>
              <a:rPr lang="en-US" sz="1400" b="1" dirty="0">
                <a:solidFill>
                  <a:schemeClr val="accent6">
                    <a:lumMod val="75000"/>
                  </a:schemeClr>
                </a:solidFill>
              </a:rPr>
              <a:t>Suite 327</a:t>
            </a:r>
            <a:r>
              <a:rPr lang="en-US" sz="1400" b="1" dirty="0">
                <a:solidFill>
                  <a:schemeClr val="bg2">
                    <a:lumMod val="25000"/>
                  </a:schemeClr>
                </a:solidFill>
              </a:rPr>
              <a:t>’ if the ‘</a:t>
            </a:r>
            <a:r>
              <a:rPr lang="en-US" sz="1400" b="1" dirty="0">
                <a:solidFill>
                  <a:schemeClr val="accent6">
                    <a:lumMod val="75000"/>
                  </a:schemeClr>
                </a:solidFill>
              </a:rPr>
              <a:t>city</a:t>
            </a:r>
            <a:r>
              <a:rPr lang="en-US" sz="1400" b="1" dirty="0">
                <a:solidFill>
                  <a:schemeClr val="bg2">
                    <a:lumMod val="25000"/>
                  </a:schemeClr>
                </a:solidFill>
              </a:rPr>
              <a:t>’ value of these records appear in the those records of Offices tables where city values is ‘</a:t>
            </a:r>
            <a:r>
              <a:rPr lang="en-US" sz="1400" b="1" dirty="0">
                <a:solidFill>
                  <a:schemeClr val="accent6">
                    <a:lumMod val="75000"/>
                  </a:schemeClr>
                </a:solidFill>
              </a:rPr>
              <a:t>Boston</a:t>
            </a:r>
            <a:r>
              <a:rPr lang="en-US" sz="1400" b="1" dirty="0" smtClean="0">
                <a:solidFill>
                  <a:schemeClr val="bg2">
                    <a:lumMod val="25000"/>
                  </a:schemeClr>
                </a:solidFill>
              </a:rPr>
              <a:t>’…</a:t>
            </a:r>
            <a:endParaRPr lang="en-US" sz="1400" b="1" dirty="0">
              <a:solidFill>
                <a:schemeClr val="bg2">
                  <a:lumMod val="25000"/>
                </a:schemeClr>
              </a:solidFill>
            </a:endParaRPr>
          </a:p>
        </p:txBody>
      </p:sp>
    </p:spTree>
    <p:extLst>
      <p:ext uri="{BB962C8B-B14F-4D97-AF65-F5344CB8AC3E}">
        <p14:creationId xmlns:p14="http://schemas.microsoft.com/office/powerpoint/2010/main" val="396574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Subquery </a:t>
            </a:r>
            <a:r>
              <a:rPr lang="en-US" dirty="0" smtClean="0"/>
              <a:t>– UPDATE Statement</a:t>
            </a:r>
            <a:endParaRPr lang="en-US" dirty="0"/>
          </a:p>
        </p:txBody>
      </p:sp>
      <p:sp>
        <p:nvSpPr>
          <p:cNvPr id="3" name="Content Placeholder 2"/>
          <p:cNvSpPr>
            <a:spLocks noGrp="1"/>
          </p:cNvSpPr>
          <p:nvPr>
            <p:ph idx="1"/>
          </p:nvPr>
        </p:nvSpPr>
        <p:spPr/>
        <p:txBody>
          <a:bodyPr/>
          <a:lstStyle/>
          <a:p>
            <a:pPr>
              <a:buNone/>
            </a:pPr>
            <a:r>
              <a:rPr lang="en-US" sz="1800" b="1" dirty="0"/>
              <a:t>Subqueries with the </a:t>
            </a:r>
            <a:r>
              <a:rPr lang="en-US" sz="1800" b="1" dirty="0" smtClean="0"/>
              <a:t>UPDATE Statement:</a:t>
            </a:r>
          </a:p>
          <a:p>
            <a:r>
              <a:rPr lang="en-US" sz="1800" dirty="0"/>
              <a:t>The subquery can be used in conjunction with the UPDATE statement. Either single or multiple columns in a table can be updated when using a subquery with the UPDATE statement</a:t>
            </a:r>
            <a:r>
              <a:rPr lang="en-US" sz="1800" dirty="0" smtClean="0"/>
              <a:t>.</a:t>
            </a:r>
          </a:p>
          <a:p>
            <a:r>
              <a:rPr lang="en-US" sz="1800" dirty="0" smtClean="0"/>
              <a:t>The </a:t>
            </a:r>
            <a:r>
              <a:rPr lang="en-US" sz="1800" dirty="0"/>
              <a:t>basic syntax is as follows</a:t>
            </a:r>
            <a:r>
              <a:rPr lang="en-US" sz="1800" dirty="0" smtClean="0"/>
              <a:t>:</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r>
              <a:rPr lang="en-US" sz="1800" b="1" dirty="0" smtClean="0"/>
              <a:t>Example:</a:t>
            </a:r>
          </a:p>
          <a:p>
            <a:pPr marL="0" indent="0">
              <a:buNone/>
            </a:pPr>
            <a:r>
              <a:rPr lang="en-US" sz="1800" b="1" dirty="0" smtClean="0"/>
              <a:t>Note:</a:t>
            </a:r>
            <a:endParaRPr lang="en-US" sz="1800" dirty="0" smtClean="0"/>
          </a:p>
          <a:p>
            <a:pPr marL="0" indent="0">
              <a:buNone/>
            </a:pPr>
            <a:r>
              <a:rPr lang="en-US" sz="1800" dirty="0" smtClean="0"/>
              <a:t>We will use the same new table created earlier, </a:t>
            </a:r>
            <a:r>
              <a:rPr lang="en-US" sz="1800" dirty="0" err="1" smtClean="0"/>
              <a:t>USA_Offices</a:t>
            </a:r>
            <a:r>
              <a:rPr lang="en-US" sz="1800" dirty="0" smtClean="0"/>
              <a:t> and Offices table. </a:t>
            </a:r>
            <a:endParaRPr lang="en-US" sz="18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19</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33600" y="3276600"/>
            <a:ext cx="4114800"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400" b="1" dirty="0" smtClean="0">
                <a:solidFill>
                  <a:schemeClr val="tx2">
                    <a:lumMod val="75000"/>
                  </a:schemeClr>
                </a:solidFill>
              </a:rPr>
              <a:t>UPDATE</a:t>
            </a:r>
            <a:r>
              <a:rPr lang="en-IN" sz="1400" dirty="0" smtClean="0"/>
              <a:t> table</a:t>
            </a:r>
          </a:p>
          <a:p>
            <a:r>
              <a:rPr lang="en-IN" sz="1400" b="1" dirty="0" smtClean="0">
                <a:solidFill>
                  <a:schemeClr val="tx2">
                    <a:lumMod val="75000"/>
                  </a:schemeClr>
                </a:solidFill>
              </a:rPr>
              <a:t>SET</a:t>
            </a:r>
            <a:r>
              <a:rPr lang="en-IN" sz="1400" dirty="0" smtClean="0"/>
              <a:t> </a:t>
            </a:r>
            <a:r>
              <a:rPr lang="en-IN" sz="1400" dirty="0" err="1" smtClean="0"/>
              <a:t>column_name</a:t>
            </a:r>
            <a:r>
              <a:rPr lang="en-IN" sz="1400" dirty="0" smtClean="0"/>
              <a:t> = </a:t>
            </a:r>
            <a:r>
              <a:rPr lang="en-IN" sz="1400" dirty="0" err="1" smtClean="0"/>
              <a:t>new_value</a:t>
            </a:r>
            <a:endParaRPr lang="en-IN" sz="1400" dirty="0" smtClean="0"/>
          </a:p>
          <a:p>
            <a:r>
              <a:rPr lang="en-IN" sz="1400" dirty="0" smtClean="0"/>
              <a:t>[WHERE OPERATOR [VALUE]</a:t>
            </a:r>
          </a:p>
          <a:p>
            <a:pPr lvl="1"/>
            <a:r>
              <a:rPr lang="en-IN" sz="1400" dirty="0" smtClean="0"/>
              <a:t>(</a:t>
            </a:r>
            <a:r>
              <a:rPr lang="en-IN" sz="1400" b="1" dirty="0" smtClean="0">
                <a:solidFill>
                  <a:schemeClr val="tx2">
                    <a:lumMod val="75000"/>
                  </a:schemeClr>
                </a:solidFill>
              </a:rPr>
              <a:t>SELECT</a:t>
            </a:r>
            <a:r>
              <a:rPr lang="en-IN" sz="1400" dirty="0" smtClean="0"/>
              <a:t> </a:t>
            </a:r>
            <a:r>
              <a:rPr lang="en-IN" sz="1400" dirty="0" err="1" smtClean="0"/>
              <a:t>column_name</a:t>
            </a:r>
            <a:r>
              <a:rPr lang="en-IN" sz="1400" b="1" dirty="0" smtClean="0">
                <a:solidFill>
                  <a:schemeClr val="tx2">
                    <a:lumMod val="75000"/>
                  </a:schemeClr>
                </a:solidFill>
              </a:rPr>
              <a:t> FROM </a:t>
            </a:r>
            <a:r>
              <a:rPr lang="en-IN" sz="1400" dirty="0" err="1" smtClean="0"/>
              <a:t>table_name</a:t>
            </a:r>
            <a:r>
              <a:rPr lang="en-IN" sz="1400" dirty="0" smtClean="0"/>
              <a:t>)</a:t>
            </a:r>
          </a:p>
          <a:p>
            <a:pPr lvl="1"/>
            <a:r>
              <a:rPr lang="en-IN" sz="1400" dirty="0" smtClean="0"/>
              <a:t>[</a:t>
            </a:r>
            <a:r>
              <a:rPr lang="en-IN" sz="1400" b="1" dirty="0" smtClean="0">
                <a:solidFill>
                  <a:schemeClr val="tx2">
                    <a:lumMod val="75000"/>
                  </a:schemeClr>
                </a:solidFill>
              </a:rPr>
              <a:t>WHERE</a:t>
            </a:r>
            <a:r>
              <a:rPr lang="en-IN" sz="1400" dirty="0" smtClean="0"/>
              <a:t> </a:t>
            </a:r>
            <a:r>
              <a:rPr lang="en-IN" sz="1400" dirty="0" err="1" smtClean="0"/>
              <a:t>row_condition</a:t>
            </a:r>
            <a:r>
              <a:rPr lang="en-IN" sz="1400" dirty="0" smtClean="0"/>
              <a:t>)];</a:t>
            </a:r>
            <a:endParaRPr lang="en-IN" sz="1400" dirty="0"/>
          </a:p>
        </p:txBody>
      </p:sp>
    </p:spTree>
    <p:extLst>
      <p:ext uri="{BB962C8B-B14F-4D97-AF65-F5344CB8AC3E}">
        <p14:creationId xmlns:p14="http://schemas.microsoft.com/office/powerpoint/2010/main" val="118722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1752600" y="14859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2971800" y="1997869"/>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7" name="Text Box 14"/>
          <p:cNvSpPr txBox="1">
            <a:spLocks noChangeArrowheads="1"/>
          </p:cNvSpPr>
          <p:nvPr/>
        </p:nvSpPr>
        <p:spPr bwMode="auto">
          <a:xfrm>
            <a:off x="6057900" y="1909764"/>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pic>
        <p:nvPicPr>
          <p:cNvPr id="4119" name="Picture 29"/>
          <p:cNvPicPr>
            <a:picLocks noChangeAspect="1" noChangeArrowheads="1"/>
          </p:cNvPicPr>
          <p:nvPr/>
        </p:nvPicPr>
        <p:blipFill>
          <a:blip r:embed="rId3" cstate="print"/>
          <a:srcRect/>
          <a:stretch>
            <a:fillRect/>
          </a:stretch>
        </p:blipFill>
        <p:spPr bwMode="auto">
          <a:xfrm>
            <a:off x="1752600" y="2963862"/>
            <a:ext cx="1004888" cy="1055688"/>
          </a:xfrm>
          <a:prstGeom prst="rect">
            <a:avLst/>
          </a:prstGeom>
          <a:noFill/>
          <a:ln w="9525" algn="ctr">
            <a:noFill/>
            <a:miter lim="800000"/>
            <a:headEnd/>
            <a:tailEnd/>
          </a:ln>
        </p:spPr>
      </p:pic>
      <p:pic>
        <p:nvPicPr>
          <p:cNvPr id="4121" name="Picture 32"/>
          <p:cNvPicPr>
            <a:picLocks noChangeAspect="1" noChangeArrowheads="1"/>
          </p:cNvPicPr>
          <p:nvPr/>
        </p:nvPicPr>
        <p:blipFill>
          <a:blip r:embed="rId4" cstate="print"/>
          <a:srcRect/>
          <a:stretch>
            <a:fillRect/>
          </a:stretch>
        </p:blipFill>
        <p:spPr bwMode="auto">
          <a:xfrm>
            <a:off x="4864100" y="1642299"/>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2</a:t>
            </a:fld>
            <a:endParaRPr lang="en-US" sz="1400" dirty="0"/>
          </a:p>
        </p:txBody>
      </p:sp>
      <p:sp>
        <p:nvSpPr>
          <p:cNvPr id="31" name="Text Box 14"/>
          <p:cNvSpPr txBox="1">
            <a:spLocks noChangeArrowheads="1"/>
          </p:cNvSpPr>
          <p:nvPr/>
        </p:nvSpPr>
        <p:spPr bwMode="auto">
          <a:xfrm>
            <a:off x="6019800" y="3344862"/>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2895600" y="3192462"/>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5" cstate="print"/>
          <a:srcRect/>
          <a:stretch>
            <a:fillRect/>
          </a:stretch>
        </p:blipFill>
        <p:spPr bwMode="auto">
          <a:xfrm>
            <a:off x="4876800" y="2887662"/>
            <a:ext cx="1143000" cy="1143000"/>
          </a:xfrm>
          <a:prstGeom prst="rect">
            <a:avLst/>
          </a:prstGeom>
          <a:noFill/>
          <a:ln w="9525" algn="ctr">
            <a:noFill/>
            <a:miter lim="800000"/>
            <a:headEnd/>
            <a:tailEnd/>
          </a:ln>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76400" y="4487862"/>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7"/>
          <p:cNvSpPr txBox="1">
            <a:spLocks noChangeArrowheads="1"/>
          </p:cNvSpPr>
          <p:nvPr/>
        </p:nvSpPr>
        <p:spPr bwMode="auto">
          <a:xfrm>
            <a:off x="2819400" y="4716462"/>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t>Summary</a:t>
            </a:r>
            <a:endParaRPr lang="en-US" sz="1600" dirty="0">
              <a:latin typeface="+mn-lt"/>
            </a:endParaRPr>
          </a:p>
        </p:txBody>
      </p:sp>
      <p:pic>
        <p:nvPicPr>
          <p:cNvPr id="18" name="Picture 17" descr="http://t2.gstatic.com/images?q=tbn:ANd9GcTfD2kqrLbbP4SCEky63amKn0MHHD2pb6asclslqC_5LJNYRepLw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4100" y="4258188"/>
            <a:ext cx="1003300" cy="1116347"/>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4"/>
          <p:cNvSpPr txBox="1">
            <a:spLocks noChangeArrowheads="1"/>
          </p:cNvSpPr>
          <p:nvPr/>
        </p:nvSpPr>
        <p:spPr bwMode="auto">
          <a:xfrm>
            <a:off x="6172200" y="4712285"/>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smtClean="0">
                <a:latin typeface="+mn-lt"/>
              </a:rPr>
              <a:t>Rule</a:t>
            </a:r>
            <a:endParaRPr lang="en-US" sz="1600" dirty="0">
              <a:latin typeface="+mn-lt"/>
            </a:endParaRPr>
          </a:p>
        </p:txBody>
      </p:sp>
    </p:spTree>
    <p:extLst>
      <p:ext uri="{BB962C8B-B14F-4D97-AF65-F5344CB8AC3E}">
        <p14:creationId xmlns:p14="http://schemas.microsoft.com/office/powerpoint/2010/main" val="514382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Subquery</a:t>
            </a:r>
            <a:r>
              <a:rPr lang="en-US" dirty="0"/>
              <a:t> – UPDATE Statement</a:t>
            </a:r>
          </a:p>
        </p:txBody>
      </p:sp>
      <p:sp>
        <p:nvSpPr>
          <p:cNvPr id="3" name="Content Placeholder 2"/>
          <p:cNvSpPr>
            <a:spLocks noGrp="1"/>
          </p:cNvSpPr>
          <p:nvPr>
            <p:ph idx="1"/>
          </p:nvPr>
        </p:nvSpPr>
        <p:spPr/>
        <p:txBody>
          <a:bodyPr/>
          <a:lstStyle/>
          <a:p>
            <a:pPr marL="0" indent="0">
              <a:buNone/>
            </a:pPr>
            <a:r>
              <a:rPr lang="en-US" sz="1800" b="1" dirty="0" smtClean="0"/>
              <a:t>Example Contd..</a:t>
            </a:r>
          </a:p>
          <a:p>
            <a:pPr marL="0" indent="0">
              <a:buNone/>
            </a:pPr>
            <a:r>
              <a:rPr lang="en-US" sz="1800" dirty="0"/>
              <a:t>Using </a:t>
            </a:r>
            <a:r>
              <a:rPr lang="en-US" sz="1800" dirty="0" err="1"/>
              <a:t>subquery</a:t>
            </a:r>
            <a:r>
              <a:rPr lang="en-US" sz="1800" dirty="0"/>
              <a:t> with </a:t>
            </a:r>
            <a:r>
              <a:rPr lang="en-US" sz="1800" dirty="0" smtClean="0"/>
              <a:t>UPDATE </a:t>
            </a:r>
            <a:r>
              <a:rPr lang="en-US" sz="1800" dirty="0"/>
              <a:t>statement, let us see, how we can </a:t>
            </a:r>
            <a:r>
              <a:rPr lang="en-US" sz="1800" dirty="0" smtClean="0"/>
              <a:t>update values in ‘addressLine2’ column of </a:t>
            </a:r>
            <a:r>
              <a:rPr lang="en-US" sz="1800" dirty="0" err="1" smtClean="0"/>
              <a:t>USA_Offices</a:t>
            </a:r>
            <a:r>
              <a:rPr lang="en-US" sz="1800" dirty="0" smtClean="0"/>
              <a:t> to ‘Suite 327’ if the ‘city’ value of these records appear in the those records of Offices tables where city values is ‘Boston’.</a:t>
            </a:r>
            <a:endParaRPr lang="en-US" sz="1800" b="1" dirty="0"/>
          </a:p>
          <a:p>
            <a:pPr marL="0" indent="0">
              <a:buNone/>
            </a:pPr>
            <a:endParaRPr lang="en-US" sz="1800" b="1" dirty="0" smtClean="0"/>
          </a:p>
          <a:p>
            <a:pPr marL="0" indent="0">
              <a:buNone/>
            </a:pPr>
            <a:endParaRPr lang="en-US" sz="1800" b="1" dirty="0">
              <a:solidFill>
                <a:schemeClr val="accent1">
                  <a:lumMod val="75000"/>
                </a:schemeClr>
              </a:solidFill>
            </a:endParaRPr>
          </a:p>
          <a:p>
            <a:pPr marL="0" indent="0">
              <a:buNone/>
            </a:pPr>
            <a:r>
              <a:rPr lang="en-US" sz="1800" b="1" dirty="0" smtClean="0">
                <a:solidFill>
                  <a:schemeClr val="accent1">
                    <a:lumMod val="75000"/>
                  </a:schemeClr>
                </a:solidFill>
              </a:rPr>
              <a:t>UPDATE </a:t>
            </a:r>
            <a:r>
              <a:rPr lang="en-US" sz="1800" b="1" dirty="0" err="1">
                <a:solidFill>
                  <a:schemeClr val="accent6">
                    <a:lumMod val="75000"/>
                  </a:schemeClr>
                </a:solidFill>
              </a:rPr>
              <a:t>USA_Offices</a:t>
            </a:r>
            <a:endParaRPr lang="en-US" sz="1800" b="1" dirty="0">
              <a:solidFill>
                <a:schemeClr val="accent6">
                  <a:lumMod val="75000"/>
                </a:schemeClr>
              </a:solidFill>
            </a:endParaRPr>
          </a:p>
          <a:p>
            <a:pPr marL="0" indent="0">
              <a:buNone/>
            </a:pPr>
            <a:r>
              <a:rPr lang="en-US" sz="1800" b="1" dirty="0">
                <a:solidFill>
                  <a:schemeClr val="accent1">
                    <a:lumMod val="75000"/>
                  </a:schemeClr>
                </a:solidFill>
              </a:rPr>
              <a:t>     SET </a:t>
            </a:r>
            <a:r>
              <a:rPr lang="en-US" sz="1800" b="1" dirty="0">
                <a:solidFill>
                  <a:schemeClr val="accent6">
                    <a:lumMod val="75000"/>
                  </a:schemeClr>
                </a:solidFill>
              </a:rPr>
              <a:t>addressLine2 = 'Suite 327'</a:t>
            </a:r>
          </a:p>
          <a:p>
            <a:pPr marL="0" indent="0">
              <a:buNone/>
            </a:pPr>
            <a:r>
              <a:rPr lang="en-US" sz="1800" b="1" dirty="0">
                <a:solidFill>
                  <a:schemeClr val="accent1">
                    <a:lumMod val="75000"/>
                  </a:schemeClr>
                </a:solidFill>
              </a:rPr>
              <a:t>     </a:t>
            </a:r>
            <a:r>
              <a:rPr lang="en-US" sz="1800" b="1" dirty="0" smtClean="0">
                <a:solidFill>
                  <a:schemeClr val="accent1">
                    <a:lumMod val="75000"/>
                  </a:schemeClr>
                </a:solidFill>
              </a:rPr>
              <a:t> WHERE </a:t>
            </a:r>
            <a:r>
              <a:rPr lang="en-US" sz="1800" b="1" dirty="0">
                <a:solidFill>
                  <a:schemeClr val="accent6">
                    <a:lumMod val="75000"/>
                  </a:schemeClr>
                </a:solidFill>
              </a:rPr>
              <a:t>city</a:t>
            </a:r>
            <a:r>
              <a:rPr lang="en-US" sz="1800" b="1" dirty="0">
                <a:solidFill>
                  <a:schemeClr val="accent1">
                    <a:lumMod val="75000"/>
                  </a:schemeClr>
                </a:solidFill>
              </a:rPr>
              <a:t> IN (SELECT </a:t>
            </a:r>
            <a:r>
              <a:rPr lang="en-US" sz="1800" b="1" dirty="0">
                <a:solidFill>
                  <a:schemeClr val="accent6">
                    <a:lumMod val="75000"/>
                  </a:schemeClr>
                </a:solidFill>
              </a:rPr>
              <a:t>city </a:t>
            </a:r>
            <a:r>
              <a:rPr lang="en-US" sz="1800" b="1" dirty="0">
                <a:solidFill>
                  <a:schemeClr val="accent1">
                    <a:lumMod val="75000"/>
                  </a:schemeClr>
                </a:solidFill>
              </a:rPr>
              <a:t>FROM </a:t>
            </a:r>
            <a:r>
              <a:rPr lang="en-US" sz="1800" b="1" dirty="0">
                <a:solidFill>
                  <a:schemeClr val="accent6">
                    <a:lumMod val="75000"/>
                  </a:schemeClr>
                </a:solidFill>
              </a:rPr>
              <a:t>Offices</a:t>
            </a:r>
          </a:p>
          <a:p>
            <a:pPr marL="0" indent="0">
              <a:buNone/>
            </a:pPr>
            <a:r>
              <a:rPr lang="en-US" sz="1800" b="1" dirty="0">
                <a:solidFill>
                  <a:schemeClr val="accent1">
                    <a:lumMod val="75000"/>
                  </a:schemeClr>
                </a:solidFill>
              </a:rPr>
              <a:t>                   </a:t>
            </a:r>
            <a:r>
              <a:rPr lang="en-US" sz="1800" b="1" dirty="0" smtClean="0">
                <a:solidFill>
                  <a:schemeClr val="accent1">
                    <a:lumMod val="75000"/>
                  </a:schemeClr>
                </a:solidFill>
              </a:rPr>
              <a:t>	WHERE </a:t>
            </a:r>
            <a:r>
              <a:rPr lang="en-US" sz="1800" b="1" dirty="0">
                <a:solidFill>
                  <a:schemeClr val="accent6">
                    <a:lumMod val="75000"/>
                  </a:schemeClr>
                </a:solidFill>
              </a:rPr>
              <a:t>city </a:t>
            </a:r>
            <a:r>
              <a:rPr lang="en-US" sz="1800" b="1" dirty="0" smtClean="0">
                <a:solidFill>
                  <a:schemeClr val="accent1">
                    <a:lumMod val="75000"/>
                  </a:schemeClr>
                </a:solidFill>
              </a:rPr>
              <a:t>LIKE </a:t>
            </a:r>
            <a:r>
              <a:rPr lang="en-US" sz="1800" b="1" dirty="0">
                <a:solidFill>
                  <a:schemeClr val="accent6">
                    <a:lumMod val="75000"/>
                  </a:schemeClr>
                </a:solidFill>
              </a:rPr>
              <a:t>'%Boston%');</a:t>
            </a:r>
          </a:p>
        </p:txBody>
      </p:sp>
      <p:sp>
        <p:nvSpPr>
          <p:cNvPr id="4" name="Slide Number Placeholder 3"/>
          <p:cNvSpPr>
            <a:spLocks noGrp="1"/>
          </p:cNvSpPr>
          <p:nvPr>
            <p:ph type="sldNum" sz="quarter" idx="12"/>
          </p:nvPr>
        </p:nvSpPr>
        <p:spPr/>
        <p:txBody>
          <a:bodyPr/>
          <a:lstStyle/>
          <a:p>
            <a:fld id="{A04AFBC5-2B20-4E0B-9DFE-D04369A198DB}" type="slidenum">
              <a:rPr lang="en-GB" smtClean="0"/>
              <a:pPr/>
              <a:t>20</a:t>
            </a:fld>
            <a:endParaRPr lang="en-GB" dirty="0"/>
          </a:p>
        </p:txBody>
      </p:sp>
    </p:spTree>
    <p:extLst>
      <p:ext uri="{BB962C8B-B14F-4D97-AF65-F5344CB8AC3E}">
        <p14:creationId xmlns:p14="http://schemas.microsoft.com/office/powerpoint/2010/main" val="3400438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Lets use </a:t>
            </a:r>
            <a:r>
              <a:rPr lang="en-US" dirty="0" err="1">
                <a:solidFill>
                  <a:schemeClr val="bg1"/>
                </a:solidFill>
              </a:rPr>
              <a:t>subquery</a:t>
            </a:r>
            <a:r>
              <a:rPr lang="en-US" dirty="0">
                <a:solidFill>
                  <a:schemeClr val="bg1"/>
                </a:solidFill>
              </a:rPr>
              <a:t> with </a:t>
            </a:r>
            <a:r>
              <a:rPr lang="en-US" dirty="0" smtClean="0">
                <a:solidFill>
                  <a:schemeClr val="bg1"/>
                </a:solidFill>
              </a:rPr>
              <a:t>DELETE </a:t>
            </a:r>
            <a:r>
              <a:rPr lang="en-US" dirty="0">
                <a:solidFill>
                  <a:schemeClr val="bg1"/>
                </a:solidFill>
              </a:rPr>
              <a:t>statement to meet TIM’s requirement..</a:t>
            </a: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21</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352322" y="1676400"/>
            <a:ext cx="3519024" cy="19050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bg2">
                  <a:lumMod val="25000"/>
                </a:schemeClr>
              </a:solidFill>
            </a:endParaRPr>
          </a:p>
          <a:p>
            <a:pPr algn="ctr"/>
            <a:r>
              <a:rPr lang="en-US" sz="1400" b="1" dirty="0" smtClean="0">
                <a:solidFill>
                  <a:schemeClr val="bg2">
                    <a:lumMod val="25000"/>
                  </a:schemeClr>
                </a:solidFill>
              </a:rPr>
              <a:t>I want to delete </a:t>
            </a:r>
            <a:r>
              <a:rPr lang="en-US" sz="1400" b="1" dirty="0">
                <a:solidFill>
                  <a:schemeClr val="bg2">
                    <a:lumMod val="25000"/>
                  </a:schemeClr>
                </a:solidFill>
              </a:rPr>
              <a:t>records from </a:t>
            </a:r>
            <a:r>
              <a:rPr lang="en-US" sz="1400" b="1" dirty="0" err="1">
                <a:solidFill>
                  <a:schemeClr val="accent6">
                    <a:lumMod val="75000"/>
                  </a:schemeClr>
                </a:solidFill>
              </a:rPr>
              <a:t>USA_Offices</a:t>
            </a:r>
            <a:r>
              <a:rPr lang="en-US" sz="1400" b="1" dirty="0">
                <a:solidFill>
                  <a:schemeClr val="bg2">
                    <a:lumMod val="25000"/>
                  </a:schemeClr>
                </a:solidFill>
              </a:rPr>
              <a:t> where the values in </a:t>
            </a:r>
            <a:r>
              <a:rPr lang="en-US" sz="1400" b="1" dirty="0" smtClean="0">
                <a:solidFill>
                  <a:schemeClr val="accent6">
                    <a:lumMod val="75000"/>
                  </a:schemeClr>
                </a:solidFill>
              </a:rPr>
              <a:t>city </a:t>
            </a:r>
            <a:r>
              <a:rPr lang="en-US" sz="1400" b="1" dirty="0" smtClean="0">
                <a:solidFill>
                  <a:schemeClr val="bg2">
                    <a:lumMod val="25000"/>
                  </a:schemeClr>
                </a:solidFill>
              </a:rPr>
              <a:t>column </a:t>
            </a:r>
            <a:r>
              <a:rPr lang="en-US" sz="1400" b="1" dirty="0">
                <a:solidFill>
                  <a:schemeClr val="bg2">
                    <a:lumMod val="25000"/>
                  </a:schemeClr>
                </a:solidFill>
              </a:rPr>
              <a:t>of </a:t>
            </a:r>
            <a:r>
              <a:rPr lang="en-US" sz="1400" b="1" dirty="0" err="1">
                <a:solidFill>
                  <a:schemeClr val="accent6">
                    <a:lumMod val="75000"/>
                  </a:schemeClr>
                </a:solidFill>
              </a:rPr>
              <a:t>USA_Offices</a:t>
            </a:r>
            <a:r>
              <a:rPr lang="en-US" sz="1400" b="1" dirty="0">
                <a:solidFill>
                  <a:schemeClr val="accent6">
                    <a:lumMod val="75000"/>
                  </a:schemeClr>
                </a:solidFill>
              </a:rPr>
              <a:t> </a:t>
            </a:r>
            <a:r>
              <a:rPr lang="en-US" sz="1400" b="1" dirty="0">
                <a:solidFill>
                  <a:schemeClr val="bg2">
                    <a:lumMod val="25000"/>
                  </a:schemeClr>
                </a:solidFill>
              </a:rPr>
              <a:t>appear in the values in </a:t>
            </a:r>
            <a:r>
              <a:rPr lang="en-US" sz="1400" b="1" dirty="0">
                <a:solidFill>
                  <a:schemeClr val="accent6">
                    <a:lumMod val="75000"/>
                  </a:schemeClr>
                </a:solidFill>
              </a:rPr>
              <a:t>city </a:t>
            </a:r>
            <a:r>
              <a:rPr lang="en-US" sz="1400" b="1" dirty="0">
                <a:solidFill>
                  <a:schemeClr val="bg2">
                    <a:lumMod val="25000"/>
                  </a:schemeClr>
                </a:solidFill>
              </a:rPr>
              <a:t>column of </a:t>
            </a:r>
            <a:r>
              <a:rPr lang="en-US" sz="1400" b="1" dirty="0">
                <a:solidFill>
                  <a:schemeClr val="accent6">
                    <a:lumMod val="75000"/>
                  </a:schemeClr>
                </a:solidFill>
              </a:rPr>
              <a:t>Offices</a:t>
            </a:r>
            <a:r>
              <a:rPr lang="en-US" sz="1400" b="1" dirty="0">
                <a:solidFill>
                  <a:schemeClr val="bg2">
                    <a:lumMod val="25000"/>
                  </a:schemeClr>
                </a:solidFill>
              </a:rPr>
              <a:t> for </a:t>
            </a:r>
            <a:r>
              <a:rPr lang="en-US" sz="1400" b="1" dirty="0">
                <a:solidFill>
                  <a:schemeClr val="accent6">
                    <a:lumMod val="75000"/>
                  </a:schemeClr>
                </a:solidFill>
              </a:rPr>
              <a:t>‘NY’ </a:t>
            </a:r>
            <a:r>
              <a:rPr lang="en-US" sz="1400" b="1" dirty="0">
                <a:solidFill>
                  <a:schemeClr val="bg2">
                    <a:lumMod val="25000"/>
                  </a:schemeClr>
                </a:solidFill>
              </a:rPr>
              <a:t>state.</a:t>
            </a:r>
          </a:p>
          <a:p>
            <a:pPr algn="ctr"/>
            <a:endParaRPr lang="en-US" sz="1400" b="1" dirty="0">
              <a:solidFill>
                <a:schemeClr val="bg2">
                  <a:lumMod val="25000"/>
                </a:schemeClr>
              </a:solidFill>
            </a:endParaRPr>
          </a:p>
        </p:txBody>
      </p:sp>
    </p:spTree>
    <p:extLst>
      <p:ext uri="{BB962C8B-B14F-4D97-AF65-F5344CB8AC3E}">
        <p14:creationId xmlns:p14="http://schemas.microsoft.com/office/powerpoint/2010/main" val="27885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Subquery </a:t>
            </a:r>
            <a:r>
              <a:rPr lang="en-US" dirty="0" smtClean="0"/>
              <a:t>– DELETE Statement</a:t>
            </a:r>
            <a:endParaRPr lang="en-US" dirty="0"/>
          </a:p>
        </p:txBody>
      </p:sp>
      <p:sp>
        <p:nvSpPr>
          <p:cNvPr id="3" name="Content Placeholder 2"/>
          <p:cNvSpPr>
            <a:spLocks noGrp="1"/>
          </p:cNvSpPr>
          <p:nvPr>
            <p:ph idx="1"/>
          </p:nvPr>
        </p:nvSpPr>
        <p:spPr/>
        <p:txBody>
          <a:bodyPr/>
          <a:lstStyle/>
          <a:p>
            <a:pPr>
              <a:buNone/>
            </a:pPr>
            <a:r>
              <a:rPr lang="en-US" sz="1800" b="1" dirty="0"/>
              <a:t>Subqueries with the </a:t>
            </a:r>
            <a:r>
              <a:rPr lang="en-US" sz="1800" b="1" dirty="0" smtClean="0"/>
              <a:t>DELETE Statement:</a:t>
            </a:r>
          </a:p>
          <a:p>
            <a:r>
              <a:rPr lang="en-US" sz="1800" dirty="0"/>
              <a:t>The subquery can be used in conjunction with the DELETE statement like with any other statements mentioned above</a:t>
            </a:r>
            <a:r>
              <a:rPr lang="en-US" sz="1800" dirty="0" smtClean="0"/>
              <a:t>.</a:t>
            </a:r>
          </a:p>
          <a:p>
            <a:r>
              <a:rPr lang="en-US" sz="1800" dirty="0" smtClean="0"/>
              <a:t>The </a:t>
            </a:r>
            <a:r>
              <a:rPr lang="en-US" sz="1800" dirty="0"/>
              <a:t>basic syntax is as follows</a:t>
            </a:r>
            <a:r>
              <a:rPr lang="en-US" sz="1800" dirty="0" smtClean="0"/>
              <a:t>:</a:t>
            </a:r>
          </a:p>
          <a:p>
            <a:endParaRPr lang="en-US" sz="1800" dirty="0" smtClean="0"/>
          </a:p>
          <a:p>
            <a:pPr marL="0" indent="0">
              <a:buNone/>
            </a:pPr>
            <a:endParaRPr lang="en-US" sz="1800" dirty="0" smtClean="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r>
              <a:rPr lang="en-US" sz="1800" b="1" dirty="0" smtClean="0"/>
              <a:t>Example:</a:t>
            </a:r>
          </a:p>
          <a:p>
            <a:pPr marL="0" indent="0">
              <a:buNone/>
            </a:pPr>
            <a:r>
              <a:rPr lang="en-US" sz="1800" b="1" dirty="0" smtClean="0"/>
              <a:t>Note:</a:t>
            </a:r>
          </a:p>
          <a:p>
            <a:pPr marL="0" indent="0">
              <a:buNone/>
            </a:pPr>
            <a:r>
              <a:rPr lang="en-US" sz="1800" dirty="0"/>
              <a:t>We will use the same new table created earlier, </a:t>
            </a:r>
            <a:r>
              <a:rPr lang="en-US" sz="1800" dirty="0" err="1"/>
              <a:t>USA_Offices</a:t>
            </a:r>
            <a:r>
              <a:rPr lang="en-US" sz="1800" dirty="0"/>
              <a:t> and Offices table. </a:t>
            </a:r>
          </a:p>
          <a:p>
            <a:pPr marL="0" indent="0">
              <a:buNone/>
            </a:pPr>
            <a:endParaRPr lang="en-US" sz="1800" b="1"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22</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14600" y="2971800"/>
            <a:ext cx="3352800"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400" b="1" dirty="0" smtClean="0">
                <a:solidFill>
                  <a:schemeClr val="tx2">
                    <a:lumMod val="75000"/>
                  </a:schemeClr>
                </a:solidFill>
              </a:rPr>
              <a:t>DELETE FROM </a:t>
            </a:r>
            <a:r>
              <a:rPr lang="en-IN" sz="1400" dirty="0" err="1" smtClean="0"/>
              <a:t>table_name</a:t>
            </a:r>
            <a:endParaRPr lang="en-IN" sz="1400" dirty="0" smtClean="0"/>
          </a:p>
          <a:p>
            <a:r>
              <a:rPr lang="en-IN" sz="1400" dirty="0" smtClean="0"/>
              <a:t>[WHERE OPERATOR [VALUE]</a:t>
            </a:r>
          </a:p>
          <a:p>
            <a:pPr lvl="1"/>
            <a:r>
              <a:rPr lang="en-IN" sz="1400" dirty="0" smtClean="0"/>
              <a:t>(</a:t>
            </a:r>
            <a:r>
              <a:rPr lang="en-IN" sz="1400" b="1" dirty="0" smtClean="0">
                <a:solidFill>
                  <a:schemeClr val="tx2">
                    <a:lumMod val="75000"/>
                  </a:schemeClr>
                </a:solidFill>
              </a:rPr>
              <a:t>SELECT</a:t>
            </a:r>
            <a:r>
              <a:rPr lang="en-IN" sz="1400" dirty="0" smtClean="0"/>
              <a:t> </a:t>
            </a:r>
            <a:r>
              <a:rPr lang="en-IN" sz="1400" dirty="0" err="1" smtClean="0"/>
              <a:t>column_name</a:t>
            </a:r>
            <a:endParaRPr lang="en-IN" sz="1400" dirty="0" smtClean="0"/>
          </a:p>
          <a:p>
            <a:pPr lvl="1"/>
            <a:r>
              <a:rPr lang="en-IN" sz="1400" b="1" dirty="0" smtClean="0">
                <a:solidFill>
                  <a:schemeClr val="tx2">
                    <a:lumMod val="75000"/>
                  </a:schemeClr>
                </a:solidFill>
              </a:rPr>
              <a:t>FROM</a:t>
            </a:r>
            <a:r>
              <a:rPr lang="en-IN" sz="1400" dirty="0" smtClean="0"/>
              <a:t> </a:t>
            </a:r>
            <a:r>
              <a:rPr lang="en-IN" sz="1400" dirty="0" err="1" smtClean="0"/>
              <a:t>table_name</a:t>
            </a:r>
            <a:r>
              <a:rPr lang="en-IN" sz="1400" dirty="0" smtClean="0"/>
              <a:t>)</a:t>
            </a:r>
          </a:p>
          <a:p>
            <a:pPr lvl="1"/>
            <a:r>
              <a:rPr lang="en-IN" sz="1400" dirty="0" smtClean="0"/>
              <a:t>[</a:t>
            </a:r>
            <a:r>
              <a:rPr lang="en-IN" sz="1400" b="1" dirty="0" smtClean="0">
                <a:solidFill>
                  <a:schemeClr val="tx2">
                    <a:lumMod val="75000"/>
                  </a:schemeClr>
                </a:solidFill>
              </a:rPr>
              <a:t>WHERE</a:t>
            </a:r>
            <a:r>
              <a:rPr lang="en-IN" sz="1400" dirty="0" smtClean="0"/>
              <a:t>) ];</a:t>
            </a:r>
            <a:endParaRPr lang="en-IN" sz="1400" dirty="0"/>
          </a:p>
        </p:txBody>
      </p:sp>
    </p:spTree>
    <p:extLst>
      <p:ext uri="{BB962C8B-B14F-4D97-AF65-F5344CB8AC3E}">
        <p14:creationId xmlns:p14="http://schemas.microsoft.com/office/powerpoint/2010/main" val="1907014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Subquery</a:t>
            </a:r>
            <a:r>
              <a:rPr lang="en-US" dirty="0"/>
              <a:t> – DELETE Statement</a:t>
            </a:r>
          </a:p>
        </p:txBody>
      </p:sp>
      <p:sp>
        <p:nvSpPr>
          <p:cNvPr id="3" name="Content Placeholder 2"/>
          <p:cNvSpPr>
            <a:spLocks noGrp="1"/>
          </p:cNvSpPr>
          <p:nvPr>
            <p:ph idx="1"/>
          </p:nvPr>
        </p:nvSpPr>
        <p:spPr/>
        <p:txBody>
          <a:bodyPr/>
          <a:lstStyle/>
          <a:p>
            <a:pPr marL="0" indent="0">
              <a:buNone/>
            </a:pPr>
            <a:r>
              <a:rPr lang="en-US" sz="1800" b="1" dirty="0" smtClean="0"/>
              <a:t>Example Contd..</a:t>
            </a:r>
            <a:endParaRPr lang="en-US" sz="1800" dirty="0" smtClean="0"/>
          </a:p>
          <a:p>
            <a:pPr marL="0" indent="0">
              <a:buNone/>
            </a:pPr>
            <a:r>
              <a:rPr lang="en-US" sz="1800" dirty="0" smtClean="0"/>
              <a:t>Using </a:t>
            </a:r>
            <a:r>
              <a:rPr lang="en-US" sz="1800" dirty="0" err="1"/>
              <a:t>subquery</a:t>
            </a:r>
            <a:r>
              <a:rPr lang="en-US" sz="1800" dirty="0"/>
              <a:t> with </a:t>
            </a:r>
            <a:r>
              <a:rPr lang="en-US" sz="1800" dirty="0" smtClean="0"/>
              <a:t>DELETE </a:t>
            </a:r>
            <a:r>
              <a:rPr lang="en-US" sz="1800" dirty="0"/>
              <a:t>statement, let us see, how we </a:t>
            </a:r>
            <a:r>
              <a:rPr lang="en-US" sz="1800" dirty="0" smtClean="0"/>
              <a:t>can delete records from </a:t>
            </a:r>
            <a:r>
              <a:rPr lang="en-US" sz="1800" dirty="0" err="1" smtClean="0"/>
              <a:t>USA_Offices</a:t>
            </a:r>
            <a:r>
              <a:rPr lang="en-US" sz="1800" dirty="0" smtClean="0"/>
              <a:t> where the values in ‘city’ column of </a:t>
            </a:r>
            <a:r>
              <a:rPr lang="en-US" sz="1800" dirty="0" err="1" smtClean="0"/>
              <a:t>USA_Offices</a:t>
            </a:r>
            <a:r>
              <a:rPr lang="en-US" sz="1800" dirty="0" smtClean="0"/>
              <a:t> appear in the values in city column of Offices for ‘NY’ state.</a:t>
            </a:r>
          </a:p>
          <a:p>
            <a:pPr marL="0" indent="0">
              <a:buNone/>
            </a:pPr>
            <a:endParaRPr lang="en-US" sz="1800" b="1" dirty="0">
              <a:solidFill>
                <a:schemeClr val="accent1">
                  <a:lumMod val="75000"/>
                </a:schemeClr>
              </a:solidFill>
            </a:endParaRPr>
          </a:p>
          <a:p>
            <a:pPr marL="0" indent="0">
              <a:buNone/>
            </a:pPr>
            <a:r>
              <a:rPr lang="en-US" sz="1800" b="1" dirty="0">
                <a:solidFill>
                  <a:schemeClr val="accent1">
                    <a:lumMod val="75000"/>
                  </a:schemeClr>
                </a:solidFill>
              </a:rPr>
              <a:t>DELETE FROM </a:t>
            </a:r>
            <a:r>
              <a:rPr lang="en-US" sz="1800" b="1" dirty="0" err="1">
                <a:solidFill>
                  <a:schemeClr val="accent6">
                    <a:lumMod val="75000"/>
                  </a:schemeClr>
                </a:solidFill>
              </a:rPr>
              <a:t>USA_Offices</a:t>
            </a:r>
            <a:endParaRPr lang="en-US" sz="1800" b="1" dirty="0">
              <a:solidFill>
                <a:schemeClr val="accent6">
                  <a:lumMod val="75000"/>
                </a:schemeClr>
              </a:solidFill>
            </a:endParaRPr>
          </a:p>
          <a:p>
            <a:pPr marL="0" indent="0">
              <a:buNone/>
            </a:pPr>
            <a:r>
              <a:rPr lang="en-US" sz="1800" b="1" dirty="0">
                <a:solidFill>
                  <a:schemeClr val="accent1">
                    <a:lumMod val="75000"/>
                  </a:schemeClr>
                </a:solidFill>
              </a:rPr>
              <a:t>	WHERE </a:t>
            </a:r>
            <a:r>
              <a:rPr lang="en-US" sz="1800" b="1" dirty="0">
                <a:solidFill>
                  <a:schemeClr val="accent6">
                    <a:lumMod val="75000"/>
                  </a:schemeClr>
                </a:solidFill>
              </a:rPr>
              <a:t>city</a:t>
            </a:r>
            <a:r>
              <a:rPr lang="en-US" sz="1800" b="1" dirty="0">
                <a:solidFill>
                  <a:schemeClr val="accent1">
                    <a:lumMod val="75000"/>
                  </a:schemeClr>
                </a:solidFill>
              </a:rPr>
              <a:t> IN (SELECT </a:t>
            </a:r>
            <a:r>
              <a:rPr lang="en-US" sz="1800" b="1" dirty="0">
                <a:solidFill>
                  <a:schemeClr val="accent6">
                    <a:lumMod val="75000"/>
                  </a:schemeClr>
                </a:solidFill>
              </a:rPr>
              <a:t>city</a:t>
            </a:r>
            <a:r>
              <a:rPr lang="en-US" sz="1800" b="1" dirty="0">
                <a:solidFill>
                  <a:schemeClr val="accent1">
                    <a:lumMod val="75000"/>
                  </a:schemeClr>
                </a:solidFill>
              </a:rPr>
              <a:t> FROM </a:t>
            </a:r>
            <a:r>
              <a:rPr lang="en-US" sz="1800" b="1" dirty="0">
                <a:solidFill>
                  <a:schemeClr val="accent6">
                    <a:lumMod val="75000"/>
                  </a:schemeClr>
                </a:solidFill>
              </a:rPr>
              <a:t>Offices</a:t>
            </a:r>
          </a:p>
          <a:p>
            <a:pPr marL="0" indent="0">
              <a:buNone/>
            </a:pPr>
            <a:r>
              <a:rPr lang="en-US" sz="1800" b="1" dirty="0">
                <a:solidFill>
                  <a:schemeClr val="accent1">
                    <a:lumMod val="75000"/>
                  </a:schemeClr>
                </a:solidFill>
              </a:rPr>
              <a:t>				WHERE </a:t>
            </a:r>
            <a:r>
              <a:rPr lang="en-US" sz="1800" b="1" dirty="0">
                <a:solidFill>
                  <a:schemeClr val="accent6">
                    <a:lumMod val="75000"/>
                  </a:schemeClr>
                </a:solidFill>
              </a:rPr>
              <a:t>state</a:t>
            </a:r>
            <a:r>
              <a:rPr lang="en-US" sz="1800" b="1" dirty="0">
                <a:solidFill>
                  <a:schemeClr val="accent1">
                    <a:lumMod val="75000"/>
                  </a:schemeClr>
                </a:solidFill>
              </a:rPr>
              <a:t> LIKE </a:t>
            </a:r>
            <a:r>
              <a:rPr lang="en-US" sz="1800" b="1" dirty="0">
                <a:solidFill>
                  <a:schemeClr val="accent6">
                    <a:lumMod val="75000"/>
                  </a:schemeClr>
                </a:solidFill>
              </a:rPr>
              <a:t>'%NY%</a:t>
            </a:r>
            <a:r>
              <a:rPr lang="en-US" sz="1800" b="1" dirty="0">
                <a:solidFill>
                  <a:schemeClr val="accent1">
                    <a:lumMod val="75000"/>
                  </a:schemeClr>
                </a:solidFill>
              </a:rPr>
              <a:t>');</a:t>
            </a:r>
          </a:p>
          <a:p>
            <a:endParaRPr lang="en-US" sz="18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23</a:t>
            </a:fld>
            <a:endParaRPr lang="en-GB" dirty="0"/>
          </a:p>
        </p:txBody>
      </p:sp>
    </p:spTree>
    <p:extLst>
      <p:ext uri="{BB962C8B-B14F-4D97-AF65-F5344CB8AC3E}">
        <p14:creationId xmlns:p14="http://schemas.microsoft.com/office/powerpoint/2010/main" val="2273801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277091" y="5486400"/>
            <a:ext cx="8382000" cy="5838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Let’s understand the different types of </a:t>
            </a:r>
            <a:r>
              <a:rPr lang="en-US" sz="1400" dirty="0" err="1" smtClean="0">
                <a:solidFill>
                  <a:schemeClr val="bg1"/>
                </a:solidFill>
              </a:rPr>
              <a:t>subqueries</a:t>
            </a:r>
            <a:r>
              <a:rPr lang="en-US" sz="1400" dirty="0">
                <a:solidFill>
                  <a:schemeClr val="bg1"/>
                </a:solidFill>
              </a:rPr>
              <a:t> </a:t>
            </a:r>
            <a:r>
              <a:rPr lang="en-US" sz="1400" dirty="0" smtClean="0">
                <a:solidFill>
                  <a:schemeClr val="bg1"/>
                </a:solidFill>
              </a:rPr>
              <a:t>– Scalar, Single Row and Multiple Row.</a:t>
            </a:r>
            <a:endParaRPr lang="en-US" sz="1400" dirty="0">
              <a:solidFill>
                <a:schemeClr val="bg1"/>
              </a:solidFill>
            </a:endParaRPr>
          </a:p>
          <a:p>
            <a:r>
              <a:rPr lang="en-US" sz="1400" dirty="0" smtClean="0">
                <a:solidFill>
                  <a:schemeClr val="bg1"/>
                </a:solidFill>
              </a:rPr>
              <a:t>Let’s use scalar </a:t>
            </a:r>
            <a:r>
              <a:rPr lang="en-US" sz="1400" dirty="0" err="1" smtClean="0">
                <a:solidFill>
                  <a:schemeClr val="bg1"/>
                </a:solidFill>
              </a:rPr>
              <a:t>subquery</a:t>
            </a:r>
            <a:r>
              <a:rPr lang="en-US" sz="1400" dirty="0" smtClean="0">
                <a:solidFill>
                  <a:schemeClr val="bg1"/>
                </a:solidFill>
              </a:rPr>
              <a:t> to meet the above requirement given by TIM..</a:t>
            </a:r>
            <a:endParaRPr lang="en-US" sz="1400" dirty="0">
              <a:solidFill>
                <a:schemeClr val="bg1"/>
              </a:solidFill>
            </a:endParaRP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0" y="6400800"/>
            <a:ext cx="444500" cy="320675"/>
          </a:xfrm>
          <a:prstGeom prst="rect">
            <a:avLst/>
          </a:prstGeom>
        </p:spPr>
        <p:txBody>
          <a:bodyPr/>
          <a:lstStyle/>
          <a:p>
            <a:pPr>
              <a:defRPr/>
            </a:pPr>
            <a:fld id="{50EC62AF-8A58-47DB-8277-FFD1CE2A98DE}" type="slidenum">
              <a:rPr lang="en-US" smtClean="0">
                <a:solidFill>
                  <a:schemeClr val="accent6">
                    <a:lumMod val="75000"/>
                  </a:schemeClr>
                </a:solidFill>
              </a:rPr>
              <a:pPr>
                <a:defRPr/>
              </a:pPr>
              <a:t>24</a:t>
            </a:fld>
            <a:endParaRPr lang="en-US" dirty="0">
              <a:solidFill>
                <a:schemeClr val="accent6">
                  <a:lumMod val="75000"/>
                </a:schemeClr>
              </a:solidFill>
            </a:endParaRP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352800" y="3048000"/>
            <a:ext cx="868908" cy="1848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572000" y="1676400"/>
            <a:ext cx="3352800" cy="1990876"/>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25000"/>
                  </a:schemeClr>
                </a:solidFill>
              </a:rPr>
              <a:t>I want to display </a:t>
            </a:r>
            <a:r>
              <a:rPr lang="en-US" sz="1400" b="1" dirty="0" err="1" smtClean="0">
                <a:solidFill>
                  <a:schemeClr val="accent6">
                    <a:lumMod val="75000"/>
                  </a:schemeClr>
                </a:solidFill>
              </a:rPr>
              <a:t>customerNumber</a:t>
            </a:r>
            <a:r>
              <a:rPr lang="en-US" sz="1400" b="1" dirty="0">
                <a:solidFill>
                  <a:schemeClr val="bg2">
                    <a:lumMod val="25000"/>
                  </a:schemeClr>
                </a:solidFill>
              </a:rPr>
              <a:t>, </a:t>
            </a:r>
            <a:r>
              <a:rPr lang="en-US" sz="1400" b="1" dirty="0" err="1">
                <a:solidFill>
                  <a:schemeClr val="accent6">
                    <a:lumMod val="75000"/>
                  </a:schemeClr>
                </a:solidFill>
              </a:rPr>
              <a:t>checkNumber</a:t>
            </a:r>
            <a:r>
              <a:rPr lang="en-US" sz="1400" b="1" dirty="0">
                <a:solidFill>
                  <a:schemeClr val="bg2">
                    <a:lumMod val="25000"/>
                  </a:schemeClr>
                </a:solidFill>
              </a:rPr>
              <a:t>, </a:t>
            </a:r>
            <a:r>
              <a:rPr lang="en-US" sz="1400" b="1" dirty="0">
                <a:solidFill>
                  <a:schemeClr val="accent6">
                    <a:lumMod val="75000"/>
                  </a:schemeClr>
                </a:solidFill>
              </a:rPr>
              <a:t>amount</a:t>
            </a:r>
            <a:r>
              <a:rPr lang="en-US" sz="1400" b="1" dirty="0">
                <a:solidFill>
                  <a:schemeClr val="bg2">
                    <a:lumMod val="25000"/>
                  </a:schemeClr>
                </a:solidFill>
              </a:rPr>
              <a:t> </a:t>
            </a:r>
            <a:r>
              <a:rPr lang="en-US" sz="1400" b="1" dirty="0" smtClean="0">
                <a:solidFill>
                  <a:schemeClr val="bg2">
                    <a:lumMod val="25000"/>
                  </a:schemeClr>
                </a:solidFill>
              </a:rPr>
              <a:t>for those customers whose have paid amount more than the average amount paid by the customers.</a:t>
            </a:r>
            <a:endParaRPr lang="en-US" sz="1400" b="1" dirty="0">
              <a:solidFill>
                <a:schemeClr val="bg2">
                  <a:lumMod val="25000"/>
                </a:schemeClr>
              </a:solidFill>
            </a:endParaRPr>
          </a:p>
        </p:txBody>
      </p:sp>
    </p:spTree>
    <p:extLst>
      <p:ext uri="{BB962C8B-B14F-4D97-AF65-F5344CB8AC3E}">
        <p14:creationId xmlns:p14="http://schemas.microsoft.com/office/powerpoint/2010/main" val="127492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Subquery - </a:t>
            </a:r>
            <a:r>
              <a:rPr lang="en-US" dirty="0" smtClean="0"/>
              <a:t>Types</a:t>
            </a:r>
            <a:endParaRPr lang="en-US" dirty="0"/>
          </a:p>
        </p:txBody>
      </p:sp>
      <p:sp>
        <p:nvSpPr>
          <p:cNvPr id="3" name="Content Placeholder 2"/>
          <p:cNvSpPr>
            <a:spLocks noGrp="1"/>
          </p:cNvSpPr>
          <p:nvPr>
            <p:ph idx="1"/>
          </p:nvPr>
        </p:nvSpPr>
        <p:spPr>
          <a:xfrm>
            <a:off x="228600" y="1609725"/>
            <a:ext cx="8686800" cy="4943475"/>
          </a:xfrm>
        </p:spPr>
        <p:txBody>
          <a:bodyPr/>
          <a:lstStyle/>
          <a:p>
            <a:pPr>
              <a:buNone/>
            </a:pPr>
            <a:r>
              <a:rPr lang="en-US" sz="1800" b="1" dirty="0" smtClean="0"/>
              <a:t>Types of Subqueries</a:t>
            </a:r>
          </a:p>
          <a:p>
            <a:pPr>
              <a:buNone/>
            </a:pPr>
            <a:r>
              <a:rPr lang="en-US" sz="1800" b="1" dirty="0"/>
              <a:t>Scalar </a:t>
            </a:r>
            <a:r>
              <a:rPr lang="en-US" sz="1800" b="1" dirty="0" smtClean="0"/>
              <a:t>subquery:</a:t>
            </a:r>
          </a:p>
          <a:p>
            <a:r>
              <a:rPr lang="en-US" sz="1800" dirty="0"/>
              <a:t>A scalar subquery returns a variable like a number, date, or string. </a:t>
            </a:r>
            <a:endParaRPr lang="en-US" sz="1800" dirty="0" smtClean="0"/>
          </a:p>
          <a:p>
            <a:r>
              <a:rPr lang="en-US" sz="1800" dirty="0" smtClean="0"/>
              <a:t>A </a:t>
            </a:r>
            <a:r>
              <a:rPr lang="en-US" sz="1800" dirty="0"/>
              <a:t>scalar subquery returns only one column for a single row and is also known as a SQL expression. You can use a scalar subquery in </a:t>
            </a:r>
            <a:endParaRPr lang="en-US" sz="1800" dirty="0" smtClean="0"/>
          </a:p>
          <a:p>
            <a:pPr lvl="2">
              <a:buFont typeface="Wingdings" pitchFamily="2" charset="2"/>
              <a:buChar char="§"/>
            </a:pPr>
            <a:r>
              <a:rPr lang="en-US" sz="1600" dirty="0"/>
              <a:t>the WHERE clause of a SELECT, </a:t>
            </a:r>
          </a:p>
          <a:p>
            <a:pPr lvl="2">
              <a:buFont typeface="Wingdings" pitchFamily="2" charset="2"/>
              <a:buChar char="§"/>
            </a:pPr>
            <a:r>
              <a:rPr lang="en-US" sz="1600" dirty="0" smtClean="0"/>
              <a:t>the VALUES </a:t>
            </a:r>
            <a:r>
              <a:rPr lang="en-US" sz="1600" dirty="0"/>
              <a:t>clause of an INSERT statement, </a:t>
            </a:r>
            <a:endParaRPr lang="en-US" sz="1600" dirty="0" smtClean="0"/>
          </a:p>
          <a:p>
            <a:pPr lvl="2">
              <a:buFont typeface="Wingdings" pitchFamily="2" charset="2"/>
              <a:buChar char="§"/>
            </a:pPr>
            <a:r>
              <a:rPr lang="en-US" sz="1600" dirty="0" smtClean="0"/>
              <a:t>the </a:t>
            </a:r>
            <a:r>
              <a:rPr lang="en-US" sz="1600" dirty="0"/>
              <a:t>SET or WHERE </a:t>
            </a:r>
            <a:r>
              <a:rPr lang="en-US" sz="1600" dirty="0" smtClean="0"/>
              <a:t>clauses of </a:t>
            </a:r>
            <a:r>
              <a:rPr lang="en-US" sz="1600" dirty="0"/>
              <a:t>an </a:t>
            </a:r>
            <a:r>
              <a:rPr lang="en-US" sz="1600" dirty="0" smtClean="0"/>
              <a:t>UPDATE </a:t>
            </a:r>
            <a:r>
              <a:rPr lang="en-US" sz="1600" dirty="0"/>
              <a:t>and </a:t>
            </a:r>
            <a:endParaRPr lang="en-US" sz="1600" dirty="0" smtClean="0"/>
          </a:p>
          <a:p>
            <a:pPr lvl="2">
              <a:buFont typeface="Wingdings" pitchFamily="2" charset="2"/>
              <a:buChar char="§"/>
            </a:pPr>
            <a:r>
              <a:rPr lang="en-US" sz="1600" dirty="0" smtClean="0"/>
              <a:t>the </a:t>
            </a:r>
            <a:r>
              <a:rPr lang="en-US" sz="1600" dirty="0"/>
              <a:t>WHERE clause of a DELETE </a:t>
            </a:r>
            <a:r>
              <a:rPr lang="en-US" sz="1600" dirty="0" smtClean="0"/>
              <a:t>statement</a:t>
            </a:r>
          </a:p>
          <a:p>
            <a:pPr lvl="2">
              <a:buFont typeface="Wingdings" pitchFamily="2" charset="2"/>
              <a:buChar char="§"/>
            </a:pPr>
            <a:endParaRPr lang="en-US" sz="1800" b="1" dirty="0" smtClean="0"/>
          </a:p>
          <a:p>
            <a:pPr marL="0" lvl="2" indent="0">
              <a:buNone/>
            </a:pPr>
            <a:r>
              <a:rPr lang="en-US" sz="1800" b="1" dirty="0" smtClean="0"/>
              <a:t>Example:</a:t>
            </a:r>
          </a:p>
          <a:p>
            <a:pPr marL="0" indent="0">
              <a:buNone/>
            </a:pPr>
            <a:r>
              <a:rPr lang="en-US" sz="1800" b="1" dirty="0">
                <a:solidFill>
                  <a:schemeClr val="accent1">
                    <a:lumMod val="75000"/>
                  </a:schemeClr>
                </a:solidFill>
              </a:rPr>
              <a:t>SELECT </a:t>
            </a:r>
            <a:r>
              <a:rPr lang="en-US" sz="1800" b="1" dirty="0" err="1">
                <a:solidFill>
                  <a:schemeClr val="accent6">
                    <a:lumMod val="75000"/>
                  </a:schemeClr>
                </a:solidFill>
              </a:rPr>
              <a:t>customerNumber</a:t>
            </a:r>
            <a:r>
              <a:rPr lang="en-US" sz="1800" b="1" dirty="0">
                <a:solidFill>
                  <a:schemeClr val="accent6">
                    <a:lumMod val="75000"/>
                  </a:schemeClr>
                </a:solidFill>
              </a:rPr>
              <a:t>, </a:t>
            </a:r>
            <a:r>
              <a:rPr lang="en-US" sz="1800" b="1" dirty="0" err="1">
                <a:solidFill>
                  <a:schemeClr val="accent6">
                    <a:lumMod val="75000"/>
                  </a:schemeClr>
                </a:solidFill>
              </a:rPr>
              <a:t>checkNumber</a:t>
            </a:r>
            <a:r>
              <a:rPr lang="en-US" sz="1800" b="1" dirty="0">
                <a:solidFill>
                  <a:schemeClr val="accent6">
                    <a:lumMod val="75000"/>
                  </a:schemeClr>
                </a:solidFill>
              </a:rPr>
              <a:t>, amount </a:t>
            </a:r>
            <a:endParaRPr lang="en-US" sz="1800" b="1" dirty="0" smtClean="0">
              <a:solidFill>
                <a:schemeClr val="accent6">
                  <a:lumMod val="75000"/>
                </a:schemeClr>
              </a:solidFill>
            </a:endParaRPr>
          </a:p>
          <a:p>
            <a:pPr marL="0" indent="0">
              <a:buNone/>
            </a:pPr>
            <a:r>
              <a:rPr lang="en-US" sz="1800" b="1" dirty="0" smtClean="0">
                <a:solidFill>
                  <a:schemeClr val="accent1">
                    <a:lumMod val="75000"/>
                  </a:schemeClr>
                </a:solidFill>
              </a:rPr>
              <a:t>FROM </a:t>
            </a:r>
            <a:r>
              <a:rPr lang="en-US" sz="1800" b="1" dirty="0">
                <a:solidFill>
                  <a:schemeClr val="accent6">
                    <a:lumMod val="75000"/>
                  </a:schemeClr>
                </a:solidFill>
              </a:rPr>
              <a:t>payments</a:t>
            </a:r>
          </a:p>
          <a:p>
            <a:pPr marL="0" indent="0">
              <a:buNone/>
            </a:pPr>
            <a:r>
              <a:rPr lang="en-US" sz="1800" b="1" dirty="0">
                <a:solidFill>
                  <a:schemeClr val="accent1">
                    <a:lumMod val="75000"/>
                  </a:schemeClr>
                </a:solidFill>
              </a:rPr>
              <a:t>WHERE </a:t>
            </a:r>
            <a:r>
              <a:rPr lang="en-US" sz="1800" b="1" dirty="0">
                <a:solidFill>
                  <a:schemeClr val="accent6">
                    <a:lumMod val="75000"/>
                  </a:schemeClr>
                </a:solidFill>
              </a:rPr>
              <a:t>amount</a:t>
            </a:r>
            <a:r>
              <a:rPr lang="en-US" sz="1800" b="1" dirty="0">
                <a:solidFill>
                  <a:schemeClr val="accent1">
                    <a:lumMod val="75000"/>
                  </a:schemeClr>
                </a:solidFill>
              </a:rPr>
              <a:t> &gt; (SELECT AVG(</a:t>
            </a:r>
            <a:r>
              <a:rPr lang="en-US" sz="1800" b="1" dirty="0">
                <a:solidFill>
                  <a:schemeClr val="accent6">
                    <a:lumMod val="75000"/>
                  </a:schemeClr>
                </a:solidFill>
              </a:rPr>
              <a:t>amount</a:t>
            </a:r>
            <a:r>
              <a:rPr lang="en-US" sz="1800" b="1" dirty="0">
                <a:solidFill>
                  <a:schemeClr val="accent1">
                    <a:lumMod val="75000"/>
                  </a:schemeClr>
                </a:solidFill>
              </a:rPr>
              <a:t>) FROM </a:t>
            </a:r>
            <a:r>
              <a:rPr lang="en-US" sz="1800" b="1" dirty="0">
                <a:solidFill>
                  <a:schemeClr val="accent6">
                    <a:lumMod val="75000"/>
                  </a:schemeClr>
                </a:solidFill>
              </a:rPr>
              <a:t>payments</a:t>
            </a:r>
            <a:r>
              <a:rPr lang="en-US" sz="1800" b="1" dirty="0">
                <a:solidFill>
                  <a:schemeClr val="accent1">
                    <a:lumMod val="75000"/>
                  </a:schemeClr>
                </a:solidFill>
              </a:rPr>
              <a:t>);</a:t>
            </a:r>
          </a:p>
        </p:txBody>
      </p:sp>
      <p:sp>
        <p:nvSpPr>
          <p:cNvPr id="4" name="Slide Number Placeholder 3"/>
          <p:cNvSpPr>
            <a:spLocks noGrp="1"/>
          </p:cNvSpPr>
          <p:nvPr>
            <p:ph type="sldNum" sz="quarter" idx="12"/>
          </p:nvPr>
        </p:nvSpPr>
        <p:spPr/>
        <p:txBody>
          <a:bodyPr/>
          <a:lstStyle/>
          <a:p>
            <a:fld id="{A04AFBC5-2B20-4E0B-9DFE-D04369A198DB}" type="slidenum">
              <a:rPr lang="en-GB" smtClean="0"/>
              <a:pPr/>
              <a:t>25</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3420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277091" y="5638800"/>
            <a:ext cx="8382000" cy="4314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Let’s use single row </a:t>
            </a:r>
            <a:r>
              <a:rPr lang="en-US" dirty="0" err="1" smtClean="0">
                <a:solidFill>
                  <a:schemeClr val="bg1"/>
                </a:solidFill>
              </a:rPr>
              <a:t>subquery</a:t>
            </a:r>
            <a:r>
              <a:rPr lang="en-US" dirty="0" smtClean="0">
                <a:solidFill>
                  <a:schemeClr val="bg1"/>
                </a:solidFill>
              </a:rPr>
              <a:t> to meet TIM’s requirement..</a:t>
            </a:r>
            <a:endParaRPr lang="en-US" dirty="0">
              <a:solidFill>
                <a:schemeClr val="bg1"/>
              </a:solidFill>
            </a:endParaRP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26</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352800" y="3048000"/>
            <a:ext cx="868908" cy="1848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572000" y="1676400"/>
            <a:ext cx="3352800" cy="1990876"/>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bg2">
                    <a:lumMod val="25000"/>
                  </a:schemeClr>
                </a:solidFill>
              </a:rPr>
              <a:t>I want to display the </a:t>
            </a:r>
            <a:r>
              <a:rPr lang="en-US" sz="1400" b="1" dirty="0" err="1" smtClean="0">
                <a:solidFill>
                  <a:schemeClr val="accent6">
                    <a:lumMod val="75000"/>
                  </a:schemeClr>
                </a:solidFill>
              </a:rPr>
              <a:t>OrderNumber</a:t>
            </a:r>
            <a:r>
              <a:rPr lang="en-US" sz="1400" b="1" dirty="0">
                <a:solidFill>
                  <a:schemeClr val="accent6">
                    <a:lumMod val="75000"/>
                  </a:schemeClr>
                </a:solidFill>
              </a:rPr>
              <a:t>, </a:t>
            </a:r>
            <a:r>
              <a:rPr lang="en-US" sz="1400" b="1" dirty="0" err="1" smtClean="0">
                <a:solidFill>
                  <a:schemeClr val="accent6">
                    <a:lumMod val="75000"/>
                  </a:schemeClr>
                </a:solidFill>
              </a:rPr>
              <a:t>requireddate</a:t>
            </a:r>
            <a:r>
              <a:rPr lang="en-US" sz="1400" b="1" dirty="0" smtClean="0">
                <a:solidFill>
                  <a:schemeClr val="accent6">
                    <a:lumMod val="75000"/>
                  </a:schemeClr>
                </a:solidFill>
              </a:rPr>
              <a:t> </a:t>
            </a:r>
            <a:r>
              <a:rPr lang="en-US" sz="1400" b="1" dirty="0" smtClean="0">
                <a:solidFill>
                  <a:schemeClr val="bg2">
                    <a:lumMod val="25000"/>
                  </a:schemeClr>
                </a:solidFill>
              </a:rPr>
              <a:t>for all orders whose </a:t>
            </a:r>
            <a:r>
              <a:rPr lang="en-US" sz="1400" b="1" dirty="0" err="1" smtClean="0">
                <a:solidFill>
                  <a:schemeClr val="accent6">
                    <a:lumMod val="75000"/>
                  </a:schemeClr>
                </a:solidFill>
              </a:rPr>
              <a:t>requirementdate</a:t>
            </a:r>
            <a:r>
              <a:rPr lang="en-US" sz="1400" b="1" dirty="0" smtClean="0">
                <a:solidFill>
                  <a:schemeClr val="accent6">
                    <a:lumMod val="75000"/>
                  </a:schemeClr>
                </a:solidFill>
              </a:rPr>
              <a:t> </a:t>
            </a:r>
            <a:r>
              <a:rPr lang="en-US" sz="1400" b="1" dirty="0" smtClean="0">
                <a:solidFill>
                  <a:schemeClr val="bg2">
                    <a:lumMod val="25000"/>
                  </a:schemeClr>
                </a:solidFill>
              </a:rPr>
              <a:t>is less than the</a:t>
            </a:r>
            <a:r>
              <a:rPr lang="en-US" sz="1400" b="1" dirty="0" smtClean="0">
                <a:solidFill>
                  <a:schemeClr val="accent6">
                    <a:lumMod val="75000"/>
                  </a:schemeClr>
                </a:solidFill>
              </a:rPr>
              <a:t> </a:t>
            </a:r>
            <a:r>
              <a:rPr lang="en-US" sz="1400" b="1" dirty="0" err="1" smtClean="0">
                <a:solidFill>
                  <a:schemeClr val="accent6">
                    <a:lumMod val="75000"/>
                  </a:schemeClr>
                </a:solidFill>
              </a:rPr>
              <a:t>paymentdate</a:t>
            </a:r>
            <a:r>
              <a:rPr lang="en-US" sz="1400" b="1" dirty="0" smtClean="0">
                <a:solidFill>
                  <a:schemeClr val="accent6">
                    <a:lumMod val="75000"/>
                  </a:schemeClr>
                </a:solidFill>
              </a:rPr>
              <a:t> </a:t>
            </a:r>
            <a:r>
              <a:rPr lang="en-US" sz="1400" b="1" dirty="0" smtClean="0">
                <a:solidFill>
                  <a:schemeClr val="bg2">
                    <a:lumMod val="25000"/>
                  </a:schemeClr>
                </a:solidFill>
              </a:rPr>
              <a:t>for</a:t>
            </a:r>
            <a:r>
              <a:rPr lang="en-US" sz="1400" b="1" dirty="0" smtClean="0">
                <a:solidFill>
                  <a:schemeClr val="accent6">
                    <a:lumMod val="75000"/>
                  </a:schemeClr>
                </a:solidFill>
              </a:rPr>
              <a:t> </a:t>
            </a:r>
            <a:r>
              <a:rPr lang="en-US" sz="1400" b="1" dirty="0" err="1" smtClean="0">
                <a:solidFill>
                  <a:schemeClr val="accent6">
                    <a:lumMod val="75000"/>
                  </a:schemeClr>
                </a:solidFill>
              </a:rPr>
              <a:t>checknumber</a:t>
            </a:r>
            <a:r>
              <a:rPr lang="en-US" sz="1400" b="1" dirty="0" smtClean="0">
                <a:solidFill>
                  <a:schemeClr val="accent6">
                    <a:lumMod val="75000"/>
                  </a:schemeClr>
                </a:solidFill>
              </a:rPr>
              <a:t> 'HQ336336 </a:t>
            </a:r>
            <a:endParaRPr lang="en-US" sz="1400" b="1" dirty="0">
              <a:solidFill>
                <a:schemeClr val="accent6">
                  <a:lumMod val="75000"/>
                </a:schemeClr>
              </a:solidFill>
            </a:endParaRPr>
          </a:p>
        </p:txBody>
      </p:sp>
    </p:spTree>
    <p:extLst>
      <p:ext uri="{BB962C8B-B14F-4D97-AF65-F5344CB8AC3E}">
        <p14:creationId xmlns:p14="http://schemas.microsoft.com/office/powerpoint/2010/main" val="223230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Subquery - Types</a:t>
            </a:r>
          </a:p>
        </p:txBody>
      </p:sp>
      <p:sp>
        <p:nvSpPr>
          <p:cNvPr id="3" name="Content Placeholder 2"/>
          <p:cNvSpPr>
            <a:spLocks noGrp="1"/>
          </p:cNvSpPr>
          <p:nvPr>
            <p:ph idx="1"/>
          </p:nvPr>
        </p:nvSpPr>
        <p:spPr/>
        <p:txBody>
          <a:bodyPr/>
          <a:lstStyle/>
          <a:p>
            <a:pPr>
              <a:buNone/>
            </a:pPr>
            <a:r>
              <a:rPr lang="en-US" sz="1800" b="1" dirty="0" smtClean="0"/>
              <a:t>Types of Subqueries Cont..</a:t>
            </a:r>
          </a:p>
          <a:p>
            <a:pPr>
              <a:buNone/>
            </a:pPr>
            <a:r>
              <a:rPr lang="en-US" sz="1800" b="1" dirty="0"/>
              <a:t>Single row </a:t>
            </a:r>
            <a:r>
              <a:rPr lang="en-US" sz="1800" b="1" dirty="0" smtClean="0"/>
              <a:t>subquery: </a:t>
            </a:r>
          </a:p>
          <a:p>
            <a:r>
              <a:rPr lang="en-US" sz="1800" dirty="0"/>
              <a:t>A single row subquery returns all columns for a single row. </a:t>
            </a:r>
            <a:endParaRPr lang="en-US" sz="1800" dirty="0" smtClean="0"/>
          </a:p>
          <a:p>
            <a:pPr>
              <a:buNone/>
            </a:pPr>
            <a:r>
              <a:rPr lang="en-US" sz="1800" dirty="0" smtClean="0"/>
              <a:t>You </a:t>
            </a:r>
            <a:r>
              <a:rPr lang="en-US" sz="1800" dirty="0"/>
              <a:t>can use a single row </a:t>
            </a:r>
            <a:r>
              <a:rPr lang="en-US" sz="1800" dirty="0" smtClean="0"/>
              <a:t>subquery in </a:t>
            </a:r>
            <a:endParaRPr lang="en-US" sz="1800" dirty="0"/>
          </a:p>
          <a:p>
            <a:pPr lvl="2">
              <a:buFont typeface="Wingdings" pitchFamily="2" charset="2"/>
              <a:buChar char="§"/>
            </a:pPr>
            <a:r>
              <a:rPr lang="en-US" sz="1600" dirty="0"/>
              <a:t>the </a:t>
            </a:r>
            <a:r>
              <a:rPr lang="en-US" sz="1600" dirty="0" smtClean="0"/>
              <a:t>INSERT statement when it </a:t>
            </a:r>
            <a:r>
              <a:rPr lang="en-US" sz="1600" dirty="0"/>
              <a:t>provides all required values for a single row insertion</a:t>
            </a:r>
            <a:r>
              <a:rPr lang="en-US" sz="1600" dirty="0" smtClean="0"/>
              <a:t>, </a:t>
            </a:r>
            <a:endParaRPr lang="en-US" sz="1600" dirty="0"/>
          </a:p>
          <a:p>
            <a:pPr lvl="2">
              <a:buFont typeface="Wingdings" pitchFamily="2" charset="2"/>
              <a:buChar char="§"/>
            </a:pPr>
            <a:r>
              <a:rPr lang="en-US" sz="1600" dirty="0"/>
              <a:t>the SET or WHERE clauses of an UPDATE, and </a:t>
            </a:r>
          </a:p>
          <a:p>
            <a:pPr lvl="2">
              <a:buFont typeface="Wingdings" pitchFamily="2" charset="2"/>
              <a:buChar char="§"/>
            </a:pPr>
            <a:r>
              <a:rPr lang="en-US" sz="1600" dirty="0" smtClean="0"/>
              <a:t>the </a:t>
            </a:r>
            <a:r>
              <a:rPr lang="en-US" sz="1600" dirty="0"/>
              <a:t>WHERE clause of a DELETE statement</a:t>
            </a:r>
            <a:r>
              <a:rPr lang="en-US" sz="1600" dirty="0" smtClean="0"/>
              <a:t>.</a:t>
            </a:r>
          </a:p>
          <a:p>
            <a:pPr marL="342900" lvl="1" indent="-342900">
              <a:buNone/>
            </a:pPr>
            <a:r>
              <a:rPr lang="en-US" sz="1800" dirty="0"/>
              <a:t>Legal operators for row subquery comparisons are</a:t>
            </a:r>
            <a:r>
              <a:rPr lang="en-US" sz="1800" dirty="0" smtClean="0"/>
              <a:t>: =</a:t>
            </a:r>
            <a:endParaRPr lang="en-US" sz="1600" dirty="0"/>
          </a:p>
          <a:p>
            <a:pPr marL="0" indent="0">
              <a:buNone/>
            </a:pPr>
            <a:endParaRPr lang="en-US" sz="1800" b="1" dirty="0" smtClean="0"/>
          </a:p>
          <a:p>
            <a:pPr marL="0" indent="0">
              <a:buNone/>
            </a:pPr>
            <a:r>
              <a:rPr lang="en-US" sz="1800" b="1" dirty="0" smtClean="0"/>
              <a:t>Example:</a:t>
            </a:r>
          </a:p>
          <a:p>
            <a:pPr marL="0" indent="0">
              <a:buNone/>
            </a:pPr>
            <a:r>
              <a:rPr lang="en-US" sz="1800" b="1" dirty="0">
                <a:solidFill>
                  <a:schemeClr val="accent1">
                    <a:lumMod val="75000"/>
                  </a:schemeClr>
                </a:solidFill>
              </a:rPr>
              <a:t>SELECT </a:t>
            </a:r>
            <a:r>
              <a:rPr lang="en-US" sz="1800" b="1" dirty="0" err="1">
                <a:solidFill>
                  <a:schemeClr val="accent6">
                    <a:lumMod val="75000"/>
                  </a:schemeClr>
                </a:solidFill>
              </a:rPr>
              <a:t>o.OrderNumber</a:t>
            </a:r>
            <a:r>
              <a:rPr lang="en-US" sz="1800" b="1" dirty="0">
                <a:solidFill>
                  <a:schemeClr val="accent6">
                    <a:lumMod val="75000"/>
                  </a:schemeClr>
                </a:solidFill>
              </a:rPr>
              <a:t>, </a:t>
            </a:r>
            <a:r>
              <a:rPr lang="en-US" sz="1800" b="1" dirty="0" err="1">
                <a:solidFill>
                  <a:schemeClr val="accent6">
                    <a:lumMod val="75000"/>
                  </a:schemeClr>
                </a:solidFill>
              </a:rPr>
              <a:t>o.requireddate</a:t>
            </a:r>
            <a:endParaRPr lang="en-US" sz="1800" b="1" dirty="0">
              <a:solidFill>
                <a:schemeClr val="accent6">
                  <a:lumMod val="75000"/>
                </a:schemeClr>
              </a:solidFill>
            </a:endParaRPr>
          </a:p>
          <a:p>
            <a:pPr marL="0" indent="0">
              <a:buNone/>
            </a:pPr>
            <a:r>
              <a:rPr lang="en-US" sz="1800" b="1" dirty="0">
                <a:solidFill>
                  <a:schemeClr val="accent1">
                    <a:lumMod val="75000"/>
                  </a:schemeClr>
                </a:solidFill>
              </a:rPr>
              <a:t>FROM </a:t>
            </a:r>
            <a:r>
              <a:rPr lang="en-US" sz="1800" b="1" dirty="0">
                <a:solidFill>
                  <a:schemeClr val="accent6">
                    <a:lumMod val="75000"/>
                  </a:schemeClr>
                </a:solidFill>
              </a:rPr>
              <a:t>orders o </a:t>
            </a:r>
            <a:endParaRPr lang="en-US" sz="1800" b="1" dirty="0" smtClean="0">
              <a:solidFill>
                <a:schemeClr val="accent6">
                  <a:lumMod val="75000"/>
                </a:schemeClr>
              </a:solidFill>
            </a:endParaRPr>
          </a:p>
          <a:p>
            <a:pPr marL="0" indent="0">
              <a:buNone/>
            </a:pPr>
            <a:r>
              <a:rPr lang="en-US" sz="1800" b="1" dirty="0" smtClean="0">
                <a:solidFill>
                  <a:schemeClr val="accent1">
                    <a:lumMod val="75000"/>
                  </a:schemeClr>
                </a:solidFill>
              </a:rPr>
              <a:t>WHERE</a:t>
            </a:r>
            <a:r>
              <a:rPr lang="en-US" sz="1800" b="1" dirty="0" smtClean="0">
                <a:solidFill>
                  <a:schemeClr val="accent6">
                    <a:lumMod val="75000"/>
                  </a:schemeClr>
                </a:solidFill>
              </a:rPr>
              <a:t> </a:t>
            </a:r>
            <a:r>
              <a:rPr lang="en-US" sz="1800" b="1" dirty="0" err="1">
                <a:solidFill>
                  <a:schemeClr val="accent6">
                    <a:lumMod val="75000"/>
                  </a:schemeClr>
                </a:solidFill>
              </a:rPr>
              <a:t>o.requireddate</a:t>
            </a:r>
            <a:r>
              <a:rPr lang="en-US" sz="1800" b="1" dirty="0">
                <a:solidFill>
                  <a:schemeClr val="accent6">
                    <a:lumMod val="75000"/>
                  </a:schemeClr>
                </a:solidFill>
              </a:rPr>
              <a:t> &lt; (</a:t>
            </a:r>
            <a:r>
              <a:rPr lang="en-US" sz="1800" b="1" dirty="0">
                <a:solidFill>
                  <a:schemeClr val="accent1">
                    <a:lumMod val="75000"/>
                  </a:schemeClr>
                </a:solidFill>
              </a:rPr>
              <a:t>SELECT</a:t>
            </a:r>
            <a:r>
              <a:rPr lang="en-US" sz="1800" b="1" dirty="0">
                <a:solidFill>
                  <a:schemeClr val="accent6">
                    <a:lumMod val="75000"/>
                  </a:schemeClr>
                </a:solidFill>
              </a:rPr>
              <a:t> </a:t>
            </a:r>
            <a:r>
              <a:rPr lang="en-US" sz="1800" b="1" dirty="0" err="1">
                <a:solidFill>
                  <a:schemeClr val="accent6">
                    <a:lumMod val="75000"/>
                  </a:schemeClr>
                </a:solidFill>
              </a:rPr>
              <a:t>p.paymentdate</a:t>
            </a:r>
            <a:r>
              <a:rPr lang="en-US" sz="1800" b="1" dirty="0">
                <a:solidFill>
                  <a:schemeClr val="accent6">
                    <a:lumMod val="75000"/>
                  </a:schemeClr>
                </a:solidFill>
              </a:rPr>
              <a:t> </a:t>
            </a:r>
            <a:endParaRPr lang="en-US" sz="1800" b="1" dirty="0" smtClean="0">
              <a:solidFill>
                <a:schemeClr val="accent6">
                  <a:lumMod val="75000"/>
                </a:schemeClr>
              </a:solidFill>
            </a:endParaRPr>
          </a:p>
          <a:p>
            <a:pPr marL="0" indent="0">
              <a:buNone/>
            </a:pPr>
            <a:r>
              <a:rPr lang="en-US" sz="1800" b="1" dirty="0">
                <a:solidFill>
                  <a:schemeClr val="accent6">
                    <a:lumMod val="75000"/>
                  </a:schemeClr>
                </a:solidFill>
              </a:rPr>
              <a:t>	</a:t>
            </a:r>
            <a:r>
              <a:rPr lang="en-US" sz="1800" b="1" dirty="0" smtClean="0">
                <a:solidFill>
                  <a:schemeClr val="accent6">
                    <a:lumMod val="75000"/>
                  </a:schemeClr>
                </a:solidFill>
              </a:rPr>
              <a:t>		</a:t>
            </a:r>
            <a:r>
              <a:rPr lang="en-US" sz="1800" b="1" dirty="0" smtClean="0">
                <a:solidFill>
                  <a:schemeClr val="accent1">
                    <a:lumMod val="75000"/>
                  </a:schemeClr>
                </a:solidFill>
              </a:rPr>
              <a:t>FROM</a:t>
            </a:r>
            <a:r>
              <a:rPr lang="en-US" sz="1800" b="1" dirty="0" smtClean="0">
                <a:solidFill>
                  <a:schemeClr val="accent6">
                    <a:lumMod val="75000"/>
                  </a:schemeClr>
                </a:solidFill>
              </a:rPr>
              <a:t> </a:t>
            </a:r>
            <a:r>
              <a:rPr lang="en-US" sz="1800" b="1" dirty="0">
                <a:solidFill>
                  <a:schemeClr val="accent6">
                    <a:lumMod val="75000"/>
                  </a:schemeClr>
                </a:solidFill>
              </a:rPr>
              <a:t>payments p </a:t>
            </a:r>
            <a:endParaRPr lang="en-US" sz="1800" b="1" dirty="0" smtClean="0">
              <a:solidFill>
                <a:schemeClr val="accent6">
                  <a:lumMod val="75000"/>
                </a:schemeClr>
              </a:solidFill>
            </a:endParaRPr>
          </a:p>
          <a:p>
            <a:pPr marL="0" indent="0">
              <a:buNone/>
            </a:pPr>
            <a:r>
              <a:rPr lang="en-US" sz="1800" b="1" dirty="0">
                <a:solidFill>
                  <a:schemeClr val="accent6">
                    <a:lumMod val="75000"/>
                  </a:schemeClr>
                </a:solidFill>
              </a:rPr>
              <a:t>	</a:t>
            </a:r>
            <a:r>
              <a:rPr lang="en-US" sz="1800" b="1" dirty="0" smtClean="0">
                <a:solidFill>
                  <a:schemeClr val="accent6">
                    <a:lumMod val="75000"/>
                  </a:schemeClr>
                </a:solidFill>
              </a:rPr>
              <a:t>		     </a:t>
            </a:r>
            <a:r>
              <a:rPr lang="en-US" sz="1800" b="1" dirty="0" smtClean="0">
                <a:solidFill>
                  <a:schemeClr val="accent1">
                    <a:lumMod val="75000"/>
                  </a:schemeClr>
                </a:solidFill>
              </a:rPr>
              <a:t>WHERE</a:t>
            </a:r>
            <a:r>
              <a:rPr lang="en-US" sz="1800" b="1" dirty="0" smtClean="0">
                <a:solidFill>
                  <a:schemeClr val="accent6">
                    <a:lumMod val="75000"/>
                  </a:schemeClr>
                </a:solidFill>
              </a:rPr>
              <a:t> </a:t>
            </a:r>
            <a:r>
              <a:rPr lang="en-US" sz="1800" b="1" dirty="0" err="1">
                <a:solidFill>
                  <a:schemeClr val="accent6">
                    <a:lumMod val="75000"/>
                  </a:schemeClr>
                </a:solidFill>
              </a:rPr>
              <a:t>p.checknumber</a:t>
            </a:r>
            <a:r>
              <a:rPr lang="en-US" sz="1800" b="1" dirty="0">
                <a:solidFill>
                  <a:schemeClr val="accent6">
                    <a:lumMod val="75000"/>
                  </a:schemeClr>
                </a:solidFill>
              </a:rPr>
              <a:t> = 'HQ336336');</a:t>
            </a:r>
          </a:p>
          <a:p>
            <a:pPr>
              <a:buNone/>
            </a:pPr>
            <a:endParaRPr lang="en-US" sz="1800" dirty="0" smtClean="0"/>
          </a:p>
          <a:p>
            <a:pPr>
              <a:buNone/>
            </a:pPr>
            <a:endParaRPr lang="en-US" sz="1800" dirty="0" smtClean="0"/>
          </a:p>
          <a:p>
            <a:pPr>
              <a:buNone/>
            </a:pPr>
            <a:endParaRPr lang="en-US" sz="18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27</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50774" y="3810000"/>
            <a:ext cx="2667000" cy="369332"/>
          </a:xfrm>
          <a:prstGeom prst="rect">
            <a:avLst/>
          </a:prstGeom>
          <a:noFill/>
        </p:spPr>
        <p:txBody>
          <a:bodyPr wrap="square" rtlCol="0">
            <a:spAutoFit/>
          </a:bodyPr>
          <a:lstStyle/>
          <a:p>
            <a:pPr marL="342900" lvl="1" indent="-342900">
              <a:buNone/>
            </a:pPr>
            <a:r>
              <a:rPr lang="en-US" dirty="0"/>
              <a:t>&gt;    &lt;    &gt;=    &lt;&gt;    !=    </a:t>
            </a:r>
            <a:r>
              <a:rPr lang="en-US" dirty="0">
                <a:sym typeface="Wingdings" pitchFamily="2" charset="2"/>
              </a:rPr>
              <a:t>&lt;=&gt;</a:t>
            </a:r>
            <a:endParaRPr lang="en-US" dirty="0"/>
          </a:p>
        </p:txBody>
      </p:sp>
    </p:spTree>
    <p:extLst>
      <p:ext uri="{BB962C8B-B14F-4D97-AF65-F5344CB8AC3E}">
        <p14:creationId xmlns:p14="http://schemas.microsoft.com/office/powerpoint/2010/main" val="2245148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Subquery - Types</a:t>
            </a:r>
          </a:p>
        </p:txBody>
      </p:sp>
      <p:sp>
        <p:nvSpPr>
          <p:cNvPr id="3" name="Content Placeholder 2"/>
          <p:cNvSpPr>
            <a:spLocks noGrp="1"/>
          </p:cNvSpPr>
          <p:nvPr>
            <p:ph idx="1"/>
          </p:nvPr>
        </p:nvSpPr>
        <p:spPr/>
        <p:txBody>
          <a:bodyPr/>
          <a:lstStyle/>
          <a:p>
            <a:pPr>
              <a:buNone/>
            </a:pPr>
            <a:r>
              <a:rPr lang="en-US" sz="1800" b="1" dirty="0" smtClean="0"/>
              <a:t>Types of Subqueries Cont..</a:t>
            </a:r>
          </a:p>
          <a:p>
            <a:pPr>
              <a:buNone/>
            </a:pPr>
            <a:r>
              <a:rPr lang="en-US" sz="1800" b="1" dirty="0"/>
              <a:t>Multiple </a:t>
            </a:r>
            <a:r>
              <a:rPr lang="en-US" sz="1800" b="1" dirty="0" smtClean="0"/>
              <a:t>row subquery: </a:t>
            </a:r>
          </a:p>
          <a:p>
            <a:r>
              <a:rPr lang="en-US" sz="1800" dirty="0"/>
              <a:t>A multiple row subquery returns an aggregate table, which is a filtered result set of one or more columns and one or more rows. </a:t>
            </a:r>
            <a:endParaRPr lang="en-US" sz="1800" dirty="0" smtClean="0"/>
          </a:p>
          <a:p>
            <a:pPr lvl="1"/>
            <a:r>
              <a:rPr lang="en-US" sz="1600" dirty="0" smtClean="0"/>
              <a:t>You </a:t>
            </a:r>
            <a:r>
              <a:rPr lang="en-US" sz="1600" dirty="0"/>
              <a:t>can use a multiple row subquery in SELECT, INSERT, UPDATE, </a:t>
            </a:r>
            <a:r>
              <a:rPr lang="en-US" sz="1600" dirty="0" smtClean="0"/>
              <a:t>or DELETE</a:t>
            </a:r>
            <a:r>
              <a:rPr lang="en-US" sz="1600" dirty="0"/>
              <a:t> statements</a:t>
            </a:r>
            <a:r>
              <a:rPr lang="en-US" sz="1600" dirty="0" smtClean="0"/>
              <a:t>.</a:t>
            </a:r>
          </a:p>
          <a:p>
            <a:pPr lvl="1"/>
            <a:r>
              <a:rPr lang="en-US" sz="1600" dirty="0"/>
              <a:t>A multiple row subquery can replace the VALUES clause in an INSERT statement, like the single-row subquery discussed earlier. </a:t>
            </a:r>
            <a:endParaRPr lang="en-US" sz="1600" dirty="0" smtClean="0"/>
          </a:p>
          <a:p>
            <a:pPr lvl="1"/>
            <a:r>
              <a:rPr lang="en-US" sz="1600" dirty="0" smtClean="0"/>
              <a:t>You </a:t>
            </a:r>
            <a:r>
              <a:rPr lang="en-US" sz="1600" dirty="0"/>
              <a:t>can also put a multiple row subquery in the </a:t>
            </a:r>
            <a:r>
              <a:rPr lang="en-US" sz="1600" dirty="0" smtClean="0"/>
              <a:t>WHERE clause </a:t>
            </a:r>
            <a:r>
              <a:rPr lang="en-US" sz="1600" dirty="0"/>
              <a:t>of a SELECT, UPDATE, and DELETE statement, but unlike scalar and single-row subqueries, multiple row subqueries can’t work with the equality, =, operator. </a:t>
            </a:r>
            <a:endParaRPr lang="en-US" sz="1600" dirty="0" smtClean="0"/>
          </a:p>
          <a:p>
            <a:pPr lvl="1"/>
            <a:r>
              <a:rPr lang="en-US" sz="1600" dirty="0" smtClean="0"/>
              <a:t>Multiple </a:t>
            </a:r>
            <a:r>
              <a:rPr lang="en-US" sz="1600" dirty="0"/>
              <a:t>row subqueries require either the IN operator, or and equality/inequality operator combined with an ALL, ANY, or </a:t>
            </a:r>
            <a:r>
              <a:rPr lang="en-US" sz="1600" dirty="0" smtClean="0"/>
              <a:t>SOME, IN , NOT IN</a:t>
            </a:r>
            <a:r>
              <a:rPr lang="en-US" sz="1600" dirty="0"/>
              <a:t> operator</a:t>
            </a:r>
            <a:r>
              <a:rPr lang="en-US" sz="1600" dirty="0" smtClean="0"/>
              <a:t>.</a:t>
            </a:r>
          </a:p>
          <a:p>
            <a:pPr lvl="1"/>
            <a:r>
              <a:rPr lang="en-US" sz="1600" dirty="0"/>
              <a:t>You typically use a multiple row subquery when you lookup a related set of information that has more than one row. </a:t>
            </a:r>
            <a:endParaRPr lang="en-US" sz="1600" dirty="0" smtClean="0"/>
          </a:p>
          <a:p>
            <a:pPr lvl="1"/>
            <a:r>
              <a:rPr lang="en-US" sz="1600" dirty="0" smtClean="0"/>
              <a:t>It </a:t>
            </a:r>
            <a:r>
              <a:rPr lang="en-US" sz="1600" dirty="0"/>
              <a:t>is important to note that all columns must return the same number of rows of data. </a:t>
            </a:r>
            <a:endParaRPr lang="en-US" sz="1600" dirty="0" smtClean="0"/>
          </a:p>
          <a:p>
            <a:pPr lvl="2">
              <a:buFont typeface="Wingdings" pitchFamily="2" charset="2"/>
              <a:buChar char="§"/>
            </a:pPr>
            <a:endParaRPr lang="en-US" sz="1600" dirty="0"/>
          </a:p>
          <a:p>
            <a:endParaRPr lang="en-US" sz="18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28</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511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277091" y="5638800"/>
            <a:ext cx="8382000" cy="4314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Let’s use multiple row </a:t>
            </a:r>
            <a:r>
              <a:rPr lang="en-US" dirty="0" err="1" smtClean="0">
                <a:solidFill>
                  <a:schemeClr val="bg1"/>
                </a:solidFill>
              </a:rPr>
              <a:t>subquery</a:t>
            </a:r>
            <a:r>
              <a:rPr lang="en-US" dirty="0" smtClean="0">
                <a:solidFill>
                  <a:schemeClr val="bg1"/>
                </a:solidFill>
              </a:rPr>
              <a:t> to meet TIM’s requirement..</a:t>
            </a:r>
            <a:endParaRPr lang="en-US" dirty="0">
              <a:solidFill>
                <a:schemeClr val="bg1"/>
              </a:solidFill>
            </a:endParaRP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0" y="6400800"/>
            <a:ext cx="444500" cy="320675"/>
          </a:xfrm>
          <a:prstGeom prst="rect">
            <a:avLst/>
          </a:prstGeom>
        </p:spPr>
        <p:txBody>
          <a:bodyPr/>
          <a:lstStyle/>
          <a:p>
            <a:pPr>
              <a:defRPr/>
            </a:pPr>
            <a:fld id="{50EC62AF-8A58-47DB-8277-FFD1CE2A98DE}" type="slidenum">
              <a:rPr lang="en-US" smtClean="0">
                <a:solidFill>
                  <a:srgbClr val="953735"/>
                </a:solidFill>
              </a:rPr>
              <a:pPr>
                <a:defRPr/>
              </a:pPr>
              <a:t>29</a:t>
            </a:fld>
            <a:endParaRPr lang="en-US" dirty="0">
              <a:solidFill>
                <a:srgbClr val="953735"/>
              </a:solidFill>
            </a:endParaRP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352800" y="3048000"/>
            <a:ext cx="868908" cy="1848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572000" y="1676400"/>
            <a:ext cx="3352800" cy="1990876"/>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bg2">
                    <a:lumMod val="25000"/>
                  </a:schemeClr>
                </a:solidFill>
              </a:rPr>
              <a:t>I want to display the </a:t>
            </a:r>
            <a:r>
              <a:rPr lang="en-US" sz="1400" b="1" dirty="0" err="1" smtClean="0">
                <a:solidFill>
                  <a:schemeClr val="accent6">
                    <a:lumMod val="75000"/>
                  </a:schemeClr>
                </a:solidFill>
              </a:rPr>
              <a:t>OrderNumber</a:t>
            </a:r>
            <a:r>
              <a:rPr lang="en-US" sz="1400" b="1" dirty="0">
                <a:solidFill>
                  <a:schemeClr val="accent6">
                    <a:lumMod val="75000"/>
                  </a:schemeClr>
                </a:solidFill>
              </a:rPr>
              <a:t>, </a:t>
            </a:r>
            <a:r>
              <a:rPr lang="en-US" sz="1400" b="1" dirty="0" err="1" smtClean="0">
                <a:solidFill>
                  <a:schemeClr val="accent6">
                    <a:lumMod val="75000"/>
                  </a:schemeClr>
                </a:solidFill>
              </a:rPr>
              <a:t>customerNumber</a:t>
            </a:r>
            <a:r>
              <a:rPr lang="en-US" sz="1400" b="1" dirty="0" smtClean="0">
                <a:solidFill>
                  <a:schemeClr val="accent6">
                    <a:lumMod val="75000"/>
                  </a:schemeClr>
                </a:solidFill>
              </a:rPr>
              <a:t> </a:t>
            </a:r>
            <a:r>
              <a:rPr lang="en-US" sz="1400" b="1" dirty="0" smtClean="0">
                <a:solidFill>
                  <a:schemeClr val="bg2">
                    <a:lumMod val="25000"/>
                  </a:schemeClr>
                </a:solidFill>
              </a:rPr>
              <a:t> from </a:t>
            </a:r>
            <a:r>
              <a:rPr lang="en-US" sz="1400" b="1" dirty="0" smtClean="0">
                <a:solidFill>
                  <a:schemeClr val="accent6">
                    <a:lumMod val="75000"/>
                  </a:schemeClr>
                </a:solidFill>
              </a:rPr>
              <a:t>orders</a:t>
            </a:r>
            <a:r>
              <a:rPr lang="en-US" sz="1400" b="1" dirty="0" smtClean="0">
                <a:solidFill>
                  <a:schemeClr val="bg2">
                    <a:lumMod val="25000"/>
                  </a:schemeClr>
                </a:solidFill>
              </a:rPr>
              <a:t> for all customers who have made a payment of more than 15000..</a:t>
            </a:r>
            <a:endParaRPr lang="en-US" sz="1400" b="1" dirty="0">
              <a:solidFill>
                <a:schemeClr val="accent6">
                  <a:lumMod val="75000"/>
                </a:schemeClr>
              </a:solidFill>
            </a:endParaRPr>
          </a:p>
        </p:txBody>
      </p:sp>
    </p:spTree>
    <p:extLst>
      <p:ext uri="{BB962C8B-B14F-4D97-AF65-F5344CB8AC3E}">
        <p14:creationId xmlns:p14="http://schemas.microsoft.com/office/powerpoint/2010/main" val="212633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dirty="0" smtClean="0"/>
              <a:t>Introduction:</a:t>
            </a:r>
          </a:p>
          <a:p>
            <a:pPr lvl="1"/>
            <a:r>
              <a:rPr lang="en-IN" dirty="0" smtClean="0"/>
              <a:t>This session will give an overview of </a:t>
            </a:r>
            <a:r>
              <a:rPr lang="en-US" dirty="0" err="1" smtClean="0"/>
              <a:t>Subqueries</a:t>
            </a:r>
            <a:r>
              <a:rPr lang="en-US" dirty="0" smtClean="0"/>
              <a:t> in </a:t>
            </a:r>
            <a:r>
              <a:rPr lang="en-US" dirty="0"/>
              <a:t>SQL</a:t>
            </a:r>
            <a:r>
              <a:rPr lang="en-IN" dirty="0" smtClean="0"/>
              <a:t>. </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3552327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dirty="0" err="1"/>
              <a:t>Subquery</a:t>
            </a:r>
            <a:r>
              <a:rPr lang="en-US" sz="2800" dirty="0"/>
              <a:t> - Types</a:t>
            </a:r>
          </a:p>
        </p:txBody>
      </p:sp>
      <p:sp>
        <p:nvSpPr>
          <p:cNvPr id="3" name="Content Placeholder 2"/>
          <p:cNvSpPr>
            <a:spLocks noGrp="1"/>
          </p:cNvSpPr>
          <p:nvPr>
            <p:ph idx="1"/>
          </p:nvPr>
        </p:nvSpPr>
        <p:spPr/>
        <p:txBody>
          <a:bodyPr/>
          <a:lstStyle/>
          <a:p>
            <a:pPr>
              <a:buNone/>
            </a:pPr>
            <a:r>
              <a:rPr lang="en-US" sz="1800" b="1" dirty="0" smtClean="0"/>
              <a:t>Let’s see an example of multiple row </a:t>
            </a:r>
            <a:r>
              <a:rPr lang="en-US" sz="1800" b="1" dirty="0" err="1" smtClean="0"/>
              <a:t>subquery</a:t>
            </a:r>
            <a:r>
              <a:rPr lang="en-US" sz="1800" b="1" dirty="0"/>
              <a:t> </a:t>
            </a:r>
            <a:r>
              <a:rPr lang="en-US" sz="1800" b="1" dirty="0" smtClean="0"/>
              <a:t>which use IN. </a:t>
            </a:r>
          </a:p>
          <a:p>
            <a:pPr>
              <a:buNone/>
            </a:pPr>
            <a:endParaRPr lang="en-US" sz="1800" b="1" dirty="0"/>
          </a:p>
          <a:p>
            <a:pPr marL="0" indent="0">
              <a:buNone/>
            </a:pPr>
            <a:r>
              <a:rPr lang="en-US" sz="1800" b="1" dirty="0">
                <a:solidFill>
                  <a:schemeClr val="accent1">
                    <a:lumMod val="75000"/>
                  </a:schemeClr>
                </a:solidFill>
              </a:rPr>
              <a:t>SELECT </a:t>
            </a:r>
            <a:r>
              <a:rPr lang="en-US" sz="1800" b="1" dirty="0" err="1">
                <a:solidFill>
                  <a:schemeClr val="accent6">
                    <a:lumMod val="75000"/>
                  </a:schemeClr>
                </a:solidFill>
              </a:rPr>
              <a:t>o.OrderNumber</a:t>
            </a:r>
            <a:r>
              <a:rPr lang="en-US" sz="1800" b="1" dirty="0">
                <a:solidFill>
                  <a:schemeClr val="accent6">
                    <a:lumMod val="75000"/>
                  </a:schemeClr>
                </a:solidFill>
              </a:rPr>
              <a:t>, </a:t>
            </a:r>
            <a:r>
              <a:rPr lang="en-US" sz="1800" b="1" dirty="0" err="1">
                <a:solidFill>
                  <a:schemeClr val="accent6">
                    <a:lumMod val="75000"/>
                  </a:schemeClr>
                </a:solidFill>
              </a:rPr>
              <a:t>o.customerNumber</a:t>
            </a:r>
            <a:endParaRPr lang="en-US" sz="1800" b="1" dirty="0">
              <a:solidFill>
                <a:schemeClr val="accent6">
                  <a:lumMod val="75000"/>
                </a:schemeClr>
              </a:solidFill>
            </a:endParaRPr>
          </a:p>
          <a:p>
            <a:pPr marL="0" indent="0">
              <a:buNone/>
            </a:pPr>
            <a:r>
              <a:rPr lang="en-US" sz="1800" b="1" dirty="0" smtClean="0">
                <a:solidFill>
                  <a:schemeClr val="accent1">
                    <a:lumMod val="75000"/>
                  </a:schemeClr>
                </a:solidFill>
              </a:rPr>
              <a:t>FROM </a:t>
            </a:r>
            <a:r>
              <a:rPr lang="en-US" sz="1800" b="1" dirty="0">
                <a:solidFill>
                  <a:schemeClr val="accent6">
                    <a:lumMod val="75000"/>
                  </a:schemeClr>
                </a:solidFill>
              </a:rPr>
              <a:t>orders o </a:t>
            </a:r>
          </a:p>
          <a:p>
            <a:pPr marL="0" indent="0">
              <a:buNone/>
            </a:pPr>
            <a:r>
              <a:rPr lang="en-US" sz="1800" b="1" dirty="0" smtClean="0">
                <a:solidFill>
                  <a:schemeClr val="accent1">
                    <a:lumMod val="75000"/>
                  </a:schemeClr>
                </a:solidFill>
              </a:rPr>
              <a:t>WHERE </a:t>
            </a:r>
            <a:r>
              <a:rPr lang="en-US" sz="1800" b="1" dirty="0" err="1">
                <a:solidFill>
                  <a:schemeClr val="accent6">
                    <a:lumMod val="75000"/>
                  </a:schemeClr>
                </a:solidFill>
              </a:rPr>
              <a:t>o.customerNumber</a:t>
            </a:r>
            <a:r>
              <a:rPr lang="en-US" sz="1800" b="1" dirty="0">
                <a:solidFill>
                  <a:schemeClr val="accent1">
                    <a:lumMod val="75000"/>
                  </a:schemeClr>
                </a:solidFill>
              </a:rPr>
              <a:t> IN (SELECT </a:t>
            </a:r>
            <a:r>
              <a:rPr lang="en-US" sz="1800" b="1" dirty="0" err="1">
                <a:solidFill>
                  <a:schemeClr val="accent6">
                    <a:lumMod val="75000"/>
                  </a:schemeClr>
                </a:solidFill>
              </a:rPr>
              <a:t>p.customerNumber</a:t>
            </a:r>
            <a:r>
              <a:rPr lang="en-US" sz="1800" b="1" dirty="0">
                <a:solidFill>
                  <a:schemeClr val="accent1">
                    <a:lumMod val="75000"/>
                  </a:schemeClr>
                </a:solidFill>
              </a:rPr>
              <a:t> </a:t>
            </a:r>
            <a:endParaRPr lang="en-US" sz="1800" b="1" dirty="0" smtClean="0">
              <a:solidFill>
                <a:schemeClr val="accent1">
                  <a:lumMod val="75000"/>
                </a:schemeClr>
              </a:solidFill>
            </a:endParaRPr>
          </a:p>
          <a:p>
            <a:pPr marL="0" indent="0">
              <a:buNone/>
            </a:pPr>
            <a:r>
              <a:rPr lang="en-US" sz="1800" b="1" dirty="0" smtClean="0">
                <a:solidFill>
                  <a:schemeClr val="accent1">
                    <a:lumMod val="75000"/>
                  </a:schemeClr>
                </a:solidFill>
              </a:rPr>
              <a:t>				FROM </a:t>
            </a:r>
            <a:r>
              <a:rPr lang="en-US" sz="1800" b="1" dirty="0">
                <a:solidFill>
                  <a:schemeClr val="accent6">
                    <a:lumMod val="75000"/>
                  </a:schemeClr>
                </a:solidFill>
              </a:rPr>
              <a:t>payments p</a:t>
            </a:r>
            <a:r>
              <a:rPr lang="en-US" sz="1800" b="1" dirty="0">
                <a:solidFill>
                  <a:schemeClr val="accent1">
                    <a:lumMod val="75000"/>
                  </a:schemeClr>
                </a:solidFill>
              </a:rPr>
              <a:t> </a:t>
            </a:r>
            <a:endParaRPr lang="en-US" sz="1800" b="1" dirty="0" smtClean="0">
              <a:solidFill>
                <a:schemeClr val="accent1">
                  <a:lumMod val="75000"/>
                </a:schemeClr>
              </a:solidFill>
            </a:endParaRPr>
          </a:p>
          <a:p>
            <a:pPr marL="0" indent="0">
              <a:buNone/>
            </a:pPr>
            <a:r>
              <a:rPr lang="en-US" sz="1800" b="1" dirty="0" smtClean="0">
                <a:solidFill>
                  <a:schemeClr val="accent1">
                    <a:lumMod val="75000"/>
                  </a:schemeClr>
                </a:solidFill>
              </a:rPr>
              <a:t>					WHERE </a:t>
            </a:r>
            <a:r>
              <a:rPr lang="en-US" sz="1800" b="1" dirty="0" err="1">
                <a:solidFill>
                  <a:schemeClr val="accent6">
                    <a:lumMod val="75000"/>
                  </a:schemeClr>
                </a:solidFill>
              </a:rPr>
              <a:t>p.amount</a:t>
            </a:r>
            <a:r>
              <a:rPr lang="en-US" sz="1800" b="1" dirty="0">
                <a:solidFill>
                  <a:schemeClr val="accent6">
                    <a:lumMod val="75000"/>
                  </a:schemeClr>
                </a:solidFill>
              </a:rPr>
              <a:t>&gt;</a:t>
            </a:r>
            <a:r>
              <a:rPr lang="en-US" sz="1800" b="1" dirty="0">
                <a:solidFill>
                  <a:schemeClr val="accent1">
                    <a:lumMod val="75000"/>
                  </a:schemeClr>
                </a:solidFill>
              </a:rPr>
              <a:t>15000);</a:t>
            </a:r>
          </a:p>
          <a:p>
            <a:pPr>
              <a:buNone/>
            </a:pPr>
            <a:endParaRPr lang="en-US" sz="1800" b="1" dirty="0" smtClean="0"/>
          </a:p>
          <a:p>
            <a:pPr>
              <a:buNone/>
            </a:pPr>
            <a:endParaRPr lang="en-US" sz="1800" b="1" dirty="0"/>
          </a:p>
          <a:p>
            <a:pPr>
              <a:buNone/>
            </a:pPr>
            <a:endParaRPr lang="en-US" sz="1800" b="1" dirty="0" smtClean="0"/>
          </a:p>
          <a:p>
            <a:endParaRPr lang="en-US" sz="1600" dirty="0" smtClean="0"/>
          </a:p>
          <a:p>
            <a:pPr>
              <a:buNone/>
            </a:pPr>
            <a:endParaRPr lang="en-US" sz="1600" dirty="0" smtClean="0"/>
          </a:p>
          <a:p>
            <a:pPr>
              <a:buNone/>
            </a:pPr>
            <a:r>
              <a:rPr lang="en-US" sz="1600" dirty="0" smtClean="0"/>
              <a:t> </a:t>
            </a:r>
            <a:endParaRPr lang="en-US" sz="1600" dirty="0"/>
          </a:p>
          <a:p>
            <a:endParaRPr lang="en-US" sz="18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30</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7703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dirty="0" smtClean="0"/>
              <a:t>IN, NOT IN, ALL</a:t>
            </a:r>
            <a:r>
              <a:rPr lang="en-US" sz="2800" dirty="0"/>
              <a:t>, ANY, and </a:t>
            </a:r>
            <a:r>
              <a:rPr lang="en-US" sz="2800" dirty="0" smtClean="0"/>
              <a:t>SOME</a:t>
            </a:r>
            <a:endParaRPr lang="en-US" sz="2800" dirty="0"/>
          </a:p>
        </p:txBody>
      </p:sp>
      <p:sp>
        <p:nvSpPr>
          <p:cNvPr id="3" name="Content Placeholder 2"/>
          <p:cNvSpPr>
            <a:spLocks noGrp="1"/>
          </p:cNvSpPr>
          <p:nvPr>
            <p:ph idx="1"/>
          </p:nvPr>
        </p:nvSpPr>
        <p:spPr/>
        <p:txBody>
          <a:bodyPr/>
          <a:lstStyle/>
          <a:p>
            <a:pPr>
              <a:buNone/>
            </a:pPr>
            <a:r>
              <a:rPr lang="en-US" sz="1800" b="1" dirty="0" smtClean="0"/>
              <a:t>Multiple row subquery Cont.. </a:t>
            </a:r>
          </a:p>
          <a:p>
            <a:pPr>
              <a:buNone/>
            </a:pPr>
            <a:r>
              <a:rPr lang="en-US" sz="1800" b="1" dirty="0" smtClean="0"/>
              <a:t>IN :</a:t>
            </a:r>
          </a:p>
          <a:p>
            <a:pPr>
              <a:buNone/>
            </a:pPr>
            <a:r>
              <a:rPr lang="en-US" sz="1600" b="1" dirty="0" smtClean="0"/>
              <a:t>ANSI </a:t>
            </a:r>
            <a:r>
              <a:rPr lang="en-US" sz="1600" b="1" dirty="0"/>
              <a:t>Syntax</a:t>
            </a:r>
            <a:r>
              <a:rPr lang="en-US" sz="1600" dirty="0"/>
              <a:t> :	</a:t>
            </a:r>
            <a:r>
              <a:rPr lang="en-US" sz="1600" dirty="0" smtClean="0"/>
              <a:t>expression </a:t>
            </a:r>
            <a:r>
              <a:rPr lang="en-US" sz="1600" dirty="0"/>
              <a:t>IN (subquery</a:t>
            </a:r>
            <a:r>
              <a:rPr lang="en-US" sz="1600" dirty="0" smtClean="0"/>
              <a:t>)</a:t>
            </a:r>
          </a:p>
          <a:p>
            <a:r>
              <a:rPr lang="en-US" sz="1600" dirty="0"/>
              <a:t>An IN subquery condition is TRUE if the value of the expression matches one or more of the values from the subquery. </a:t>
            </a:r>
          </a:p>
          <a:p>
            <a:pPr>
              <a:buNone/>
            </a:pPr>
            <a:endParaRPr lang="en-US" sz="1800" b="1" dirty="0" smtClean="0"/>
          </a:p>
          <a:p>
            <a:pPr>
              <a:buNone/>
            </a:pPr>
            <a:r>
              <a:rPr lang="en-US" sz="1800" b="1" dirty="0" smtClean="0"/>
              <a:t>NOT IN </a:t>
            </a:r>
            <a:r>
              <a:rPr lang="en-US" sz="1800" b="1" dirty="0"/>
              <a:t>:</a:t>
            </a:r>
          </a:p>
          <a:p>
            <a:pPr>
              <a:buNone/>
            </a:pPr>
            <a:r>
              <a:rPr lang="en-US" sz="1600" b="1" dirty="0" smtClean="0"/>
              <a:t>ANSI</a:t>
            </a:r>
            <a:r>
              <a:rPr lang="en-US" sz="1600" dirty="0" smtClean="0"/>
              <a:t> </a:t>
            </a:r>
            <a:r>
              <a:rPr lang="en-US" sz="1600" dirty="0"/>
              <a:t>:		expression </a:t>
            </a:r>
            <a:r>
              <a:rPr lang="en-US" sz="1600" dirty="0" smtClean="0"/>
              <a:t>NOT IN </a:t>
            </a:r>
            <a:r>
              <a:rPr lang="en-US" sz="1600" dirty="0"/>
              <a:t>(subquery)</a:t>
            </a:r>
          </a:p>
          <a:p>
            <a:r>
              <a:rPr lang="en-US" sz="1600" dirty="0"/>
              <a:t>An </a:t>
            </a:r>
            <a:r>
              <a:rPr lang="en-US" sz="1600" dirty="0" smtClean="0"/>
              <a:t>NOT IN </a:t>
            </a:r>
            <a:r>
              <a:rPr lang="en-US" sz="1600" dirty="0"/>
              <a:t>subquery condition is TRUE if the value of the expression matches </a:t>
            </a:r>
            <a:r>
              <a:rPr lang="en-US" sz="1600" dirty="0" smtClean="0"/>
              <a:t>None of </a:t>
            </a:r>
            <a:r>
              <a:rPr lang="en-US" sz="1600" dirty="0"/>
              <a:t>the values from the subquery. </a:t>
            </a:r>
          </a:p>
          <a:p>
            <a:pPr>
              <a:buNone/>
            </a:pPr>
            <a:endParaRPr lang="en-US" sz="1600" dirty="0" smtClean="0"/>
          </a:p>
          <a:p>
            <a:pPr>
              <a:buNone/>
            </a:pPr>
            <a:r>
              <a:rPr lang="en-US" sz="1600" dirty="0" smtClean="0"/>
              <a:t> </a:t>
            </a:r>
            <a:endParaRPr lang="en-US" sz="1600" dirty="0"/>
          </a:p>
          <a:p>
            <a:endParaRPr lang="en-US" sz="18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31</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823732" y="4832350"/>
            <a:ext cx="8263964" cy="1270000"/>
          </a:xfrm>
          <a:prstGeom prst="rect">
            <a:avLst/>
          </a:prstGeom>
          <a:solidFill>
            <a:srgbClr val="FFC000"/>
          </a:solidFill>
          <a:ln>
            <a:noFill/>
          </a:ln>
        </p:spPr>
        <p:txBody>
          <a:bodyPr wrap="none" anchor="ctr"/>
          <a:lstStyle/>
          <a:p>
            <a:pP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r>
              <a:rPr lang="en-US" sz="1400" b="1" dirty="0" smtClean="0">
                <a:solidFill>
                  <a:schemeClr val="tx1">
                    <a:lumMod val="75000"/>
                    <a:lumOff val="25000"/>
                  </a:schemeClr>
                </a:solidFill>
              </a:rPr>
              <a:t>Rule:</a:t>
            </a:r>
          </a:p>
          <a:p>
            <a:pPr marL="285750" indent="-285750" fontAlgn="base">
              <a:lnSpc>
                <a:spcPct val="86000"/>
              </a:lnSpc>
              <a:spcBef>
                <a:spcPct val="0"/>
              </a:spcBef>
              <a:spcAft>
                <a:spcPct val="0"/>
              </a:spcAft>
              <a:buClr>
                <a:srgbClr val="000000"/>
              </a:buClr>
              <a:buSzPct val="100000"/>
              <a:buFont typeface="Arial" pitchFamily="34" charset="0"/>
              <a:buChar char="•"/>
            </a:pPr>
            <a:r>
              <a:rPr lang="en-US" sz="1400" dirty="0">
                <a:solidFill>
                  <a:schemeClr val="tx1">
                    <a:lumMod val="75000"/>
                    <a:lumOff val="25000"/>
                  </a:schemeClr>
                </a:solidFill>
              </a:rPr>
              <a:t>The keyword IN is equivalent to the =ANY specification. </a:t>
            </a:r>
            <a:endParaRPr lang="en-US" sz="1400" dirty="0" smtClean="0">
              <a:solidFill>
                <a:schemeClr val="tx1">
                  <a:lumMod val="75000"/>
                  <a:lumOff val="25000"/>
                </a:schemeClr>
              </a:solidFill>
            </a:endParaRPr>
          </a:p>
          <a:p>
            <a:pPr marL="285750" indent="-285750" fontAlgn="base">
              <a:lnSpc>
                <a:spcPct val="86000"/>
              </a:lnSpc>
              <a:spcBef>
                <a:spcPct val="0"/>
              </a:spcBef>
              <a:spcAft>
                <a:spcPct val="0"/>
              </a:spcAft>
              <a:buClr>
                <a:srgbClr val="000000"/>
              </a:buClr>
              <a:buSzPct val="100000"/>
              <a:buFont typeface="Arial" pitchFamily="34" charset="0"/>
              <a:buChar char="•"/>
            </a:pPr>
            <a:r>
              <a:rPr lang="en-US" sz="1400" dirty="0" smtClean="0">
                <a:solidFill>
                  <a:schemeClr val="tx1">
                    <a:lumMod val="75000"/>
                    <a:lumOff val="25000"/>
                  </a:schemeClr>
                </a:solidFill>
              </a:rPr>
              <a:t>The </a:t>
            </a:r>
            <a:r>
              <a:rPr lang="en-US" sz="1400" dirty="0">
                <a:solidFill>
                  <a:schemeClr val="tx1">
                    <a:lumMod val="75000"/>
                    <a:lumOff val="25000"/>
                  </a:schemeClr>
                </a:solidFill>
              </a:rPr>
              <a:t>keywords NOT IN are equivalent to the !=ALL specification</a:t>
            </a:r>
            <a:r>
              <a:rPr lang="en-US" sz="1400" dirty="0" smtClean="0">
                <a:solidFill>
                  <a:schemeClr val="tx1">
                    <a:lumMod val="75000"/>
                    <a:lumOff val="25000"/>
                  </a:schemeClr>
                </a:solidFill>
              </a:rPr>
              <a:t>.</a:t>
            </a:r>
          </a:p>
          <a:p>
            <a:pPr marL="285750" indent="-285750" fontAlgn="base">
              <a:lnSpc>
                <a:spcPct val="86000"/>
              </a:lnSpc>
              <a:spcBef>
                <a:spcPct val="0"/>
              </a:spcBef>
              <a:spcAft>
                <a:spcPct val="0"/>
              </a:spcAft>
              <a:buClr>
                <a:srgbClr val="000000"/>
              </a:buClr>
              <a:buSzPct val="100000"/>
              <a:buFont typeface="Arial" pitchFamily="34" charset="0"/>
              <a:buChar char="•"/>
            </a:pPr>
            <a:r>
              <a:rPr lang="en-US" sz="1400" dirty="0" smtClean="0">
                <a:solidFill>
                  <a:schemeClr val="tx1">
                    <a:lumMod val="75000"/>
                    <a:lumOff val="25000"/>
                  </a:schemeClr>
                </a:solidFill>
              </a:rPr>
              <a:t>Because </a:t>
            </a:r>
            <a:r>
              <a:rPr lang="en-US" sz="1400" dirty="0">
                <a:solidFill>
                  <a:schemeClr val="tx1">
                    <a:lumMod val="75000"/>
                    <a:lumOff val="25000"/>
                  </a:schemeClr>
                </a:solidFill>
              </a:rPr>
              <a:t>the IN subquery tests for the presence of rows, duplicate rows in the subquery results </a:t>
            </a:r>
            <a:r>
              <a:rPr lang="en-US" sz="1400" dirty="0" smtClean="0">
                <a:solidFill>
                  <a:schemeClr val="tx1">
                    <a:lumMod val="75000"/>
                    <a:lumOff val="25000"/>
                  </a:schemeClr>
                </a:solidFill>
              </a:rPr>
              <a:t>do </a:t>
            </a:r>
            <a:r>
              <a:rPr lang="en-US" sz="1400" dirty="0">
                <a:solidFill>
                  <a:schemeClr val="tx1">
                    <a:lumMod val="75000"/>
                    <a:lumOff val="25000"/>
                  </a:schemeClr>
                </a:solidFill>
              </a:rPr>
              <a:t>not affect </a:t>
            </a:r>
            <a:endParaRPr lang="en-US" sz="14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r>
              <a:rPr lang="en-US" sz="1400" dirty="0" smtClean="0">
                <a:solidFill>
                  <a:schemeClr val="tx1">
                    <a:lumMod val="75000"/>
                    <a:lumOff val="25000"/>
                  </a:schemeClr>
                </a:solidFill>
              </a:rPr>
              <a:t>       the </a:t>
            </a:r>
            <a:r>
              <a:rPr lang="en-US" sz="1400" dirty="0">
                <a:solidFill>
                  <a:schemeClr val="tx1">
                    <a:lumMod val="75000"/>
                    <a:lumOff val="25000"/>
                  </a:schemeClr>
                </a:solidFill>
              </a:rPr>
              <a:t>results of the main query. Therefore, the UNIQUE or DISTINCT keyword in </a:t>
            </a:r>
            <a:r>
              <a:rPr lang="en-US" sz="1400" dirty="0" smtClean="0">
                <a:solidFill>
                  <a:schemeClr val="tx1">
                    <a:lumMod val="75000"/>
                    <a:lumOff val="25000"/>
                  </a:schemeClr>
                </a:solidFill>
              </a:rPr>
              <a:t>the </a:t>
            </a:r>
            <a:r>
              <a:rPr lang="en-US" sz="1400" dirty="0">
                <a:solidFill>
                  <a:schemeClr val="tx1">
                    <a:lumMod val="75000"/>
                    <a:lumOff val="25000"/>
                  </a:schemeClr>
                </a:solidFill>
              </a:rPr>
              <a:t>subquery has no effect on </a:t>
            </a:r>
            <a:endParaRPr lang="en-US" sz="14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r>
              <a:rPr lang="en-US" sz="1400" dirty="0" smtClean="0">
                <a:solidFill>
                  <a:schemeClr val="tx1">
                    <a:lumMod val="75000"/>
                    <a:lumOff val="25000"/>
                  </a:schemeClr>
                </a:solidFill>
              </a:rPr>
              <a:t>       the </a:t>
            </a:r>
            <a:r>
              <a:rPr lang="en-US" sz="1400" dirty="0">
                <a:solidFill>
                  <a:schemeClr val="tx1">
                    <a:lumMod val="75000"/>
                    <a:lumOff val="25000"/>
                  </a:schemeClr>
                </a:solidFill>
              </a:rPr>
              <a:t>query results, although not testing duplicates </a:t>
            </a:r>
            <a:r>
              <a:rPr lang="en-US" sz="1400" dirty="0" smtClean="0">
                <a:solidFill>
                  <a:schemeClr val="tx1">
                    <a:lumMod val="75000"/>
                    <a:lumOff val="25000"/>
                  </a:schemeClr>
                </a:solidFill>
              </a:rPr>
              <a:t>can Improve </a:t>
            </a:r>
            <a:r>
              <a:rPr lang="en-US" sz="1400" dirty="0">
                <a:solidFill>
                  <a:schemeClr val="tx1">
                    <a:lumMod val="75000"/>
                    <a:lumOff val="25000"/>
                  </a:schemeClr>
                </a:solidFill>
              </a:rPr>
              <a:t>query performance.</a:t>
            </a:r>
          </a:p>
          <a:p>
            <a:pP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pic>
        <p:nvPicPr>
          <p:cNvPr id="8" name="Picture 7" descr="http://t2.gstatic.com/images?q=tbn:ANd9GcTfD2kqrLbbP4SCEky63amKn0MHHD2pb6asclslqC_5LJNYRepLw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524375"/>
            <a:ext cx="823732" cy="916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0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250" autoRev="1" fill="remove"/>
                                        <p:tgtEl>
                                          <p:spTgt spid="6"/>
                                        </p:tgtEl>
                                        <p:attrNameLst>
                                          <p:attrName>style.color</p:attrName>
                                        </p:attrNameLst>
                                      </p:cBhvr>
                                      <p:to>
                                        <a:schemeClr val="bg1"/>
                                      </p:to>
                                    </p:animClr>
                                    <p:animClr clrSpc="rgb" dir="cw">
                                      <p:cBhvr>
                                        <p:cTn id="7" dur="250" autoRev="1" fill="remove"/>
                                        <p:tgtEl>
                                          <p:spTgt spid="6"/>
                                        </p:tgtEl>
                                        <p:attrNameLst>
                                          <p:attrName>fillcolor</p:attrName>
                                        </p:attrNameLst>
                                      </p:cBhvr>
                                      <p:to>
                                        <a:schemeClr val="bg1"/>
                                      </p:to>
                                    </p:animClr>
                                    <p:set>
                                      <p:cBhvr>
                                        <p:cTn id="8" dur="250" autoRev="1" fill="remove"/>
                                        <p:tgtEl>
                                          <p:spTgt spid="6"/>
                                        </p:tgtEl>
                                        <p:attrNameLst>
                                          <p:attrName>fill.type</p:attrName>
                                        </p:attrNameLst>
                                      </p:cBhvr>
                                      <p:to>
                                        <p:strVal val="solid"/>
                                      </p:to>
                                    </p:set>
                                    <p:set>
                                      <p:cBhvr>
                                        <p:cTn id="9"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dirty="0" smtClean="0"/>
              <a:t>IN, NOT IN, ALL</a:t>
            </a:r>
            <a:r>
              <a:rPr lang="en-US" sz="2800" dirty="0"/>
              <a:t>, ANY, and </a:t>
            </a:r>
            <a:r>
              <a:rPr lang="en-US" sz="2800" dirty="0" smtClean="0"/>
              <a:t>SOME</a:t>
            </a:r>
            <a:endParaRPr lang="en-US" sz="2800" dirty="0"/>
          </a:p>
        </p:txBody>
      </p:sp>
      <p:sp>
        <p:nvSpPr>
          <p:cNvPr id="3" name="Content Placeholder 2"/>
          <p:cNvSpPr>
            <a:spLocks noGrp="1"/>
          </p:cNvSpPr>
          <p:nvPr>
            <p:ph idx="1"/>
          </p:nvPr>
        </p:nvSpPr>
        <p:spPr/>
        <p:txBody>
          <a:bodyPr/>
          <a:lstStyle/>
          <a:p>
            <a:pPr>
              <a:buNone/>
            </a:pPr>
            <a:r>
              <a:rPr lang="en-US" sz="1800" b="1" dirty="0" smtClean="0"/>
              <a:t>Multiple row subquery Cont.. </a:t>
            </a:r>
          </a:p>
          <a:p>
            <a:pPr>
              <a:buNone/>
            </a:pPr>
            <a:r>
              <a:rPr lang="en-US" sz="1800" b="1" dirty="0" smtClean="0"/>
              <a:t>ALL :</a:t>
            </a:r>
          </a:p>
          <a:p>
            <a:pPr>
              <a:buNone/>
            </a:pPr>
            <a:r>
              <a:rPr lang="en-US" sz="1600" b="1" dirty="0" smtClean="0"/>
              <a:t>ANSI </a:t>
            </a:r>
            <a:r>
              <a:rPr lang="en-US" sz="1600" b="1" dirty="0"/>
              <a:t>Syntax</a:t>
            </a:r>
            <a:r>
              <a:rPr lang="en-US" sz="1600" dirty="0"/>
              <a:t> :	</a:t>
            </a:r>
            <a:r>
              <a:rPr lang="en-US" sz="1600" dirty="0" smtClean="0"/>
              <a:t>	</a:t>
            </a:r>
          </a:p>
          <a:p>
            <a:pPr>
              <a:buNone/>
            </a:pPr>
            <a:r>
              <a:rPr lang="en-US" sz="1600" dirty="0"/>
              <a:t>		expression/operand  </a:t>
            </a:r>
            <a:r>
              <a:rPr lang="en-US" sz="1600" dirty="0" smtClean="0"/>
              <a:t>comparison_operator ALL </a:t>
            </a:r>
            <a:r>
              <a:rPr lang="en-US" sz="1600" dirty="0"/>
              <a:t>(subquery</a:t>
            </a:r>
            <a:r>
              <a:rPr lang="en-US" sz="1600" dirty="0" smtClean="0"/>
              <a:t>)</a:t>
            </a:r>
          </a:p>
          <a:p>
            <a:r>
              <a:rPr lang="en-US" sz="1600" dirty="0"/>
              <a:t>The ALL keyword specifies that the search condition is TRUE if the comparison is TRUE for every value that the subquery returns. </a:t>
            </a:r>
            <a:endParaRPr lang="en-US" sz="1600" dirty="0" smtClean="0"/>
          </a:p>
          <a:p>
            <a:r>
              <a:rPr lang="en-US" sz="1600" dirty="0" smtClean="0"/>
              <a:t>If </a:t>
            </a:r>
            <a:r>
              <a:rPr lang="en-US" sz="1600" dirty="0"/>
              <a:t>the subquery returns no value, the condition is TRUE</a:t>
            </a:r>
            <a:r>
              <a:rPr lang="en-US" sz="1600" dirty="0" smtClean="0"/>
              <a:t>.</a:t>
            </a:r>
          </a:p>
          <a:p>
            <a:endParaRPr lang="en-US" sz="1600" dirty="0" smtClean="0"/>
          </a:p>
          <a:p>
            <a:pPr>
              <a:buNone/>
            </a:pPr>
            <a:r>
              <a:rPr lang="en-US" sz="1800" b="1" dirty="0" smtClean="0"/>
              <a:t>ANY/SOME:</a:t>
            </a:r>
          </a:p>
          <a:p>
            <a:pPr>
              <a:buNone/>
            </a:pPr>
            <a:r>
              <a:rPr lang="en-US" sz="1600" b="1" dirty="0" smtClean="0"/>
              <a:t>ANSI Syntax</a:t>
            </a:r>
            <a:r>
              <a:rPr lang="en-US" sz="1600" dirty="0" smtClean="0"/>
              <a:t> :		expression/operand </a:t>
            </a:r>
            <a:r>
              <a:rPr lang="en-US" sz="1600" dirty="0" err="1" smtClean="0"/>
              <a:t>comparison_operator</a:t>
            </a:r>
            <a:r>
              <a:rPr lang="en-US" sz="1600" dirty="0" smtClean="0"/>
              <a:t> ANY (</a:t>
            </a:r>
            <a:r>
              <a:rPr lang="en-US" sz="1600" dirty="0" err="1" smtClean="0"/>
              <a:t>subquery</a:t>
            </a:r>
            <a:r>
              <a:rPr lang="en-US" sz="1600" dirty="0" smtClean="0"/>
              <a:t>) </a:t>
            </a:r>
          </a:p>
          <a:p>
            <a:pPr>
              <a:buNone/>
            </a:pPr>
            <a:r>
              <a:rPr lang="en-US" sz="1600" dirty="0" smtClean="0"/>
              <a:t>				expression/operand </a:t>
            </a:r>
            <a:r>
              <a:rPr lang="en-US" sz="1600" dirty="0" err="1" smtClean="0"/>
              <a:t>comparison_operator</a:t>
            </a:r>
            <a:r>
              <a:rPr lang="en-US" sz="1600" dirty="0" smtClean="0"/>
              <a:t> SOME (</a:t>
            </a:r>
            <a:r>
              <a:rPr lang="en-US" sz="1600" dirty="0" err="1" smtClean="0"/>
              <a:t>subquery</a:t>
            </a:r>
            <a:r>
              <a:rPr lang="en-US" sz="1600" dirty="0" smtClean="0"/>
              <a:t>)</a:t>
            </a:r>
          </a:p>
          <a:p>
            <a:r>
              <a:rPr lang="en-US" sz="1600" dirty="0" smtClean="0"/>
              <a:t>The SOME keyword is a synonym for ANY.</a:t>
            </a:r>
          </a:p>
          <a:p>
            <a:r>
              <a:rPr lang="en-US" sz="1600" dirty="0" smtClean="0"/>
              <a:t>The ANY keyword denotes that the search condition is TRUE if the comparison is TRUE for at least one of the values that is returned. If the </a:t>
            </a:r>
            <a:r>
              <a:rPr lang="en-US" sz="1600" dirty="0" err="1" smtClean="0"/>
              <a:t>subquery</a:t>
            </a:r>
            <a:r>
              <a:rPr lang="en-US" sz="1600" dirty="0" smtClean="0"/>
              <a:t> returns no value, the search condition is FALSE. </a:t>
            </a:r>
          </a:p>
          <a:p>
            <a:endParaRPr lang="en-US" sz="1600" dirty="0" smtClean="0"/>
          </a:p>
          <a:p>
            <a:endParaRPr lang="en-US" sz="18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32</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600200" y="6172200"/>
            <a:ext cx="5829301" cy="488035"/>
          </a:xfrm>
          <a:prstGeom prst="rect">
            <a:avLst/>
          </a:prstGeom>
          <a:solidFill>
            <a:srgbClr val="FFC000"/>
          </a:solidFill>
          <a:ln>
            <a:noFill/>
          </a:ln>
        </p:spPr>
        <p:txBody>
          <a:bodyPr wrap="none" anchor="ctr"/>
          <a:lstStyle/>
          <a:p>
            <a:pP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r>
              <a:rPr lang="en-US" sz="1400" b="1" dirty="0" smtClean="0">
                <a:solidFill>
                  <a:schemeClr val="tx1">
                    <a:lumMod val="75000"/>
                    <a:lumOff val="25000"/>
                  </a:schemeClr>
                </a:solidFill>
              </a:rPr>
              <a:t>Rule:</a:t>
            </a:r>
          </a:p>
          <a:p>
            <a:pPr marL="285750" indent="-285750" fontAlgn="base">
              <a:lnSpc>
                <a:spcPct val="86000"/>
              </a:lnSpc>
              <a:spcBef>
                <a:spcPct val="0"/>
              </a:spcBef>
              <a:spcAft>
                <a:spcPct val="0"/>
              </a:spcAft>
              <a:buClr>
                <a:srgbClr val="000000"/>
              </a:buClr>
              <a:buSzPct val="100000"/>
              <a:buFont typeface="Arial" pitchFamily="34" charset="0"/>
              <a:buChar char="•"/>
            </a:pPr>
            <a:r>
              <a:rPr lang="en-US" sz="1400" dirty="0">
                <a:solidFill>
                  <a:schemeClr val="tx1">
                    <a:lumMod val="75000"/>
                    <a:lumOff val="25000"/>
                  </a:schemeClr>
                </a:solidFill>
              </a:rPr>
              <a:t>NOT IN is an alias for &lt;&gt; ALL. Thus, these two statements are the </a:t>
            </a:r>
            <a:r>
              <a:rPr lang="en-US" sz="1400" dirty="0" smtClean="0">
                <a:solidFill>
                  <a:schemeClr val="tx1">
                    <a:lumMod val="75000"/>
                    <a:lumOff val="25000"/>
                  </a:schemeClr>
                </a:solidFill>
              </a:rPr>
              <a:t>same</a:t>
            </a:r>
            <a:endParaRPr lang="en-US" sz="14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pic>
        <p:nvPicPr>
          <p:cNvPr id="10" name="Picture 9" descr="http://t2.gstatic.com/images?q=tbn:ANd9GcTfD2kqrLbbP4SCEky63amKn0MHHD2pb6asclslqC_5LJNYRepLw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 y="5667901"/>
            <a:ext cx="723900" cy="80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31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Subquery - Types</a:t>
            </a:r>
          </a:p>
        </p:txBody>
      </p:sp>
      <p:sp>
        <p:nvSpPr>
          <p:cNvPr id="3" name="Content Placeholder 2"/>
          <p:cNvSpPr>
            <a:spLocks noGrp="1"/>
          </p:cNvSpPr>
          <p:nvPr>
            <p:ph idx="1"/>
          </p:nvPr>
        </p:nvSpPr>
        <p:spPr/>
        <p:txBody>
          <a:bodyPr/>
          <a:lstStyle/>
          <a:p>
            <a:pPr>
              <a:buNone/>
            </a:pPr>
            <a:r>
              <a:rPr lang="en-US" sz="1800" b="1" dirty="0" smtClean="0"/>
              <a:t>Types of Subqueries Cont..</a:t>
            </a:r>
          </a:p>
          <a:p>
            <a:pPr marL="0" indent="0">
              <a:buNone/>
            </a:pPr>
            <a:r>
              <a:rPr lang="en-US" sz="1800" b="1" dirty="0"/>
              <a:t>Correlated Subqueries</a:t>
            </a:r>
          </a:p>
          <a:p>
            <a:pPr marL="0" indent="0">
              <a:buNone/>
            </a:pPr>
            <a:r>
              <a:rPr lang="en-US" sz="1600" b="1" dirty="0" smtClean="0"/>
              <a:t>ANSI Syntax</a:t>
            </a:r>
            <a:r>
              <a:rPr lang="en-US" sz="1800" b="1" dirty="0" smtClean="0"/>
              <a:t>:</a:t>
            </a:r>
          </a:p>
          <a:p>
            <a:pPr marL="0" indent="0">
              <a:buNone/>
            </a:pPr>
            <a:endParaRPr lang="en-US" sz="1800" dirty="0" smtClean="0"/>
          </a:p>
          <a:p>
            <a:endParaRPr lang="en-US" sz="1800" dirty="0" smtClean="0"/>
          </a:p>
          <a:p>
            <a:endParaRPr lang="en-US" sz="1800" dirty="0"/>
          </a:p>
          <a:p>
            <a:endParaRPr lang="en-US" sz="1800" dirty="0" smtClean="0"/>
          </a:p>
          <a:p>
            <a:endParaRPr lang="en-US" sz="1800" dirty="0"/>
          </a:p>
          <a:p>
            <a:r>
              <a:rPr lang="en-US" sz="1800" dirty="0" smtClean="0"/>
              <a:t>A </a:t>
            </a:r>
            <a:r>
              <a:rPr lang="en-US" sz="1800" dirty="0"/>
              <a:t>correlated subquery is a subquery that refers to a column of a table that is not in its FROM clause. The column can be in the Projection clause or in the WHERE clause. To find the table to which the queries refer, search the uncorrelated column until a correlation can be found</a:t>
            </a:r>
            <a:r>
              <a:rPr lang="en-US" sz="1800" dirty="0" smtClean="0"/>
              <a:t>.</a:t>
            </a:r>
          </a:p>
          <a:p>
            <a:r>
              <a:rPr lang="en-US" sz="1800" dirty="0"/>
              <a:t>In general, correlated subqueries will diminish performance. Use the table name or alias in the subquery so that there is no doubt as to which table the column is in.</a:t>
            </a:r>
          </a:p>
          <a:p>
            <a:pPr marL="914400" lvl="2" indent="0">
              <a:buNone/>
            </a:pPr>
            <a:endParaRPr lang="en-US" sz="1600" dirty="0"/>
          </a:p>
          <a:p>
            <a:endParaRPr lang="en-US" sz="18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33</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1600" y="2466109"/>
            <a:ext cx="7620000" cy="1815882"/>
          </a:xfrm>
          <a:prstGeom prst="rect">
            <a:avLst/>
          </a:prstGeom>
          <a:noFill/>
        </p:spPr>
        <p:txBody>
          <a:bodyPr wrap="square" rtlCol="0">
            <a:spAutoFit/>
          </a:bodyPr>
          <a:lstStyle/>
          <a:p>
            <a:r>
              <a:rPr lang="en-US" sz="1400" b="1" dirty="0" smtClean="0">
                <a:solidFill>
                  <a:schemeClr val="accent1">
                    <a:lumMod val="75000"/>
                  </a:schemeClr>
                </a:solidFill>
              </a:rPr>
              <a:t>SELECT</a:t>
            </a:r>
            <a:r>
              <a:rPr lang="en-US" sz="1400" b="1" dirty="0" smtClean="0">
                <a:solidFill>
                  <a:schemeClr val="accent6">
                    <a:lumMod val="75000"/>
                  </a:schemeClr>
                </a:solidFill>
              </a:rPr>
              <a:t> &lt;</a:t>
            </a:r>
            <a:r>
              <a:rPr lang="en-US" sz="1400" b="1" dirty="0" err="1" smtClean="0">
                <a:solidFill>
                  <a:schemeClr val="accent6">
                    <a:lumMod val="75000"/>
                  </a:schemeClr>
                </a:solidFill>
              </a:rPr>
              <a:t>columnName</a:t>
            </a:r>
            <a:r>
              <a:rPr lang="en-US" sz="1400" b="1" dirty="0" smtClean="0">
                <a:solidFill>
                  <a:schemeClr val="accent6">
                    <a:lumMod val="75000"/>
                  </a:schemeClr>
                </a:solidFill>
              </a:rPr>
              <a:t>&gt; [..,&lt;</a:t>
            </a:r>
            <a:r>
              <a:rPr lang="en-US" sz="1400" b="1" dirty="0" err="1" smtClean="0">
                <a:solidFill>
                  <a:schemeClr val="accent6">
                    <a:lumMod val="75000"/>
                  </a:schemeClr>
                </a:solidFill>
              </a:rPr>
              <a:t>columnName</a:t>
            </a:r>
            <a:r>
              <a:rPr lang="en-US" sz="1400" b="1" dirty="0" smtClean="0">
                <a:solidFill>
                  <a:schemeClr val="accent6">
                    <a:lumMod val="75000"/>
                  </a:schemeClr>
                </a:solidFill>
              </a:rPr>
              <a:t>&gt;]</a:t>
            </a:r>
          </a:p>
          <a:p>
            <a:r>
              <a:rPr lang="en-US" sz="1400" b="1" dirty="0" smtClean="0">
                <a:solidFill>
                  <a:schemeClr val="accent1">
                    <a:lumMod val="75000"/>
                  </a:schemeClr>
                </a:solidFill>
              </a:rPr>
              <a:t>FROM</a:t>
            </a:r>
            <a:r>
              <a:rPr lang="en-US" sz="1400" b="1" dirty="0" smtClean="0">
                <a:solidFill>
                  <a:schemeClr val="accent6">
                    <a:lumMod val="75000"/>
                  </a:schemeClr>
                </a:solidFill>
              </a:rPr>
              <a:t> &lt;table1&gt;</a:t>
            </a:r>
          </a:p>
          <a:p>
            <a:r>
              <a:rPr lang="en-US" sz="1400" b="1" dirty="0" smtClean="0">
                <a:solidFill>
                  <a:schemeClr val="accent1">
                    <a:lumMod val="75000"/>
                  </a:schemeClr>
                </a:solidFill>
              </a:rPr>
              <a:t>WHERE</a:t>
            </a:r>
            <a:r>
              <a:rPr lang="en-US" sz="1400" b="1" dirty="0" smtClean="0">
                <a:solidFill>
                  <a:schemeClr val="accent6">
                    <a:lumMod val="75000"/>
                  </a:schemeClr>
                </a:solidFill>
              </a:rPr>
              <a:t> &lt;</a:t>
            </a:r>
            <a:r>
              <a:rPr lang="en-US" sz="1400" b="1" dirty="0" err="1" smtClean="0">
                <a:solidFill>
                  <a:schemeClr val="accent6">
                    <a:lumMod val="75000"/>
                  </a:schemeClr>
                </a:solidFill>
              </a:rPr>
              <a:t>columnName</a:t>
            </a:r>
            <a:r>
              <a:rPr lang="en-US" sz="1400" b="1" dirty="0" smtClean="0">
                <a:solidFill>
                  <a:schemeClr val="accent6">
                    <a:lumMod val="75000"/>
                  </a:schemeClr>
                </a:solidFill>
              </a:rPr>
              <a:t>&gt; </a:t>
            </a:r>
            <a:r>
              <a:rPr lang="en-US" sz="1400" b="1" dirty="0" smtClean="0">
                <a:solidFill>
                  <a:schemeClr val="accent1">
                    <a:lumMod val="75000"/>
                  </a:schemeClr>
                </a:solidFill>
              </a:rPr>
              <a:t>{=|&lt;|&gt;|&lt;=|&gt;=|&lt;&gt;</a:t>
            </a:r>
            <a:r>
              <a:rPr lang="en-US" sz="1400" b="1" dirty="0" smtClean="0">
                <a:solidFill>
                  <a:schemeClr val="accent6">
                    <a:lumMod val="75000"/>
                  </a:schemeClr>
                </a:solidFill>
              </a:rPr>
              <a:t>}</a:t>
            </a:r>
          </a:p>
          <a:p>
            <a:r>
              <a:rPr lang="en-US" sz="1400" b="1" dirty="0">
                <a:solidFill>
                  <a:schemeClr val="accent6">
                    <a:lumMod val="75000"/>
                  </a:schemeClr>
                </a:solidFill>
              </a:rPr>
              <a:t>	</a:t>
            </a:r>
            <a:r>
              <a:rPr lang="en-US" sz="1400" b="1" dirty="0" smtClean="0">
                <a:solidFill>
                  <a:schemeClr val="accent6">
                    <a:lumMod val="75000"/>
                  </a:schemeClr>
                </a:solidFill>
              </a:rPr>
              <a:t>(</a:t>
            </a:r>
            <a:r>
              <a:rPr lang="en-US" sz="1400" b="1" dirty="0" smtClean="0">
                <a:solidFill>
                  <a:schemeClr val="accent1">
                    <a:lumMod val="75000"/>
                  </a:schemeClr>
                </a:solidFill>
              </a:rPr>
              <a:t>SELECT</a:t>
            </a:r>
            <a:r>
              <a:rPr lang="en-US" sz="1400" b="1" dirty="0" smtClean="0">
                <a:solidFill>
                  <a:schemeClr val="accent6">
                    <a:lumMod val="75000"/>
                  </a:schemeClr>
                </a:solidFill>
              </a:rPr>
              <a:t> </a:t>
            </a:r>
            <a:r>
              <a:rPr lang="en-US" sz="1400" b="1" dirty="0" smtClean="0">
                <a:solidFill>
                  <a:schemeClr val="accent1">
                    <a:lumMod val="75000"/>
                  </a:schemeClr>
                </a:solidFill>
              </a:rPr>
              <a:t>{MIN|MAX|AVG} </a:t>
            </a:r>
            <a:r>
              <a:rPr lang="en-US" sz="1400" b="1" dirty="0" smtClean="0">
                <a:solidFill>
                  <a:schemeClr val="accent6">
                    <a:lumMod val="75000"/>
                  </a:schemeClr>
                </a:solidFill>
              </a:rPr>
              <a:t>{ &lt;</a:t>
            </a:r>
            <a:r>
              <a:rPr lang="en-US" sz="1400" b="1" dirty="0" err="1" smtClean="0">
                <a:solidFill>
                  <a:schemeClr val="accent6">
                    <a:lumMod val="75000"/>
                  </a:schemeClr>
                </a:solidFill>
              </a:rPr>
              <a:t>columnName</a:t>
            </a:r>
            <a:r>
              <a:rPr lang="en-US" sz="1400" b="1" dirty="0" smtClean="0">
                <a:solidFill>
                  <a:schemeClr val="accent6">
                    <a:lumMod val="75000"/>
                  </a:schemeClr>
                </a:solidFill>
              </a:rPr>
              <a:t>&gt;}</a:t>
            </a:r>
          </a:p>
          <a:p>
            <a:r>
              <a:rPr lang="en-US" sz="1400" b="1" dirty="0">
                <a:solidFill>
                  <a:schemeClr val="accent6">
                    <a:lumMod val="75000"/>
                  </a:schemeClr>
                </a:solidFill>
              </a:rPr>
              <a:t>	</a:t>
            </a:r>
            <a:r>
              <a:rPr lang="en-US" sz="1400" b="1" dirty="0" smtClean="0">
                <a:solidFill>
                  <a:schemeClr val="accent1">
                    <a:lumMod val="75000"/>
                  </a:schemeClr>
                </a:solidFill>
              </a:rPr>
              <a:t>FROM</a:t>
            </a:r>
            <a:r>
              <a:rPr lang="en-US" sz="1400" b="1" dirty="0" smtClean="0">
                <a:solidFill>
                  <a:schemeClr val="accent6">
                    <a:lumMod val="75000"/>
                  </a:schemeClr>
                </a:solidFill>
              </a:rPr>
              <a:t> &lt;table&gt;</a:t>
            </a:r>
            <a:r>
              <a:rPr lang="en-US" sz="1400" b="1" dirty="0">
                <a:solidFill>
                  <a:schemeClr val="accent6">
                    <a:lumMod val="75000"/>
                  </a:schemeClr>
                </a:solidFill>
              </a:rPr>
              <a:t>	</a:t>
            </a:r>
            <a:r>
              <a:rPr lang="en-US" sz="1400" b="1" dirty="0" smtClean="0">
                <a:solidFill>
                  <a:schemeClr val="accent6">
                    <a:lumMod val="75000"/>
                  </a:schemeClr>
                </a:solidFill>
              </a:rPr>
              <a:t>		</a:t>
            </a:r>
            <a:r>
              <a:rPr lang="en-US" sz="1400" b="1" dirty="0" smtClean="0">
                <a:solidFill>
                  <a:schemeClr val="accent1">
                    <a:lumMod val="75000"/>
                  </a:schemeClr>
                </a:solidFill>
              </a:rPr>
              <a:t>WHERE</a:t>
            </a:r>
            <a:r>
              <a:rPr lang="en-US" sz="1400" b="1" dirty="0" smtClean="0">
                <a:solidFill>
                  <a:schemeClr val="accent6">
                    <a:lumMod val="75000"/>
                  </a:schemeClr>
                </a:solidFill>
              </a:rPr>
              <a:t>&lt;table1&gt;.&lt;</a:t>
            </a:r>
            <a:r>
              <a:rPr lang="en-US" sz="1400" b="1" dirty="0" err="1" smtClean="0">
                <a:solidFill>
                  <a:schemeClr val="accent6">
                    <a:lumMod val="75000"/>
                  </a:schemeClr>
                </a:solidFill>
              </a:rPr>
              <a:t>columnName</a:t>
            </a:r>
            <a:r>
              <a:rPr lang="en-US" sz="1400" b="1" dirty="0" smtClean="0">
                <a:solidFill>
                  <a:schemeClr val="accent6">
                    <a:lumMod val="75000"/>
                  </a:schemeClr>
                </a:solidFill>
              </a:rPr>
              <a:t>&gt;=&lt;table&gt;.&lt;</a:t>
            </a:r>
            <a:r>
              <a:rPr lang="en-US" sz="1400" b="1" dirty="0" err="1" smtClean="0">
                <a:solidFill>
                  <a:schemeClr val="accent6">
                    <a:lumMod val="75000"/>
                  </a:schemeClr>
                </a:solidFill>
              </a:rPr>
              <a:t>columnName</a:t>
            </a:r>
            <a:r>
              <a:rPr lang="en-US" sz="1400" b="1" dirty="0" smtClean="0">
                <a:solidFill>
                  <a:schemeClr val="accent6">
                    <a:lumMod val="75000"/>
                  </a:schemeClr>
                </a:solidFill>
              </a:rPr>
              <a:t>&gt;</a:t>
            </a:r>
          </a:p>
          <a:p>
            <a:r>
              <a:rPr lang="en-US" sz="1400" b="1" dirty="0" smtClean="0">
                <a:solidFill>
                  <a:schemeClr val="accent6">
                    <a:lumMod val="75000"/>
                  </a:schemeClr>
                </a:solidFill>
              </a:rPr>
              <a:t>	[…</a:t>
            </a:r>
            <a:r>
              <a:rPr lang="en-US" sz="1400" b="1" dirty="0" smtClean="0">
                <a:solidFill>
                  <a:schemeClr val="accent1">
                    <a:lumMod val="75000"/>
                  </a:schemeClr>
                </a:solidFill>
              </a:rPr>
              <a:t>AND</a:t>
            </a:r>
            <a:r>
              <a:rPr lang="en-US" sz="1400" b="1" dirty="0" smtClean="0">
                <a:solidFill>
                  <a:schemeClr val="accent6">
                    <a:lumMod val="75000"/>
                  </a:schemeClr>
                </a:solidFill>
              </a:rPr>
              <a:t> &lt;table1&gt;.&lt;</a:t>
            </a:r>
            <a:r>
              <a:rPr lang="en-US" sz="1400" b="1" dirty="0" err="1" smtClean="0">
                <a:solidFill>
                  <a:schemeClr val="accent6">
                    <a:lumMod val="75000"/>
                  </a:schemeClr>
                </a:solidFill>
              </a:rPr>
              <a:t>columnName</a:t>
            </a:r>
            <a:r>
              <a:rPr lang="en-US" sz="1400" b="1" dirty="0" smtClean="0">
                <a:solidFill>
                  <a:schemeClr val="accent6">
                    <a:lumMod val="75000"/>
                  </a:schemeClr>
                </a:solidFill>
              </a:rPr>
              <a:t>&gt;=&lt;table&gt;.&lt;</a:t>
            </a:r>
            <a:r>
              <a:rPr lang="en-US" sz="1400" b="1" dirty="0" err="1" smtClean="0">
                <a:solidFill>
                  <a:schemeClr val="accent6">
                    <a:lumMod val="75000"/>
                  </a:schemeClr>
                </a:solidFill>
              </a:rPr>
              <a:t>columnName</a:t>
            </a:r>
            <a:r>
              <a:rPr lang="en-US" sz="1400" b="1" dirty="0" smtClean="0">
                <a:solidFill>
                  <a:schemeClr val="accent6">
                    <a:lumMod val="75000"/>
                  </a:schemeClr>
                </a:solidFill>
              </a:rPr>
              <a:t>&gt;]</a:t>
            </a:r>
          </a:p>
          <a:p>
            <a:r>
              <a:rPr lang="en-US" sz="1400" b="1" dirty="0" smtClean="0">
                <a:solidFill>
                  <a:schemeClr val="accent6">
                    <a:lumMod val="75000"/>
                  </a:schemeClr>
                </a:solidFill>
              </a:rPr>
              <a:t>);</a:t>
            </a:r>
            <a:endParaRPr lang="en-US" sz="1400" b="1" dirty="0">
              <a:solidFill>
                <a:schemeClr val="accent6">
                  <a:lumMod val="75000"/>
                </a:schemeClr>
              </a:solidFill>
            </a:endParaRPr>
          </a:p>
        </p:txBody>
      </p:sp>
    </p:spTree>
    <p:extLst>
      <p:ext uri="{BB962C8B-B14F-4D97-AF65-F5344CB8AC3E}">
        <p14:creationId xmlns:p14="http://schemas.microsoft.com/office/powerpoint/2010/main" val="14547987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Subquery - Types</a:t>
            </a:r>
          </a:p>
        </p:txBody>
      </p:sp>
      <p:sp>
        <p:nvSpPr>
          <p:cNvPr id="3" name="Content Placeholder 2"/>
          <p:cNvSpPr>
            <a:spLocks noGrp="1"/>
          </p:cNvSpPr>
          <p:nvPr>
            <p:ph idx="1"/>
          </p:nvPr>
        </p:nvSpPr>
        <p:spPr/>
        <p:txBody>
          <a:bodyPr/>
          <a:lstStyle/>
          <a:p>
            <a:pPr>
              <a:buNone/>
            </a:pPr>
            <a:r>
              <a:rPr lang="en-US" sz="1800" b="1" dirty="0" smtClean="0"/>
              <a:t>Types of Subqueries Cont..</a:t>
            </a:r>
          </a:p>
          <a:p>
            <a:pPr marL="0" indent="0">
              <a:buNone/>
            </a:pPr>
            <a:r>
              <a:rPr lang="en-US" sz="1800" b="1" dirty="0"/>
              <a:t>Correlated </a:t>
            </a:r>
            <a:r>
              <a:rPr lang="en-US" sz="1800" b="1" dirty="0" smtClean="0"/>
              <a:t>Subqueries Cont..</a:t>
            </a:r>
            <a:endParaRPr lang="en-US" sz="1800" b="1" dirty="0"/>
          </a:p>
          <a:p>
            <a:pPr marL="0" indent="0">
              <a:buNone/>
            </a:pPr>
            <a:r>
              <a:rPr lang="en-US" sz="1800" dirty="0"/>
              <a:t>The important feature of a correlated subquery is that, because it depends on a value from the outer SELECT, it must be executed repeatedly, once for every value that the outer SELECT produces</a:t>
            </a:r>
            <a:r>
              <a:rPr lang="en-US" sz="1800" dirty="0" smtClean="0"/>
              <a:t>.</a:t>
            </a:r>
          </a:p>
          <a:p>
            <a:endParaRPr lang="en-US" sz="1800" dirty="0" smtClean="0"/>
          </a:p>
          <a:p>
            <a:pPr marL="0" indent="0">
              <a:buNone/>
            </a:pPr>
            <a:r>
              <a:rPr lang="en-US" sz="1800" b="1" dirty="0" smtClean="0"/>
              <a:t>Example:</a:t>
            </a:r>
            <a:endParaRPr lang="en-US" sz="1800" b="1" dirty="0"/>
          </a:p>
          <a:p>
            <a:pPr marL="0" indent="0">
              <a:buNone/>
            </a:pPr>
            <a:r>
              <a:rPr lang="en-US" sz="1800" b="1" dirty="0">
                <a:solidFill>
                  <a:schemeClr val="accent1">
                    <a:lumMod val="75000"/>
                  </a:schemeClr>
                </a:solidFill>
              </a:rPr>
              <a:t>SELECT</a:t>
            </a:r>
            <a:r>
              <a:rPr lang="en-US" sz="1800" b="1" dirty="0">
                <a:solidFill>
                  <a:schemeClr val="accent6">
                    <a:lumMod val="75000"/>
                  </a:schemeClr>
                </a:solidFill>
              </a:rPr>
              <a:t> c1.customernumber, c1.customername</a:t>
            </a:r>
          </a:p>
          <a:p>
            <a:pPr marL="0" indent="0">
              <a:buNone/>
            </a:pPr>
            <a:r>
              <a:rPr lang="en-US" sz="1800" b="1" dirty="0">
                <a:solidFill>
                  <a:schemeClr val="accent1">
                    <a:lumMod val="75000"/>
                  </a:schemeClr>
                </a:solidFill>
              </a:rPr>
              <a:t> FROM </a:t>
            </a:r>
            <a:r>
              <a:rPr lang="en-US" sz="1800" b="1" dirty="0">
                <a:solidFill>
                  <a:schemeClr val="accent6">
                    <a:lumMod val="75000"/>
                  </a:schemeClr>
                </a:solidFill>
              </a:rPr>
              <a:t>customers </a:t>
            </a:r>
            <a:r>
              <a:rPr lang="en-US" sz="1800" b="1" dirty="0">
                <a:solidFill>
                  <a:schemeClr val="accent1">
                    <a:lumMod val="75000"/>
                  </a:schemeClr>
                </a:solidFill>
              </a:rPr>
              <a:t>AS</a:t>
            </a:r>
            <a:r>
              <a:rPr lang="en-US" sz="1800" b="1" dirty="0">
                <a:solidFill>
                  <a:schemeClr val="accent6">
                    <a:lumMod val="75000"/>
                  </a:schemeClr>
                </a:solidFill>
              </a:rPr>
              <a:t> c1</a:t>
            </a:r>
          </a:p>
          <a:p>
            <a:pPr marL="0" indent="0">
              <a:buNone/>
            </a:pPr>
            <a:r>
              <a:rPr lang="en-US" sz="1800" b="1" dirty="0">
                <a:solidFill>
                  <a:schemeClr val="accent6">
                    <a:lumMod val="75000"/>
                  </a:schemeClr>
                </a:solidFill>
              </a:rPr>
              <a:t> </a:t>
            </a:r>
            <a:r>
              <a:rPr lang="en-US" sz="1800" b="1" dirty="0">
                <a:solidFill>
                  <a:schemeClr val="accent1">
                    <a:lumMod val="75000"/>
                  </a:schemeClr>
                </a:solidFill>
              </a:rPr>
              <a:t>WHERE</a:t>
            </a:r>
            <a:r>
              <a:rPr lang="en-US" sz="1800" b="1" dirty="0">
                <a:solidFill>
                  <a:schemeClr val="accent6">
                    <a:lumMod val="75000"/>
                  </a:schemeClr>
                </a:solidFill>
              </a:rPr>
              <a:t> </a:t>
            </a:r>
            <a:r>
              <a:rPr lang="en-US" sz="1800" b="1" dirty="0" err="1">
                <a:solidFill>
                  <a:schemeClr val="accent6">
                    <a:lumMod val="75000"/>
                  </a:schemeClr>
                </a:solidFill>
              </a:rPr>
              <a:t>creditLimit</a:t>
            </a:r>
            <a:r>
              <a:rPr lang="en-US" sz="1800" b="1" dirty="0">
                <a:solidFill>
                  <a:schemeClr val="accent6">
                    <a:lumMod val="75000"/>
                  </a:schemeClr>
                </a:solidFill>
              </a:rPr>
              <a:t> &gt; (</a:t>
            </a:r>
            <a:r>
              <a:rPr lang="en-US" sz="1800" b="1" dirty="0">
                <a:solidFill>
                  <a:schemeClr val="accent1">
                    <a:lumMod val="75000"/>
                  </a:schemeClr>
                </a:solidFill>
              </a:rPr>
              <a:t>SELECT AVG</a:t>
            </a:r>
            <a:r>
              <a:rPr lang="en-US" sz="1800" b="1" dirty="0">
                <a:solidFill>
                  <a:schemeClr val="accent6">
                    <a:lumMod val="75000"/>
                  </a:schemeClr>
                </a:solidFill>
              </a:rPr>
              <a:t>(</a:t>
            </a:r>
            <a:r>
              <a:rPr lang="en-US" sz="1800" b="1" dirty="0" err="1">
                <a:solidFill>
                  <a:schemeClr val="accent6">
                    <a:lumMod val="75000"/>
                  </a:schemeClr>
                </a:solidFill>
              </a:rPr>
              <a:t>creditLimit</a:t>
            </a:r>
            <a:r>
              <a:rPr lang="en-US" sz="1800" b="1" dirty="0">
                <a:solidFill>
                  <a:schemeClr val="accent6">
                    <a:lumMod val="75000"/>
                  </a:schemeClr>
                </a:solidFill>
              </a:rPr>
              <a:t>)</a:t>
            </a:r>
          </a:p>
          <a:p>
            <a:pPr marL="0" indent="0">
              <a:buNone/>
            </a:pPr>
            <a:r>
              <a:rPr lang="en-US" sz="1800" b="1" dirty="0">
                <a:solidFill>
                  <a:schemeClr val="accent6">
                    <a:lumMod val="75000"/>
                  </a:schemeClr>
                </a:solidFill>
              </a:rPr>
              <a:t>    </a:t>
            </a:r>
            <a:r>
              <a:rPr lang="en-US" sz="1800" b="1" dirty="0" smtClean="0">
                <a:solidFill>
                  <a:schemeClr val="accent6">
                    <a:lumMod val="75000"/>
                  </a:schemeClr>
                </a:solidFill>
              </a:rPr>
              <a:t>			</a:t>
            </a:r>
            <a:r>
              <a:rPr lang="en-US" sz="1800" b="1" dirty="0" smtClean="0">
                <a:solidFill>
                  <a:schemeClr val="accent1">
                    <a:lumMod val="75000"/>
                  </a:schemeClr>
                </a:solidFill>
              </a:rPr>
              <a:t>FROM</a:t>
            </a:r>
            <a:r>
              <a:rPr lang="en-US" sz="1800" b="1" dirty="0" smtClean="0">
                <a:solidFill>
                  <a:schemeClr val="accent6">
                    <a:lumMod val="75000"/>
                  </a:schemeClr>
                </a:solidFill>
              </a:rPr>
              <a:t> </a:t>
            </a:r>
            <a:r>
              <a:rPr lang="en-US" sz="1800" b="1" dirty="0">
                <a:solidFill>
                  <a:schemeClr val="accent6">
                    <a:lumMod val="75000"/>
                  </a:schemeClr>
                </a:solidFill>
              </a:rPr>
              <a:t>customers </a:t>
            </a:r>
            <a:r>
              <a:rPr lang="en-US" sz="1800" b="1" dirty="0">
                <a:solidFill>
                  <a:schemeClr val="accent1">
                    <a:lumMod val="75000"/>
                  </a:schemeClr>
                </a:solidFill>
              </a:rPr>
              <a:t>AS</a:t>
            </a:r>
            <a:r>
              <a:rPr lang="en-US" sz="1800" b="1" dirty="0">
                <a:solidFill>
                  <a:schemeClr val="accent6">
                    <a:lumMod val="75000"/>
                  </a:schemeClr>
                </a:solidFill>
              </a:rPr>
              <a:t> c2</a:t>
            </a:r>
          </a:p>
          <a:p>
            <a:pPr marL="0" indent="0">
              <a:buNone/>
            </a:pPr>
            <a:r>
              <a:rPr lang="en-US" sz="1800" b="1" dirty="0">
                <a:solidFill>
                  <a:schemeClr val="accent6">
                    <a:lumMod val="75000"/>
                  </a:schemeClr>
                </a:solidFill>
              </a:rPr>
              <a:t>    </a:t>
            </a:r>
            <a:r>
              <a:rPr lang="en-US" sz="1800" b="1" dirty="0" smtClean="0">
                <a:solidFill>
                  <a:schemeClr val="accent6">
                    <a:lumMod val="75000"/>
                  </a:schemeClr>
                </a:solidFill>
              </a:rPr>
              <a:t>				</a:t>
            </a:r>
            <a:r>
              <a:rPr lang="en-US" sz="1800" b="1" dirty="0" smtClean="0">
                <a:solidFill>
                  <a:schemeClr val="accent1">
                    <a:lumMod val="75000"/>
                  </a:schemeClr>
                </a:solidFill>
              </a:rPr>
              <a:t>WHERE </a:t>
            </a:r>
            <a:r>
              <a:rPr lang="en-US" sz="1800" b="1" dirty="0">
                <a:solidFill>
                  <a:schemeClr val="accent6">
                    <a:lumMod val="75000"/>
                  </a:schemeClr>
                </a:solidFill>
              </a:rPr>
              <a:t>c2.city=c1.city);</a:t>
            </a:r>
            <a:endParaRPr lang="en-US" sz="1800" b="1" dirty="0" smtClean="0">
              <a:solidFill>
                <a:schemeClr val="accent6">
                  <a:lumMod val="75000"/>
                </a:schemeClr>
              </a:solidFill>
            </a:endParaRPr>
          </a:p>
          <a:p>
            <a:endParaRPr lang="en-US" sz="1800" dirty="0" smtClean="0"/>
          </a:p>
          <a:p>
            <a:endParaRPr lang="en-US" sz="18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34</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118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dirty="0"/>
              <a:t>EXISTS, NOT </a:t>
            </a:r>
            <a:r>
              <a:rPr lang="en-US" sz="2800" dirty="0" smtClean="0"/>
              <a:t>EXISTS</a:t>
            </a:r>
            <a:endParaRPr lang="en-US" sz="2800" dirty="0"/>
          </a:p>
        </p:txBody>
      </p:sp>
      <p:sp>
        <p:nvSpPr>
          <p:cNvPr id="3" name="Content Placeholder 2"/>
          <p:cNvSpPr>
            <a:spLocks noGrp="1"/>
          </p:cNvSpPr>
          <p:nvPr>
            <p:ph idx="1"/>
          </p:nvPr>
        </p:nvSpPr>
        <p:spPr/>
        <p:txBody>
          <a:bodyPr/>
          <a:lstStyle/>
          <a:p>
            <a:pPr>
              <a:buNone/>
            </a:pPr>
            <a:r>
              <a:rPr lang="en-US" sz="2000" b="1" dirty="0"/>
              <a:t>Correlated Subqueries Cont</a:t>
            </a:r>
            <a:r>
              <a:rPr lang="en-US" sz="2000" b="1" dirty="0" smtClean="0"/>
              <a:t>.. </a:t>
            </a:r>
          </a:p>
          <a:p>
            <a:pPr>
              <a:buNone/>
            </a:pPr>
            <a:r>
              <a:rPr lang="en-US" sz="1600" b="1" dirty="0" smtClean="0"/>
              <a:t>EXISTS &amp; </a:t>
            </a:r>
            <a:r>
              <a:rPr lang="en-US" sz="1600" b="1" dirty="0"/>
              <a:t>NOT EXISTS </a:t>
            </a:r>
            <a:r>
              <a:rPr lang="en-US" sz="1600" b="1" dirty="0" smtClean="0"/>
              <a:t>:</a:t>
            </a:r>
          </a:p>
          <a:p>
            <a:pPr marL="342900" lvl="3" indent="-342900">
              <a:buNone/>
            </a:pPr>
            <a:r>
              <a:rPr lang="en-US" sz="1600" b="1" dirty="0" smtClean="0"/>
              <a:t>ANSI Syntax</a:t>
            </a:r>
            <a:r>
              <a:rPr lang="en-US" sz="1600" dirty="0" smtClean="0"/>
              <a:t>:</a:t>
            </a:r>
          </a:p>
          <a:p>
            <a:pPr marL="342900" lvl="3" indent="-342900">
              <a:buNone/>
            </a:pPr>
            <a:r>
              <a:rPr lang="en-US" dirty="0"/>
              <a:t>	</a:t>
            </a:r>
            <a:r>
              <a:rPr lang="en-US" dirty="0" smtClean="0"/>
              <a:t>		{</a:t>
            </a:r>
            <a:r>
              <a:rPr lang="en-US" dirty="0"/>
              <a:t>where | having} </a:t>
            </a:r>
            <a:r>
              <a:rPr lang="en-US" dirty="0" smtClean="0"/>
              <a:t>[NOT] EXISTS (</a:t>
            </a:r>
            <a:r>
              <a:rPr lang="en-US" i="1" dirty="0" smtClean="0"/>
              <a:t>subquery</a:t>
            </a:r>
            <a:r>
              <a:rPr lang="en-US" dirty="0"/>
              <a:t>)</a:t>
            </a:r>
            <a:endParaRPr lang="en-US" sz="1050" dirty="0"/>
          </a:p>
          <a:p>
            <a:r>
              <a:rPr lang="en-US" sz="1800" dirty="0" smtClean="0"/>
              <a:t>EXISTS </a:t>
            </a:r>
            <a:r>
              <a:rPr lang="en-US" sz="1800" dirty="0"/>
              <a:t>and NOT EXISTS are SQL conditions/functions that executes a subquery and return either TRUE or FALSE depending on if rows were found or not. </a:t>
            </a:r>
            <a:endParaRPr lang="en-US" sz="1800" dirty="0" smtClean="0"/>
          </a:p>
          <a:p>
            <a:r>
              <a:rPr lang="en-US" sz="1800" dirty="0" smtClean="0"/>
              <a:t>EXISTS </a:t>
            </a:r>
            <a:r>
              <a:rPr lang="en-US" sz="1800" dirty="0"/>
              <a:t>can only be used in the WHERE clause of a query. The subquery can refer to columns in the parent query (called a correlated subquery).</a:t>
            </a:r>
          </a:p>
          <a:p>
            <a:r>
              <a:rPr lang="en-US" sz="1800" dirty="0"/>
              <a:t>Note that EXISTS will not scan all rows in the subquery, only one row is required to determine whether the outcome is TRUE or FALSE. However, NOT EXISTS must scan all rows, which may cause performance problems!	</a:t>
            </a:r>
            <a:endParaRPr lang="en-US" sz="1800" dirty="0" smtClean="0"/>
          </a:p>
          <a:p>
            <a:r>
              <a:rPr lang="en-US" sz="1800" dirty="0"/>
              <a:t>The subquery does not actually produce any data, but returns a value of TRUE or FALSE</a:t>
            </a:r>
            <a:r>
              <a:rPr lang="en-US" sz="1800" dirty="0" smtClean="0"/>
              <a:t>.</a:t>
            </a:r>
          </a:p>
          <a:p>
            <a:r>
              <a:rPr lang="en-US" sz="1800" dirty="0"/>
              <a:t>The subquery always contains a reference to a column of the table in the main query. If you use an aggregate function in an EXISTS subquery that includes no HAVING clause, at least one row is always returned.</a:t>
            </a:r>
            <a:endParaRPr lang="en-US" sz="1800" b="1"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35</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9417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EXISTS, NOT EXISTS</a:t>
            </a:r>
            <a:endParaRPr lang="en-IN" dirty="0"/>
          </a:p>
        </p:txBody>
      </p:sp>
      <p:sp>
        <p:nvSpPr>
          <p:cNvPr id="3" name="Content Placeholder 2"/>
          <p:cNvSpPr>
            <a:spLocks noGrp="1"/>
          </p:cNvSpPr>
          <p:nvPr>
            <p:ph idx="1"/>
          </p:nvPr>
        </p:nvSpPr>
        <p:spPr>
          <a:xfrm>
            <a:off x="76200" y="1609725"/>
            <a:ext cx="8839200" cy="4946650"/>
          </a:xfrm>
        </p:spPr>
        <p:txBody>
          <a:bodyPr/>
          <a:lstStyle/>
          <a:p>
            <a:pPr marL="0" indent="0">
              <a:buNone/>
            </a:pPr>
            <a:r>
              <a:rPr lang="en-US" sz="1800" b="1" dirty="0" smtClean="0"/>
              <a:t>Below are examples which use EXISTS and NOT EXISTS with </a:t>
            </a:r>
            <a:r>
              <a:rPr lang="en-US" sz="1800" b="1" dirty="0" err="1" smtClean="0"/>
              <a:t>subquery</a:t>
            </a:r>
            <a:r>
              <a:rPr lang="en-US" sz="1800" b="1" dirty="0" smtClean="0"/>
              <a:t>.</a:t>
            </a:r>
          </a:p>
          <a:p>
            <a:pPr marL="0" indent="0">
              <a:buNone/>
            </a:pP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r>
              <a:rPr lang="en-US" sz="1600" dirty="0" smtClean="0"/>
              <a:t>The first query </a:t>
            </a:r>
            <a:r>
              <a:rPr lang="en-US" sz="1600" dirty="0"/>
              <a:t>uses EXISTS keyword in WHERE clause to return a list of </a:t>
            </a:r>
            <a:r>
              <a:rPr lang="en-US" sz="1600" dirty="0" smtClean="0"/>
              <a:t>customer numbers </a:t>
            </a:r>
            <a:r>
              <a:rPr lang="en-US" sz="1600" dirty="0"/>
              <a:t>whose </a:t>
            </a:r>
            <a:r>
              <a:rPr lang="en-US" sz="1600" dirty="0" smtClean="0"/>
              <a:t>order status is ‘Shipped’. </a:t>
            </a:r>
            <a:r>
              <a:rPr lang="en-US" sz="1600" dirty="0"/>
              <a:t>Note that the outer query only returns a </a:t>
            </a:r>
            <a:r>
              <a:rPr lang="en-US" sz="1600" dirty="0" err="1"/>
              <a:t>rowwhere</a:t>
            </a:r>
            <a:r>
              <a:rPr lang="en-US" sz="1600" dirty="0"/>
              <a:t> the </a:t>
            </a:r>
            <a:r>
              <a:rPr lang="en-US" sz="1600" dirty="0" err="1"/>
              <a:t>subquery</a:t>
            </a:r>
            <a:r>
              <a:rPr lang="en-US" sz="1600" dirty="0"/>
              <a:t> returns TRUE</a:t>
            </a:r>
            <a:r>
              <a:rPr lang="en-US" sz="1600" dirty="0" smtClean="0"/>
              <a:t>.</a:t>
            </a:r>
          </a:p>
          <a:p>
            <a:pPr marL="0" indent="0">
              <a:buNone/>
            </a:pPr>
            <a:endParaRPr lang="en-US" sz="1600" dirty="0"/>
          </a:p>
          <a:p>
            <a:pPr marL="0" indent="0">
              <a:buNone/>
            </a:pPr>
            <a:r>
              <a:rPr lang="en-US" sz="1600" dirty="0" smtClean="0"/>
              <a:t>The second  </a:t>
            </a:r>
            <a:r>
              <a:rPr lang="en-US" sz="1600" dirty="0"/>
              <a:t>query uses NOT EXISTS keyword in WHERE clause to return a list of </a:t>
            </a:r>
            <a:r>
              <a:rPr lang="en-US" sz="1600" dirty="0" smtClean="0"/>
              <a:t>customer numbers </a:t>
            </a:r>
            <a:r>
              <a:rPr lang="en-US" sz="1600" dirty="0"/>
              <a:t>whose </a:t>
            </a:r>
            <a:r>
              <a:rPr lang="en-US" sz="1600" dirty="0" smtClean="0"/>
              <a:t>order status is a value other than ‘Shipped’.</a:t>
            </a:r>
          </a:p>
        </p:txBody>
      </p:sp>
      <p:sp>
        <p:nvSpPr>
          <p:cNvPr id="4" name="Slide Number Placeholder 3"/>
          <p:cNvSpPr>
            <a:spLocks noGrp="1"/>
          </p:cNvSpPr>
          <p:nvPr>
            <p:ph type="sldNum" sz="quarter" idx="12"/>
          </p:nvPr>
        </p:nvSpPr>
        <p:spPr/>
        <p:txBody>
          <a:bodyPr/>
          <a:lstStyle/>
          <a:p>
            <a:fld id="{A04AFBC5-2B20-4E0B-9DFE-D04369A198DB}" type="slidenum">
              <a:rPr lang="en-GB" smtClean="0"/>
              <a:pPr/>
              <a:t>36</a:t>
            </a:fld>
            <a:endParaRPr lang="en-GB" dirty="0"/>
          </a:p>
        </p:txBody>
      </p:sp>
      <p:sp>
        <p:nvSpPr>
          <p:cNvPr id="5" name="TextBox 4"/>
          <p:cNvSpPr txBox="1"/>
          <p:nvPr/>
        </p:nvSpPr>
        <p:spPr>
          <a:xfrm>
            <a:off x="4495800" y="2172813"/>
            <a:ext cx="5105400" cy="2215991"/>
          </a:xfrm>
          <a:prstGeom prst="rect">
            <a:avLst/>
          </a:prstGeom>
          <a:noFill/>
        </p:spPr>
        <p:txBody>
          <a:bodyPr wrap="square" rtlCol="0">
            <a:spAutoFit/>
          </a:bodyPr>
          <a:lstStyle/>
          <a:p>
            <a:r>
              <a:rPr lang="en-US" sz="1700" b="1" dirty="0" smtClean="0">
                <a:solidFill>
                  <a:schemeClr val="accent1">
                    <a:lumMod val="75000"/>
                  </a:schemeClr>
                </a:solidFill>
              </a:rPr>
              <a:t> SELECT </a:t>
            </a:r>
            <a:r>
              <a:rPr lang="en-US" sz="1700" b="1" dirty="0" err="1">
                <a:solidFill>
                  <a:schemeClr val="accent6">
                    <a:lumMod val="75000"/>
                  </a:schemeClr>
                </a:solidFill>
              </a:rPr>
              <a:t>customernumber</a:t>
            </a:r>
            <a:endParaRPr lang="en-US" sz="1700" b="1" dirty="0">
              <a:solidFill>
                <a:schemeClr val="accent6">
                  <a:lumMod val="75000"/>
                </a:schemeClr>
              </a:solidFill>
            </a:endParaRPr>
          </a:p>
          <a:p>
            <a:r>
              <a:rPr lang="en-US" sz="1700" b="1" dirty="0" smtClean="0">
                <a:solidFill>
                  <a:schemeClr val="accent1">
                    <a:lumMod val="75000"/>
                  </a:schemeClr>
                </a:solidFill>
              </a:rPr>
              <a:t> FROM </a:t>
            </a:r>
            <a:r>
              <a:rPr lang="en-US" sz="1700" b="1" dirty="0">
                <a:solidFill>
                  <a:schemeClr val="accent6">
                    <a:lumMod val="75000"/>
                  </a:schemeClr>
                </a:solidFill>
              </a:rPr>
              <a:t>customers</a:t>
            </a:r>
            <a:r>
              <a:rPr lang="en-US" sz="1700" b="1" dirty="0">
                <a:solidFill>
                  <a:schemeClr val="accent1">
                    <a:lumMod val="75000"/>
                  </a:schemeClr>
                </a:solidFill>
              </a:rPr>
              <a:t> AS </a:t>
            </a:r>
            <a:r>
              <a:rPr lang="en-US" sz="1700" b="1" dirty="0">
                <a:solidFill>
                  <a:schemeClr val="accent6">
                    <a:lumMod val="75000"/>
                  </a:schemeClr>
                </a:solidFill>
              </a:rPr>
              <a:t>a</a:t>
            </a:r>
          </a:p>
          <a:p>
            <a:r>
              <a:rPr lang="en-US" sz="1700" b="1" dirty="0" smtClean="0">
                <a:solidFill>
                  <a:schemeClr val="accent1">
                    <a:lumMod val="75000"/>
                  </a:schemeClr>
                </a:solidFill>
              </a:rPr>
              <a:t> WHERE </a:t>
            </a:r>
            <a:r>
              <a:rPr lang="en-US" sz="1700" b="1" dirty="0">
                <a:solidFill>
                  <a:schemeClr val="accent1">
                    <a:lumMod val="75000"/>
                  </a:schemeClr>
                </a:solidFill>
              </a:rPr>
              <a:t>NOT EXISTS</a:t>
            </a:r>
          </a:p>
          <a:p>
            <a:r>
              <a:rPr lang="en-US" sz="1700" b="1" dirty="0" smtClean="0">
                <a:solidFill>
                  <a:schemeClr val="accent1">
                    <a:lumMod val="75000"/>
                  </a:schemeClr>
                </a:solidFill>
              </a:rPr>
              <a:t>  (</a:t>
            </a:r>
            <a:endParaRPr lang="en-US" sz="1700" b="1" dirty="0">
              <a:solidFill>
                <a:schemeClr val="accent1">
                  <a:lumMod val="75000"/>
                </a:schemeClr>
              </a:solidFill>
            </a:endParaRPr>
          </a:p>
          <a:p>
            <a:r>
              <a:rPr lang="en-US" sz="1700" b="1" dirty="0">
                <a:solidFill>
                  <a:schemeClr val="accent1">
                    <a:lumMod val="75000"/>
                  </a:schemeClr>
                </a:solidFill>
              </a:rPr>
              <a:t>    SELECT * FROM </a:t>
            </a:r>
            <a:r>
              <a:rPr lang="en-US" sz="1700" b="1" dirty="0">
                <a:solidFill>
                  <a:schemeClr val="accent6">
                    <a:lumMod val="75000"/>
                  </a:schemeClr>
                </a:solidFill>
              </a:rPr>
              <a:t>orders</a:t>
            </a:r>
            <a:r>
              <a:rPr lang="en-US" sz="1700" b="1" dirty="0">
                <a:solidFill>
                  <a:schemeClr val="accent1">
                    <a:lumMod val="75000"/>
                  </a:schemeClr>
                </a:solidFill>
              </a:rPr>
              <a:t> AS </a:t>
            </a:r>
            <a:r>
              <a:rPr lang="en-US" sz="1700" b="1" dirty="0">
                <a:solidFill>
                  <a:schemeClr val="accent6">
                    <a:lumMod val="75000"/>
                  </a:schemeClr>
                </a:solidFill>
              </a:rPr>
              <a:t>b</a:t>
            </a:r>
          </a:p>
          <a:p>
            <a:r>
              <a:rPr lang="en-US" sz="1700" b="1" dirty="0">
                <a:solidFill>
                  <a:schemeClr val="accent1">
                    <a:lumMod val="75000"/>
                  </a:schemeClr>
                </a:solidFill>
              </a:rPr>
              <a:t>    WHERE </a:t>
            </a:r>
            <a:r>
              <a:rPr lang="en-US" sz="1700" b="1" dirty="0" err="1">
                <a:solidFill>
                  <a:schemeClr val="accent6">
                    <a:lumMod val="75000"/>
                  </a:schemeClr>
                </a:solidFill>
              </a:rPr>
              <a:t>a.customernumber</a:t>
            </a:r>
            <a:r>
              <a:rPr lang="en-US" sz="1700" b="1" dirty="0">
                <a:solidFill>
                  <a:schemeClr val="accent6">
                    <a:lumMod val="75000"/>
                  </a:schemeClr>
                </a:solidFill>
              </a:rPr>
              <a:t> = </a:t>
            </a:r>
            <a:r>
              <a:rPr lang="en-US" sz="1700" b="1" dirty="0" err="1">
                <a:solidFill>
                  <a:schemeClr val="accent6">
                    <a:lumMod val="75000"/>
                  </a:schemeClr>
                </a:solidFill>
              </a:rPr>
              <a:t>b.customernumber</a:t>
            </a:r>
            <a:endParaRPr lang="en-US" sz="1700" b="1" dirty="0">
              <a:solidFill>
                <a:schemeClr val="accent6">
                  <a:lumMod val="75000"/>
                </a:schemeClr>
              </a:solidFill>
            </a:endParaRPr>
          </a:p>
          <a:p>
            <a:r>
              <a:rPr lang="en-US" sz="1700" b="1" dirty="0">
                <a:solidFill>
                  <a:schemeClr val="accent1">
                    <a:lumMod val="75000"/>
                  </a:schemeClr>
                </a:solidFill>
              </a:rPr>
              <a:t>    AND </a:t>
            </a:r>
            <a:r>
              <a:rPr lang="en-US" sz="1700" b="1" dirty="0">
                <a:solidFill>
                  <a:schemeClr val="accent6">
                    <a:lumMod val="75000"/>
                  </a:schemeClr>
                </a:solidFill>
              </a:rPr>
              <a:t>status </a:t>
            </a:r>
            <a:r>
              <a:rPr lang="en-US" sz="1700" b="1" dirty="0" smtClean="0">
                <a:solidFill>
                  <a:schemeClr val="accent6">
                    <a:lumMod val="75000"/>
                  </a:schemeClr>
                </a:solidFill>
              </a:rPr>
              <a:t>&lt;&gt; 'Shipped</a:t>
            </a:r>
            <a:r>
              <a:rPr lang="en-US" b="1" dirty="0">
                <a:solidFill>
                  <a:schemeClr val="accent6">
                    <a:lumMod val="75000"/>
                  </a:schemeClr>
                </a:solidFill>
              </a:rPr>
              <a:t>'</a:t>
            </a:r>
          </a:p>
          <a:p>
            <a:r>
              <a:rPr lang="en-US" b="1" dirty="0" smtClean="0">
                <a:solidFill>
                  <a:schemeClr val="accent1">
                    <a:lumMod val="75000"/>
                  </a:schemeClr>
                </a:solidFill>
              </a:rPr>
              <a:t>  );</a:t>
            </a:r>
            <a:endParaRPr lang="en-US" b="1" dirty="0">
              <a:solidFill>
                <a:schemeClr val="accent1">
                  <a:lumMod val="75000"/>
                </a:schemeClr>
              </a:solidFill>
            </a:endParaRPr>
          </a:p>
        </p:txBody>
      </p:sp>
      <p:sp>
        <p:nvSpPr>
          <p:cNvPr id="6" name="TextBox 5"/>
          <p:cNvSpPr txBox="1"/>
          <p:nvPr/>
        </p:nvSpPr>
        <p:spPr>
          <a:xfrm>
            <a:off x="0" y="2167061"/>
            <a:ext cx="5181600" cy="2185214"/>
          </a:xfrm>
          <a:prstGeom prst="rect">
            <a:avLst/>
          </a:prstGeom>
          <a:noFill/>
        </p:spPr>
        <p:txBody>
          <a:bodyPr wrap="square" rtlCol="0">
            <a:spAutoFit/>
          </a:bodyPr>
          <a:lstStyle/>
          <a:p>
            <a:r>
              <a:rPr lang="en-US" sz="1700" b="1" dirty="0" smtClean="0">
                <a:solidFill>
                  <a:schemeClr val="accent1">
                    <a:lumMod val="75000"/>
                  </a:schemeClr>
                </a:solidFill>
              </a:rPr>
              <a:t> SELECT </a:t>
            </a:r>
            <a:r>
              <a:rPr lang="en-US" sz="1700" b="1" dirty="0" err="1">
                <a:solidFill>
                  <a:schemeClr val="accent6">
                    <a:lumMod val="75000"/>
                  </a:schemeClr>
                </a:solidFill>
              </a:rPr>
              <a:t>customernumber</a:t>
            </a:r>
            <a:endParaRPr lang="en-US" sz="1700" b="1" dirty="0">
              <a:solidFill>
                <a:schemeClr val="accent6">
                  <a:lumMod val="75000"/>
                </a:schemeClr>
              </a:solidFill>
            </a:endParaRPr>
          </a:p>
          <a:p>
            <a:r>
              <a:rPr lang="en-US" sz="1700" b="1" dirty="0" smtClean="0">
                <a:solidFill>
                  <a:schemeClr val="accent1">
                    <a:lumMod val="75000"/>
                  </a:schemeClr>
                </a:solidFill>
              </a:rPr>
              <a:t> FROM </a:t>
            </a:r>
            <a:r>
              <a:rPr lang="en-US" sz="1700" b="1" dirty="0">
                <a:solidFill>
                  <a:schemeClr val="accent6">
                    <a:lumMod val="75000"/>
                  </a:schemeClr>
                </a:solidFill>
              </a:rPr>
              <a:t>customers</a:t>
            </a:r>
            <a:r>
              <a:rPr lang="en-US" sz="1700" b="1" dirty="0">
                <a:solidFill>
                  <a:schemeClr val="accent1">
                    <a:lumMod val="75000"/>
                  </a:schemeClr>
                </a:solidFill>
              </a:rPr>
              <a:t> AS </a:t>
            </a:r>
            <a:r>
              <a:rPr lang="en-US" sz="1700" b="1" dirty="0">
                <a:solidFill>
                  <a:schemeClr val="accent6">
                    <a:lumMod val="75000"/>
                  </a:schemeClr>
                </a:solidFill>
              </a:rPr>
              <a:t>a</a:t>
            </a:r>
          </a:p>
          <a:p>
            <a:r>
              <a:rPr lang="en-US" sz="1700" b="1" dirty="0" smtClean="0">
                <a:solidFill>
                  <a:schemeClr val="accent1">
                    <a:lumMod val="75000"/>
                  </a:schemeClr>
                </a:solidFill>
              </a:rPr>
              <a:t> WHERE </a:t>
            </a:r>
            <a:r>
              <a:rPr lang="en-US" sz="1700" b="1" dirty="0">
                <a:solidFill>
                  <a:schemeClr val="accent1">
                    <a:lumMod val="75000"/>
                  </a:schemeClr>
                </a:solidFill>
              </a:rPr>
              <a:t>EXISTS</a:t>
            </a:r>
          </a:p>
          <a:p>
            <a:r>
              <a:rPr lang="en-US" sz="1700" b="1" dirty="0" smtClean="0">
                <a:solidFill>
                  <a:schemeClr val="accent1">
                    <a:lumMod val="75000"/>
                  </a:schemeClr>
                </a:solidFill>
              </a:rPr>
              <a:t>  (</a:t>
            </a:r>
            <a:endParaRPr lang="en-US" sz="1700" b="1" dirty="0">
              <a:solidFill>
                <a:schemeClr val="accent1">
                  <a:lumMod val="75000"/>
                </a:schemeClr>
              </a:solidFill>
            </a:endParaRPr>
          </a:p>
          <a:p>
            <a:r>
              <a:rPr lang="en-US" sz="1700" b="1" dirty="0">
                <a:solidFill>
                  <a:schemeClr val="accent1">
                    <a:lumMod val="75000"/>
                  </a:schemeClr>
                </a:solidFill>
              </a:rPr>
              <a:t>   </a:t>
            </a:r>
            <a:r>
              <a:rPr lang="en-US" sz="1700" b="1" dirty="0" smtClean="0">
                <a:solidFill>
                  <a:schemeClr val="accent1">
                    <a:lumMod val="75000"/>
                  </a:schemeClr>
                </a:solidFill>
              </a:rPr>
              <a:t>SELECT </a:t>
            </a:r>
            <a:r>
              <a:rPr lang="en-US" sz="1700" b="1" dirty="0">
                <a:solidFill>
                  <a:schemeClr val="accent1">
                    <a:lumMod val="75000"/>
                  </a:schemeClr>
                </a:solidFill>
              </a:rPr>
              <a:t>* FROM </a:t>
            </a:r>
            <a:r>
              <a:rPr lang="en-US" sz="1700" b="1" dirty="0">
                <a:solidFill>
                  <a:schemeClr val="accent6">
                    <a:lumMod val="75000"/>
                  </a:schemeClr>
                </a:solidFill>
              </a:rPr>
              <a:t>orders </a:t>
            </a:r>
            <a:r>
              <a:rPr lang="en-US" sz="1700" b="1" dirty="0">
                <a:solidFill>
                  <a:schemeClr val="accent1">
                    <a:lumMod val="75000"/>
                  </a:schemeClr>
                </a:solidFill>
              </a:rPr>
              <a:t>AS </a:t>
            </a:r>
            <a:r>
              <a:rPr lang="en-US" sz="1700" b="1" dirty="0">
                <a:solidFill>
                  <a:schemeClr val="accent6">
                    <a:lumMod val="75000"/>
                  </a:schemeClr>
                </a:solidFill>
              </a:rPr>
              <a:t>b</a:t>
            </a:r>
          </a:p>
          <a:p>
            <a:r>
              <a:rPr lang="en-US" sz="1700" b="1" dirty="0">
                <a:solidFill>
                  <a:schemeClr val="accent1">
                    <a:lumMod val="75000"/>
                  </a:schemeClr>
                </a:solidFill>
              </a:rPr>
              <a:t>  </a:t>
            </a:r>
            <a:r>
              <a:rPr lang="en-US" sz="1700" b="1" dirty="0" smtClean="0">
                <a:solidFill>
                  <a:schemeClr val="accent1">
                    <a:lumMod val="75000"/>
                  </a:schemeClr>
                </a:solidFill>
              </a:rPr>
              <a:t> WHERE </a:t>
            </a:r>
            <a:r>
              <a:rPr lang="en-US" sz="1700" b="1" dirty="0" err="1">
                <a:solidFill>
                  <a:schemeClr val="accent6">
                    <a:lumMod val="75000"/>
                  </a:schemeClr>
                </a:solidFill>
              </a:rPr>
              <a:t>a.customernumber</a:t>
            </a:r>
            <a:r>
              <a:rPr lang="en-US" sz="1700" b="1" dirty="0">
                <a:solidFill>
                  <a:schemeClr val="accent6">
                    <a:lumMod val="75000"/>
                  </a:schemeClr>
                </a:solidFill>
              </a:rPr>
              <a:t> = </a:t>
            </a:r>
            <a:r>
              <a:rPr lang="en-US" sz="1700" b="1" dirty="0" err="1" smtClean="0">
                <a:solidFill>
                  <a:schemeClr val="accent6">
                    <a:lumMod val="75000"/>
                  </a:schemeClr>
                </a:solidFill>
              </a:rPr>
              <a:t>b.customernumber</a:t>
            </a:r>
            <a:endParaRPr lang="en-US" sz="1700" b="1" dirty="0" smtClean="0">
              <a:solidFill>
                <a:schemeClr val="accent6">
                  <a:lumMod val="75000"/>
                </a:schemeClr>
              </a:solidFill>
            </a:endParaRPr>
          </a:p>
          <a:p>
            <a:r>
              <a:rPr lang="en-US" sz="1700" b="1" dirty="0" smtClean="0">
                <a:solidFill>
                  <a:schemeClr val="accent1">
                    <a:lumMod val="75000"/>
                  </a:schemeClr>
                </a:solidFill>
              </a:rPr>
              <a:t>   AND </a:t>
            </a:r>
            <a:r>
              <a:rPr lang="en-US" sz="1700" b="1" dirty="0" smtClean="0">
                <a:solidFill>
                  <a:schemeClr val="accent6">
                    <a:lumMod val="75000"/>
                  </a:schemeClr>
                </a:solidFill>
              </a:rPr>
              <a:t>status ='Shipped'</a:t>
            </a:r>
          </a:p>
          <a:p>
            <a:r>
              <a:rPr lang="en-US" sz="1700" b="1" dirty="0" smtClean="0">
                <a:solidFill>
                  <a:schemeClr val="accent1">
                    <a:lumMod val="75000"/>
                  </a:schemeClr>
                </a:solidFill>
              </a:rPr>
              <a:t>  );</a:t>
            </a:r>
            <a:endParaRPr lang="en-IN" sz="1700" b="1" dirty="0">
              <a:solidFill>
                <a:schemeClr val="accent1">
                  <a:lumMod val="75000"/>
                </a:schemeClr>
              </a:solidFill>
            </a:endParaRPr>
          </a:p>
        </p:txBody>
      </p:sp>
    </p:spTree>
    <p:extLst>
      <p:ext uri="{BB962C8B-B14F-4D97-AF65-F5344CB8AC3E}">
        <p14:creationId xmlns:p14="http://schemas.microsoft.com/office/powerpoint/2010/main" val="4075955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dirty="0" smtClean="0"/>
              <a:t>Correlated vs. Non Correlated </a:t>
            </a:r>
            <a:r>
              <a:rPr lang="en-US" sz="2800" dirty="0"/>
              <a:t>Subquery</a:t>
            </a:r>
          </a:p>
        </p:txBody>
      </p:sp>
      <p:sp>
        <p:nvSpPr>
          <p:cNvPr id="3" name="Content Placeholder 2"/>
          <p:cNvSpPr>
            <a:spLocks noGrp="1"/>
          </p:cNvSpPr>
          <p:nvPr>
            <p:ph idx="1"/>
          </p:nvPr>
        </p:nvSpPr>
        <p:spPr/>
        <p:txBody>
          <a:bodyPr/>
          <a:lstStyle/>
          <a:p>
            <a:pPr>
              <a:buNone/>
            </a:pPr>
            <a:r>
              <a:rPr lang="en-US" sz="1800" b="1" dirty="0" smtClean="0"/>
              <a:t>Difference between Correlated and Non Correlated </a:t>
            </a:r>
            <a:r>
              <a:rPr lang="en-US" sz="1800" b="1" dirty="0" err="1" smtClean="0"/>
              <a:t>Subquery</a:t>
            </a:r>
            <a:endParaRPr lang="en-US" sz="1800" b="1" dirty="0" smtClean="0"/>
          </a:p>
          <a:p>
            <a:r>
              <a:rPr lang="en-US" sz="1800" dirty="0" smtClean="0"/>
              <a:t>In case of correlated </a:t>
            </a:r>
            <a:r>
              <a:rPr lang="en-US" sz="1800" dirty="0" err="1" smtClean="0"/>
              <a:t>subquery</a:t>
            </a:r>
            <a:r>
              <a:rPr lang="en-US" sz="1800" dirty="0" smtClean="0"/>
              <a:t> inner query depends on outer query while in case of non correlated query inner query or </a:t>
            </a:r>
            <a:r>
              <a:rPr lang="en-US" sz="1800" dirty="0" err="1" smtClean="0"/>
              <a:t>subquery</a:t>
            </a:r>
            <a:r>
              <a:rPr lang="en-US" sz="1800" dirty="0" smtClean="0"/>
              <a:t> doesn't depends on outer query and run by its own.</a:t>
            </a:r>
          </a:p>
          <a:p>
            <a:r>
              <a:rPr lang="en-US" sz="1800" dirty="0" smtClean="0"/>
              <a:t>In case of correlated </a:t>
            </a:r>
            <a:r>
              <a:rPr lang="en-US" sz="1800" dirty="0" err="1" smtClean="0"/>
              <a:t>subquery</a:t>
            </a:r>
            <a:r>
              <a:rPr lang="en-US" sz="1800" dirty="0" smtClean="0"/>
              <a:t>, outer query executed before inner query or </a:t>
            </a:r>
            <a:r>
              <a:rPr lang="en-US" sz="1800" dirty="0" err="1" smtClean="0"/>
              <a:t>subquery</a:t>
            </a:r>
            <a:r>
              <a:rPr lang="en-US" sz="1800" dirty="0" smtClean="0"/>
              <a:t> while in case of Non Correlated </a:t>
            </a:r>
            <a:r>
              <a:rPr lang="en-US" sz="1800" dirty="0" err="1" smtClean="0"/>
              <a:t>subquery</a:t>
            </a:r>
            <a:r>
              <a:rPr lang="en-US" sz="1800" dirty="0" smtClean="0"/>
              <a:t> inner query executes before outer query.</a:t>
            </a:r>
          </a:p>
          <a:p>
            <a:r>
              <a:rPr lang="en-US" sz="1800" dirty="0" smtClean="0"/>
              <a:t>Common example of correlated </a:t>
            </a:r>
            <a:r>
              <a:rPr lang="en-US" sz="1800" dirty="0" err="1" smtClean="0"/>
              <a:t>subquery</a:t>
            </a:r>
            <a:r>
              <a:rPr lang="en-US" sz="1800" dirty="0" smtClean="0"/>
              <a:t> is using exits and not exists keyword while non correlated query mostly use IN or NOT IN keywords.</a:t>
            </a:r>
          </a:p>
          <a:p>
            <a:endParaRPr lang="en-US" sz="1800" dirty="0"/>
          </a:p>
          <a:p>
            <a:pPr marL="0" indent="0">
              <a:buNone/>
            </a:pPr>
            <a:r>
              <a:rPr lang="en-US" sz="1600" dirty="0"/>
              <a:t/>
            </a:r>
            <a:br>
              <a:rPr lang="en-US" sz="1600" dirty="0"/>
            </a:br>
            <a:r>
              <a:rPr lang="en-US" sz="1600" dirty="0" smtClean="0"/>
              <a:t> </a:t>
            </a:r>
          </a:p>
        </p:txBody>
      </p:sp>
      <p:sp>
        <p:nvSpPr>
          <p:cNvPr id="4" name="Slide Number Placeholder 3"/>
          <p:cNvSpPr>
            <a:spLocks noGrp="1"/>
          </p:cNvSpPr>
          <p:nvPr>
            <p:ph type="sldNum" sz="quarter" idx="12"/>
          </p:nvPr>
        </p:nvSpPr>
        <p:spPr/>
        <p:txBody>
          <a:bodyPr/>
          <a:lstStyle/>
          <a:p>
            <a:fld id="{A04AFBC5-2B20-4E0B-9DFE-D04369A198DB}" type="slidenum">
              <a:rPr lang="en-GB" smtClean="0"/>
              <a:pPr/>
              <a:t>37</a:t>
            </a:fld>
            <a:endParaRPr lang="en-GB"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0199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38</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extLst>
      <p:ext uri="{BB962C8B-B14F-4D97-AF65-F5344CB8AC3E}">
        <p14:creationId xmlns:p14="http://schemas.microsoft.com/office/powerpoint/2010/main" val="496358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5"/>
                                        </p:tgtEl>
                                      </p:cBhvr>
                                    </p:animEffect>
                                    <p:animScale>
                                      <p:cBhvr>
                                        <p:cTn id="7"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r>
              <a:rPr lang="en-US" sz="1800" dirty="0"/>
              <a:t>Now we are well versed with </a:t>
            </a:r>
            <a:r>
              <a:rPr lang="en-US" sz="1800" dirty="0" err="1" smtClean="0"/>
              <a:t>subqueries</a:t>
            </a:r>
            <a:r>
              <a:rPr lang="en-US" sz="1800" dirty="0" smtClean="0"/>
              <a:t>, let </a:t>
            </a:r>
            <a:r>
              <a:rPr lang="en-US" sz="1800" dirty="0"/>
              <a:t>us help Tim </a:t>
            </a:r>
            <a:r>
              <a:rPr lang="en-US" sz="1800" dirty="0" smtClean="0"/>
              <a:t>meet his requirements for Alliance Online Feedback System.</a:t>
            </a:r>
            <a:endParaRPr lang="en-US" sz="1800" dirty="0"/>
          </a:p>
          <a:p>
            <a:pPr marL="0" indent="0">
              <a:buNone/>
            </a:pPr>
            <a:r>
              <a:rPr lang="en-US" sz="1800" dirty="0"/>
              <a:t>Please check Hands On document for more details.</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t>Hands </a:t>
            </a:r>
            <a:r>
              <a:rPr lang="en-US" dirty="0"/>
              <a:t>On</a:t>
            </a: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39</a:t>
            </a:fld>
            <a:endParaRPr lang="en-US"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790825"/>
            <a:ext cx="790575" cy="1323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Callout 11"/>
          <p:cNvSpPr/>
          <p:nvPr/>
        </p:nvSpPr>
        <p:spPr>
          <a:xfrm>
            <a:off x="4572000" y="1828800"/>
            <a:ext cx="2819400" cy="1624012"/>
          </a:xfrm>
          <a:prstGeom prst="wedgeEllipseCallout">
            <a:avLst>
              <a:gd name="adj1" fmla="val -65854"/>
              <a:gd name="adj2" fmla="val 4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accent1">
                    <a:lumMod val="50000"/>
                  </a:schemeClr>
                </a:solidFill>
              </a:rPr>
              <a:t>You’ve done a good job. </a:t>
            </a:r>
            <a:r>
              <a:rPr lang="en-US" sz="2000" b="1" dirty="0">
                <a:solidFill>
                  <a:srgbClr val="6DA400"/>
                </a:solidFill>
              </a:rPr>
              <a:t>Thanks!</a:t>
            </a:r>
            <a:endParaRPr lang="en-US" sz="1600" dirty="0">
              <a:solidFill>
                <a:srgbClr val="6DA400"/>
              </a:solidFill>
            </a:endParaRPr>
          </a:p>
          <a:p>
            <a:pPr algn="ctr"/>
            <a:endParaRPr lang="en-US" sz="1400" dirty="0">
              <a:solidFill>
                <a:schemeClr val="bg2">
                  <a:lumMod val="25000"/>
                </a:schemeClr>
              </a:solidFill>
            </a:endParaRPr>
          </a:p>
        </p:txBody>
      </p:sp>
    </p:spTree>
    <p:extLst>
      <p:ext uri="{BB962C8B-B14F-4D97-AF65-F5344CB8AC3E}">
        <p14:creationId xmlns:p14="http://schemas.microsoft.com/office/powerpoint/2010/main" val="167499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400" dirty="0" smtClean="0"/>
              <a:t>After this session  you will be able to understand:</a:t>
            </a:r>
          </a:p>
          <a:p>
            <a:pPr lvl="1"/>
            <a:r>
              <a:rPr lang="en-US" sz="2000" dirty="0" err="1" smtClean="0"/>
              <a:t>Subqueries</a:t>
            </a:r>
            <a:endParaRPr lang="en-US" sz="2000" dirty="0" smtClean="0"/>
          </a:p>
          <a:p>
            <a:pPr lvl="1"/>
            <a:r>
              <a:rPr lang="en-US" sz="2000" dirty="0" smtClean="0"/>
              <a:t>Advantages of </a:t>
            </a:r>
            <a:r>
              <a:rPr lang="en-US" sz="2000" dirty="0" err="1" smtClean="0"/>
              <a:t>subqueries</a:t>
            </a:r>
            <a:endParaRPr lang="en-US" sz="2000" dirty="0" smtClean="0"/>
          </a:p>
          <a:p>
            <a:pPr lvl="1"/>
            <a:r>
              <a:rPr lang="en-US" sz="2000" dirty="0" smtClean="0"/>
              <a:t>Rules of </a:t>
            </a:r>
            <a:r>
              <a:rPr lang="en-US" sz="2000" dirty="0" err="1" smtClean="0"/>
              <a:t>subqueries</a:t>
            </a:r>
            <a:endParaRPr lang="en-US" sz="2000" dirty="0" smtClean="0"/>
          </a:p>
          <a:p>
            <a:pPr lvl="1"/>
            <a:r>
              <a:rPr lang="en-US" sz="2000" dirty="0" smtClean="0"/>
              <a:t>How to use </a:t>
            </a:r>
            <a:r>
              <a:rPr lang="en-US" sz="2000" dirty="0" err="1" smtClean="0"/>
              <a:t>subqueries</a:t>
            </a:r>
            <a:r>
              <a:rPr lang="en-US" sz="2000" dirty="0" smtClean="0"/>
              <a:t> with the SELECT, INSERT, UPDATE, DELETE statement:</a:t>
            </a:r>
          </a:p>
          <a:p>
            <a:pPr lvl="1"/>
            <a:r>
              <a:rPr lang="en-US" sz="2000" dirty="0" smtClean="0"/>
              <a:t>Sub queries types: scalar </a:t>
            </a:r>
            <a:r>
              <a:rPr lang="en-US" sz="2000" dirty="0" err="1" smtClean="0"/>
              <a:t>subquery</a:t>
            </a:r>
            <a:r>
              <a:rPr lang="en-US" sz="2000" dirty="0" smtClean="0"/>
              <a:t>, single row </a:t>
            </a:r>
            <a:r>
              <a:rPr lang="en-US" sz="2000" dirty="0" err="1" smtClean="0"/>
              <a:t>subquery</a:t>
            </a:r>
            <a:r>
              <a:rPr lang="en-US" sz="2000" dirty="0" smtClean="0"/>
              <a:t>, multiple row </a:t>
            </a:r>
            <a:r>
              <a:rPr lang="en-US" sz="2000" dirty="0" err="1" smtClean="0"/>
              <a:t>subquery</a:t>
            </a:r>
            <a:endParaRPr lang="en-US" sz="2000" dirty="0" smtClean="0"/>
          </a:p>
          <a:p>
            <a:pPr lvl="1"/>
            <a:r>
              <a:rPr lang="en-US" sz="2000" dirty="0" smtClean="0"/>
              <a:t>The use of IN, NOT IN, ALL, ANY, and SOME</a:t>
            </a:r>
          </a:p>
          <a:p>
            <a:pPr lvl="1"/>
            <a:r>
              <a:rPr lang="en-US" sz="2000" dirty="0" smtClean="0"/>
              <a:t>The use of correlated </a:t>
            </a:r>
            <a:r>
              <a:rPr lang="en-US" sz="2000" dirty="0" err="1" smtClean="0"/>
              <a:t>subqueries</a:t>
            </a:r>
            <a:endParaRPr lang="en-US" sz="2000" dirty="0" smtClean="0"/>
          </a:p>
          <a:p>
            <a:pPr lvl="1"/>
            <a:r>
              <a:rPr lang="en-US" sz="2000" dirty="0" smtClean="0"/>
              <a:t>The use of EXISTS, NOT EXISTS </a:t>
            </a:r>
          </a:p>
          <a:p>
            <a:pPr lvl="1"/>
            <a:r>
              <a:rPr lang="en-US" sz="2000" dirty="0" smtClean="0"/>
              <a:t>The use of difference between correlated &amp;non correlated </a:t>
            </a:r>
            <a:r>
              <a:rPr lang="en-US" sz="2000" dirty="0" err="1" smtClean="0"/>
              <a:t>subquery</a:t>
            </a:r>
            <a:endParaRPr lang="en-US" sz="2000"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3897521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Activity</a:t>
            </a:r>
            <a:endParaRPr lang="en-US" sz="40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40</a:t>
            </a:fld>
            <a:endParaRPr lang="en-US" dirty="0"/>
          </a:p>
        </p:txBody>
      </p:sp>
      <p:sp>
        <p:nvSpPr>
          <p:cNvPr id="6" name="TextBox 5"/>
          <p:cNvSpPr txBox="1"/>
          <p:nvPr/>
        </p:nvSpPr>
        <p:spPr>
          <a:xfrm>
            <a:off x="152400" y="1600200"/>
            <a:ext cx="8839200" cy="458587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t>
            </a:r>
            <a:r>
              <a:rPr lang="en-US" sz="1600" dirty="0" smtClean="0">
                <a:latin typeface="Arial" pitchFamily="34" charset="0"/>
                <a:cs typeface="Arial" pitchFamily="34" charset="0"/>
              </a:rPr>
              <a:t>Cognizant Academy</a:t>
            </a:r>
            <a:r>
              <a:rPr lang="en-US" sz="1600" b="0" dirty="0" smtClean="0">
                <a:latin typeface="Arial" pitchFamily="34" charset="0"/>
                <a:cs typeface="Arial" pitchFamily="34" charset="0"/>
              </a:rPr>
              <a:t>.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286000"/>
            <a:ext cx="6400800" cy="646331"/>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sz="1600" b="1" dirty="0" smtClean="0">
                <a:solidFill>
                  <a:schemeClr val="bg1"/>
                </a:solidFill>
                <a:latin typeface="Arial" pitchFamily="34" charset="0"/>
                <a:cs typeface="Arial" pitchFamily="34" charset="0"/>
              </a:rPr>
              <a:t>C</a:t>
            </a:r>
            <a:r>
              <a:rPr lang="en-US" sz="1600" dirty="0" smtClean="0">
                <a:solidFill>
                  <a:schemeClr val="tx1">
                    <a:lumMod val="65000"/>
                    <a:lumOff val="35000"/>
                  </a:schemeClr>
                </a:solidFill>
                <a:latin typeface="Arial" pitchFamily="34" charset="0"/>
                <a:cs typeface="Arial" pitchFamily="34" charset="0"/>
              </a:rPr>
              <a:t>ourse </a:t>
            </a:r>
            <a:r>
              <a:rPr lang="en-US" sz="1600" b="1" dirty="0" smtClean="0">
                <a:solidFill>
                  <a:schemeClr val="bg1"/>
                </a:solidFill>
                <a:latin typeface="Arial" pitchFamily="34" charset="0"/>
                <a:cs typeface="Arial" pitchFamily="34" charset="0"/>
              </a:rPr>
              <a:t>M</a:t>
            </a:r>
            <a:r>
              <a:rPr lang="en-US" sz="1600" dirty="0" smtClean="0">
                <a:solidFill>
                  <a:schemeClr val="tx1">
                    <a:lumMod val="65000"/>
                    <a:lumOff val="35000"/>
                  </a:schemeClr>
                </a:solidFill>
                <a:latin typeface="Arial" pitchFamily="34" charset="0"/>
                <a:cs typeface="Arial" pitchFamily="34" charset="0"/>
              </a:rPr>
              <a:t>anagement </a:t>
            </a:r>
            <a:r>
              <a:rPr lang="en-US" sz="1600" b="1" dirty="0" smtClean="0">
                <a:solidFill>
                  <a:schemeClr val="bg1"/>
                </a:solidFill>
                <a:latin typeface="Arial" pitchFamily="34" charset="0"/>
                <a:cs typeface="Arial" pitchFamily="34" charset="0"/>
              </a:rPr>
              <a:t>S</a:t>
            </a:r>
            <a:r>
              <a:rPr lang="en-US" sz="1600" dirty="0" smtClean="0">
                <a:solidFill>
                  <a:schemeClr val="tx1">
                    <a:lumMod val="65000"/>
                    <a:lumOff val="35000"/>
                  </a:schemeClr>
                </a:solidFill>
                <a:latin typeface="Arial" pitchFamily="34" charset="0"/>
                <a:cs typeface="Arial" pitchFamily="34" charset="0"/>
              </a:rPr>
              <a:t>ystem (</a:t>
            </a:r>
            <a:r>
              <a:rPr lang="en-US" sz="1600" b="1" dirty="0" smtClean="0">
                <a:solidFill>
                  <a:schemeClr val="bg1"/>
                </a:solidFill>
                <a:latin typeface="Arial" pitchFamily="34" charset="0"/>
                <a:cs typeface="Arial" pitchFamily="34" charset="0"/>
              </a:rPr>
              <a:t>CMS</a:t>
            </a:r>
            <a:r>
              <a:rPr lang="en-US" sz="1600" dirty="0" smtClean="0">
                <a:solidFill>
                  <a:schemeClr val="tx1">
                    <a:lumMod val="65000"/>
                    <a:lumOff val="35000"/>
                  </a:schemeClr>
                </a:solidFill>
                <a:latin typeface="Arial" pitchFamily="34" charset="0"/>
                <a:cs typeface="Arial" pitchFamily="34" charset="0"/>
              </a:rPr>
              <a:t>)   </a:t>
            </a:r>
            <a:r>
              <a:rPr lang="en-IN" sz="2000" dirty="0">
                <a:solidFill>
                  <a:schemeClr val="bg1"/>
                </a:solidFill>
                <a:latin typeface="Broadway" pitchFamily="82" charset="0"/>
              </a:rPr>
              <a:t>Cognizant Academy </a:t>
            </a:r>
          </a:p>
          <a:p>
            <a:pPr lvl="0"/>
            <a:r>
              <a:rPr lang="en-IN" sz="1100" dirty="0" smtClean="0"/>
              <a:t>					</a:t>
            </a:r>
            <a:r>
              <a:rPr lang="en-IN" sz="1600" dirty="0" smtClean="0"/>
              <a:t>Outcome </a:t>
            </a:r>
            <a:r>
              <a:rPr lang="en-IN" sz="1600" dirty="0"/>
              <a:t>Assured</a:t>
            </a:r>
            <a:r>
              <a:rPr lang="en-IN" sz="1600" dirty="0" smtClean="0"/>
              <a:t>…</a:t>
            </a:r>
            <a:endParaRPr lang="en-US" sz="2000" dirty="0">
              <a:solidFill>
                <a:schemeClr val="bg1"/>
              </a:solidFill>
              <a:latin typeface="Arial" pitchFamily="34" charset="0"/>
              <a:cs typeface="Arial" pitchFamily="34" charset="0"/>
            </a:endParaRPr>
          </a:p>
        </p:txBody>
      </p:sp>
      <p:pic>
        <p:nvPicPr>
          <p:cNvPr id="8" name="Picture 32"/>
          <p:cNvPicPr>
            <a:picLocks noChangeAspect="1" noChangeArrowheads="1"/>
          </p:cNvPicPr>
          <p:nvPr/>
        </p:nvPicPr>
        <p:blipFill>
          <a:blip r:embed="rId2" cstate="print"/>
          <a:srcRect/>
          <a:stretch>
            <a:fillRect/>
          </a:stretch>
        </p:blipFill>
        <p:spPr bwMode="auto">
          <a:xfrm>
            <a:off x="7772400" y="0"/>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1194837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41</a:t>
            </a:fld>
            <a:endParaRPr lang="en-US" dirty="0"/>
          </a:p>
        </p:txBody>
      </p:sp>
      <p:sp>
        <p:nvSpPr>
          <p:cNvPr id="6" name="Slide Number Placeholder 3"/>
          <p:cNvSpPr txBox="1">
            <a:spLocks/>
          </p:cNvSpPr>
          <p:nvPr/>
        </p:nvSpPr>
        <p:spPr>
          <a:xfrm>
            <a:off x="0" y="6456363"/>
            <a:ext cx="444500" cy="320675"/>
          </a:xfrm>
          <a:prstGeom prst="rect">
            <a:avLst/>
          </a:prstGeom>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0EC62AF-8A58-47DB-8277-FFD1CE2A98DE}" type="slidenum">
              <a:rPr kumimoji="0" lang="en-US" sz="1800" i="0" u="none" strike="noStrike" kern="1200" cap="none" spc="0" normalizeH="0" baseline="0" noProof="0" smtClean="0">
                <a:ln>
                  <a:noFill/>
                </a:ln>
                <a:solidFill>
                  <a:srgbClr val="953735"/>
                </a:solidFill>
                <a:effectLst/>
                <a:uLnTx/>
                <a:uFillTx/>
                <a:latin typeface="Arial" pitchFamily="34" charset="0"/>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41</a:t>
            </a:fld>
            <a:endParaRPr kumimoji="0" lang="en-US" sz="1800" i="0" u="none" strike="noStrike" kern="1200" cap="none" spc="0" normalizeH="0" baseline="0" noProof="0" dirty="0">
              <a:ln>
                <a:noFill/>
              </a:ln>
              <a:solidFill>
                <a:srgbClr val="953735"/>
              </a:solidFill>
              <a:effectLst/>
              <a:uLnTx/>
              <a:uFillTx/>
              <a:latin typeface="Arial" pitchFamily="34" charset="0"/>
              <a:ea typeface="+mn-ea"/>
              <a:cs typeface="Arial" pitchFamily="34" charset="0"/>
            </a:endParaRPr>
          </a:p>
        </p:txBody>
      </p:sp>
      <p:sp>
        <p:nvSpPr>
          <p:cNvPr id="3" name="Title 2"/>
          <p:cNvSpPr>
            <a:spLocks noGrp="1"/>
          </p:cNvSpPr>
          <p:nvPr>
            <p:ph type="title"/>
          </p:nvPr>
        </p:nvSpPr>
        <p:spPr/>
        <p:txBody>
          <a:bodyPr/>
          <a:lstStyle/>
          <a:p>
            <a:r>
              <a:rPr lang="en-US" dirty="0"/>
              <a:t>Lend a Hand</a:t>
            </a:r>
          </a:p>
        </p:txBody>
      </p:sp>
      <p:sp>
        <p:nvSpPr>
          <p:cNvPr id="8" name="Content Placeholder 7"/>
          <p:cNvSpPr>
            <a:spLocks noGrp="1"/>
          </p:cNvSpPr>
          <p:nvPr>
            <p:ph idx="1"/>
          </p:nvPr>
        </p:nvSpPr>
        <p:spPr/>
        <p:txBody>
          <a:bodyPr/>
          <a:lstStyle/>
          <a:p>
            <a:pPr>
              <a:buNone/>
            </a:pPr>
            <a:r>
              <a:rPr lang="en-US" sz="1600" b="1" dirty="0">
                <a:latin typeface="Arial" pitchFamily="34" charset="0"/>
                <a:cs typeface="Arial" pitchFamily="34" charset="0"/>
              </a:rPr>
              <a:t>Pre-Requisite:  </a:t>
            </a:r>
            <a:r>
              <a:rPr lang="en-US" sz="1600" dirty="0">
                <a:latin typeface="Arial" pitchFamily="34" charset="0"/>
                <a:cs typeface="Arial" pitchFamily="34" charset="0"/>
              </a:rPr>
              <a:t> </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Insert </a:t>
            </a:r>
            <a:r>
              <a:rPr lang="en-US" sz="1600" dirty="0">
                <a:latin typeface="Arial" pitchFamily="34" charset="0"/>
                <a:cs typeface="Arial" pitchFamily="34" charset="0"/>
              </a:rPr>
              <a:t>the following records </a:t>
            </a:r>
          </a:p>
          <a:p>
            <a:pPr marL="628650" indent="-285750"/>
            <a:r>
              <a:rPr lang="en-US" sz="1600" dirty="0" smtClean="0">
                <a:latin typeface="Arial" pitchFamily="34" charset="0"/>
                <a:cs typeface="Arial" pitchFamily="34" charset="0"/>
              </a:rPr>
              <a:t>Add </a:t>
            </a:r>
            <a:r>
              <a:rPr lang="en-US" sz="1600" dirty="0">
                <a:latin typeface="Arial" pitchFamily="34" charset="0"/>
                <a:cs typeface="Arial" pitchFamily="34" charset="0"/>
              </a:rPr>
              <a:t>two new courses in </a:t>
            </a:r>
            <a:r>
              <a:rPr lang="en-US" sz="1600" dirty="0" err="1">
                <a:latin typeface="Arial" pitchFamily="34" charset="0"/>
                <a:cs typeface="Arial" pitchFamily="34" charset="0"/>
              </a:rPr>
              <a:t>course_info</a:t>
            </a:r>
            <a:r>
              <a:rPr lang="en-US" sz="1600" dirty="0">
                <a:latin typeface="Arial" pitchFamily="34" charset="0"/>
                <a:cs typeface="Arial" pitchFamily="34" charset="0"/>
              </a:rPr>
              <a:t> table. </a:t>
            </a:r>
          </a:p>
          <a:p>
            <a:pPr marL="628650" indent="-285750"/>
            <a:r>
              <a:rPr lang="en-US" sz="1600" dirty="0" smtClean="0">
                <a:latin typeface="Arial" pitchFamily="34" charset="0"/>
                <a:cs typeface="Arial" pitchFamily="34" charset="0"/>
              </a:rPr>
              <a:t>Add </a:t>
            </a:r>
            <a:r>
              <a:rPr lang="en-US" sz="1600" dirty="0">
                <a:latin typeface="Arial" pitchFamily="34" charset="0"/>
                <a:cs typeface="Arial" pitchFamily="34" charset="0"/>
              </a:rPr>
              <a:t>the course fees for the two courses in </a:t>
            </a:r>
            <a:r>
              <a:rPr lang="en-US" sz="1600" dirty="0" err="1">
                <a:latin typeface="Arial" pitchFamily="34" charset="0"/>
                <a:cs typeface="Arial" pitchFamily="34" charset="0"/>
              </a:rPr>
              <a:t>course_Fees</a:t>
            </a:r>
            <a:r>
              <a:rPr lang="en-US" sz="1600" dirty="0">
                <a:latin typeface="Arial" pitchFamily="34" charset="0"/>
                <a:cs typeface="Arial" pitchFamily="34" charset="0"/>
              </a:rPr>
              <a:t> with fees amount &lt; 1500.</a:t>
            </a:r>
          </a:p>
          <a:p>
            <a:pPr marL="628650" indent="-285750"/>
            <a:r>
              <a:rPr lang="en-US" sz="1600" dirty="0" smtClean="0">
                <a:latin typeface="Arial" pitchFamily="34" charset="0"/>
                <a:cs typeface="Arial" pitchFamily="34" charset="0"/>
              </a:rPr>
              <a:t>Enroll </a:t>
            </a:r>
            <a:r>
              <a:rPr lang="en-US" sz="1600" dirty="0">
                <a:latin typeface="Arial" pitchFamily="34" charset="0"/>
                <a:cs typeface="Arial" pitchFamily="34" charset="0"/>
              </a:rPr>
              <a:t>two students to the newly added courses</a:t>
            </a:r>
            <a:r>
              <a:rPr lang="en-US" sz="1600" dirty="0" smtClean="0">
                <a:latin typeface="Arial" pitchFamily="34" charset="0"/>
                <a:cs typeface="Arial" pitchFamily="34" charset="0"/>
              </a:rPr>
              <a:t>.</a:t>
            </a:r>
          </a:p>
          <a:p>
            <a:pPr marL="0" indent="0"/>
            <a:endParaRPr lang="en-US" sz="1600" dirty="0">
              <a:latin typeface="Arial" pitchFamily="34" charset="0"/>
              <a:cs typeface="Arial" pitchFamily="34" charset="0"/>
            </a:endParaRPr>
          </a:p>
          <a:p>
            <a:pPr>
              <a:buNone/>
            </a:pPr>
            <a:r>
              <a:rPr lang="en-US" sz="1600" b="1" dirty="0" smtClean="0">
                <a:latin typeface="Arial" pitchFamily="34" charset="0"/>
                <a:cs typeface="Arial" pitchFamily="34" charset="0"/>
              </a:rPr>
              <a:t>Problem </a:t>
            </a:r>
            <a:r>
              <a:rPr lang="en-US" sz="1600" b="1" dirty="0">
                <a:latin typeface="Arial" pitchFamily="34" charset="0"/>
                <a:cs typeface="Arial" pitchFamily="34" charset="0"/>
              </a:rPr>
              <a:t># </a:t>
            </a:r>
            <a:r>
              <a:rPr lang="en-US" sz="1600" b="1" dirty="0" smtClean="0">
                <a:latin typeface="Arial" pitchFamily="34" charset="0"/>
                <a:cs typeface="Arial" pitchFamily="34" charset="0"/>
              </a:rPr>
              <a:t>1: </a:t>
            </a:r>
            <a:r>
              <a:rPr lang="en-US" sz="1600" dirty="0" smtClean="0">
                <a:latin typeface="Arial" pitchFamily="34" charset="0"/>
                <a:cs typeface="Arial" pitchFamily="34" charset="0"/>
              </a:rPr>
              <a:t>Write </a:t>
            </a:r>
            <a:r>
              <a:rPr lang="en-US" sz="1600" dirty="0">
                <a:latin typeface="Arial" pitchFamily="34" charset="0"/>
                <a:cs typeface="Arial" pitchFamily="34" charset="0"/>
              </a:rPr>
              <a:t>a query which fetches the student </a:t>
            </a:r>
            <a:r>
              <a:rPr lang="en-US" sz="1600" dirty="0" smtClean="0">
                <a:latin typeface="Arial" pitchFamily="34" charset="0"/>
                <a:cs typeface="Arial" pitchFamily="34" charset="0"/>
              </a:rPr>
              <a:t>id for students </a:t>
            </a:r>
            <a:r>
              <a:rPr lang="en-US" sz="1600" dirty="0">
                <a:latin typeface="Arial" pitchFamily="34" charset="0"/>
                <a:cs typeface="Arial" pitchFamily="34" charset="0"/>
              </a:rPr>
              <a:t>who </a:t>
            </a:r>
            <a:r>
              <a:rPr lang="en-US" sz="1600" dirty="0" smtClean="0">
                <a:latin typeface="Arial" pitchFamily="34" charset="0"/>
                <a:cs typeface="Arial" pitchFamily="34" charset="0"/>
              </a:rPr>
              <a:t>have </a:t>
            </a:r>
            <a:r>
              <a:rPr lang="en-US" sz="1600" dirty="0">
                <a:latin typeface="Arial" pitchFamily="34" charset="0"/>
                <a:cs typeface="Arial" pitchFamily="34" charset="0"/>
              </a:rPr>
              <a:t>enrolled for at </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least </a:t>
            </a:r>
            <a:r>
              <a:rPr lang="en-US" sz="1600" dirty="0">
                <a:latin typeface="Arial" pitchFamily="34" charset="0"/>
                <a:cs typeface="Arial" pitchFamily="34" charset="0"/>
              </a:rPr>
              <a:t>one course whose fees is less than 1500</a:t>
            </a:r>
            <a:r>
              <a:rPr lang="en-US" sz="1600" dirty="0" smtClean="0">
                <a:latin typeface="Arial" pitchFamily="34" charset="0"/>
                <a:cs typeface="Arial" pitchFamily="34" charset="0"/>
              </a:rPr>
              <a:t>.</a:t>
            </a:r>
          </a:p>
          <a:p>
            <a:pPr>
              <a:buNone/>
            </a:pPr>
            <a:endParaRPr lang="en-US" sz="1600" dirty="0">
              <a:latin typeface="Arial" pitchFamily="34" charset="0"/>
              <a:cs typeface="Arial" pitchFamily="34" charset="0"/>
            </a:endParaRPr>
          </a:p>
          <a:p>
            <a:pPr marL="0" lvl="0" indent="0">
              <a:buNone/>
              <a:defRPr/>
            </a:pPr>
            <a:r>
              <a:rPr lang="en-US" sz="1600" b="1" dirty="0">
                <a:latin typeface="Arial" pitchFamily="34" charset="0"/>
                <a:cs typeface="Arial" pitchFamily="34" charset="0"/>
              </a:rPr>
              <a:t>Problem # 2:</a:t>
            </a:r>
            <a:r>
              <a:rPr lang="en-US" sz="1600" dirty="0">
                <a:latin typeface="Arial" pitchFamily="34" charset="0"/>
                <a:cs typeface="Arial" pitchFamily="34" charset="0"/>
              </a:rPr>
              <a:t> Write a query which fetches the student id and student </a:t>
            </a:r>
            <a:r>
              <a:rPr lang="en-US" sz="1600" dirty="0" smtClean="0">
                <a:latin typeface="Arial" pitchFamily="34" charset="0"/>
                <a:cs typeface="Arial" pitchFamily="34" charset="0"/>
              </a:rPr>
              <a:t>name for students </a:t>
            </a:r>
            <a:r>
              <a:rPr lang="en-US" sz="1600" dirty="0">
                <a:latin typeface="Arial" pitchFamily="34" charset="0"/>
                <a:cs typeface="Arial" pitchFamily="34" charset="0"/>
              </a:rPr>
              <a:t>who </a:t>
            </a:r>
            <a:r>
              <a:rPr lang="en-US" sz="1600" dirty="0" smtClean="0">
                <a:latin typeface="Arial" pitchFamily="34" charset="0"/>
                <a:cs typeface="Arial" pitchFamily="34" charset="0"/>
              </a:rPr>
              <a:t>have enrolled </a:t>
            </a:r>
            <a:r>
              <a:rPr lang="en-US" sz="1600" dirty="0">
                <a:latin typeface="Arial" pitchFamily="34" charset="0"/>
                <a:cs typeface="Arial" pitchFamily="34" charset="0"/>
              </a:rPr>
              <a:t>for at least </a:t>
            </a:r>
            <a:r>
              <a:rPr lang="en-US" sz="1600" dirty="0" smtClean="0">
                <a:latin typeface="Arial" pitchFamily="34" charset="0"/>
                <a:cs typeface="Arial" pitchFamily="34" charset="0"/>
              </a:rPr>
              <a:t>one </a:t>
            </a:r>
            <a:r>
              <a:rPr lang="en-US" sz="1600" dirty="0">
                <a:latin typeface="Arial" pitchFamily="34" charset="0"/>
                <a:cs typeface="Arial" pitchFamily="34" charset="0"/>
              </a:rPr>
              <a:t>course whose fees is less than 1500</a:t>
            </a:r>
            <a:r>
              <a:rPr lang="en-US" sz="1600" dirty="0" smtClean="0">
                <a:latin typeface="Arial" pitchFamily="34" charset="0"/>
                <a:cs typeface="Arial" pitchFamily="34" charset="0"/>
              </a:rPr>
              <a:t>.</a:t>
            </a:r>
          </a:p>
          <a:p>
            <a:pPr lvl="0">
              <a:buNone/>
              <a:defRPr/>
            </a:pPr>
            <a:endParaRPr lang="en-US" sz="1600" dirty="0">
              <a:latin typeface="Arial" pitchFamily="34" charset="0"/>
              <a:cs typeface="Arial" pitchFamily="34" charset="0"/>
            </a:endParaRPr>
          </a:p>
          <a:p>
            <a:pPr lvl="0">
              <a:buFont typeface="Arial" pitchFamily="34" charset="0"/>
              <a:buChar char="•"/>
              <a:defRPr/>
            </a:pPr>
            <a:endParaRPr lang="en-US" sz="1600" dirty="0">
              <a:latin typeface="Arial" pitchFamily="34" charset="0"/>
              <a:cs typeface="Arial" pitchFamily="34" charset="0"/>
            </a:endParaRPr>
          </a:p>
          <a:p>
            <a:endParaRPr lang="en-US" sz="1600" dirty="0"/>
          </a:p>
        </p:txBody>
      </p:sp>
    </p:spTree>
    <p:extLst>
      <p:ext uri="{BB962C8B-B14F-4D97-AF65-F5344CB8AC3E}">
        <p14:creationId xmlns:p14="http://schemas.microsoft.com/office/powerpoint/2010/main" val="15648647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Solution</a:t>
            </a:r>
            <a:endParaRPr lang="en-US" dirty="0"/>
          </a:p>
        </p:txBody>
      </p:sp>
      <p:sp>
        <p:nvSpPr>
          <p:cNvPr id="3" name="Content Placeholder 2"/>
          <p:cNvSpPr>
            <a:spLocks noGrp="1"/>
          </p:cNvSpPr>
          <p:nvPr>
            <p:ph idx="1"/>
          </p:nvPr>
        </p:nvSpPr>
        <p:spPr/>
        <p:txBody>
          <a:bodyPr/>
          <a:lstStyle/>
          <a:p>
            <a:pPr>
              <a:buNone/>
            </a:pPr>
            <a:r>
              <a:rPr lang="en-US" sz="1600" b="1" dirty="0">
                <a:cs typeface="Arial" pitchFamily="34" charset="0"/>
              </a:rPr>
              <a:t>Solution #1:</a:t>
            </a:r>
          </a:p>
          <a:p>
            <a:pPr lvl="1">
              <a:buNone/>
            </a:pPr>
            <a:r>
              <a:rPr lang="en-US" sz="1600" b="1" dirty="0">
                <a:solidFill>
                  <a:schemeClr val="tx2">
                    <a:lumMod val="60000"/>
                    <a:lumOff val="40000"/>
                  </a:schemeClr>
                </a:solidFill>
                <a:cs typeface="Arial" pitchFamily="34" charset="0"/>
              </a:rPr>
              <a:t>SELECT</a:t>
            </a:r>
            <a:r>
              <a:rPr lang="en-US" sz="1600" b="1" dirty="0">
                <a:cs typeface="Arial" pitchFamily="34" charset="0"/>
              </a:rPr>
              <a:t> </a:t>
            </a:r>
            <a:r>
              <a:rPr lang="en-US" sz="1600" b="1" dirty="0" err="1">
                <a:solidFill>
                  <a:schemeClr val="accent6">
                    <a:lumMod val="75000"/>
                  </a:schemeClr>
                </a:solidFill>
                <a:cs typeface="Arial" pitchFamily="34" charset="0"/>
              </a:rPr>
              <a:t>student_id</a:t>
            </a:r>
            <a:r>
              <a:rPr lang="en-US" sz="1600" b="1" dirty="0">
                <a:solidFill>
                  <a:schemeClr val="accent6">
                    <a:lumMod val="75000"/>
                  </a:schemeClr>
                </a:solidFill>
                <a:cs typeface="Arial" pitchFamily="34" charset="0"/>
              </a:rPr>
              <a:t>  </a:t>
            </a:r>
          </a:p>
          <a:p>
            <a:pPr lvl="1">
              <a:buNone/>
            </a:pPr>
            <a:r>
              <a:rPr lang="en-US" sz="1600" b="1" dirty="0">
                <a:solidFill>
                  <a:schemeClr val="tx2">
                    <a:lumMod val="60000"/>
                    <a:lumOff val="40000"/>
                  </a:schemeClr>
                </a:solidFill>
                <a:cs typeface="Arial" pitchFamily="34" charset="0"/>
              </a:rPr>
              <a:t>FROM </a:t>
            </a:r>
            <a:r>
              <a:rPr lang="en-US" sz="1600" b="1" dirty="0" err="1">
                <a:solidFill>
                  <a:schemeClr val="accent6">
                    <a:lumMod val="75000"/>
                  </a:schemeClr>
                </a:solidFill>
                <a:cs typeface="Arial" pitchFamily="34" charset="0"/>
              </a:rPr>
              <a:t>student_courses</a:t>
            </a:r>
            <a:r>
              <a:rPr lang="en-US" sz="1600" b="1" dirty="0">
                <a:solidFill>
                  <a:schemeClr val="accent6">
                    <a:lumMod val="75000"/>
                  </a:schemeClr>
                </a:solidFill>
                <a:cs typeface="Arial" pitchFamily="34" charset="0"/>
              </a:rPr>
              <a:t> </a:t>
            </a:r>
          </a:p>
          <a:p>
            <a:pPr lvl="1">
              <a:buNone/>
            </a:pPr>
            <a:r>
              <a:rPr lang="en-US" sz="1600" b="1" dirty="0">
                <a:solidFill>
                  <a:schemeClr val="tx2">
                    <a:lumMod val="60000"/>
                    <a:lumOff val="40000"/>
                  </a:schemeClr>
                </a:solidFill>
                <a:cs typeface="Arial" pitchFamily="34" charset="0"/>
              </a:rPr>
              <a:t>WHERE</a:t>
            </a:r>
            <a:r>
              <a:rPr lang="en-US" sz="1600" b="1" dirty="0">
                <a:cs typeface="Arial" pitchFamily="34" charset="0"/>
              </a:rPr>
              <a:t> </a:t>
            </a:r>
            <a:r>
              <a:rPr lang="en-US" sz="1600" b="1" dirty="0" err="1">
                <a:solidFill>
                  <a:schemeClr val="accent6">
                    <a:lumMod val="75000"/>
                  </a:schemeClr>
                </a:solidFill>
                <a:cs typeface="Arial" pitchFamily="34" charset="0"/>
              </a:rPr>
              <a:t>course_code</a:t>
            </a:r>
            <a:r>
              <a:rPr lang="en-US" sz="1600" b="1" dirty="0">
                <a:cs typeface="Arial" pitchFamily="34" charset="0"/>
              </a:rPr>
              <a:t> </a:t>
            </a:r>
            <a:r>
              <a:rPr lang="en-US" sz="1600" b="1" dirty="0">
                <a:solidFill>
                  <a:schemeClr val="tx2">
                    <a:lumMod val="60000"/>
                    <a:lumOff val="40000"/>
                  </a:schemeClr>
                </a:solidFill>
                <a:cs typeface="Arial" pitchFamily="34" charset="0"/>
              </a:rPr>
              <a:t>IN</a:t>
            </a:r>
            <a:r>
              <a:rPr lang="en-US" sz="1600" b="1" dirty="0">
                <a:cs typeface="Arial" pitchFamily="34" charset="0"/>
              </a:rPr>
              <a:t> </a:t>
            </a:r>
            <a:r>
              <a:rPr lang="en-US" sz="1600" b="1" dirty="0">
                <a:solidFill>
                  <a:schemeClr val="accent6">
                    <a:lumMod val="75000"/>
                  </a:schemeClr>
                </a:solidFill>
                <a:cs typeface="Arial" pitchFamily="34" charset="0"/>
              </a:rPr>
              <a:t>(</a:t>
            </a:r>
            <a:r>
              <a:rPr lang="en-US" sz="1600" b="1" dirty="0">
                <a:solidFill>
                  <a:schemeClr val="tx2">
                    <a:lumMod val="60000"/>
                    <a:lumOff val="40000"/>
                  </a:schemeClr>
                </a:solidFill>
                <a:cs typeface="Arial" pitchFamily="34" charset="0"/>
              </a:rPr>
              <a:t>SELECT</a:t>
            </a:r>
            <a:r>
              <a:rPr lang="en-US" sz="1600" b="1" dirty="0">
                <a:cs typeface="Arial" pitchFamily="34" charset="0"/>
              </a:rPr>
              <a:t> </a:t>
            </a:r>
            <a:r>
              <a:rPr lang="en-US" sz="1600" b="1" dirty="0" err="1">
                <a:solidFill>
                  <a:schemeClr val="accent6">
                    <a:lumMod val="75000"/>
                  </a:schemeClr>
                </a:solidFill>
                <a:cs typeface="Arial" pitchFamily="34" charset="0"/>
              </a:rPr>
              <a:t>course_code</a:t>
            </a:r>
            <a:endParaRPr lang="en-US" sz="1600" b="1" dirty="0">
              <a:solidFill>
                <a:schemeClr val="accent6">
                  <a:lumMod val="75000"/>
                </a:schemeClr>
              </a:solidFill>
              <a:cs typeface="Arial" pitchFamily="34" charset="0"/>
            </a:endParaRPr>
          </a:p>
          <a:p>
            <a:pPr lvl="1">
              <a:buNone/>
            </a:pPr>
            <a:r>
              <a:rPr lang="en-US" sz="1600" b="1" dirty="0">
                <a:cs typeface="Arial" pitchFamily="34" charset="0"/>
              </a:rPr>
              <a:t>				 </a:t>
            </a:r>
            <a:r>
              <a:rPr lang="en-US" sz="1600" b="1" dirty="0">
                <a:solidFill>
                  <a:schemeClr val="tx2">
                    <a:lumMod val="60000"/>
                    <a:lumOff val="40000"/>
                  </a:schemeClr>
                </a:solidFill>
                <a:cs typeface="Arial" pitchFamily="34" charset="0"/>
              </a:rPr>
              <a:t> FROM </a:t>
            </a:r>
            <a:r>
              <a:rPr lang="en-US" sz="1600" b="1" dirty="0" err="1">
                <a:solidFill>
                  <a:schemeClr val="accent6">
                    <a:lumMod val="75000"/>
                  </a:schemeClr>
                </a:solidFill>
                <a:cs typeface="Arial" pitchFamily="34" charset="0"/>
              </a:rPr>
              <a:t>course_fees</a:t>
            </a:r>
            <a:r>
              <a:rPr lang="en-US" sz="1600" b="1" dirty="0">
                <a:solidFill>
                  <a:schemeClr val="accent6">
                    <a:lumMod val="75000"/>
                  </a:schemeClr>
                </a:solidFill>
                <a:cs typeface="Arial" pitchFamily="34" charset="0"/>
              </a:rPr>
              <a:t> </a:t>
            </a:r>
          </a:p>
          <a:p>
            <a:pPr lvl="1">
              <a:buNone/>
            </a:pPr>
            <a:r>
              <a:rPr lang="en-US" sz="1600" b="1" dirty="0">
                <a:cs typeface="Arial" pitchFamily="34" charset="0"/>
              </a:rPr>
              <a:t>				</a:t>
            </a:r>
            <a:r>
              <a:rPr lang="en-US" sz="1600" b="1" dirty="0">
                <a:solidFill>
                  <a:schemeClr val="tx2">
                    <a:lumMod val="60000"/>
                    <a:lumOff val="40000"/>
                  </a:schemeClr>
                </a:solidFill>
                <a:cs typeface="Arial" pitchFamily="34" charset="0"/>
              </a:rPr>
              <a:t>  WHERE </a:t>
            </a:r>
            <a:r>
              <a:rPr lang="en-US" sz="1600" b="1" dirty="0" err="1">
                <a:solidFill>
                  <a:schemeClr val="accent6">
                    <a:lumMod val="75000"/>
                  </a:schemeClr>
                </a:solidFill>
                <a:cs typeface="Arial" pitchFamily="34" charset="0"/>
              </a:rPr>
              <a:t>special_fees</a:t>
            </a:r>
            <a:r>
              <a:rPr lang="en-US" sz="1600" b="1" dirty="0">
                <a:solidFill>
                  <a:schemeClr val="accent6">
                    <a:lumMod val="75000"/>
                  </a:schemeClr>
                </a:solidFill>
                <a:cs typeface="Arial" pitchFamily="34" charset="0"/>
              </a:rPr>
              <a:t> &lt;1500</a:t>
            </a:r>
            <a:r>
              <a:rPr lang="en-US" sz="1600" b="1" dirty="0" smtClean="0">
                <a:solidFill>
                  <a:schemeClr val="accent6">
                    <a:lumMod val="75000"/>
                  </a:schemeClr>
                </a:solidFill>
                <a:cs typeface="Arial" pitchFamily="34" charset="0"/>
              </a:rPr>
              <a:t>);</a:t>
            </a:r>
            <a:endParaRPr lang="en-US" sz="1600" b="1" dirty="0">
              <a:solidFill>
                <a:schemeClr val="accent6">
                  <a:lumMod val="75000"/>
                </a:schemeClr>
              </a:solidFill>
              <a:cs typeface="Arial" pitchFamily="34" charset="0"/>
            </a:endParaRPr>
          </a:p>
          <a:p>
            <a:pPr>
              <a:buNone/>
            </a:pPr>
            <a:endParaRPr lang="en-US" sz="1600" b="1" dirty="0">
              <a:cs typeface="Arial" pitchFamily="34" charset="0"/>
            </a:endParaRPr>
          </a:p>
          <a:p>
            <a:pPr>
              <a:buNone/>
            </a:pPr>
            <a:r>
              <a:rPr lang="en-US" sz="1600" b="1" dirty="0">
                <a:cs typeface="Arial" pitchFamily="34" charset="0"/>
              </a:rPr>
              <a:t>Solution # 2: </a:t>
            </a:r>
          </a:p>
          <a:p>
            <a:pPr lvl="1">
              <a:buNone/>
            </a:pPr>
            <a:r>
              <a:rPr lang="en-US" sz="1600" b="1" dirty="0">
                <a:solidFill>
                  <a:schemeClr val="tx2">
                    <a:lumMod val="60000"/>
                    <a:lumOff val="40000"/>
                  </a:schemeClr>
                </a:solidFill>
                <a:cs typeface="Arial" pitchFamily="34" charset="0"/>
              </a:rPr>
              <a:t>SELECT</a:t>
            </a:r>
            <a:r>
              <a:rPr lang="en-US" sz="1600" b="1" dirty="0">
                <a:cs typeface="Arial" pitchFamily="34" charset="0"/>
              </a:rPr>
              <a:t> </a:t>
            </a:r>
            <a:r>
              <a:rPr lang="en-US" sz="1600" b="1" dirty="0" err="1">
                <a:solidFill>
                  <a:schemeClr val="accent6">
                    <a:lumMod val="75000"/>
                  </a:schemeClr>
                </a:solidFill>
                <a:cs typeface="Arial" pitchFamily="34" charset="0"/>
              </a:rPr>
              <a:t>c.student_id</a:t>
            </a:r>
            <a:r>
              <a:rPr lang="en-US" sz="1600" b="1" dirty="0">
                <a:solidFill>
                  <a:schemeClr val="accent6">
                    <a:lumMod val="75000"/>
                  </a:schemeClr>
                </a:solidFill>
                <a:cs typeface="Arial" pitchFamily="34" charset="0"/>
              </a:rPr>
              <a:t>, </a:t>
            </a:r>
            <a:r>
              <a:rPr lang="en-US" sz="1600" b="1" dirty="0" err="1">
                <a:solidFill>
                  <a:schemeClr val="accent6">
                    <a:lumMod val="75000"/>
                  </a:schemeClr>
                </a:solidFill>
                <a:cs typeface="Arial" pitchFamily="34" charset="0"/>
              </a:rPr>
              <a:t>s.first_name</a:t>
            </a:r>
            <a:r>
              <a:rPr lang="en-US" sz="1600" b="1" dirty="0">
                <a:solidFill>
                  <a:schemeClr val="accent6">
                    <a:lumMod val="75000"/>
                  </a:schemeClr>
                </a:solidFill>
                <a:cs typeface="Arial" pitchFamily="34" charset="0"/>
              </a:rPr>
              <a:t>  </a:t>
            </a:r>
          </a:p>
          <a:p>
            <a:pPr lvl="1">
              <a:buNone/>
            </a:pPr>
            <a:r>
              <a:rPr lang="en-US" sz="1600" b="1" dirty="0">
                <a:solidFill>
                  <a:schemeClr val="tx2">
                    <a:lumMod val="60000"/>
                    <a:lumOff val="40000"/>
                  </a:schemeClr>
                </a:solidFill>
                <a:cs typeface="Arial" pitchFamily="34" charset="0"/>
              </a:rPr>
              <a:t>FROM </a:t>
            </a:r>
            <a:r>
              <a:rPr lang="en-US" sz="1600" b="1" dirty="0" err="1">
                <a:solidFill>
                  <a:schemeClr val="accent6">
                    <a:lumMod val="75000"/>
                  </a:schemeClr>
                </a:solidFill>
                <a:cs typeface="Arial" pitchFamily="34" charset="0"/>
              </a:rPr>
              <a:t>student_courses</a:t>
            </a:r>
            <a:r>
              <a:rPr lang="en-US" sz="1600" b="1" dirty="0">
                <a:solidFill>
                  <a:schemeClr val="accent6">
                    <a:lumMod val="75000"/>
                  </a:schemeClr>
                </a:solidFill>
                <a:cs typeface="Arial" pitchFamily="34" charset="0"/>
              </a:rPr>
              <a:t> c, </a:t>
            </a:r>
            <a:r>
              <a:rPr lang="en-US" sz="1600" b="1" dirty="0" err="1">
                <a:solidFill>
                  <a:schemeClr val="accent6">
                    <a:lumMod val="75000"/>
                  </a:schemeClr>
                </a:solidFill>
                <a:cs typeface="Arial" pitchFamily="34" charset="0"/>
              </a:rPr>
              <a:t>student_info</a:t>
            </a:r>
            <a:r>
              <a:rPr lang="en-US" sz="1600" b="1" dirty="0">
                <a:solidFill>
                  <a:schemeClr val="accent6">
                    <a:lumMod val="75000"/>
                  </a:schemeClr>
                </a:solidFill>
                <a:cs typeface="Arial" pitchFamily="34" charset="0"/>
              </a:rPr>
              <a:t> s </a:t>
            </a:r>
          </a:p>
          <a:p>
            <a:pPr lvl="1">
              <a:buNone/>
            </a:pPr>
            <a:r>
              <a:rPr lang="en-US" sz="1600" b="1" dirty="0">
                <a:solidFill>
                  <a:schemeClr val="tx2">
                    <a:lumMod val="60000"/>
                    <a:lumOff val="40000"/>
                  </a:schemeClr>
                </a:solidFill>
                <a:cs typeface="Arial" pitchFamily="34" charset="0"/>
              </a:rPr>
              <a:t>WHERE</a:t>
            </a:r>
            <a:r>
              <a:rPr lang="en-US" sz="1600" b="1" dirty="0">
                <a:cs typeface="Arial" pitchFamily="34" charset="0"/>
              </a:rPr>
              <a:t> </a:t>
            </a:r>
            <a:r>
              <a:rPr lang="en-US" sz="1600" b="1" dirty="0" err="1">
                <a:solidFill>
                  <a:schemeClr val="accent6">
                    <a:lumMod val="75000"/>
                  </a:schemeClr>
                </a:solidFill>
                <a:cs typeface="Arial" pitchFamily="34" charset="0"/>
              </a:rPr>
              <a:t>s.student_id</a:t>
            </a:r>
            <a:r>
              <a:rPr lang="en-US" sz="1600" b="1" dirty="0">
                <a:solidFill>
                  <a:schemeClr val="accent6">
                    <a:lumMod val="75000"/>
                  </a:schemeClr>
                </a:solidFill>
                <a:cs typeface="Arial" pitchFamily="34" charset="0"/>
              </a:rPr>
              <a:t> = </a:t>
            </a:r>
            <a:r>
              <a:rPr lang="en-US" sz="1600" b="1" dirty="0" err="1">
                <a:solidFill>
                  <a:schemeClr val="accent6">
                    <a:lumMod val="75000"/>
                  </a:schemeClr>
                </a:solidFill>
                <a:cs typeface="Arial" pitchFamily="34" charset="0"/>
              </a:rPr>
              <a:t>c.student_id</a:t>
            </a:r>
            <a:r>
              <a:rPr lang="en-US" sz="1600" b="1" dirty="0">
                <a:solidFill>
                  <a:schemeClr val="accent6">
                    <a:lumMod val="75000"/>
                  </a:schemeClr>
                </a:solidFill>
                <a:cs typeface="Arial" pitchFamily="34" charset="0"/>
              </a:rPr>
              <a:t> </a:t>
            </a:r>
          </a:p>
          <a:p>
            <a:pPr lvl="1">
              <a:buNone/>
            </a:pPr>
            <a:r>
              <a:rPr lang="en-US" sz="1600" b="1" dirty="0">
                <a:cs typeface="Arial" pitchFamily="34" charset="0"/>
              </a:rPr>
              <a:t>	</a:t>
            </a:r>
            <a:r>
              <a:rPr lang="en-US" sz="1600" b="1" dirty="0">
                <a:solidFill>
                  <a:schemeClr val="tx2">
                    <a:lumMod val="60000"/>
                    <a:lumOff val="40000"/>
                  </a:schemeClr>
                </a:solidFill>
                <a:cs typeface="Arial" pitchFamily="34" charset="0"/>
              </a:rPr>
              <a:t>	AND </a:t>
            </a:r>
            <a:r>
              <a:rPr lang="en-US" sz="1600" b="1" dirty="0" err="1">
                <a:solidFill>
                  <a:schemeClr val="accent6">
                    <a:lumMod val="75000"/>
                  </a:schemeClr>
                </a:solidFill>
                <a:cs typeface="Arial" pitchFamily="34" charset="0"/>
              </a:rPr>
              <a:t>course_code</a:t>
            </a:r>
            <a:r>
              <a:rPr lang="en-US" sz="1600" b="1" dirty="0">
                <a:cs typeface="Arial" pitchFamily="34" charset="0"/>
              </a:rPr>
              <a:t> </a:t>
            </a:r>
            <a:r>
              <a:rPr lang="en-US" sz="1600" b="1" dirty="0">
                <a:solidFill>
                  <a:schemeClr val="tx2">
                    <a:lumMod val="60000"/>
                    <a:lumOff val="40000"/>
                  </a:schemeClr>
                </a:solidFill>
                <a:cs typeface="Arial" pitchFamily="34" charset="0"/>
              </a:rPr>
              <a:t>IN </a:t>
            </a:r>
          </a:p>
          <a:p>
            <a:pPr lvl="1">
              <a:buNone/>
            </a:pPr>
            <a:r>
              <a:rPr lang="en-US" sz="1600" b="1" dirty="0">
                <a:solidFill>
                  <a:schemeClr val="tx2">
                    <a:lumMod val="60000"/>
                    <a:lumOff val="40000"/>
                  </a:schemeClr>
                </a:solidFill>
                <a:cs typeface="Arial" pitchFamily="34" charset="0"/>
              </a:rPr>
              <a:t>				</a:t>
            </a:r>
            <a:r>
              <a:rPr lang="en-US" sz="1600" b="1" dirty="0">
                <a:solidFill>
                  <a:schemeClr val="accent6">
                    <a:lumMod val="75000"/>
                  </a:schemeClr>
                </a:solidFill>
                <a:cs typeface="Arial" pitchFamily="34" charset="0"/>
              </a:rPr>
              <a:t>(</a:t>
            </a:r>
            <a:r>
              <a:rPr lang="en-US" sz="1600" b="1" dirty="0">
                <a:solidFill>
                  <a:schemeClr val="tx2">
                    <a:lumMod val="60000"/>
                    <a:lumOff val="40000"/>
                  </a:schemeClr>
                </a:solidFill>
                <a:cs typeface="Arial" pitchFamily="34" charset="0"/>
              </a:rPr>
              <a:t>SELECT</a:t>
            </a:r>
            <a:r>
              <a:rPr lang="en-US" sz="1600" b="1" dirty="0">
                <a:cs typeface="Arial" pitchFamily="34" charset="0"/>
              </a:rPr>
              <a:t> </a:t>
            </a:r>
            <a:r>
              <a:rPr lang="en-US" sz="1600" b="1" dirty="0" err="1">
                <a:solidFill>
                  <a:schemeClr val="accent6">
                    <a:lumMod val="75000"/>
                  </a:schemeClr>
                </a:solidFill>
                <a:cs typeface="Arial" pitchFamily="34" charset="0"/>
              </a:rPr>
              <a:t>course_code</a:t>
            </a:r>
            <a:r>
              <a:rPr lang="en-US" sz="1600" b="1" dirty="0">
                <a:solidFill>
                  <a:schemeClr val="accent6">
                    <a:lumMod val="75000"/>
                  </a:schemeClr>
                </a:solidFill>
                <a:cs typeface="Arial" pitchFamily="34" charset="0"/>
              </a:rPr>
              <a:t> </a:t>
            </a:r>
          </a:p>
          <a:p>
            <a:pPr lvl="1">
              <a:buNone/>
            </a:pPr>
            <a:r>
              <a:rPr lang="en-US" sz="1600" b="1" dirty="0">
                <a:cs typeface="Arial" pitchFamily="34" charset="0"/>
              </a:rPr>
              <a:t>				</a:t>
            </a:r>
            <a:r>
              <a:rPr lang="en-US" sz="1600" b="1" dirty="0">
                <a:solidFill>
                  <a:schemeClr val="tx2">
                    <a:lumMod val="60000"/>
                    <a:lumOff val="40000"/>
                  </a:schemeClr>
                </a:solidFill>
                <a:cs typeface="Arial" pitchFamily="34" charset="0"/>
              </a:rPr>
              <a:t> FROM </a:t>
            </a:r>
            <a:r>
              <a:rPr lang="en-US" sz="1600" b="1" dirty="0" err="1">
                <a:solidFill>
                  <a:schemeClr val="accent6">
                    <a:lumMod val="75000"/>
                  </a:schemeClr>
                </a:solidFill>
                <a:cs typeface="Arial" pitchFamily="34" charset="0"/>
              </a:rPr>
              <a:t>course_fees</a:t>
            </a:r>
            <a:r>
              <a:rPr lang="en-US" sz="1600" b="1" dirty="0">
                <a:cs typeface="Arial" pitchFamily="34" charset="0"/>
              </a:rPr>
              <a:t> </a:t>
            </a:r>
          </a:p>
          <a:p>
            <a:pPr lvl="1">
              <a:buNone/>
            </a:pPr>
            <a:r>
              <a:rPr lang="en-US" sz="1600" b="1" dirty="0">
                <a:cs typeface="Arial" pitchFamily="34" charset="0"/>
              </a:rPr>
              <a:t>				 </a:t>
            </a:r>
            <a:r>
              <a:rPr lang="en-US" sz="1600" b="1" dirty="0">
                <a:solidFill>
                  <a:schemeClr val="tx2">
                    <a:lumMod val="60000"/>
                    <a:lumOff val="40000"/>
                  </a:schemeClr>
                </a:solidFill>
                <a:cs typeface="Arial" pitchFamily="34" charset="0"/>
              </a:rPr>
              <a:t>WHERE</a:t>
            </a:r>
            <a:r>
              <a:rPr lang="en-US" sz="1600" b="1" dirty="0">
                <a:cs typeface="Arial" pitchFamily="34" charset="0"/>
              </a:rPr>
              <a:t> </a:t>
            </a:r>
            <a:r>
              <a:rPr lang="en-US" sz="1600" b="1" dirty="0" err="1">
                <a:solidFill>
                  <a:schemeClr val="accent6">
                    <a:lumMod val="75000"/>
                  </a:schemeClr>
                </a:solidFill>
                <a:cs typeface="Arial" pitchFamily="34" charset="0"/>
              </a:rPr>
              <a:t>special_fees</a:t>
            </a:r>
            <a:r>
              <a:rPr lang="en-US" sz="1600" b="1" dirty="0">
                <a:solidFill>
                  <a:schemeClr val="accent6">
                    <a:lumMod val="75000"/>
                  </a:schemeClr>
                </a:solidFill>
                <a:cs typeface="Arial" pitchFamily="34" charset="0"/>
              </a:rPr>
              <a:t> &lt;1500</a:t>
            </a:r>
            <a:r>
              <a:rPr lang="en-US" sz="1600" b="1" dirty="0" smtClean="0">
                <a:solidFill>
                  <a:schemeClr val="accent6">
                    <a:lumMod val="75000"/>
                  </a:schemeClr>
                </a:solidFill>
                <a:cs typeface="Arial" pitchFamily="34" charset="0"/>
              </a:rPr>
              <a:t>);</a:t>
            </a:r>
            <a:endParaRPr lang="en-US" sz="1600" b="1" dirty="0">
              <a:solidFill>
                <a:schemeClr val="accent6">
                  <a:lumMod val="75000"/>
                </a:schemeClr>
              </a:solidFill>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42</a:t>
            </a:fld>
            <a:endParaRPr lang="en-GB" dirty="0"/>
          </a:p>
        </p:txBody>
      </p:sp>
    </p:spTree>
    <p:extLst>
      <p:ext uri="{BB962C8B-B14F-4D97-AF65-F5344CB8AC3E}">
        <p14:creationId xmlns:p14="http://schemas.microsoft.com/office/powerpoint/2010/main" val="28912334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What are subqueries?</a:t>
            </a:r>
          </a:p>
          <a:p>
            <a:r>
              <a:rPr lang="en-US" sz="2000" dirty="0"/>
              <a:t>What are advantages of subqueries?</a:t>
            </a:r>
          </a:p>
          <a:p>
            <a:r>
              <a:rPr lang="en-US" sz="2000" dirty="0"/>
              <a:t>Which are rules that subqueries?</a:t>
            </a:r>
          </a:p>
          <a:p>
            <a:r>
              <a:rPr lang="en-US" sz="2000" dirty="0"/>
              <a:t>How to use subqueries with the SELECT, INSERT, UPDATE, DELETE Statement:</a:t>
            </a:r>
          </a:p>
          <a:p>
            <a:r>
              <a:rPr lang="en-US" sz="2000" dirty="0"/>
              <a:t>What are Types Subqueries : Scalar subquery, Single row subquery, Multiple row subquery</a:t>
            </a:r>
          </a:p>
          <a:p>
            <a:r>
              <a:rPr lang="en-US" sz="2000" dirty="0"/>
              <a:t>What is the use of IN, NOT IN, ALL, ANY, and SOME</a:t>
            </a:r>
          </a:p>
          <a:p>
            <a:r>
              <a:rPr lang="en-US" sz="2000" dirty="0"/>
              <a:t>What are Correlated Subqueries</a:t>
            </a:r>
          </a:p>
          <a:p>
            <a:r>
              <a:rPr lang="en-US" sz="2000" dirty="0"/>
              <a:t>What is the use of EXISTS, NOT EXISTS </a:t>
            </a:r>
          </a:p>
          <a:p>
            <a:r>
              <a:rPr lang="en-US" sz="2000" dirty="0"/>
              <a:t>What is difference between Correlated &amp;Non Correlated Subquery</a:t>
            </a:r>
          </a:p>
          <a:p>
            <a:endParaRPr lang="en-US" sz="2000" dirty="0"/>
          </a:p>
          <a:p>
            <a:endParaRPr lang="en-US" sz="2000" dirty="0"/>
          </a:p>
          <a:p>
            <a:endParaRPr lang="en-US" dirty="0"/>
          </a:p>
          <a:p>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43</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3187320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sz="2000" dirty="0" smtClean="0"/>
              <a:t>We have learnt following</a:t>
            </a:r>
          </a:p>
          <a:p>
            <a:pPr lvl="1">
              <a:defRPr/>
            </a:pPr>
            <a:r>
              <a:rPr lang="en-US" sz="1800" dirty="0" err="1" smtClean="0"/>
              <a:t>Subqueries</a:t>
            </a:r>
            <a:endParaRPr lang="en-US" sz="1800" dirty="0" smtClean="0"/>
          </a:p>
          <a:p>
            <a:pPr lvl="1">
              <a:defRPr/>
            </a:pPr>
            <a:r>
              <a:rPr lang="en-US" sz="1800" dirty="0" smtClean="0"/>
              <a:t>Advantages of </a:t>
            </a:r>
            <a:r>
              <a:rPr lang="en-US" sz="1800" dirty="0" err="1" smtClean="0"/>
              <a:t>subqueries</a:t>
            </a:r>
            <a:endParaRPr lang="en-US" sz="1800" dirty="0" smtClean="0"/>
          </a:p>
          <a:p>
            <a:pPr lvl="1">
              <a:defRPr/>
            </a:pPr>
            <a:r>
              <a:rPr lang="en-US" sz="1800" dirty="0" smtClean="0"/>
              <a:t>Rules of </a:t>
            </a:r>
            <a:r>
              <a:rPr lang="en-US" sz="1800" dirty="0" err="1" smtClean="0"/>
              <a:t>subqueries</a:t>
            </a:r>
            <a:endParaRPr lang="en-US" sz="1800" dirty="0" smtClean="0"/>
          </a:p>
          <a:p>
            <a:pPr lvl="1">
              <a:defRPr/>
            </a:pPr>
            <a:r>
              <a:rPr lang="en-US" sz="1800" dirty="0" smtClean="0"/>
              <a:t>How to use </a:t>
            </a:r>
            <a:r>
              <a:rPr lang="en-US" sz="1800" dirty="0" err="1" smtClean="0"/>
              <a:t>subqueries</a:t>
            </a:r>
            <a:r>
              <a:rPr lang="en-US" sz="1800" dirty="0" smtClean="0"/>
              <a:t> with the SELECT, INSERT, UPDATE, DELETE statement:</a:t>
            </a:r>
          </a:p>
          <a:p>
            <a:pPr lvl="1">
              <a:defRPr/>
            </a:pPr>
            <a:r>
              <a:rPr lang="en-US" sz="1800" dirty="0" err="1" smtClean="0"/>
              <a:t>Subqueries</a:t>
            </a:r>
            <a:r>
              <a:rPr lang="en-US" sz="1800" dirty="0" smtClean="0"/>
              <a:t> types: scalar </a:t>
            </a:r>
            <a:r>
              <a:rPr lang="en-US" sz="1800" dirty="0" err="1" smtClean="0"/>
              <a:t>subquery</a:t>
            </a:r>
            <a:r>
              <a:rPr lang="en-US" sz="1800" dirty="0" smtClean="0"/>
              <a:t>, single row </a:t>
            </a:r>
            <a:r>
              <a:rPr lang="en-US" sz="1800" dirty="0" err="1" smtClean="0"/>
              <a:t>subquery</a:t>
            </a:r>
            <a:r>
              <a:rPr lang="en-US" sz="1800" dirty="0" smtClean="0"/>
              <a:t>, multiple row </a:t>
            </a:r>
            <a:r>
              <a:rPr lang="en-US" sz="1800" dirty="0" err="1" smtClean="0"/>
              <a:t>subquery</a:t>
            </a:r>
            <a:endParaRPr lang="en-US" sz="1800" dirty="0" smtClean="0"/>
          </a:p>
          <a:p>
            <a:pPr lvl="1">
              <a:defRPr/>
            </a:pPr>
            <a:r>
              <a:rPr lang="en-US" sz="1800" dirty="0" smtClean="0"/>
              <a:t>The use of IN, NOT IN, ALL, ANY, and SOME</a:t>
            </a:r>
          </a:p>
          <a:p>
            <a:pPr lvl="1">
              <a:defRPr/>
            </a:pPr>
            <a:r>
              <a:rPr lang="en-US" sz="1800" dirty="0" smtClean="0"/>
              <a:t>The use of correlated </a:t>
            </a:r>
            <a:r>
              <a:rPr lang="en-US" sz="1800" dirty="0" err="1" smtClean="0"/>
              <a:t>subqueries</a:t>
            </a:r>
            <a:endParaRPr lang="en-US" sz="1800" dirty="0" smtClean="0"/>
          </a:p>
          <a:p>
            <a:pPr lvl="1">
              <a:defRPr/>
            </a:pPr>
            <a:r>
              <a:rPr lang="en-US" sz="1800" dirty="0" smtClean="0"/>
              <a:t>The use of EXISTS, NOT EXISTS </a:t>
            </a:r>
          </a:p>
          <a:p>
            <a:pPr lvl="1">
              <a:defRPr/>
            </a:pPr>
            <a:r>
              <a:rPr lang="en-US" sz="1800" dirty="0" smtClean="0"/>
              <a:t>The use of difference between correlated &amp;non correlated </a:t>
            </a:r>
            <a:r>
              <a:rPr lang="en-US" sz="1800" dirty="0" err="1" smtClean="0"/>
              <a:t>subquery</a:t>
            </a:r>
            <a:endParaRPr lang="en-US" sz="1800" dirty="0" smtClean="0"/>
          </a:p>
          <a:p>
            <a:pPr marL="457200" lvl="1" indent="0">
              <a:buNone/>
              <a:defRPr/>
            </a:pPr>
            <a:endParaRPr lang="en-US" sz="180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44</a:t>
            </a:fld>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0252" y="22860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340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defRPr/>
            </a:pPr>
            <a:r>
              <a:rPr lang="en-US" sz="1800" b="1" dirty="0" err="1" smtClean="0"/>
              <a:t>Weblinks</a:t>
            </a:r>
            <a:r>
              <a:rPr lang="en-US" sz="1800" b="1" dirty="0" smtClean="0"/>
              <a:t>:</a:t>
            </a:r>
          </a:p>
          <a:p>
            <a:pPr marL="0" indent="0">
              <a:buNone/>
              <a:defRPr/>
            </a:pPr>
            <a:r>
              <a:rPr lang="en-US" sz="1800" dirty="0" smtClean="0"/>
              <a:t>http</a:t>
            </a:r>
            <a:r>
              <a:rPr lang="en-US" sz="1800" dirty="0"/>
              <a:t>://</a:t>
            </a:r>
            <a:r>
              <a:rPr lang="en-US" sz="1800" dirty="0" smtClean="0"/>
              <a:t>en.wikipedia.org/wiki/SQL#Subqueries</a:t>
            </a:r>
          </a:p>
          <a:p>
            <a:pPr>
              <a:defRPr/>
            </a:pPr>
            <a:endParaRPr lang="en-US" sz="18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45</a:t>
            </a:fld>
            <a:endParaRPr lang="en-US" dirty="0"/>
          </a:p>
        </p:txBody>
      </p:sp>
      <p:pic>
        <p:nvPicPr>
          <p:cNvPr id="6" name="Picture 7"/>
          <p:cNvPicPr>
            <a:picLocks noChangeAspect="1" noChangeArrowheads="1"/>
          </p:cNvPicPr>
          <p:nvPr/>
        </p:nvPicPr>
        <p:blipFill>
          <a:blip r:embed="rId2"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157270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err="1" smtClean="0">
                <a:solidFill>
                  <a:schemeClr val="bg1"/>
                </a:solidFill>
                <a:latin typeface="Cambria" pitchFamily="18" charset="0"/>
                <a:ea typeface="+mj-ea"/>
                <a:cs typeface="+mj-cs"/>
              </a:rPr>
              <a:t>Subqueries</a:t>
            </a:r>
            <a:endParaRPr lang="en-US" sz="2300" dirty="0">
              <a:solidFill>
                <a:schemeClr val="bg1"/>
              </a:solidFill>
              <a:latin typeface="Cambria" pitchFamily="18" charset="0"/>
              <a:ea typeface="+mj-ea"/>
              <a:cs typeface="+mj-cs"/>
            </a:endParaRPr>
          </a:p>
        </p:txBody>
      </p:sp>
      <p:sp>
        <p:nvSpPr>
          <p:cNvPr id="4" name="Rectangle 3"/>
          <p:cNvSpPr/>
          <p:nvPr/>
        </p:nvSpPr>
        <p:spPr>
          <a:xfrm>
            <a:off x="762000" y="2286000"/>
            <a:ext cx="4042260"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Understanding ANSI 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smtClean="0"/>
              <a:t>For complete understanding of ANSI SQL we are going to make use of </a:t>
            </a:r>
            <a:r>
              <a:rPr lang="en-US" sz="2000" b="1" dirty="0" smtClean="0"/>
              <a:t>Product Management System</a:t>
            </a:r>
            <a:r>
              <a:rPr lang="en-US" sz="1800" dirty="0" smtClean="0"/>
              <a:t> (</a:t>
            </a:r>
            <a:r>
              <a:rPr lang="en-US" sz="2000" b="1" dirty="0" smtClean="0"/>
              <a:t>PMS</a:t>
            </a:r>
            <a:r>
              <a:rPr lang="en-US" sz="1800" dirty="0" smtClean="0"/>
              <a:t>) for ABC Traders.</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lvl="0" indent="0">
              <a:spcBef>
                <a:spcPts val="1800"/>
              </a:spcBef>
              <a:buNone/>
            </a:pPr>
            <a:r>
              <a:rPr lang="en-US" sz="1800" dirty="0"/>
              <a:t>ABC Traders is a company which </a:t>
            </a:r>
            <a:r>
              <a:rPr lang="en-US" sz="1800" dirty="0" smtClean="0"/>
              <a:t>buys </a:t>
            </a:r>
            <a:r>
              <a:rPr lang="en-US" sz="1800" dirty="0"/>
              <a:t>collectable model cars, trains, trucks, buses, trains and ships directly from manufacturers and sells them to distributors across the </a:t>
            </a:r>
            <a:r>
              <a:rPr lang="en-US" sz="1800" dirty="0" smtClean="0"/>
              <a:t>globe. </a:t>
            </a:r>
            <a:r>
              <a:rPr lang="en-US" sz="1800" dirty="0"/>
              <a:t>In order to manage the stocking, supply and payment transactions the above software is developed.</a:t>
            </a:r>
          </a:p>
          <a:p>
            <a:pPr marL="0" lvl="0" indent="0">
              <a:spcBef>
                <a:spcPts val="1800"/>
              </a:spcBef>
              <a:buNone/>
            </a:pPr>
            <a:r>
              <a:rPr lang="en-US" sz="1800" dirty="0" smtClean="0"/>
              <a:t>As per the requirement of the trading company a inventory system is developed to collect the information of products and customers and their payment processing.</a:t>
            </a:r>
          </a:p>
        </p:txBody>
      </p:sp>
      <p:sp>
        <p:nvSpPr>
          <p:cNvPr id="2" name="Title 1"/>
          <p:cNvSpPr>
            <a:spLocks noGrp="1"/>
          </p:cNvSpPr>
          <p:nvPr>
            <p:ph type="title"/>
          </p:nvPr>
        </p:nvSpPr>
        <p:spPr/>
        <p:txBody>
          <a:bodyPr/>
          <a:lstStyle/>
          <a:p>
            <a:r>
              <a:rPr lang="en-IN" dirty="0" smtClean="0"/>
              <a:t>Recap Case Study</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5</a:t>
            </a:fld>
            <a:endParaRPr lang="en-US" dirty="0"/>
          </a:p>
        </p:txBody>
      </p:sp>
    </p:spTree>
    <p:extLst>
      <p:ext uri="{BB962C8B-B14F-4D97-AF65-F5344CB8AC3E}">
        <p14:creationId xmlns:p14="http://schemas.microsoft.com/office/powerpoint/2010/main" val="1356629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2" name="Title 1"/>
          <p:cNvSpPr>
            <a:spLocks noGrp="1"/>
          </p:cNvSpPr>
          <p:nvPr>
            <p:ph type="title"/>
          </p:nvPr>
        </p:nvSpPr>
        <p:spPr/>
        <p:txBody>
          <a:bodyPr/>
          <a:lstStyle/>
          <a:p>
            <a:r>
              <a:rPr lang="en-IN" dirty="0"/>
              <a:t>Database Tables</a:t>
            </a: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6</a:t>
            </a:fld>
            <a:endParaRPr lang="en-US" dirty="0"/>
          </a:p>
        </p:txBody>
      </p:sp>
      <p:sp>
        <p:nvSpPr>
          <p:cNvPr id="6" name="AutoShape 2"/>
          <p:cNvSpPr>
            <a:spLocks noChangeArrowheads="1"/>
          </p:cNvSpPr>
          <p:nvPr/>
        </p:nvSpPr>
        <p:spPr bwMode="auto">
          <a:xfrm rot="5400000">
            <a:off x="1699896" y="39160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7" name="AutoShape 2"/>
          <p:cNvSpPr>
            <a:spLocks noChangeArrowheads="1"/>
          </p:cNvSpPr>
          <p:nvPr/>
        </p:nvSpPr>
        <p:spPr bwMode="auto">
          <a:xfrm rot="5400000">
            <a:off x="2799235" y="23255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8" name="AutoShape 2"/>
          <p:cNvSpPr>
            <a:spLocks noChangeArrowheads="1"/>
          </p:cNvSpPr>
          <p:nvPr/>
        </p:nvSpPr>
        <p:spPr bwMode="auto">
          <a:xfrm rot="5400000">
            <a:off x="3835271" y="40068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0" name="AutoShape 2"/>
          <p:cNvSpPr>
            <a:spLocks noChangeArrowheads="1"/>
          </p:cNvSpPr>
          <p:nvPr/>
        </p:nvSpPr>
        <p:spPr bwMode="auto">
          <a:xfrm rot="5400000">
            <a:off x="546261" y="22274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1" name="AutoShape 2"/>
          <p:cNvSpPr>
            <a:spLocks noChangeArrowheads="1"/>
          </p:cNvSpPr>
          <p:nvPr/>
        </p:nvSpPr>
        <p:spPr bwMode="auto">
          <a:xfrm rot="5400000">
            <a:off x="4980305" y="23348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2" name="AutoShape 2"/>
          <p:cNvSpPr>
            <a:spLocks noChangeArrowheads="1"/>
          </p:cNvSpPr>
          <p:nvPr/>
        </p:nvSpPr>
        <p:spPr bwMode="auto">
          <a:xfrm rot="5400000">
            <a:off x="7144385" y="23044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3" name="AutoShape 2"/>
          <p:cNvSpPr>
            <a:spLocks noChangeArrowheads="1"/>
          </p:cNvSpPr>
          <p:nvPr/>
        </p:nvSpPr>
        <p:spPr bwMode="auto">
          <a:xfrm rot="5400000">
            <a:off x="6016343" y="39877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Tree>
    <p:extLst>
      <p:ext uri="{BB962C8B-B14F-4D97-AF65-F5344CB8AC3E}">
        <p14:creationId xmlns:p14="http://schemas.microsoft.com/office/powerpoint/2010/main" val="3333363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diagram</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7</a:t>
            </a:fld>
            <a:endParaRPr lang="en-GB" dirty="0"/>
          </a:p>
        </p:txBody>
      </p:sp>
      <p:pic>
        <p:nvPicPr>
          <p:cNvPr id="61443" name="Picture 3" descr="C:\mysql\case study\ClassicModels\docs\dbschema\ClassicModelsDBSchem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0" t="1358" r="1176" b="22555"/>
          <a:stretch/>
        </p:blipFill>
        <p:spPr bwMode="auto">
          <a:xfrm>
            <a:off x="295275" y="1533525"/>
            <a:ext cx="869632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971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400" dirty="0" smtClean="0">
                <a:solidFill>
                  <a:srgbClr val="00B0F0"/>
                </a:solidFill>
              </a:rPr>
              <a:t>Hi! </a:t>
            </a:r>
            <a:r>
              <a:rPr lang="en-US" sz="4000" dirty="0" smtClean="0">
                <a:solidFill>
                  <a:srgbClr val="92D050"/>
                </a:solidFill>
              </a:rPr>
              <a:t>	Back Again!</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a:t>Now that you have created tables with constraints and used different operators, functions </a:t>
            </a:r>
            <a:r>
              <a:rPr lang="en-US" sz="1800" dirty="0" smtClean="0"/>
              <a:t>clauses and met my earlier requirements using Joins, </a:t>
            </a:r>
            <a:r>
              <a:rPr lang="en-US" sz="1800" dirty="0"/>
              <a:t>I would want you to take care of some </a:t>
            </a:r>
            <a:r>
              <a:rPr lang="en-US" sz="1800" dirty="0" smtClean="0"/>
              <a:t>other requirements that I have that will need you to use a query within a query..</a:t>
            </a:r>
            <a:endParaRPr lang="en-US" sz="2000" dirty="0"/>
          </a:p>
          <a:p>
            <a:pPr marL="0" indent="0">
              <a:buNone/>
            </a:pPr>
            <a:endParaRPr lang="en-US" sz="1800" dirty="0" smtClean="0"/>
          </a:p>
        </p:txBody>
      </p:sp>
      <p:sp>
        <p:nvSpPr>
          <p:cNvPr id="8" name="Rectangle 7"/>
          <p:cNvSpPr/>
          <p:nvPr/>
        </p:nvSpPr>
        <p:spPr>
          <a:xfrm>
            <a:off x="304800" y="5562600"/>
            <a:ext cx="8229600" cy="4572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1"/>
                </a:solidFill>
              </a:rPr>
              <a:t>Lets use </a:t>
            </a:r>
            <a:r>
              <a:rPr lang="en-US" sz="1600" dirty="0" err="1" smtClean="0">
                <a:solidFill>
                  <a:schemeClr val="bg1"/>
                </a:solidFill>
              </a:rPr>
              <a:t>subqueries</a:t>
            </a:r>
            <a:r>
              <a:rPr lang="en-US" sz="1600" dirty="0" smtClean="0">
                <a:solidFill>
                  <a:schemeClr val="bg1"/>
                </a:solidFill>
              </a:rPr>
              <a:t> to meet TIM’s requirements..</a:t>
            </a:r>
            <a:endParaRPr lang="en-US" sz="1600"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8</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4038600" y="21336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7734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1529862" y="2445395"/>
            <a:ext cx="4191000" cy="1671340"/>
          </a:xfrm>
        </p:spPr>
        <p:txBody>
          <a:bodyPr/>
          <a:lstStyle/>
          <a:p>
            <a:pPr marL="0" indent="0">
              <a:buNone/>
            </a:pPr>
            <a:r>
              <a:rPr lang="en-US" dirty="0" smtClean="0"/>
              <a:t>		</a:t>
            </a:r>
          </a:p>
          <a:p>
            <a:pPr marL="0" indent="0">
              <a:spcBef>
                <a:spcPts val="0"/>
              </a:spcBef>
              <a:buNone/>
            </a:pPr>
            <a:r>
              <a:rPr lang="en-US" sz="2400" dirty="0" smtClean="0"/>
              <a:t>Have you heard about Nesting of Queries in SQL</a:t>
            </a:r>
            <a:endParaRPr lang="en-US" sz="2400"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Tree>
    <p:extLst>
      <p:ext uri="{BB962C8B-B14F-4D97-AF65-F5344CB8AC3E}">
        <p14:creationId xmlns:p14="http://schemas.microsoft.com/office/powerpoint/2010/main" val="2564177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ds:schemaRefs>
    <ds:schemaRef ds:uri="http://schemas.microsoft.com/office/2006/documentManagement/types"/>
    <ds:schemaRef ds:uri="http://purl.org/dc/terms/"/>
    <ds:schemaRef ds:uri="http://schemas.microsoft.com/office/2006/metadata/properties"/>
    <ds:schemaRef ds:uri="http://purl.org/dc/dcmitype/"/>
    <ds:schemaRef ds:uri="http://schemas.openxmlformats.org/package/2006/metadata/core-properties"/>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14243</TotalTime>
  <Words>2500</Words>
  <Application>Microsoft Office PowerPoint</Application>
  <PresentationFormat>On-screen Show (4:3)</PresentationFormat>
  <Paragraphs>616</Paragraphs>
  <Slides>47</Slides>
  <Notes>17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Theme_3</vt:lpstr>
      <vt:lpstr>PowerPoint Presentation</vt:lpstr>
      <vt:lpstr>PowerPoint Presentation</vt:lpstr>
      <vt:lpstr>Overview</vt:lpstr>
      <vt:lpstr>Objectives</vt:lpstr>
      <vt:lpstr>Recap Case Study</vt:lpstr>
      <vt:lpstr>Database Tables</vt:lpstr>
      <vt:lpstr>Schema diagram</vt:lpstr>
      <vt:lpstr>Scenario</vt:lpstr>
      <vt:lpstr>Do you Know</vt:lpstr>
      <vt:lpstr>Question?</vt:lpstr>
      <vt:lpstr>Advantages of Subqueries</vt:lpstr>
      <vt:lpstr>Sub Query Rules</vt:lpstr>
      <vt:lpstr>Scenario</vt:lpstr>
      <vt:lpstr>Subquery - SELECT Statement</vt:lpstr>
      <vt:lpstr>Scenario</vt:lpstr>
      <vt:lpstr>Subquery – INSERT Statement</vt:lpstr>
      <vt:lpstr>Subquery – INSERT Statement</vt:lpstr>
      <vt:lpstr>Scenario</vt:lpstr>
      <vt:lpstr>Subquery – UPDATE Statement</vt:lpstr>
      <vt:lpstr>Subquery – UPDATE Statement</vt:lpstr>
      <vt:lpstr>Scenario</vt:lpstr>
      <vt:lpstr>Subquery – DELETE Statement</vt:lpstr>
      <vt:lpstr>Subquery – DELETE Statement</vt:lpstr>
      <vt:lpstr>Scenario</vt:lpstr>
      <vt:lpstr>Subquery - Types</vt:lpstr>
      <vt:lpstr>Scenario</vt:lpstr>
      <vt:lpstr>Subquery - Types</vt:lpstr>
      <vt:lpstr>Subquery - Types</vt:lpstr>
      <vt:lpstr>Scenario</vt:lpstr>
      <vt:lpstr>Subquery - Types</vt:lpstr>
      <vt:lpstr>IN, NOT IN, ALL, ANY, and SOME</vt:lpstr>
      <vt:lpstr>IN, NOT IN, ALL, ANY, and SOME</vt:lpstr>
      <vt:lpstr>Subquery - Types</vt:lpstr>
      <vt:lpstr>Subquery - Types</vt:lpstr>
      <vt:lpstr>EXISTS, NOT EXISTS</vt:lpstr>
      <vt:lpstr>EXISTS, NOT EXISTS</vt:lpstr>
      <vt:lpstr>Correlated vs. Non Correlated Subquery</vt:lpstr>
      <vt:lpstr>Any Questions?</vt:lpstr>
      <vt:lpstr>Hands On</vt:lpstr>
      <vt:lpstr>Activity</vt:lpstr>
      <vt:lpstr>Lend a Hand</vt:lpstr>
      <vt:lpstr>Lend a Hand - Solution</vt:lpstr>
      <vt:lpstr>Test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Subqueries</dc:title>
  <dc:creator>AssetDevelopmentTeam@cognizant.com</dc:creator>
  <cp:lastModifiedBy>Devadas, Abiramasundari (Cognizant)</cp:lastModifiedBy>
  <cp:revision>600</cp:revision>
  <dcterms:created xsi:type="dcterms:W3CDTF">2011-06-15T11:24:59Z</dcterms:created>
  <dcterms:modified xsi:type="dcterms:W3CDTF">2013-03-20T05:05:17Z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