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3"/>
  </p:notesMasterIdLst>
  <p:handoutMasterIdLst>
    <p:handoutMasterId r:id="rId24"/>
  </p:handoutMasterIdLst>
  <p:sldIdLst>
    <p:sldId id="309" r:id="rId5"/>
    <p:sldId id="460" r:id="rId6"/>
    <p:sldId id="464" r:id="rId7"/>
    <p:sldId id="297" r:id="rId8"/>
    <p:sldId id="306" r:id="rId9"/>
    <p:sldId id="298" r:id="rId10"/>
    <p:sldId id="466" r:id="rId11"/>
    <p:sldId id="474" r:id="rId12"/>
    <p:sldId id="478" r:id="rId13"/>
    <p:sldId id="475" r:id="rId14"/>
    <p:sldId id="476" r:id="rId15"/>
    <p:sldId id="477" r:id="rId16"/>
    <p:sldId id="467" r:id="rId17"/>
    <p:sldId id="479" r:id="rId18"/>
    <p:sldId id="480" r:id="rId19"/>
    <p:sldId id="481" r:id="rId20"/>
    <p:sldId id="483" r:id="rId21"/>
    <p:sldId id="448" r:id="rId22"/>
  </p:sldIdLst>
  <p:sldSz cx="9144000" cy="6858000" type="screen4x3"/>
  <p:notesSz cx="9144000" cy="6858000"/>
  <p:defaultTextStyle>
    <a:defPPr>
      <a:defRPr lang="en-US"/>
    </a:defPPr>
    <a:lvl1pPr algn="ctr" rtl="0" eaLnBrk="0" fontAlgn="base" hangingPunct="0">
      <a:spcBef>
        <a:spcPct val="0"/>
      </a:spcBef>
      <a:spcAft>
        <a:spcPct val="0"/>
      </a:spcAft>
      <a:defRPr sz="2400" b="1"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2400" b="1"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2400" b="1"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2400" b="1"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2400" b="1" kern="1200">
        <a:solidFill>
          <a:schemeClr val="tx1"/>
        </a:solidFill>
        <a:latin typeface="Verdana" pitchFamily="34" charset="0"/>
        <a:ea typeface="+mn-ea"/>
        <a:cs typeface="+mn-cs"/>
      </a:defRPr>
    </a:lvl5pPr>
    <a:lvl6pPr marL="2286000" algn="l" defTabSz="914400" rtl="0" eaLnBrk="1" latinLnBrk="0" hangingPunct="1">
      <a:defRPr sz="2400" b="1" kern="1200">
        <a:solidFill>
          <a:schemeClr val="tx1"/>
        </a:solidFill>
        <a:latin typeface="Verdana" pitchFamily="34" charset="0"/>
        <a:ea typeface="+mn-ea"/>
        <a:cs typeface="+mn-cs"/>
      </a:defRPr>
    </a:lvl6pPr>
    <a:lvl7pPr marL="2743200" algn="l" defTabSz="914400" rtl="0" eaLnBrk="1" latinLnBrk="0" hangingPunct="1">
      <a:defRPr sz="2400" b="1" kern="1200">
        <a:solidFill>
          <a:schemeClr val="tx1"/>
        </a:solidFill>
        <a:latin typeface="Verdana" pitchFamily="34" charset="0"/>
        <a:ea typeface="+mn-ea"/>
        <a:cs typeface="+mn-cs"/>
      </a:defRPr>
    </a:lvl7pPr>
    <a:lvl8pPr marL="3200400" algn="l" defTabSz="914400" rtl="0" eaLnBrk="1" latinLnBrk="0" hangingPunct="1">
      <a:defRPr sz="2400" b="1" kern="1200">
        <a:solidFill>
          <a:schemeClr val="tx1"/>
        </a:solidFill>
        <a:latin typeface="Verdana" pitchFamily="34" charset="0"/>
        <a:ea typeface="+mn-ea"/>
        <a:cs typeface="+mn-cs"/>
      </a:defRPr>
    </a:lvl8pPr>
    <a:lvl9pPr marL="3657600" algn="l" defTabSz="914400" rtl="0" eaLnBrk="1" latinLnBrk="0" hangingPunct="1">
      <a:defRPr sz="2400" b="1" kern="1200">
        <a:solidFill>
          <a:schemeClr val="tx1"/>
        </a:solidFill>
        <a:latin typeface="Verdana" pitchFamily="34" charset="0"/>
        <a:ea typeface="+mn-ea"/>
        <a:cs typeface="+mn-cs"/>
      </a:defRPr>
    </a:lvl9pPr>
  </p:defaultTextStyle>
  <p:modifyVerifier cryptProviderType="rsaFull" cryptAlgorithmClass="hash" cryptAlgorithmType="typeAny" cryptAlgorithmSid="4" spinCount="100000" saltData="aBxiZ9MRwhpJ/4l/2ekklQ==" hashData="KjndSo7VC/zSuZwn49dlUe7GUJQ="/>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56460" initials="P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FF"/>
    <a:srgbClr val="FFFFCC"/>
    <a:srgbClr val="CCECFF"/>
    <a:srgbClr val="FF3300"/>
    <a:srgbClr val="969696"/>
    <a:srgbClr val="0099FF"/>
    <a:srgbClr val="3188B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67" autoAdjust="0"/>
    <p:restoredTop sz="91534" autoAdjust="0"/>
  </p:normalViewPr>
  <p:slideViewPr>
    <p:cSldViewPr>
      <p:cViewPr varScale="1">
        <p:scale>
          <a:sx n="96" d="100"/>
          <a:sy n="96" d="100"/>
        </p:scale>
        <p:origin x="-3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3532"/>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096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680963"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dirty="0"/>
          </a:p>
        </p:txBody>
      </p:sp>
      <p:sp>
        <p:nvSpPr>
          <p:cNvPr id="680964"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680965"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182F3F7A-4E5B-44F6-A77F-2A9B5B482A4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45059"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45063"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7F27A8C6-7DF6-4D3A-93B2-0B6AC05E81B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7630B50-6169-4721-8762-087F5036AEDF}" type="slidenum">
              <a:rPr lang="en-US" smtClean="0"/>
              <a:pPr/>
              <a:t>1</a:t>
            </a:fld>
            <a:endParaRPr lang="en-US" dirty="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marL="228600" indent="-228600" eaLnBrk="1" hangingPunct="1">
              <a:buFontTx/>
              <a:buAutoNum type="arabicPeriod"/>
            </a:pPr>
            <a:r>
              <a:rPr lang="en-US" dirty="0" smtClean="0"/>
              <a:t>Enter the course title.</a:t>
            </a:r>
          </a:p>
          <a:p>
            <a:pPr marL="228600" indent="-228600" eaLnBrk="1" hangingPunct="1">
              <a:buFontTx/>
              <a:buAutoNum type="arabicPeriod"/>
            </a:pPr>
            <a:r>
              <a:rPr lang="en-US" dirty="0" smtClean="0"/>
              <a:t>Enter the knowledge level that will be addressed through this course.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2C92D41-D3FE-4B16-B271-8C0B97FA52C4}" type="slidenum">
              <a:rPr lang="en-US" smtClean="0"/>
              <a:pPr/>
              <a:t>11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0B1B4B8-CC68-4519-8F30-05419EEE1A44}" type="slidenum">
              <a:rPr lang="en-US" smtClean="0"/>
              <a:pPr/>
              <a:t>12</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9DA5A91-4C48-4835-B4B1-7988CA7AC7A0}" type="slidenum">
              <a:rPr lang="en-US" smtClean="0"/>
              <a:pPr/>
              <a:t>13</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6976F04-C500-4920-98ED-36222E8FAB55}"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B30D5DC-3FD8-402F-A8EB-2AF49B35F4B7}" type="slidenum">
              <a:rPr lang="en-US" smtClean="0"/>
              <a:pPr/>
              <a:t>15</a:t>
            </a:fld>
            <a:endParaRPr lang="en-US" dirty="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b="1" dirty="0" smtClean="0"/>
              <a:t>Pls. provide the answers for the questions.</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64759E5-A23B-4213-A6FE-7F9294C29A6F}" type="slidenum">
              <a:rPr lang="en-US" smtClean="0"/>
              <a:pPr/>
              <a:t>16</a:t>
            </a:fld>
            <a:endParaRPr lang="en-US" dirty="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F0C05BA-2D35-4931-93F0-DA4CC275D16A}" type="slidenum">
              <a:rPr lang="en-US" smtClean="0"/>
              <a:pPr/>
              <a:t>17</a:t>
            </a:fld>
            <a:endParaRPr lang="en-U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88E0E35-E74A-4BAD-91AD-785ACFA53D48}" type="slidenum">
              <a:rPr lang="en-US" smtClean="0"/>
              <a:pPr/>
              <a:t>18</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228600" indent="-228600" eaLnBrk="1" hangingPunct="1">
              <a:buFontTx/>
              <a:buAutoNum type="arabicPeriod"/>
            </a:pPr>
            <a:r>
              <a:rPr lang="en-US" dirty="0" smtClean="0"/>
              <a:t>Enter the course title.</a:t>
            </a:r>
          </a:p>
          <a:p>
            <a:pPr marL="228600" indent="-228600" eaLnBrk="1" hangingPunct="1">
              <a:buFontTx/>
              <a:buAutoNum type="arabicPeriod"/>
            </a:pPr>
            <a:r>
              <a:rPr lang="en-US" dirty="0" smtClean="0"/>
              <a:t>Enter the knowledge level that will be addressed through this course.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E2726E3-3A6B-41E1-A960-B73B085175A4}" type="slidenum">
              <a:rPr lang="en-US" smtClean="0"/>
              <a:pPr/>
              <a:t>2</a:t>
            </a:fld>
            <a:endParaRPr lang="en-US" dirty="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lvl="1" eaLnBrk="1" hangingPunct="1"/>
            <a:r>
              <a:rPr lang="en-US" dirty="0" smtClean="0"/>
              <a:t>The Course Metadata screen displays data about the content. Metadata is nothing but data about data. This screen displays various information such as course owner, credential information, copyrights and so on.</a:t>
            </a:r>
          </a:p>
          <a:p>
            <a:pPr lvl="1" eaLnBrk="1" hangingPunct="1"/>
            <a:endParaRPr lang="en-US" dirty="0" smtClean="0"/>
          </a:p>
          <a:p>
            <a:pPr lvl="1" eaLnBrk="1" hangingPunct="1"/>
            <a:r>
              <a:rPr lang="en-US" dirty="0" smtClean="0"/>
              <a:t>First, enter the associate name or the vendor who created the training presentation and the associate id in the </a:t>
            </a:r>
            <a:r>
              <a:rPr lang="en-US" b="1" dirty="0" smtClean="0"/>
              <a:t>Created By</a:t>
            </a:r>
            <a:r>
              <a:rPr lang="en-US" dirty="0" smtClean="0"/>
              <a:t> row.</a:t>
            </a:r>
          </a:p>
          <a:p>
            <a:pPr lvl="1" eaLnBrk="1" hangingPunct="1"/>
            <a:endParaRPr lang="en-US" dirty="0" smtClean="0"/>
          </a:p>
          <a:p>
            <a:pPr lvl="1" eaLnBrk="1" hangingPunct="1"/>
            <a:r>
              <a:rPr lang="en-US" dirty="0" smtClean="0"/>
              <a:t>Second, briefly state credentials of the creator in the training area; or, why participants should listen to you. For example, if the training is on Java, the credential could be:</a:t>
            </a:r>
          </a:p>
          <a:p>
            <a:pPr lvl="2" eaLnBrk="1" hangingPunct="1">
              <a:buFontTx/>
              <a:buChar char="•"/>
            </a:pPr>
            <a:r>
              <a:rPr lang="en-US" dirty="0" smtClean="0"/>
              <a:t>Sun Certified Java Programmer</a:t>
            </a:r>
          </a:p>
          <a:p>
            <a:pPr lvl="2" eaLnBrk="1" hangingPunct="1">
              <a:buFontTx/>
              <a:buChar char="•"/>
            </a:pPr>
            <a:r>
              <a:rPr lang="en-US" dirty="0" smtClean="0"/>
              <a:t>5  yrs of experience in Java, EJB, Java Beans, JDBC etc.</a:t>
            </a:r>
          </a:p>
          <a:p>
            <a:pPr lvl="2" eaLnBrk="1" hangingPunct="1"/>
            <a:endParaRPr lang="en-US" dirty="0" smtClean="0"/>
          </a:p>
          <a:p>
            <a:pPr lvl="1" eaLnBrk="1" hangingPunct="1"/>
            <a:r>
              <a:rPr lang="en-US" dirty="0" smtClean="0"/>
              <a:t>Finally, enter the current version number and the corresponding date of the training presentation. For example, if this the first release then enter 1.0. and January 1, 2004 for Date.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BE39ED1-A523-4917-B420-550833067395}" type="slidenum">
              <a:rPr lang="en-US" smtClean="0"/>
              <a:pPr/>
              <a:t>4</a:t>
            </a:fld>
            <a:endParaRPr lang="en-US" dirty="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2A131DE-2C83-431B-99BA-F1E16D131FA4}" type="slidenum">
              <a:rPr lang="en-US" smtClean="0"/>
              <a:pPr/>
              <a:t>5</a:t>
            </a:fld>
            <a:endParaRPr lang="en-US" dirty="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dirty="0" smtClean="0"/>
              <a:t>The session objectives will contain the list of learning objectives in a bulleted list</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3C2C361-79C0-467E-BA44-26A6054C059C}" type="slidenum">
              <a:rPr lang="en-US" smtClean="0"/>
              <a:pPr/>
              <a:t>6</a:t>
            </a:fld>
            <a:endParaRPr lang="en-US" dirty="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202ED84-6D6E-4265-9C4F-4FAD13950641}" type="slidenum">
              <a:rPr lang="en-US" smtClean="0"/>
              <a:pPr/>
              <a:t>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A3A2833-146C-4AD9-8329-FE0F8A0AFEFC}" type="slidenum">
              <a:rPr lang="en-US" smtClean="0"/>
              <a:pPr/>
              <a:t>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68BCFB9-9802-4EC7-B3DD-96F8811F9E6F}" type="slidenum">
              <a:rPr lang="en-US" smtClean="0"/>
              <a:pPr/>
              <a:t>9</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A91288-3355-48AA-B168-3A3DBB0C00F6}" type="slidenum">
              <a:rPr lang="en-US" smtClean="0"/>
              <a:pPr/>
              <a:t>10</a:t>
            </a:fld>
            <a:endParaRPr lang="en-US" dirty="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This is the content slide. Enter the content for the topic in this slide. Ensure that comprehensive speaker notes are available for each slide.</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914400" y="5853113"/>
            <a:ext cx="8229600" cy="0"/>
          </a:xfrm>
          <a:prstGeom prst="line">
            <a:avLst/>
          </a:prstGeom>
          <a:noFill/>
          <a:ln w="12700" cap="rnd">
            <a:solidFill>
              <a:srgbClr val="C0C0C0"/>
            </a:solidFill>
            <a:prstDash val="sysDot"/>
            <a:round/>
            <a:headEnd/>
            <a:tailEnd/>
          </a:ln>
          <a:effectLst/>
        </p:spPr>
        <p:txBody>
          <a:bodyPr wrap="none" anchor="ctr"/>
          <a:lstStyle/>
          <a:p>
            <a:pPr>
              <a:defRPr/>
            </a:pPr>
            <a:endParaRPr lang="en-US" dirty="0"/>
          </a:p>
        </p:txBody>
      </p:sp>
      <p:sp>
        <p:nvSpPr>
          <p:cNvPr id="4" name="Line 3"/>
          <p:cNvSpPr>
            <a:spLocks noChangeShapeType="1"/>
          </p:cNvSpPr>
          <p:nvPr/>
        </p:nvSpPr>
        <p:spPr bwMode="auto">
          <a:xfrm>
            <a:off x="900113" y="2025650"/>
            <a:ext cx="0" cy="3810000"/>
          </a:xfrm>
          <a:prstGeom prst="line">
            <a:avLst/>
          </a:prstGeom>
          <a:noFill/>
          <a:ln w="12700" cap="rnd">
            <a:solidFill>
              <a:srgbClr val="C0C0C0"/>
            </a:solidFill>
            <a:prstDash val="sysDot"/>
            <a:round/>
            <a:headEnd/>
            <a:tailEnd/>
          </a:ln>
          <a:effectLst/>
        </p:spPr>
        <p:txBody>
          <a:bodyPr wrap="none" anchor="ctr"/>
          <a:lstStyle/>
          <a:p>
            <a:pPr>
              <a:defRPr/>
            </a:pPr>
            <a:endParaRPr lang="en-US" dirty="0"/>
          </a:p>
        </p:txBody>
      </p:sp>
      <p:sp>
        <p:nvSpPr>
          <p:cNvPr id="5" name="Rectangle 6"/>
          <p:cNvSpPr>
            <a:spLocks noChangeArrowheads="1"/>
          </p:cNvSpPr>
          <p:nvPr/>
        </p:nvSpPr>
        <p:spPr bwMode="auto">
          <a:xfrm>
            <a:off x="8915400" y="1905000"/>
            <a:ext cx="228600" cy="2209800"/>
          </a:xfrm>
          <a:prstGeom prst="rect">
            <a:avLst/>
          </a:prstGeom>
          <a:solidFill>
            <a:srgbClr val="2D9F01"/>
          </a:solidFill>
          <a:ln w="9525">
            <a:noFill/>
            <a:miter lim="800000"/>
            <a:headEnd/>
            <a:tailEnd/>
          </a:ln>
          <a:effectLst/>
        </p:spPr>
        <p:txBody>
          <a:bodyPr wrap="none" anchor="ctr"/>
          <a:lstStyle/>
          <a:p>
            <a:pPr>
              <a:defRPr/>
            </a:pPr>
            <a:endParaRPr lang="en-US" dirty="0"/>
          </a:p>
        </p:txBody>
      </p:sp>
      <p:sp>
        <p:nvSpPr>
          <p:cNvPr id="6" name="Rectangle 7"/>
          <p:cNvSpPr>
            <a:spLocks noChangeArrowheads="1"/>
          </p:cNvSpPr>
          <p:nvPr/>
        </p:nvSpPr>
        <p:spPr bwMode="auto">
          <a:xfrm>
            <a:off x="0" y="1905000"/>
            <a:ext cx="6096000" cy="2209800"/>
          </a:xfrm>
          <a:prstGeom prst="rect">
            <a:avLst/>
          </a:prstGeom>
          <a:solidFill>
            <a:srgbClr val="3188B4"/>
          </a:solidFill>
          <a:ln w="9525">
            <a:noFill/>
            <a:miter lim="800000"/>
            <a:headEnd/>
            <a:tailEnd/>
          </a:ln>
          <a:effectLst/>
        </p:spPr>
        <p:txBody>
          <a:bodyPr wrap="none" anchor="ctr"/>
          <a:lstStyle/>
          <a:p>
            <a:pPr>
              <a:defRPr/>
            </a:pPr>
            <a:endParaRPr lang="en-US" dirty="0"/>
          </a:p>
        </p:txBody>
      </p:sp>
      <p:sp>
        <p:nvSpPr>
          <p:cNvPr id="7" name="Rectangle 8"/>
          <p:cNvSpPr>
            <a:spLocks noChangeArrowheads="1"/>
          </p:cNvSpPr>
          <p:nvPr/>
        </p:nvSpPr>
        <p:spPr bwMode="auto">
          <a:xfrm>
            <a:off x="806450" y="6324600"/>
            <a:ext cx="4146550" cy="334963"/>
          </a:xfrm>
          <a:prstGeom prst="rect">
            <a:avLst/>
          </a:prstGeom>
          <a:noFill/>
          <a:ln w="9525">
            <a:noFill/>
            <a:miter lim="800000"/>
            <a:headEnd/>
            <a:tailEnd/>
          </a:ln>
          <a:effectLst/>
        </p:spPr>
        <p:txBody>
          <a:bodyPr/>
          <a:lstStyle/>
          <a:p>
            <a:pPr algn="l">
              <a:defRPr/>
            </a:pPr>
            <a:r>
              <a:rPr lang="en-US" sz="800" b="0" dirty="0">
                <a:solidFill>
                  <a:srgbClr val="505050"/>
                </a:solidFill>
              </a:rPr>
              <a:t>© 2007, Cognizant Technology Solutions. All Rights Reserved.</a:t>
            </a:r>
          </a:p>
          <a:p>
            <a:pPr algn="l">
              <a:defRPr/>
            </a:pPr>
            <a:r>
              <a:rPr lang="en-US" sz="800" b="0" dirty="0">
                <a:solidFill>
                  <a:srgbClr val="505050"/>
                </a:solidFill>
              </a:rPr>
              <a:t>The information contained herein is subject to change without notice.</a:t>
            </a:r>
            <a:endParaRPr lang="en-US" sz="900" b="0" dirty="0">
              <a:solidFill>
                <a:srgbClr val="505050"/>
              </a:solidFill>
            </a:endParaRPr>
          </a:p>
        </p:txBody>
      </p:sp>
      <p:pic>
        <p:nvPicPr>
          <p:cNvPr id="8" name="Picture 9" descr="Cognizant Logo_academy1"/>
          <p:cNvPicPr>
            <a:picLocks noChangeAspect="1" noChangeArrowheads="1"/>
          </p:cNvPicPr>
          <p:nvPr/>
        </p:nvPicPr>
        <p:blipFill>
          <a:blip r:embed="rId2" cstate="print"/>
          <a:srcRect/>
          <a:stretch>
            <a:fillRect/>
          </a:stretch>
        </p:blipFill>
        <p:spPr bwMode="auto">
          <a:xfrm>
            <a:off x="715963" y="615950"/>
            <a:ext cx="3957637" cy="814388"/>
          </a:xfrm>
          <a:prstGeom prst="rect">
            <a:avLst/>
          </a:prstGeom>
          <a:noFill/>
          <a:ln w="9525">
            <a:noFill/>
            <a:miter lim="800000"/>
            <a:headEnd/>
            <a:tailEnd/>
          </a:ln>
        </p:spPr>
      </p:pic>
      <p:pic>
        <p:nvPicPr>
          <p:cNvPr id="9" name="Picture 11" descr="cheetah33"/>
          <p:cNvPicPr>
            <a:picLocks noChangeAspect="1" noChangeArrowheads="1"/>
          </p:cNvPicPr>
          <p:nvPr userDrawn="1"/>
        </p:nvPicPr>
        <p:blipFill>
          <a:blip r:embed="rId3" cstate="print"/>
          <a:srcRect/>
          <a:stretch>
            <a:fillRect/>
          </a:stretch>
        </p:blipFill>
        <p:spPr bwMode="auto">
          <a:xfrm>
            <a:off x="4945063" y="1793875"/>
            <a:ext cx="3919537" cy="2325688"/>
          </a:xfrm>
          <a:prstGeom prst="rect">
            <a:avLst/>
          </a:prstGeom>
          <a:noFill/>
          <a:ln w="9525">
            <a:noFill/>
            <a:miter lim="800000"/>
            <a:headEnd/>
            <a:tailEnd/>
          </a:ln>
        </p:spPr>
      </p:pic>
      <p:pic>
        <p:nvPicPr>
          <p:cNvPr id="10" name="Picture 12" descr="academy1"/>
          <p:cNvPicPr>
            <a:picLocks noChangeAspect="1" noChangeArrowheads="1"/>
          </p:cNvPicPr>
          <p:nvPr userDrawn="1"/>
        </p:nvPicPr>
        <p:blipFill>
          <a:blip r:embed="rId4" cstate="print"/>
          <a:srcRect/>
          <a:stretch>
            <a:fillRect/>
          </a:stretch>
        </p:blipFill>
        <p:spPr bwMode="auto">
          <a:xfrm>
            <a:off x="4672013" y="6337300"/>
            <a:ext cx="1344612" cy="411163"/>
          </a:xfrm>
          <a:prstGeom prst="rect">
            <a:avLst/>
          </a:prstGeom>
          <a:noFill/>
          <a:ln w="9525">
            <a:noFill/>
            <a:miter lim="800000"/>
            <a:headEnd/>
            <a:tailEnd/>
          </a:ln>
        </p:spPr>
      </p:pic>
      <p:sp>
        <p:nvSpPr>
          <p:cNvPr id="11" name="Line 13"/>
          <p:cNvSpPr>
            <a:spLocks noChangeShapeType="1"/>
          </p:cNvSpPr>
          <p:nvPr userDrawn="1"/>
        </p:nvSpPr>
        <p:spPr bwMode="auto">
          <a:xfrm flipV="1">
            <a:off x="4562475" y="6324600"/>
            <a:ext cx="0" cy="533400"/>
          </a:xfrm>
          <a:prstGeom prst="line">
            <a:avLst/>
          </a:prstGeom>
          <a:noFill/>
          <a:ln w="9525">
            <a:solidFill>
              <a:schemeClr val="bg2"/>
            </a:solidFill>
            <a:round/>
            <a:headEnd/>
            <a:tailEnd/>
          </a:ln>
          <a:effectLst/>
        </p:spPr>
        <p:txBody>
          <a:bodyPr wrap="none" anchor="ctr"/>
          <a:lstStyle/>
          <a:p>
            <a:pPr>
              <a:defRPr/>
            </a:pPr>
            <a:endParaRPr lang="en-US" dirty="0"/>
          </a:p>
        </p:txBody>
      </p:sp>
      <p:sp>
        <p:nvSpPr>
          <p:cNvPr id="699402" name="Rectangle 10"/>
          <p:cNvSpPr>
            <a:spLocks noGrp="1" noChangeArrowheads="1"/>
          </p:cNvSpPr>
          <p:nvPr>
            <p:ph type="subTitle" sz="quarter" idx="1"/>
          </p:nvPr>
        </p:nvSpPr>
        <p:spPr>
          <a:xfrm>
            <a:off x="0" y="2057400"/>
            <a:ext cx="4876800" cy="1752600"/>
          </a:xfrm>
        </p:spPr>
        <p:txBody>
          <a:bodyPr anchor="b"/>
          <a:lstStyle>
            <a:lvl1pPr marL="0" indent="0">
              <a:buFont typeface="Wingdings" pitchFamily="2" charset="2"/>
              <a:buNone/>
              <a:defRPr sz="3200">
                <a:solidFill>
                  <a:schemeClr val="bg1"/>
                </a:solidFill>
              </a:defRPr>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AFDB745-7E82-44A8-851A-B011D3CBFD6C}" type="slidenum">
              <a:rPr lang="en-US"/>
              <a:pPr>
                <a:defRPr/>
              </a:pPr>
              <a:t>‹#›</a:t>
            </a:fld>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49238"/>
            <a:ext cx="1971675" cy="5846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9913" y="249238"/>
            <a:ext cx="5764212" cy="5846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24E897A-D89E-46B5-B6C5-3D5A5F815C9B}" type="slidenum">
              <a:rPr lang="en-US"/>
              <a:pPr>
                <a:defRPr/>
              </a:pPr>
              <a:t>‹#›</a:t>
            </a:fld>
            <a:endParaRPr lang="en-US"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69913" y="249238"/>
            <a:ext cx="74676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876800"/>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pPr>
              <a:defRPr/>
            </a:pPr>
            <a:fld id="{433465C9-D2FA-40A4-88C1-E98B3255EEDD}" type="slidenum">
              <a:rPr lang="en-US"/>
              <a:pPr>
                <a:defRPr/>
              </a:pPr>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53052EA-0F98-4D11-9190-6E4950478C16}" type="slidenum">
              <a:rPr lang="en-US"/>
              <a:pPr>
                <a:defRPr/>
              </a:pPr>
              <a:t>‹#›</a:t>
            </a:fld>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279888CD-2BED-4360-B63A-770AEABFB219}" type="slidenum">
              <a:rPr lang="en-US"/>
              <a:pPr>
                <a:defRPr/>
              </a:pPr>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AE2C8D3-96E3-41A4-8DEF-8C29DD8D8940}" type="slidenum">
              <a:rPr lang="en-US"/>
              <a:pPr>
                <a:defRPr/>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C4FB1E79-1812-4012-932A-35424D6B0919}" type="slidenum">
              <a:rPr lang="en-US"/>
              <a:pPr>
                <a:defRPr/>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006C360-54A4-4595-ACFB-8151A3D3FB61}" type="slidenum">
              <a:rPr lang="en-US"/>
              <a:pPr>
                <a:defRPr/>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C8D7D79-BED1-47CD-AEB3-63C83A39862C}" type="slidenum">
              <a:rPr lang="en-US"/>
              <a:pPr>
                <a:defRPr/>
              </a:pPr>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C929963-9B22-4232-BFC5-4F23F7EE0DED}" type="slidenum">
              <a:rPr lang="en-US"/>
              <a:pPr>
                <a:defRPr/>
              </a:pPr>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0E06105F-856F-43FC-9B1B-01AE6BD6A5F4}" type="slidenum">
              <a:rPr lang="en-US"/>
              <a:pPr>
                <a:defRPr/>
              </a:pPr>
              <a:t>‹#›</a:t>
            </a:fld>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69913" y="249238"/>
            <a:ext cx="7467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8372" name="Rectangle 4"/>
          <p:cNvSpPr>
            <a:spLocks noGrp="1" noChangeArrowheads="1"/>
          </p:cNvSpPr>
          <p:nvPr>
            <p:ph type="sldNum" sz="quarter" idx="4"/>
          </p:nvPr>
        </p:nvSpPr>
        <p:spPr bwMode="auto">
          <a:xfrm>
            <a:off x="8743950" y="6578600"/>
            <a:ext cx="3683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b="0">
                <a:solidFill>
                  <a:srgbClr val="DF7A1C"/>
                </a:solidFill>
              </a:defRPr>
            </a:lvl1pPr>
          </a:lstStyle>
          <a:p>
            <a:pPr>
              <a:defRPr/>
            </a:pPr>
            <a:fld id="{B9A6295C-5427-4606-8CA6-2BA8B7BC42D4}" type="slidenum">
              <a:rPr lang="en-US"/>
              <a:pPr>
                <a:defRPr/>
              </a:pPr>
              <a:t>‹#›</a:t>
            </a:fld>
            <a:endParaRPr lang="en-US" dirty="0"/>
          </a:p>
        </p:txBody>
      </p:sp>
      <p:sp>
        <p:nvSpPr>
          <p:cNvPr id="698373" name="Line 5"/>
          <p:cNvSpPr>
            <a:spLocks noChangeShapeType="1"/>
          </p:cNvSpPr>
          <p:nvPr/>
        </p:nvSpPr>
        <p:spPr bwMode="auto">
          <a:xfrm flipV="1">
            <a:off x="8699500" y="6508750"/>
            <a:ext cx="0" cy="349250"/>
          </a:xfrm>
          <a:prstGeom prst="line">
            <a:avLst/>
          </a:prstGeom>
          <a:noFill/>
          <a:ln w="12700">
            <a:solidFill>
              <a:srgbClr val="3188B4"/>
            </a:solidFill>
            <a:round/>
            <a:headEnd/>
            <a:tailEnd/>
          </a:ln>
          <a:effectLst/>
        </p:spPr>
        <p:txBody>
          <a:bodyPr wrap="none" anchor="ctr"/>
          <a:lstStyle/>
          <a:p>
            <a:pPr>
              <a:defRPr/>
            </a:pPr>
            <a:endParaRPr lang="en-US" dirty="0"/>
          </a:p>
        </p:txBody>
      </p:sp>
      <p:sp>
        <p:nvSpPr>
          <p:cNvPr id="698375" name="Line 7"/>
          <p:cNvSpPr>
            <a:spLocks noChangeShapeType="1"/>
          </p:cNvSpPr>
          <p:nvPr/>
        </p:nvSpPr>
        <p:spPr bwMode="auto">
          <a:xfrm>
            <a:off x="481013" y="1038225"/>
            <a:ext cx="8534400" cy="0"/>
          </a:xfrm>
          <a:prstGeom prst="line">
            <a:avLst/>
          </a:prstGeom>
          <a:noFill/>
          <a:ln w="12700" cap="rnd">
            <a:solidFill>
              <a:srgbClr val="C0C0C0"/>
            </a:solidFill>
            <a:prstDash val="sysDot"/>
            <a:round/>
            <a:headEnd/>
            <a:tailEnd/>
          </a:ln>
          <a:effectLst/>
        </p:spPr>
        <p:txBody>
          <a:bodyPr wrap="none" anchor="ctr"/>
          <a:lstStyle/>
          <a:p>
            <a:pPr>
              <a:defRPr/>
            </a:pPr>
            <a:endParaRPr lang="en-US" dirty="0"/>
          </a:p>
        </p:txBody>
      </p:sp>
      <p:sp>
        <p:nvSpPr>
          <p:cNvPr id="698376" name="Line 8"/>
          <p:cNvSpPr>
            <a:spLocks noChangeShapeType="1"/>
          </p:cNvSpPr>
          <p:nvPr/>
        </p:nvSpPr>
        <p:spPr bwMode="auto">
          <a:xfrm>
            <a:off x="457200" y="1038225"/>
            <a:ext cx="0" cy="5029200"/>
          </a:xfrm>
          <a:prstGeom prst="line">
            <a:avLst/>
          </a:prstGeom>
          <a:noFill/>
          <a:ln w="12700" cap="rnd">
            <a:solidFill>
              <a:srgbClr val="C0C0C0"/>
            </a:solidFill>
            <a:prstDash val="sysDot"/>
            <a:round/>
            <a:headEnd/>
            <a:tailEnd/>
          </a:ln>
          <a:effectLst/>
        </p:spPr>
        <p:txBody>
          <a:bodyPr wrap="none" anchor="ctr"/>
          <a:lstStyle/>
          <a:p>
            <a:pPr>
              <a:defRPr/>
            </a:pPr>
            <a:endParaRPr lang="en-US" dirty="0"/>
          </a:p>
        </p:txBody>
      </p:sp>
      <p:sp>
        <p:nvSpPr>
          <p:cNvPr id="698377" name="Rectangle 9"/>
          <p:cNvSpPr>
            <a:spLocks noChangeArrowheads="1"/>
          </p:cNvSpPr>
          <p:nvPr/>
        </p:nvSpPr>
        <p:spPr bwMode="auto">
          <a:xfrm>
            <a:off x="0" y="1028700"/>
            <a:ext cx="152400" cy="5027613"/>
          </a:xfrm>
          <a:prstGeom prst="rect">
            <a:avLst/>
          </a:prstGeom>
          <a:solidFill>
            <a:srgbClr val="3188B4"/>
          </a:solidFill>
          <a:ln w="9525">
            <a:noFill/>
            <a:miter lim="800000"/>
            <a:headEnd/>
            <a:tailEnd/>
          </a:ln>
          <a:effectLst/>
        </p:spPr>
        <p:txBody>
          <a:bodyPr wrap="none" anchor="ctr"/>
          <a:lstStyle/>
          <a:p>
            <a:pPr>
              <a:defRPr/>
            </a:pPr>
            <a:endParaRPr lang="en-US" dirty="0"/>
          </a:p>
        </p:txBody>
      </p:sp>
      <p:sp>
        <p:nvSpPr>
          <p:cNvPr id="698378" name="Rectangle 10"/>
          <p:cNvSpPr>
            <a:spLocks noChangeArrowheads="1"/>
          </p:cNvSpPr>
          <p:nvPr/>
        </p:nvSpPr>
        <p:spPr bwMode="auto">
          <a:xfrm>
            <a:off x="8915400" y="0"/>
            <a:ext cx="228600" cy="1046163"/>
          </a:xfrm>
          <a:prstGeom prst="rect">
            <a:avLst/>
          </a:prstGeom>
          <a:solidFill>
            <a:srgbClr val="2D9E01"/>
          </a:solidFill>
          <a:ln w="9525">
            <a:noFill/>
            <a:miter lim="800000"/>
            <a:headEnd/>
            <a:tailEnd/>
          </a:ln>
          <a:effectLst/>
        </p:spPr>
        <p:txBody>
          <a:bodyPr wrap="none" anchor="ctr"/>
          <a:lstStyle/>
          <a:p>
            <a:pPr>
              <a:defRPr/>
            </a:pPr>
            <a:endParaRPr lang="en-US" dirty="0"/>
          </a:p>
        </p:txBody>
      </p:sp>
      <p:pic>
        <p:nvPicPr>
          <p:cNvPr id="1034" name="Picture 12" descr="Cognizant Logo_academy1"/>
          <p:cNvPicPr>
            <a:picLocks noChangeAspect="1" noChangeArrowheads="1"/>
          </p:cNvPicPr>
          <p:nvPr/>
        </p:nvPicPr>
        <p:blipFill>
          <a:blip r:embed="rId14" cstate="print"/>
          <a:srcRect/>
          <a:stretch>
            <a:fillRect/>
          </a:stretch>
        </p:blipFill>
        <p:spPr bwMode="auto">
          <a:xfrm>
            <a:off x="415925" y="6251575"/>
            <a:ext cx="2346325" cy="482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ransition>
    <p:wipe dir="r"/>
  </p:transition>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Verdana" pitchFamily="34" charset="0"/>
        </a:defRPr>
      </a:lvl2pPr>
      <a:lvl3pPr algn="l" rtl="0" eaLnBrk="0" fontAlgn="base" hangingPunct="0">
        <a:spcBef>
          <a:spcPct val="0"/>
        </a:spcBef>
        <a:spcAft>
          <a:spcPct val="0"/>
        </a:spcAft>
        <a:defRPr sz="3200">
          <a:solidFill>
            <a:schemeClr val="tx1"/>
          </a:solidFill>
          <a:latin typeface="Verdana" pitchFamily="34" charset="0"/>
        </a:defRPr>
      </a:lvl3pPr>
      <a:lvl4pPr algn="l" rtl="0" eaLnBrk="0" fontAlgn="base" hangingPunct="0">
        <a:spcBef>
          <a:spcPct val="0"/>
        </a:spcBef>
        <a:spcAft>
          <a:spcPct val="0"/>
        </a:spcAft>
        <a:defRPr sz="3200">
          <a:solidFill>
            <a:schemeClr val="tx1"/>
          </a:solidFill>
          <a:latin typeface="Verdana" pitchFamily="34" charset="0"/>
        </a:defRPr>
      </a:lvl4pPr>
      <a:lvl5pPr algn="l" rtl="0" eaLnBrk="0" fontAlgn="base" hangingPunct="0">
        <a:spcBef>
          <a:spcPct val="0"/>
        </a:spcBef>
        <a:spcAft>
          <a:spcPct val="0"/>
        </a:spcAft>
        <a:defRPr sz="3200">
          <a:solidFill>
            <a:schemeClr val="tx1"/>
          </a:solidFill>
          <a:latin typeface="Verdana" pitchFamily="34" charset="0"/>
        </a:defRPr>
      </a:lvl5pPr>
      <a:lvl6pPr marL="457200" algn="l" rtl="0" fontAlgn="base">
        <a:spcBef>
          <a:spcPct val="0"/>
        </a:spcBef>
        <a:spcAft>
          <a:spcPct val="0"/>
        </a:spcAft>
        <a:defRPr sz="3200">
          <a:solidFill>
            <a:schemeClr val="tx1"/>
          </a:solidFill>
          <a:latin typeface="Verdana" pitchFamily="34" charset="0"/>
        </a:defRPr>
      </a:lvl6pPr>
      <a:lvl7pPr marL="914400" algn="l" rtl="0" fontAlgn="base">
        <a:spcBef>
          <a:spcPct val="0"/>
        </a:spcBef>
        <a:spcAft>
          <a:spcPct val="0"/>
        </a:spcAft>
        <a:defRPr sz="3200">
          <a:solidFill>
            <a:schemeClr val="tx1"/>
          </a:solidFill>
          <a:latin typeface="Verdana" pitchFamily="34" charset="0"/>
        </a:defRPr>
      </a:lvl7pPr>
      <a:lvl8pPr marL="1371600" algn="l" rtl="0" fontAlgn="base">
        <a:spcBef>
          <a:spcPct val="0"/>
        </a:spcBef>
        <a:spcAft>
          <a:spcPct val="0"/>
        </a:spcAft>
        <a:defRPr sz="3200">
          <a:solidFill>
            <a:schemeClr val="tx1"/>
          </a:solidFill>
          <a:latin typeface="Verdana" pitchFamily="34" charset="0"/>
        </a:defRPr>
      </a:lvl8pPr>
      <a:lvl9pPr marL="1828800" algn="l" rtl="0" fontAlgn="base">
        <a:spcBef>
          <a:spcPct val="0"/>
        </a:spcBef>
        <a:spcAft>
          <a:spcPct val="0"/>
        </a:spcAft>
        <a:defRPr sz="3200">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DF7A1C"/>
        </a:buClr>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3" name="Text Box 5"/>
          <p:cNvSpPr txBox="1">
            <a:spLocks noChangeArrowheads="1"/>
          </p:cNvSpPr>
          <p:nvPr/>
        </p:nvSpPr>
        <p:spPr bwMode="auto">
          <a:xfrm>
            <a:off x="7315200" y="6415088"/>
            <a:ext cx="1752600" cy="366712"/>
          </a:xfrm>
          <a:prstGeom prst="rect">
            <a:avLst/>
          </a:prstGeom>
          <a:noFill/>
          <a:ln w="9525">
            <a:noFill/>
            <a:miter lim="800000"/>
            <a:headEnd/>
            <a:tailEnd/>
          </a:ln>
          <a:effectLst/>
        </p:spPr>
        <p:txBody>
          <a:bodyPr>
            <a:spAutoFit/>
          </a:bodyPr>
          <a:lstStyle/>
          <a:p>
            <a:pPr algn="r">
              <a:spcBef>
                <a:spcPct val="50000"/>
              </a:spcBef>
              <a:defRPr/>
            </a:pPr>
            <a:r>
              <a:rPr lang="en-US" sz="1800" dirty="0">
                <a:effectLst>
                  <a:outerShdw blurRad="38100" dist="38100" dir="2700000" algn="tl">
                    <a:srgbClr val="C0C0C0"/>
                  </a:outerShdw>
                </a:effectLst>
                <a:latin typeface="Arial" charset="0"/>
              </a:rPr>
              <a:t>C3: Protected</a:t>
            </a:r>
          </a:p>
        </p:txBody>
      </p:sp>
      <p:sp>
        <p:nvSpPr>
          <p:cNvPr id="3075" name="Rectangle 15"/>
          <p:cNvSpPr>
            <a:spLocks noGrp="1" noChangeArrowheads="1"/>
          </p:cNvSpPr>
          <p:nvPr>
            <p:ph type="subTitle" idx="1"/>
          </p:nvPr>
        </p:nvSpPr>
        <p:spPr/>
        <p:txBody>
          <a:bodyPr/>
          <a:lstStyle/>
          <a:p>
            <a:pPr eaLnBrk="1" hangingPunct="1">
              <a:lnSpc>
                <a:spcPct val="90000"/>
              </a:lnSpc>
            </a:pPr>
            <a:r>
              <a:rPr lang="en-US" sz="2000" b="1" dirty="0" smtClean="0"/>
              <a:t>Database Management System</a:t>
            </a:r>
          </a:p>
          <a:p>
            <a:pPr eaLnBrk="1" hangingPunct="1">
              <a:lnSpc>
                <a:spcPct val="90000"/>
              </a:lnSpc>
            </a:pPr>
            <a:r>
              <a:rPr lang="en-US" sz="1800" dirty="0" smtClean="0"/>
              <a:t>Learner</a:t>
            </a:r>
          </a:p>
        </p:txBody>
      </p:sp>
      <p:sp>
        <p:nvSpPr>
          <p:cNvPr id="3076" name="Rectangle 15"/>
          <p:cNvSpPr txBox="1">
            <a:spLocks noChangeArrowheads="1"/>
          </p:cNvSpPr>
          <p:nvPr/>
        </p:nvSpPr>
        <p:spPr bwMode="auto">
          <a:xfrm>
            <a:off x="990600" y="5181600"/>
            <a:ext cx="7467600" cy="533400"/>
          </a:xfrm>
          <a:prstGeom prst="rect">
            <a:avLst/>
          </a:prstGeom>
          <a:noFill/>
          <a:ln w="9525">
            <a:noFill/>
            <a:miter lim="800000"/>
            <a:headEnd/>
            <a:tailEnd/>
          </a:ln>
        </p:spPr>
        <p:txBody>
          <a:bodyPr anchor="b"/>
          <a:lstStyle/>
          <a:p>
            <a:pPr algn="l" eaLnBrk="1" hangingPunct="1">
              <a:lnSpc>
                <a:spcPct val="90000"/>
              </a:lnSpc>
              <a:spcBef>
                <a:spcPct val="20000"/>
              </a:spcBef>
              <a:buClr>
                <a:schemeClr val="tx1"/>
              </a:buClr>
              <a:buFont typeface="Wingdings" pitchFamily="2" charset="2"/>
              <a:buNone/>
            </a:pPr>
            <a:r>
              <a:rPr lang="en-US" sz="1600" dirty="0"/>
              <a:t>Session 01: Introduction to Database Management Systems</a:t>
            </a:r>
            <a:endParaRPr lang="en-US" sz="1400" b="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61274589-C4C0-4E8E-A604-FC8D20743F01}" type="slidenum">
              <a:rPr lang="en-US" smtClean="0"/>
              <a:pPr/>
              <a:t>10</a:t>
            </a:fld>
            <a:endParaRPr lang="en-US" dirty="0" smtClean="0"/>
          </a:p>
        </p:txBody>
      </p:sp>
      <p:sp>
        <p:nvSpPr>
          <p:cNvPr id="12291" name="Rectangle 2"/>
          <p:cNvSpPr>
            <a:spLocks noGrp="1" noChangeArrowheads="1"/>
          </p:cNvSpPr>
          <p:nvPr>
            <p:ph type="body" idx="1"/>
          </p:nvPr>
        </p:nvSpPr>
        <p:spPr>
          <a:xfrm>
            <a:off x="609600" y="1143000"/>
            <a:ext cx="7772400" cy="1600200"/>
          </a:xfrm>
        </p:spPr>
        <p:txBody>
          <a:bodyPr/>
          <a:lstStyle/>
          <a:p>
            <a:pPr eaLnBrk="1" hangingPunct="1"/>
            <a:r>
              <a:rPr lang="en-US" dirty="0" smtClean="0"/>
              <a:t>The figure illustrates the Database approach where Sales and Contracts departments are using their application programs to access the database through the DBMS:</a:t>
            </a:r>
          </a:p>
          <a:p>
            <a:pPr eaLnBrk="1" hangingPunct="1"/>
            <a:endParaRPr lang="en-US" dirty="0" smtClean="0"/>
          </a:p>
          <a:p>
            <a:pPr eaLnBrk="1" hangingPunct="1"/>
            <a:endParaRPr lang="en-US" dirty="0" smtClean="0"/>
          </a:p>
        </p:txBody>
      </p:sp>
      <p:sp>
        <p:nvSpPr>
          <p:cNvPr id="12292" name="Rectangle 3"/>
          <p:cNvSpPr>
            <a:spLocks noGrp="1" noChangeArrowheads="1"/>
          </p:cNvSpPr>
          <p:nvPr>
            <p:ph type="title"/>
          </p:nvPr>
        </p:nvSpPr>
        <p:spPr/>
        <p:txBody>
          <a:bodyPr/>
          <a:lstStyle/>
          <a:p>
            <a:pPr eaLnBrk="1" hangingPunct="1"/>
            <a:r>
              <a:rPr lang="en-US" dirty="0" smtClean="0"/>
              <a:t>Database Management Systems (Contd.)</a:t>
            </a:r>
          </a:p>
        </p:txBody>
      </p:sp>
      <p:pic>
        <p:nvPicPr>
          <p:cNvPr id="6" name="Picture 5"/>
          <p:cNvPicPr>
            <a:picLocks noChangeAspect="1" noChangeArrowheads="1"/>
          </p:cNvPicPr>
          <p:nvPr/>
        </p:nvPicPr>
        <p:blipFill>
          <a:blip r:embed="rId3" cstate="print"/>
          <a:srcRect/>
          <a:stretch>
            <a:fillRect/>
          </a:stretch>
        </p:blipFill>
        <p:spPr bwMode="auto">
          <a:xfrm>
            <a:off x="685800" y="2971800"/>
            <a:ext cx="7696200" cy="2838450"/>
          </a:xfrm>
          <a:prstGeom prst="rect">
            <a:avLst/>
          </a:prstGeom>
          <a:noFill/>
        </p:spPr>
      </p:pic>
      <p:sp>
        <p:nvSpPr>
          <p:cNvPr id="7" name="TextBox 4"/>
          <p:cNvSpPr txBox="1"/>
          <p:nvPr/>
        </p:nvSpPr>
        <p:spPr>
          <a:xfrm>
            <a:off x="838200" y="3952875"/>
            <a:ext cx="648655" cy="23812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b="1" dirty="0"/>
              <a:t>Sales</a:t>
            </a:r>
          </a:p>
        </p:txBody>
      </p:sp>
      <p:sp>
        <p:nvSpPr>
          <p:cNvPr id="8" name="TextBox 4"/>
          <p:cNvSpPr txBox="1"/>
          <p:nvPr/>
        </p:nvSpPr>
        <p:spPr>
          <a:xfrm>
            <a:off x="2133600" y="5128593"/>
            <a:ext cx="1981200" cy="311424"/>
          </a:xfrm>
          <a:prstGeom prst="rect">
            <a:avLst/>
          </a:prstGeom>
          <a:solidFill>
            <a:schemeClr val="bg1"/>
          </a:solid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r>
              <a:rPr lang="en-US" sz="1100" b="1" dirty="0" smtClean="0"/>
              <a:t>Contracts application programs</a:t>
            </a:r>
            <a:endParaRPr lang="en-US" sz="1100" b="1"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BCA1D67B-1F58-4C5B-930A-16558650353A}" type="slidenum">
              <a:rPr lang="en-US" smtClean="0"/>
              <a:pPr/>
              <a:t>11</a:t>
            </a:fld>
            <a:endParaRPr lang="en-US" dirty="0" smtClean="0"/>
          </a:p>
        </p:txBody>
      </p:sp>
      <p:sp>
        <p:nvSpPr>
          <p:cNvPr id="13315" name="Rectangle 2"/>
          <p:cNvSpPr>
            <a:spLocks noGrp="1" noChangeArrowheads="1"/>
          </p:cNvSpPr>
          <p:nvPr>
            <p:ph type="body" idx="1"/>
          </p:nvPr>
        </p:nvSpPr>
        <p:spPr>
          <a:xfrm>
            <a:off x="685800" y="1143000"/>
            <a:ext cx="7772400" cy="4800600"/>
          </a:xfrm>
        </p:spPr>
        <p:txBody>
          <a:bodyPr/>
          <a:lstStyle/>
          <a:p>
            <a:pPr eaLnBrk="1" hangingPunct="1"/>
            <a:r>
              <a:rPr lang="en-US" dirty="0" smtClean="0"/>
              <a:t>A database system consists of:</a:t>
            </a:r>
          </a:p>
          <a:p>
            <a:pPr lvl="1" eaLnBrk="1" hangingPunct="1"/>
            <a:r>
              <a:rPr lang="en-US" dirty="0" smtClean="0"/>
              <a:t>The database (data)</a:t>
            </a:r>
          </a:p>
          <a:p>
            <a:pPr lvl="1" eaLnBrk="1" hangingPunct="1"/>
            <a:r>
              <a:rPr lang="en-US" dirty="0" smtClean="0"/>
              <a:t>A DBMS (software)</a:t>
            </a:r>
          </a:p>
          <a:p>
            <a:pPr lvl="1" eaLnBrk="1" hangingPunct="1"/>
            <a:r>
              <a:rPr lang="en-US" dirty="0" smtClean="0"/>
              <a:t>A DDL and a DML (Part of the DBMS)</a:t>
            </a:r>
          </a:p>
          <a:p>
            <a:pPr lvl="1" eaLnBrk="1" hangingPunct="1"/>
            <a:r>
              <a:rPr lang="en-US" dirty="0" smtClean="0"/>
              <a:t>Application programs</a:t>
            </a:r>
          </a:p>
          <a:p>
            <a:pPr eaLnBrk="1" hangingPunct="1">
              <a:buFont typeface="Wingdings" pitchFamily="2" charset="2"/>
              <a:buNone/>
            </a:pPr>
            <a:endParaRPr lang="en-US" dirty="0" smtClean="0"/>
          </a:p>
        </p:txBody>
      </p:sp>
      <p:sp>
        <p:nvSpPr>
          <p:cNvPr id="13316" name="Rectangle 3"/>
          <p:cNvSpPr>
            <a:spLocks noGrp="1" noChangeArrowheads="1"/>
          </p:cNvSpPr>
          <p:nvPr>
            <p:ph type="title"/>
          </p:nvPr>
        </p:nvSpPr>
        <p:spPr/>
        <p:txBody>
          <a:bodyPr/>
          <a:lstStyle/>
          <a:p>
            <a:pPr eaLnBrk="1" hangingPunct="1"/>
            <a:r>
              <a:rPr lang="en-US" dirty="0" smtClean="0"/>
              <a:t>Database Systems</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2BA5D2F3-95D4-4F41-A1CA-6312997DB9FF}" type="slidenum">
              <a:rPr lang="en-US" smtClean="0"/>
              <a:pPr/>
              <a:t>12</a:t>
            </a:fld>
            <a:endParaRPr lang="en-US" dirty="0" smtClean="0"/>
          </a:p>
        </p:txBody>
      </p:sp>
      <p:sp>
        <p:nvSpPr>
          <p:cNvPr id="14339" name="Rectangle 2"/>
          <p:cNvSpPr>
            <a:spLocks noGrp="1" noChangeArrowheads="1"/>
          </p:cNvSpPr>
          <p:nvPr>
            <p:ph type="body" idx="1"/>
          </p:nvPr>
        </p:nvSpPr>
        <p:spPr/>
        <p:txBody>
          <a:bodyPr/>
          <a:lstStyle/>
          <a:p>
            <a:pPr eaLnBrk="1" hangingPunct="1"/>
            <a:r>
              <a:rPr lang="en-US" dirty="0" smtClean="0"/>
              <a:t>Following are the features of Database System:</a:t>
            </a:r>
          </a:p>
          <a:p>
            <a:pPr lvl="1" eaLnBrk="1" hangingPunct="1"/>
            <a:r>
              <a:rPr lang="en-US" dirty="0" smtClean="0"/>
              <a:t>Self-describing nature of a database system</a:t>
            </a:r>
          </a:p>
          <a:p>
            <a:pPr lvl="1" eaLnBrk="1" hangingPunct="1"/>
            <a:r>
              <a:rPr lang="en-US" dirty="0" smtClean="0"/>
              <a:t>Insulation between programs and data</a:t>
            </a:r>
          </a:p>
          <a:p>
            <a:pPr lvl="1" eaLnBrk="1" hangingPunct="1"/>
            <a:r>
              <a:rPr lang="en-US" dirty="0" smtClean="0"/>
              <a:t>Data abstraction</a:t>
            </a:r>
          </a:p>
          <a:p>
            <a:pPr lvl="1" eaLnBrk="1" hangingPunct="1"/>
            <a:r>
              <a:rPr lang="en-US" dirty="0" smtClean="0"/>
              <a:t>Support of multiple views of the data </a:t>
            </a:r>
          </a:p>
          <a:p>
            <a:pPr lvl="1" eaLnBrk="1" hangingPunct="1"/>
            <a:r>
              <a:rPr lang="en-US" dirty="0" smtClean="0"/>
              <a:t>Sharing of data and multi-user transaction processing </a:t>
            </a:r>
          </a:p>
          <a:p>
            <a:pPr lvl="1" eaLnBrk="1" hangingPunct="1"/>
            <a:r>
              <a:rPr lang="en-US" dirty="0" smtClean="0"/>
              <a:t>Centralized data management</a:t>
            </a:r>
          </a:p>
          <a:p>
            <a:pPr lvl="1" eaLnBrk="1" hangingPunct="1"/>
            <a:r>
              <a:rPr lang="en-US" dirty="0" smtClean="0"/>
              <a:t>Data independence</a:t>
            </a:r>
          </a:p>
          <a:p>
            <a:pPr lvl="1" eaLnBrk="1" hangingPunct="1"/>
            <a:r>
              <a:rPr lang="en-US" dirty="0" smtClean="0"/>
              <a:t>Systems integration</a:t>
            </a:r>
          </a:p>
          <a:p>
            <a:pPr eaLnBrk="1" hangingPunct="1">
              <a:buFont typeface="Wingdings" pitchFamily="2" charset="2"/>
              <a:buNone/>
            </a:pPr>
            <a:endParaRPr lang="en-US" dirty="0" smtClean="0"/>
          </a:p>
        </p:txBody>
      </p:sp>
      <p:sp>
        <p:nvSpPr>
          <p:cNvPr id="14340" name="Rectangle 3"/>
          <p:cNvSpPr>
            <a:spLocks noGrp="1" noChangeArrowheads="1"/>
          </p:cNvSpPr>
          <p:nvPr>
            <p:ph type="title"/>
          </p:nvPr>
        </p:nvSpPr>
        <p:spPr/>
        <p:txBody>
          <a:bodyPr/>
          <a:lstStyle/>
          <a:p>
            <a:pPr eaLnBrk="1" hangingPunct="1"/>
            <a:r>
              <a:rPr lang="en-US" dirty="0" smtClean="0"/>
              <a:t>Features of Database Systems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4BEE224-5F06-454F-BC41-F513C4D1214D}" type="slidenum">
              <a:rPr lang="en-US" smtClean="0"/>
              <a:pPr/>
              <a:t>13</a:t>
            </a:fld>
            <a:endParaRPr lang="en-US" dirty="0" smtClean="0"/>
          </a:p>
        </p:txBody>
      </p:sp>
      <p:sp>
        <p:nvSpPr>
          <p:cNvPr id="15363" name="Rectangle 2"/>
          <p:cNvSpPr>
            <a:spLocks noGrp="1" noChangeArrowheads="1"/>
          </p:cNvSpPr>
          <p:nvPr>
            <p:ph type="body" idx="1"/>
          </p:nvPr>
        </p:nvSpPr>
        <p:spPr/>
        <p:txBody>
          <a:bodyPr/>
          <a:lstStyle/>
          <a:p>
            <a:pPr eaLnBrk="1" hangingPunct="1"/>
            <a:r>
              <a:rPr lang="en-US" dirty="0" smtClean="0"/>
              <a:t>Database Administrators</a:t>
            </a:r>
          </a:p>
          <a:p>
            <a:pPr eaLnBrk="1" hangingPunct="1"/>
            <a:r>
              <a:rPr lang="en-US" dirty="0" smtClean="0"/>
              <a:t>Database Designers</a:t>
            </a:r>
          </a:p>
          <a:p>
            <a:pPr eaLnBrk="1" hangingPunct="1"/>
            <a:r>
              <a:rPr lang="en-US" dirty="0" smtClean="0"/>
              <a:t>End-users: Following are the categories of End-users</a:t>
            </a:r>
          </a:p>
          <a:p>
            <a:pPr lvl="1" eaLnBrk="1" hangingPunct="1"/>
            <a:r>
              <a:rPr lang="en-US" dirty="0" smtClean="0"/>
              <a:t>Casual </a:t>
            </a:r>
          </a:p>
          <a:p>
            <a:pPr lvl="1" eaLnBrk="1" hangingPunct="1"/>
            <a:r>
              <a:rPr lang="en-US" dirty="0" smtClean="0"/>
              <a:t>Naïve or Parametric </a:t>
            </a:r>
          </a:p>
          <a:p>
            <a:pPr lvl="1" eaLnBrk="1" hangingPunct="1"/>
            <a:r>
              <a:rPr lang="en-US" dirty="0" smtClean="0"/>
              <a:t>Sophisticated </a:t>
            </a:r>
          </a:p>
          <a:p>
            <a:pPr lvl="1" eaLnBrk="1" hangingPunct="1"/>
            <a:r>
              <a:rPr lang="en-US" dirty="0" smtClean="0"/>
              <a:t>Stand-alone</a:t>
            </a:r>
          </a:p>
        </p:txBody>
      </p:sp>
      <p:sp>
        <p:nvSpPr>
          <p:cNvPr id="15364" name="Rectangle 3"/>
          <p:cNvSpPr>
            <a:spLocks noGrp="1" noChangeArrowheads="1"/>
          </p:cNvSpPr>
          <p:nvPr>
            <p:ph type="title"/>
          </p:nvPr>
        </p:nvSpPr>
        <p:spPr/>
        <p:txBody>
          <a:bodyPr/>
          <a:lstStyle/>
          <a:p>
            <a:pPr eaLnBrk="1" hangingPunct="1"/>
            <a:r>
              <a:rPr lang="en-US" dirty="0" smtClean="0"/>
              <a:t>Database Users</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DF0964C9-2CE9-406C-8939-062657D3AE7A}" type="slidenum">
              <a:rPr lang="en-US" smtClean="0"/>
              <a:pPr/>
              <a:t>14</a:t>
            </a:fld>
            <a:endParaRPr lang="en-US" dirty="0" smtClean="0"/>
          </a:p>
        </p:txBody>
      </p:sp>
      <p:sp>
        <p:nvSpPr>
          <p:cNvPr id="16387" name="Rectangle 2"/>
          <p:cNvSpPr>
            <a:spLocks noGrp="1" noChangeArrowheads="1"/>
          </p:cNvSpPr>
          <p:nvPr>
            <p:ph type="body" idx="1"/>
          </p:nvPr>
        </p:nvSpPr>
        <p:spPr/>
        <p:txBody>
          <a:bodyPr/>
          <a:lstStyle/>
          <a:p>
            <a:pPr eaLnBrk="1" hangingPunct="1"/>
            <a:r>
              <a:rPr lang="en-US" dirty="0" smtClean="0"/>
              <a:t>Questions from participants</a:t>
            </a:r>
          </a:p>
          <a:p>
            <a:pPr eaLnBrk="1" hangingPunct="1"/>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pic>
        <p:nvPicPr>
          <p:cNvPr id="16388" name="Picture 5"/>
          <p:cNvPicPr>
            <a:picLocks noChangeAspect="1" noChangeArrowheads="1"/>
          </p:cNvPicPr>
          <p:nvPr/>
        </p:nvPicPr>
        <p:blipFill>
          <a:blip r:embed="rId3" cstate="print"/>
          <a:srcRect/>
          <a:stretch>
            <a:fillRect/>
          </a:stretch>
        </p:blipFill>
        <p:spPr bwMode="auto">
          <a:xfrm>
            <a:off x="4114800" y="2438400"/>
            <a:ext cx="1143000" cy="1143000"/>
          </a:xfrm>
          <a:prstGeom prst="rect">
            <a:avLst/>
          </a:prstGeom>
          <a:noFill/>
          <a:ln w="9525" algn="ctr">
            <a:noFill/>
            <a:miter lim="800000"/>
            <a:headEnd/>
            <a:tailEnd/>
          </a:ln>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5F4F1437-703D-4D68-9692-1C297AE7300B}" type="slidenum">
              <a:rPr lang="en-US" smtClean="0"/>
              <a:pPr/>
              <a:t>15</a:t>
            </a:fld>
            <a:endParaRPr lang="en-US" dirty="0" smtClean="0"/>
          </a:p>
        </p:txBody>
      </p:sp>
      <p:sp>
        <p:nvSpPr>
          <p:cNvPr id="10243" name="Rectangle 2"/>
          <p:cNvSpPr>
            <a:spLocks noGrp="1" noChangeArrowheads="1"/>
          </p:cNvSpPr>
          <p:nvPr>
            <p:ph type="body" idx="1"/>
          </p:nvPr>
        </p:nvSpPr>
        <p:spPr/>
        <p:txBody>
          <a:bodyPr/>
          <a:lstStyle/>
          <a:p>
            <a:pPr marL="533400" indent="-533400" eaLnBrk="1" hangingPunct="1">
              <a:buFont typeface="Wingdings" pitchFamily="2" charset="2"/>
              <a:buAutoNum type="arabicPeriod"/>
              <a:defRPr/>
            </a:pPr>
            <a:r>
              <a:rPr lang="en-US" dirty="0" smtClean="0"/>
              <a:t>What are the main drawbacks of File-Based Systems?</a:t>
            </a:r>
          </a:p>
          <a:p>
            <a:pPr marL="533400" indent="-533400" eaLnBrk="1" hangingPunct="1">
              <a:buFont typeface="Wingdings" pitchFamily="2" charset="2"/>
              <a:buAutoNum type="arabicPeriod"/>
              <a:defRPr/>
            </a:pPr>
            <a:r>
              <a:rPr lang="en-US" dirty="0" smtClean="0"/>
              <a:t>What do you mean by data inconsistency?</a:t>
            </a:r>
          </a:p>
          <a:p>
            <a:pPr marL="533400" indent="-533400" eaLnBrk="1" hangingPunct="1">
              <a:buFont typeface="Wingdings" pitchFamily="2" charset="2"/>
              <a:buAutoNum type="arabicPeriod"/>
              <a:defRPr/>
            </a:pPr>
            <a:r>
              <a:rPr lang="en-US" dirty="0" smtClean="0"/>
              <a:t>What is the role of a database designer?</a:t>
            </a:r>
          </a:p>
          <a:p>
            <a:pPr eaLnBrk="1" hangingPunct="1">
              <a:buFont typeface="Wingdings" pitchFamily="2" charset="2"/>
              <a:buNone/>
              <a:defRPr/>
            </a:pPr>
            <a:endParaRPr lang="en-US" dirty="0" smtClean="0"/>
          </a:p>
        </p:txBody>
      </p:sp>
      <p:sp>
        <p:nvSpPr>
          <p:cNvPr id="17412" name="Rectangle 3"/>
          <p:cNvSpPr>
            <a:spLocks noGrp="1" noChangeArrowheads="1"/>
          </p:cNvSpPr>
          <p:nvPr>
            <p:ph type="title"/>
          </p:nvPr>
        </p:nvSpPr>
        <p:spPr/>
        <p:txBody>
          <a:bodyPr/>
          <a:lstStyle/>
          <a:p>
            <a:pPr eaLnBrk="1" hangingPunct="1"/>
            <a:r>
              <a:rPr lang="en-US" dirty="0" smtClean="0"/>
              <a:t>Test Your Understanding</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16422E39-0BAC-4EF9-A790-B00F543C6377}" type="slidenum">
              <a:rPr lang="en-US" smtClean="0"/>
              <a:pPr/>
              <a:t>16</a:t>
            </a:fld>
            <a:endParaRPr lang="en-US" dirty="0" smtClean="0"/>
          </a:p>
        </p:txBody>
      </p:sp>
      <p:sp>
        <p:nvSpPr>
          <p:cNvPr id="18435" name="Rectangle 2"/>
          <p:cNvSpPr>
            <a:spLocks noGrp="1" noChangeArrowheads="1"/>
          </p:cNvSpPr>
          <p:nvPr>
            <p:ph type="body" idx="1"/>
          </p:nvPr>
        </p:nvSpPr>
        <p:spPr/>
        <p:txBody>
          <a:bodyPr/>
          <a:lstStyle/>
          <a:p>
            <a:pPr eaLnBrk="1" hangingPunct="1"/>
            <a:r>
              <a:rPr lang="en-US" dirty="0" smtClean="0"/>
              <a:t>Database approach emerged mainly because:</a:t>
            </a:r>
          </a:p>
          <a:p>
            <a:pPr lvl="1" eaLnBrk="1" hangingPunct="1"/>
            <a:r>
              <a:rPr lang="en-US" dirty="0" smtClean="0"/>
              <a:t>The definition of data was embedded in application programs, rather than being stored separately and independently</a:t>
            </a:r>
          </a:p>
          <a:p>
            <a:pPr lvl="1" eaLnBrk="1" hangingPunct="1"/>
            <a:r>
              <a:rPr lang="en-US" dirty="0" smtClean="0"/>
              <a:t>There was no control over access and manipulation of data beyond that imposed by application programs</a:t>
            </a:r>
          </a:p>
        </p:txBody>
      </p:sp>
      <p:sp>
        <p:nvSpPr>
          <p:cNvPr id="18436" name="Rectangle 3"/>
          <p:cNvSpPr>
            <a:spLocks noGrp="1" noChangeArrowheads="1"/>
          </p:cNvSpPr>
          <p:nvPr>
            <p:ph type="title"/>
          </p:nvPr>
        </p:nvSpPr>
        <p:spPr>
          <a:xfrm>
            <a:off x="381000" y="249238"/>
            <a:ext cx="8077200" cy="609600"/>
          </a:xfrm>
        </p:spPr>
        <p:txBody>
          <a:bodyPr/>
          <a:lstStyle/>
          <a:p>
            <a:pPr eaLnBrk="1" hangingPunct="1"/>
            <a:r>
              <a:rPr lang="en-US" sz="2800" dirty="0" smtClean="0"/>
              <a:t>Introduction to Database Management Systems Session [01]: Summary</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8BEDFE1C-A13D-4A77-84CE-ECD8435EA9F7}" type="slidenum">
              <a:rPr lang="en-US" smtClean="0"/>
              <a:pPr/>
              <a:t>17</a:t>
            </a:fld>
            <a:endParaRPr lang="en-US" dirty="0" smtClean="0"/>
          </a:p>
        </p:txBody>
      </p:sp>
      <p:sp>
        <p:nvSpPr>
          <p:cNvPr id="19459" name="Rectangle 2"/>
          <p:cNvSpPr>
            <a:spLocks noGrp="1" noChangeArrowheads="1"/>
          </p:cNvSpPr>
          <p:nvPr>
            <p:ph type="title"/>
          </p:nvPr>
        </p:nvSpPr>
        <p:spPr/>
        <p:txBody>
          <a:bodyPr/>
          <a:lstStyle/>
          <a:p>
            <a:pPr eaLnBrk="1" hangingPunct="1"/>
            <a:r>
              <a:rPr lang="en-US" sz="2800" dirty="0" smtClean="0"/>
              <a:t>Introduction to Database Management Systems Session [01]: Source</a:t>
            </a:r>
          </a:p>
        </p:txBody>
      </p:sp>
      <p:sp>
        <p:nvSpPr>
          <p:cNvPr id="19460" name="Text Box 4"/>
          <p:cNvSpPr txBox="1">
            <a:spLocks noChangeArrowheads="1"/>
          </p:cNvSpPr>
          <p:nvPr/>
        </p:nvSpPr>
        <p:spPr bwMode="auto">
          <a:xfrm>
            <a:off x="533400" y="5119688"/>
            <a:ext cx="8458200" cy="952500"/>
          </a:xfrm>
          <a:prstGeom prst="rect">
            <a:avLst/>
          </a:prstGeom>
          <a:noFill/>
          <a:ln w="9525">
            <a:solidFill>
              <a:schemeClr val="tx1"/>
            </a:solidFill>
            <a:miter lim="800000"/>
            <a:headEnd/>
            <a:tailEnd/>
          </a:ln>
        </p:spPr>
        <p:txBody>
          <a:bodyPr>
            <a:spAutoFit/>
          </a:bodyPr>
          <a:lstStyle/>
          <a:p>
            <a:pPr algn="l"/>
            <a:r>
              <a:rPr lang="en-US" sz="1400" dirty="0">
                <a:solidFill>
                  <a:srgbClr val="FF3300"/>
                </a:solidFill>
                <a:latin typeface="Arial" charset="0"/>
              </a:rPr>
              <a:t>Disclaimer</a:t>
            </a:r>
            <a:r>
              <a:rPr lang="en-US" sz="1400" b="0" dirty="0">
                <a:solidFill>
                  <a:srgbClr val="FF3300"/>
                </a:solidFill>
                <a:latin typeface="Arial" charset="0"/>
              </a:rPr>
              <a:t>:</a:t>
            </a:r>
            <a:r>
              <a:rPr lang="en-US" sz="1400" b="0" dirty="0">
                <a:latin typeface="Arial" charset="0"/>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9461" name="Picture 8"/>
          <p:cNvPicPr>
            <a:picLocks noChangeAspect="1" noChangeArrowheads="1"/>
          </p:cNvPicPr>
          <p:nvPr/>
        </p:nvPicPr>
        <p:blipFill>
          <a:blip r:embed="rId3" cstate="print"/>
          <a:srcRect/>
          <a:stretch>
            <a:fillRect/>
          </a:stretch>
        </p:blipFill>
        <p:spPr bwMode="auto">
          <a:xfrm>
            <a:off x="7772400" y="0"/>
            <a:ext cx="1143000" cy="1143000"/>
          </a:xfrm>
          <a:prstGeom prst="rect">
            <a:avLst/>
          </a:prstGeom>
          <a:noFill/>
          <a:ln w="9525" algn="ctr">
            <a:noFill/>
            <a:miter lim="800000"/>
            <a:headEnd/>
            <a:tailEnd/>
          </a:ln>
        </p:spPr>
      </p:pic>
      <p:sp>
        <p:nvSpPr>
          <p:cNvPr id="19462" name="Rectangle 9"/>
          <p:cNvSpPr>
            <a:spLocks noGrp="1" noChangeArrowheads="1"/>
          </p:cNvSpPr>
          <p:nvPr>
            <p:ph type="body" idx="1"/>
          </p:nvPr>
        </p:nvSpPr>
        <p:spPr>
          <a:xfrm>
            <a:off x="533400" y="1143000"/>
            <a:ext cx="8229600" cy="3810000"/>
          </a:xfrm>
        </p:spPr>
        <p:txBody>
          <a:bodyPr/>
          <a:lstStyle/>
          <a:p>
            <a:pPr eaLnBrk="1" hangingPunct="1"/>
            <a:r>
              <a:rPr lang="en-GB" dirty="0" smtClean="0"/>
              <a:t>Thomas Connolly and Carolyn </a:t>
            </a:r>
            <a:r>
              <a:rPr lang="en-GB" dirty="0" smtClean="0"/>
              <a:t>Begg</a:t>
            </a:r>
            <a:r>
              <a:rPr lang="en-GB" dirty="0" smtClean="0"/>
              <a:t>, “Database Systems – A Practical Approach to Design, Implementation and Management” , Pearson Education , 4th Edition</a:t>
            </a:r>
          </a:p>
          <a:p>
            <a:pPr eaLnBrk="1" hangingPunct="1"/>
            <a:r>
              <a:rPr lang="en-GB" dirty="0" smtClean="0"/>
              <a:t>Elmasri</a:t>
            </a:r>
            <a:r>
              <a:rPr lang="en-GB" dirty="0" smtClean="0"/>
              <a:t> and </a:t>
            </a:r>
            <a:r>
              <a:rPr lang="en-GB" dirty="0" smtClean="0"/>
              <a:t>Navathe</a:t>
            </a:r>
            <a:r>
              <a:rPr lang="en-GB" dirty="0" smtClean="0"/>
              <a:t>, “Fundamentals of Database Systems”, Pearson Education Edition, 4th Edition</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subTitle" idx="1"/>
          </p:nvPr>
        </p:nvSpPr>
        <p:spPr/>
        <p:txBody>
          <a:bodyPr/>
          <a:lstStyle/>
          <a:p>
            <a:pPr algn="ctr" eaLnBrk="1" hangingPunct="1"/>
            <a:r>
              <a:rPr lang="en-US" sz="2800" dirty="0" smtClean="0"/>
              <a:t>You have completed the Session 1 of Introduction to Database Management Systems. </a:t>
            </a:r>
          </a:p>
        </p:txBody>
      </p:sp>
      <p:sp>
        <p:nvSpPr>
          <p:cNvPr id="3" name="Rectangle 9"/>
          <p:cNvSpPr txBox="1">
            <a:spLocks noChangeArrowheads="1"/>
          </p:cNvSpPr>
          <p:nvPr/>
        </p:nvSpPr>
        <p:spPr bwMode="auto">
          <a:xfrm>
            <a:off x="304800" y="1219200"/>
            <a:ext cx="8153400" cy="4876800"/>
          </a:xfrm>
          <a:prstGeom prst="rect">
            <a:avLst/>
          </a:prstGeom>
          <a:noFill/>
          <a:ln w="9525">
            <a:noFill/>
            <a:miter lim="800000"/>
            <a:headEnd/>
            <a:tailEnd/>
          </a:ln>
        </p:spPr>
        <p:txBody>
          <a:bodyPr anchor="b"/>
          <a:lstStyle/>
          <a:p>
            <a:pPr algn="l" eaLnBrk="1" hangingPunct="1">
              <a:spcBef>
                <a:spcPct val="20000"/>
              </a:spcBef>
              <a:buClr>
                <a:schemeClr val="tx1"/>
              </a:buClr>
              <a:buFont typeface="Wingdings" pitchFamily="2" charset="2"/>
              <a:buNone/>
              <a:defRPr/>
            </a:pPr>
            <a:r>
              <a:rPr lang="en-US" sz="3200" b="0" kern="0" dirty="0">
                <a:solidFill>
                  <a:schemeClr val="bg1"/>
                </a:solidFill>
                <a:latin typeface="+mn-lt"/>
              </a:rPr>
              <a:t>&lt;List the sources from where you have taken the content for this session. This could be books, Web sites, or articles&gt;</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F2F33480-3FD2-4FE7-AE3D-AFC94BDFA6DE}" type="slidenum">
              <a:rPr lang="en-US" smtClean="0"/>
              <a:pPr/>
              <a:t>2</a:t>
            </a:fld>
            <a:endParaRPr lang="en-US" dirty="0" smtClean="0"/>
          </a:p>
        </p:txBody>
      </p:sp>
      <p:sp>
        <p:nvSpPr>
          <p:cNvPr id="4099" name="Rectangle 2"/>
          <p:cNvSpPr>
            <a:spLocks noGrp="1" noChangeArrowheads="1"/>
          </p:cNvSpPr>
          <p:nvPr>
            <p:ph type="title"/>
          </p:nvPr>
        </p:nvSpPr>
        <p:spPr/>
        <p:txBody>
          <a:bodyPr/>
          <a:lstStyle/>
          <a:p>
            <a:pPr eaLnBrk="1" hangingPunct="1"/>
            <a:r>
              <a:rPr lang="en-US" dirty="0" smtClean="0"/>
              <a:t>About the Author</a:t>
            </a:r>
          </a:p>
        </p:txBody>
      </p:sp>
      <p:graphicFrame>
        <p:nvGraphicFramePr>
          <p:cNvPr id="4117" name="Group 21"/>
          <p:cNvGraphicFramePr>
            <a:graphicFrameLocks noGrp="1"/>
          </p:cNvGraphicFramePr>
          <p:nvPr>
            <p:ph type="tbl" idx="1"/>
          </p:nvPr>
        </p:nvGraphicFramePr>
        <p:xfrm>
          <a:off x="1023938" y="1366838"/>
          <a:ext cx="7231062" cy="1809750"/>
        </p:xfrm>
        <a:graphic>
          <a:graphicData uri="http://schemas.openxmlformats.org/drawingml/2006/table">
            <a:tbl>
              <a:tblPr/>
              <a:tblGrid>
                <a:gridCol w="1487487"/>
                <a:gridCol w="5743575"/>
              </a:tblGrid>
              <a:tr h="5905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0" u="none" strike="noStrike" cap="none" normalizeH="0" baseline="0" dirty="0" smtClean="0">
                          <a:ln>
                            <a:noFill/>
                          </a:ln>
                          <a:solidFill>
                            <a:schemeClr val="bg1"/>
                          </a:solidFill>
                          <a:effectLst/>
                          <a:latin typeface="Verdana" pitchFamily="34" charset="0"/>
                        </a:rPr>
                        <a:t>Created By: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188B4"/>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Prasanna Barani - 128673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0" u="none" strike="noStrike" cap="none" normalizeH="0" baseline="0" dirty="0" smtClean="0">
                          <a:ln>
                            <a:noFill/>
                          </a:ln>
                          <a:solidFill>
                            <a:schemeClr val="bg1"/>
                          </a:solidFill>
                          <a:effectLst/>
                          <a:latin typeface="Verdana" pitchFamily="34" charset="0"/>
                        </a:rPr>
                        <a:t>Credential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188B4"/>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Has 5.8 yrs of experience in Data warehousing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0" u="none" strike="noStrike" cap="none" normalizeH="0" baseline="0" dirty="0" smtClean="0">
                          <a:ln>
                            <a:noFill/>
                          </a:ln>
                          <a:solidFill>
                            <a:schemeClr val="bg1"/>
                          </a:solidFill>
                          <a:effectLst/>
                          <a:latin typeface="Verdana" pitchFamily="34" charset="0"/>
                        </a:rPr>
                        <a:t>Version and 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188B4"/>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rPr>
                        <a:t>V 2.1 – 2/11/2010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14" name="WordArt 18"/>
          <p:cNvSpPr>
            <a:spLocks noChangeArrowheads="1" noChangeShapeType="1" noTextEdit="1"/>
          </p:cNvSpPr>
          <p:nvPr/>
        </p:nvSpPr>
        <p:spPr bwMode="auto">
          <a:xfrm>
            <a:off x="957263" y="3467100"/>
            <a:ext cx="7229475" cy="647700"/>
          </a:xfrm>
          <a:prstGeom prst="rect">
            <a:avLst/>
          </a:prstGeom>
        </p:spPr>
        <p:txBody>
          <a:bodyPr wrap="none" fromWordArt="1">
            <a:prstTxWarp prst="textPlain">
              <a:avLst>
                <a:gd name="adj" fmla="val 50000"/>
              </a:avLst>
            </a:prstTxWarp>
          </a:bodyPr>
          <a:lstStyle/>
          <a:p>
            <a:r>
              <a:rPr lang="en-US" sz="3600" kern="10" dirty="0">
                <a:ln w="9525">
                  <a:solidFill>
                    <a:srgbClr val="000000"/>
                  </a:solidFill>
                  <a:round/>
                  <a:headEnd/>
                  <a:tailEnd/>
                </a:ln>
                <a:gradFill rotWithShape="1">
                  <a:gsLst>
                    <a:gs pos="0">
                      <a:srgbClr val="173F53"/>
                    </a:gs>
                    <a:gs pos="100000">
                      <a:srgbClr val="3188B4"/>
                    </a:gs>
                  </a:gsLst>
                  <a:lin ang="5400000" scaled="1"/>
                </a:gradFill>
                <a:latin typeface="Arial Black"/>
              </a:rPr>
              <a:t>Cognizant Certified Official Curriculum</a:t>
            </a:r>
          </a:p>
        </p:txBody>
      </p:sp>
      <p:pic>
        <p:nvPicPr>
          <p:cNvPr id="4115" name="Picture 22" descr="00_Cognizant Academy Seal_2"/>
          <p:cNvPicPr>
            <a:picLocks noChangeAspect="1" noChangeArrowheads="1"/>
          </p:cNvPicPr>
          <p:nvPr/>
        </p:nvPicPr>
        <p:blipFill>
          <a:blip r:embed="rId3" cstate="print"/>
          <a:srcRect/>
          <a:stretch>
            <a:fillRect/>
          </a:stretch>
        </p:blipFill>
        <p:spPr bwMode="auto">
          <a:xfrm>
            <a:off x="3429000" y="4205288"/>
            <a:ext cx="2170113" cy="20939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9E86C628-03BF-4233-AFD7-FC4CC8D6EA1E}" type="slidenum">
              <a:rPr lang="en-US" smtClean="0"/>
              <a:pPr/>
              <a:t>3</a:t>
            </a:fld>
            <a:endParaRPr lang="en-US" dirty="0" smtClean="0"/>
          </a:p>
        </p:txBody>
      </p:sp>
      <p:sp>
        <p:nvSpPr>
          <p:cNvPr id="5123" name="Rectangle 2"/>
          <p:cNvSpPr>
            <a:spLocks noGrp="1" noChangeArrowheads="1"/>
          </p:cNvSpPr>
          <p:nvPr>
            <p:ph type="title"/>
          </p:nvPr>
        </p:nvSpPr>
        <p:spPr/>
        <p:txBody>
          <a:bodyPr/>
          <a:lstStyle/>
          <a:p>
            <a:pPr eaLnBrk="1" hangingPunct="1"/>
            <a:r>
              <a:rPr lang="en-US" dirty="0" smtClean="0"/>
              <a:t>Icons Used</a:t>
            </a:r>
          </a:p>
        </p:txBody>
      </p:sp>
      <p:pic>
        <p:nvPicPr>
          <p:cNvPr id="5124" name="Picture 4"/>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5"/>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Questions</a:t>
            </a:r>
          </a:p>
        </p:txBody>
      </p:sp>
      <p:sp>
        <p:nvSpPr>
          <p:cNvPr id="5126" name="Text Box 6"/>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Contacts</a:t>
            </a:r>
          </a:p>
        </p:txBody>
      </p:sp>
      <p:pic>
        <p:nvPicPr>
          <p:cNvPr id="5127" name="Picture 7"/>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8"/>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Reference</a:t>
            </a:r>
          </a:p>
        </p:txBody>
      </p:sp>
      <p:sp>
        <p:nvSpPr>
          <p:cNvPr id="5129" name="Text Box 9"/>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Try it Out</a:t>
            </a:r>
          </a:p>
        </p:txBody>
      </p:sp>
      <p:pic>
        <p:nvPicPr>
          <p:cNvPr id="5130" name="Picture 10"/>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1"/>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Hands on Exercise</a:t>
            </a:r>
          </a:p>
        </p:txBody>
      </p:sp>
      <p:sp>
        <p:nvSpPr>
          <p:cNvPr id="5132" name="Text Box 12"/>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Coding Standards</a:t>
            </a:r>
          </a:p>
        </p:txBody>
      </p:sp>
      <p:pic>
        <p:nvPicPr>
          <p:cNvPr id="5133" name="Picture 13"/>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4"/>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a:spcBef>
                <a:spcPct val="50000"/>
              </a:spcBef>
            </a:pPr>
            <a:r>
              <a:rPr lang="en-US" sz="1400" dirty="0">
                <a:latin typeface="Cambria" pitchFamily="18" charset="0"/>
              </a:rPr>
              <a:t>Test Your Understanding</a:t>
            </a:r>
          </a:p>
        </p:txBody>
      </p:sp>
      <p:sp>
        <p:nvSpPr>
          <p:cNvPr id="5135" name="Text Box 15"/>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Tools</a:t>
            </a:r>
          </a:p>
        </p:txBody>
      </p:sp>
      <p:pic>
        <p:nvPicPr>
          <p:cNvPr id="5136" name="Picture 16"/>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17"/>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a:spcBef>
                <a:spcPct val="50000"/>
              </a:spcBef>
            </a:pPr>
            <a:r>
              <a:rPr lang="en-US" sz="1600" dirty="0">
                <a:latin typeface="Cambria" pitchFamily="18" charset="0"/>
              </a:rPr>
              <a:t>A Welcome Break</a:t>
            </a:r>
          </a:p>
        </p:txBody>
      </p:sp>
      <p:pic>
        <p:nvPicPr>
          <p:cNvPr id="5138" name="Picture 18"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1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20"/>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21"/>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28592346-CAEF-4505-9476-EC1BD764B185}" type="slidenum">
              <a:rPr lang="en-US" smtClean="0"/>
              <a:pPr/>
              <a:t>4</a:t>
            </a:fld>
            <a:endParaRPr lang="en-US" dirty="0" smtClean="0"/>
          </a:p>
        </p:txBody>
      </p:sp>
      <p:sp>
        <p:nvSpPr>
          <p:cNvPr id="6147" name="Rectangle 37"/>
          <p:cNvSpPr>
            <a:spLocks noGrp="1" noChangeArrowheads="1"/>
          </p:cNvSpPr>
          <p:nvPr>
            <p:ph type="title"/>
          </p:nvPr>
        </p:nvSpPr>
        <p:spPr>
          <a:xfrm>
            <a:off x="569913" y="249238"/>
            <a:ext cx="8040687" cy="609600"/>
          </a:xfrm>
        </p:spPr>
        <p:txBody>
          <a:bodyPr/>
          <a:lstStyle/>
          <a:p>
            <a:pPr eaLnBrk="1" hangingPunct="1"/>
            <a:r>
              <a:rPr lang="en-US" sz="2800" dirty="0" smtClean="0"/>
              <a:t>Introduction to Database Management Systems Session [01]: Overview</a:t>
            </a:r>
          </a:p>
        </p:txBody>
      </p:sp>
      <p:sp>
        <p:nvSpPr>
          <p:cNvPr id="6148" name="Rectangle 38"/>
          <p:cNvSpPr>
            <a:spLocks noGrp="1" noChangeArrowheads="1"/>
          </p:cNvSpPr>
          <p:nvPr>
            <p:ph type="body" idx="1"/>
          </p:nvPr>
        </p:nvSpPr>
        <p:spPr>
          <a:xfrm>
            <a:off x="533400" y="1219200"/>
            <a:ext cx="8305800" cy="4876800"/>
          </a:xfrm>
        </p:spPr>
        <p:txBody>
          <a:bodyPr/>
          <a:lstStyle/>
          <a:p>
            <a:pPr eaLnBrk="1" hangingPunct="1"/>
            <a:r>
              <a:rPr lang="en-US" b="1" dirty="0" smtClean="0"/>
              <a:t>Introduction: </a:t>
            </a:r>
            <a:r>
              <a:rPr lang="en-US" dirty="0" smtClean="0"/>
              <a:t>This session gives a brief overview of the entire Database Management System (DBMS)</a:t>
            </a:r>
            <a:endParaRPr lang="en-US" dirty="0" smtClean="0">
              <a:solidFill>
                <a:schemeClr val="tx2"/>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D96A45F2-DD2B-4881-967D-B5F776E278E2}" type="slidenum">
              <a:rPr lang="en-US" smtClean="0"/>
              <a:pPr/>
              <a:t>5</a:t>
            </a:fld>
            <a:endParaRPr lang="en-US" dirty="0" smtClean="0"/>
          </a:p>
        </p:txBody>
      </p:sp>
      <p:sp>
        <p:nvSpPr>
          <p:cNvPr id="7171" name="Rectangle 16"/>
          <p:cNvSpPr>
            <a:spLocks noGrp="1" noChangeArrowheads="1"/>
          </p:cNvSpPr>
          <p:nvPr>
            <p:ph type="title"/>
          </p:nvPr>
        </p:nvSpPr>
        <p:spPr>
          <a:xfrm>
            <a:off x="569913" y="249238"/>
            <a:ext cx="8040687" cy="609600"/>
          </a:xfrm>
        </p:spPr>
        <p:txBody>
          <a:bodyPr/>
          <a:lstStyle/>
          <a:p>
            <a:pPr eaLnBrk="1" hangingPunct="1"/>
            <a:r>
              <a:rPr lang="en-US" sz="2800" dirty="0" smtClean="0"/>
              <a:t>Introduction to Database Management Systems :Session [01]: Objective</a:t>
            </a:r>
          </a:p>
        </p:txBody>
      </p:sp>
      <p:sp>
        <p:nvSpPr>
          <p:cNvPr id="7172" name="Rectangle 17"/>
          <p:cNvSpPr>
            <a:spLocks noGrp="1" noChangeArrowheads="1"/>
          </p:cNvSpPr>
          <p:nvPr>
            <p:ph type="body" idx="1"/>
          </p:nvPr>
        </p:nvSpPr>
        <p:spPr/>
        <p:txBody>
          <a:bodyPr/>
          <a:lstStyle/>
          <a:p>
            <a:pPr eaLnBrk="1" hangingPunct="1"/>
            <a:r>
              <a:rPr lang="en-US" b="1" dirty="0" smtClean="0"/>
              <a:t>Objective:</a:t>
            </a:r>
          </a:p>
          <a:p>
            <a:pPr eaLnBrk="1" hangingPunct="1">
              <a:buFont typeface="Wingdings" pitchFamily="2" charset="2"/>
              <a:buNone/>
            </a:pPr>
            <a:r>
              <a:rPr lang="en-US" sz="2000" dirty="0" smtClean="0"/>
              <a:t>After completing this chapter, you will be able to:</a:t>
            </a:r>
          </a:p>
          <a:p>
            <a:pPr lvl="1" eaLnBrk="1" hangingPunct="1"/>
            <a:r>
              <a:rPr lang="en-US" dirty="0" smtClean="0"/>
              <a:t>Explain the need for a database</a:t>
            </a:r>
          </a:p>
          <a:p>
            <a:pPr lvl="1" eaLnBrk="1" hangingPunct="1"/>
            <a:r>
              <a:rPr lang="en-US" dirty="0" smtClean="0"/>
              <a:t>Explain the File-based systems</a:t>
            </a:r>
          </a:p>
          <a:p>
            <a:pPr lvl="1" eaLnBrk="1" hangingPunct="1"/>
            <a:r>
              <a:rPr lang="en-US" dirty="0" smtClean="0"/>
              <a:t>Define database and DBMS</a:t>
            </a:r>
          </a:p>
          <a:p>
            <a:pPr lvl="1" eaLnBrk="1" hangingPunct="1"/>
            <a:r>
              <a:rPr lang="en-US" dirty="0" smtClean="0"/>
              <a:t>Explain some of the features of the DBMS</a:t>
            </a:r>
          </a:p>
          <a:p>
            <a:pPr lvl="1" eaLnBrk="1" hangingPunct="1"/>
            <a:r>
              <a:rPr lang="en-US" dirty="0" smtClean="0"/>
              <a:t>Identify the usage of database</a:t>
            </a:r>
          </a:p>
          <a:p>
            <a:pPr lvl="1"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15DA8F52-E05E-407B-8E0A-8DF7B87FF16D}" type="slidenum">
              <a:rPr lang="en-US" smtClean="0"/>
              <a:pPr/>
              <a:t>6</a:t>
            </a:fld>
            <a:endParaRPr lang="en-US" dirty="0" smtClean="0"/>
          </a:p>
        </p:txBody>
      </p:sp>
      <p:sp>
        <p:nvSpPr>
          <p:cNvPr id="8195" name="Rectangle 7"/>
          <p:cNvSpPr>
            <a:spLocks noGrp="1" noChangeArrowheads="1"/>
          </p:cNvSpPr>
          <p:nvPr>
            <p:ph type="body" idx="1"/>
          </p:nvPr>
        </p:nvSpPr>
        <p:spPr>
          <a:xfrm>
            <a:off x="685800" y="1143000"/>
            <a:ext cx="7772400" cy="1447800"/>
          </a:xfrm>
        </p:spPr>
        <p:txBody>
          <a:bodyPr/>
          <a:lstStyle/>
          <a:p>
            <a:pPr eaLnBrk="1" hangingPunct="1"/>
            <a:r>
              <a:rPr lang="en-US" sz="2000" dirty="0" smtClean="0"/>
              <a:t>Earlier organizations were storing data as part of File Systems which is a collection of application programs that perform services for the end users</a:t>
            </a:r>
          </a:p>
          <a:p>
            <a:pPr eaLnBrk="1" hangingPunct="1"/>
            <a:r>
              <a:rPr lang="en-US" sz="2000" dirty="0" smtClean="0"/>
              <a:t>Each program defines and manages its own data</a:t>
            </a:r>
          </a:p>
          <a:p>
            <a:pPr eaLnBrk="1" hangingPunct="1"/>
            <a:endParaRPr lang="en-US" dirty="0" smtClean="0"/>
          </a:p>
        </p:txBody>
      </p:sp>
      <p:sp>
        <p:nvSpPr>
          <p:cNvPr id="8196" name="Rectangle 8"/>
          <p:cNvSpPr>
            <a:spLocks noGrp="1" noChangeArrowheads="1"/>
          </p:cNvSpPr>
          <p:nvPr>
            <p:ph type="title"/>
          </p:nvPr>
        </p:nvSpPr>
        <p:spPr/>
        <p:txBody>
          <a:bodyPr/>
          <a:lstStyle/>
          <a:p>
            <a:pPr eaLnBrk="1" hangingPunct="1"/>
            <a:r>
              <a:rPr lang="en-US" dirty="0" smtClean="0"/>
              <a:t>File—Based Systems</a:t>
            </a:r>
          </a:p>
        </p:txBody>
      </p:sp>
      <p:pic>
        <p:nvPicPr>
          <p:cNvPr id="8197" name="Picture 8"/>
          <p:cNvPicPr>
            <a:picLocks noChangeAspect="1" noChangeArrowheads="1"/>
          </p:cNvPicPr>
          <p:nvPr/>
        </p:nvPicPr>
        <p:blipFill>
          <a:blip r:embed="rId3" cstate="print"/>
          <a:srcRect/>
          <a:stretch>
            <a:fillRect/>
          </a:stretch>
        </p:blipFill>
        <p:spPr bwMode="auto">
          <a:xfrm>
            <a:off x="1066800" y="2667000"/>
            <a:ext cx="6858000" cy="31908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FEA9CD9A-A8D9-4BD5-92B6-0A2F7A36F251}" type="slidenum">
              <a:rPr lang="en-US" smtClean="0"/>
              <a:pPr/>
              <a:t>7</a:t>
            </a:fld>
            <a:endParaRPr lang="en-US" dirty="0" smtClean="0"/>
          </a:p>
        </p:txBody>
      </p:sp>
      <p:sp>
        <p:nvSpPr>
          <p:cNvPr id="9219" name="Rectangle 2"/>
          <p:cNvSpPr>
            <a:spLocks noGrp="1" noChangeArrowheads="1"/>
          </p:cNvSpPr>
          <p:nvPr>
            <p:ph type="body" idx="1"/>
          </p:nvPr>
        </p:nvSpPr>
        <p:spPr/>
        <p:txBody>
          <a:bodyPr/>
          <a:lstStyle/>
          <a:p>
            <a:pPr eaLnBrk="1" hangingPunct="1"/>
            <a:r>
              <a:rPr lang="en-US" dirty="0" smtClean="0"/>
              <a:t>The limitations of the file—based approach are:</a:t>
            </a:r>
          </a:p>
          <a:p>
            <a:pPr lvl="1" eaLnBrk="1" hangingPunct="1"/>
            <a:r>
              <a:rPr lang="en-US" dirty="0" smtClean="0"/>
              <a:t>Separation and isolation of data</a:t>
            </a:r>
          </a:p>
          <a:p>
            <a:pPr lvl="1" eaLnBrk="1" hangingPunct="1"/>
            <a:r>
              <a:rPr lang="en-US" dirty="0" smtClean="0"/>
              <a:t>Duplication of data</a:t>
            </a:r>
          </a:p>
          <a:p>
            <a:pPr lvl="1" eaLnBrk="1" hangingPunct="1"/>
            <a:r>
              <a:rPr lang="en-US" dirty="0" smtClean="0"/>
              <a:t>Data dependence</a:t>
            </a:r>
          </a:p>
          <a:p>
            <a:pPr lvl="1" eaLnBrk="1" hangingPunct="1"/>
            <a:r>
              <a:rPr lang="en-US" dirty="0" smtClean="0"/>
              <a:t>Incompatible file formats</a:t>
            </a:r>
          </a:p>
          <a:p>
            <a:pPr lvl="1" eaLnBrk="1" hangingPunct="1"/>
            <a:r>
              <a:rPr lang="en-US" dirty="0" smtClean="0"/>
              <a:t>Fixed Queries/Proliferation of application programs</a:t>
            </a:r>
          </a:p>
          <a:p>
            <a:pPr eaLnBrk="1" hangingPunct="1">
              <a:buFont typeface="Wingdings" pitchFamily="2" charset="2"/>
              <a:buNone/>
            </a:pPr>
            <a:endParaRPr lang="en-US" dirty="0" smtClean="0"/>
          </a:p>
        </p:txBody>
      </p:sp>
      <p:sp>
        <p:nvSpPr>
          <p:cNvPr id="9220" name="Rectangle 3"/>
          <p:cNvSpPr>
            <a:spLocks noGrp="1" noChangeArrowheads="1"/>
          </p:cNvSpPr>
          <p:nvPr>
            <p:ph type="title"/>
          </p:nvPr>
        </p:nvSpPr>
        <p:spPr/>
        <p:txBody>
          <a:bodyPr/>
          <a:lstStyle/>
          <a:p>
            <a:pPr eaLnBrk="1" hangingPunct="1"/>
            <a:r>
              <a:rPr lang="en-US" dirty="0" smtClean="0"/>
              <a:t>Limitations of File—Based Approach</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0BB4971-18B1-49FA-A838-476D8C2A3329}" type="slidenum">
              <a:rPr lang="en-US" smtClean="0"/>
              <a:pPr/>
              <a:t>8</a:t>
            </a:fld>
            <a:endParaRPr lang="en-US" dirty="0" smtClean="0"/>
          </a:p>
        </p:txBody>
      </p:sp>
      <p:sp>
        <p:nvSpPr>
          <p:cNvPr id="10243" name="Rectangle 2"/>
          <p:cNvSpPr>
            <a:spLocks noGrp="1" noChangeArrowheads="1"/>
          </p:cNvSpPr>
          <p:nvPr>
            <p:ph type="body" idx="1"/>
          </p:nvPr>
        </p:nvSpPr>
        <p:spPr/>
        <p:txBody>
          <a:bodyPr/>
          <a:lstStyle/>
          <a:p>
            <a:pPr eaLnBrk="1" hangingPunct="1"/>
            <a:r>
              <a:rPr lang="en-US" dirty="0" smtClean="0"/>
              <a:t>A database (DB) is a collection of inter-related computer files, whose data contents and structure are described in a data dictionary and which are under the control of a Database Management System (DBMS)</a:t>
            </a:r>
          </a:p>
          <a:p>
            <a:pPr eaLnBrk="1" hangingPunct="1"/>
            <a:r>
              <a:rPr lang="en-US" dirty="0" smtClean="0"/>
              <a:t>A DBMS is a software system that enables users to define, create, maintain, and control access to the database</a:t>
            </a:r>
          </a:p>
          <a:p>
            <a:pPr eaLnBrk="1" hangingPunct="1">
              <a:buFont typeface="Wingdings" pitchFamily="2" charset="2"/>
              <a:buNone/>
            </a:pPr>
            <a:endParaRPr lang="en-US" dirty="0" smtClean="0"/>
          </a:p>
        </p:txBody>
      </p:sp>
      <p:sp>
        <p:nvSpPr>
          <p:cNvPr id="10244" name="Rectangle 3"/>
          <p:cNvSpPr>
            <a:spLocks noGrp="1" noChangeArrowheads="1"/>
          </p:cNvSpPr>
          <p:nvPr>
            <p:ph type="title"/>
          </p:nvPr>
        </p:nvSpPr>
        <p:spPr/>
        <p:txBody>
          <a:bodyPr/>
          <a:lstStyle/>
          <a:p>
            <a:pPr eaLnBrk="1" hangingPunct="1"/>
            <a:r>
              <a:rPr lang="en-US" dirty="0" smtClean="0"/>
              <a:t>Database Systems</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BAB3CEB7-3F74-401C-A095-957031151A92}" type="slidenum">
              <a:rPr lang="en-US" smtClean="0"/>
              <a:pPr/>
              <a:t>9</a:t>
            </a:fld>
            <a:endParaRPr lang="en-US" dirty="0" smtClean="0"/>
          </a:p>
        </p:txBody>
      </p:sp>
      <p:sp>
        <p:nvSpPr>
          <p:cNvPr id="11267" name="Rectangle 2"/>
          <p:cNvSpPr>
            <a:spLocks noGrp="1" noChangeArrowheads="1"/>
          </p:cNvSpPr>
          <p:nvPr>
            <p:ph type="body" idx="1"/>
          </p:nvPr>
        </p:nvSpPr>
        <p:spPr/>
        <p:txBody>
          <a:bodyPr/>
          <a:lstStyle/>
          <a:p>
            <a:pPr eaLnBrk="1" hangingPunct="1"/>
            <a:r>
              <a:rPr lang="en-US" dirty="0" smtClean="0"/>
              <a:t>Database is a shared collection of logically related data (and a description of this data), designed to meet the information needs of an organization</a:t>
            </a:r>
          </a:p>
          <a:p>
            <a:pPr eaLnBrk="1" hangingPunct="1"/>
            <a:r>
              <a:rPr lang="en-US" dirty="0" smtClean="0"/>
              <a:t>System catalog (metadata) provides description of data to enable program – data independence</a:t>
            </a:r>
          </a:p>
          <a:p>
            <a:pPr eaLnBrk="1" hangingPunct="1"/>
            <a:r>
              <a:rPr lang="en-US" dirty="0" smtClean="0"/>
              <a:t>Logically related data comprises entities, attributes, and relationships of an organization’s information</a:t>
            </a:r>
          </a:p>
          <a:p>
            <a:pPr eaLnBrk="1" hangingPunct="1">
              <a:buFont typeface="Wingdings" pitchFamily="2" charset="2"/>
              <a:buNone/>
            </a:pPr>
            <a:endParaRPr lang="en-US" dirty="0" smtClean="0"/>
          </a:p>
        </p:txBody>
      </p:sp>
      <p:sp>
        <p:nvSpPr>
          <p:cNvPr id="11268" name="Rectangle 3"/>
          <p:cNvSpPr>
            <a:spLocks noGrp="1" noChangeArrowheads="1"/>
          </p:cNvSpPr>
          <p:nvPr>
            <p:ph type="title"/>
          </p:nvPr>
        </p:nvSpPr>
        <p:spPr/>
        <p:txBody>
          <a:bodyPr/>
          <a:lstStyle/>
          <a:p>
            <a:pPr eaLnBrk="1" hangingPunct="1"/>
            <a:r>
              <a:rPr lang="en-US" dirty="0" smtClean="0"/>
              <a:t>Database Management Systems</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8750D"/>
        </a:solidFill>
        <a:ln w="9525" cap="flat" cmpd="sng" algn="ctr">
          <a:solidFill>
            <a:srgbClr val="D8750D"/>
          </a:solidFill>
          <a:prstDash val="solid"/>
          <a:round/>
          <a:headEnd type="none" w="med" len="med"/>
          <a:tailEnd type="stealth"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D8750D"/>
        </a:solidFill>
        <a:ln w="9525" cap="flat" cmpd="sng" algn="ctr">
          <a:solidFill>
            <a:srgbClr val="D8750D"/>
          </a:solidFill>
          <a:prstDash val="solid"/>
          <a:round/>
          <a:headEnd type="none" w="med" len="med"/>
          <a:tailEnd type="stealth"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7893A062901143A6B255714A36D04B" ma:contentTypeVersion="0" ma:contentTypeDescription="Create a new document." ma:contentTypeScope="" ma:versionID="ab04c615aad08aedc47d8ca634806cb7">
  <xsd:schema xmlns:xsd="http://www.w3.org/2001/XMLSchema" xmlns:p="http://schemas.microsoft.com/office/2006/metadata/properties" targetNamespace="http://schemas.microsoft.com/office/2006/metadata/properties" ma:root="true" ma:fieldsID="74a34f8ae59ef3969074a5355025be0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04B5478-B288-42D3-A291-20EDC074F247}">
  <ds:schemaRefs>
    <ds:schemaRef ds:uri="http://schemas.microsoft.com/sharepoint/v3/contenttype/forms"/>
  </ds:schemaRefs>
</ds:datastoreItem>
</file>

<file path=customXml/itemProps2.xml><?xml version="1.0" encoding="utf-8"?>
<ds:datastoreItem xmlns:ds="http://schemas.openxmlformats.org/officeDocument/2006/customXml" ds:itemID="{160E698A-1E2C-4FD8-8C17-77F7F6023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3786E20-D967-47E0-8A11-8B9D3A535B1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Cognizan_accadmy_pmd</Template>
  <TotalTime>2555</TotalTime>
  <Words>1214</Words>
  <Application>Microsoft Office PowerPoint</Application>
  <PresentationFormat>On-screen Show (4:3)</PresentationFormat>
  <Paragraphs>152</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vt:lpstr>
      <vt:lpstr>Slide 1</vt:lpstr>
      <vt:lpstr>About the Author</vt:lpstr>
      <vt:lpstr>Icons Used</vt:lpstr>
      <vt:lpstr>Introduction to Database Management Systems Session [01]: Overview</vt:lpstr>
      <vt:lpstr>Introduction to Database Management Systems :Session [01]: Objective</vt:lpstr>
      <vt:lpstr>File—Based Systems</vt:lpstr>
      <vt:lpstr>Limitations of File—Based Approach</vt:lpstr>
      <vt:lpstr>Database Systems</vt:lpstr>
      <vt:lpstr>Database Management Systems</vt:lpstr>
      <vt:lpstr>Database Management Systems (Contd.)</vt:lpstr>
      <vt:lpstr>Database Systems</vt:lpstr>
      <vt:lpstr>Features of Database Systems</vt:lpstr>
      <vt:lpstr>Database Users</vt:lpstr>
      <vt:lpstr>Slide 14</vt:lpstr>
      <vt:lpstr>Test Your Understanding</vt:lpstr>
      <vt:lpstr>Introduction to Database Management Systems Session [01]: Summary</vt:lpstr>
      <vt:lpstr>Introduction to Database Management Systems Session [01]: Source</vt:lpstr>
      <vt:lpstr>Slide 18</vt:lpstr>
    </vt:vector>
  </TitlesOfParts>
  <Manager>Vaidya Nathan</Manager>
  <Company>CTS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Author</dc:title>
  <dc:subject>Training</dc:subject>
  <dc:creator>127217</dc:creator>
  <cp:keywords>Academy templates, Academy presentation, Training</cp:keywords>
  <dc:description>This template is used for a  creating courseware o a training presentation.</dc:description>
  <cp:lastModifiedBy>156460</cp:lastModifiedBy>
  <cp:revision>488</cp:revision>
  <dcterms:created xsi:type="dcterms:W3CDTF">2005-08-03T11:51:13Z</dcterms:created>
  <dcterms:modified xsi:type="dcterms:W3CDTF">2011-05-26T10:42:52Z</dcterms:modified>
  <cp:category>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y fmtid="{D5CDD505-2E9C-101B-9397-08002B2CF9AE}" pid="3" name="MFTST23">
    <vt:lpwstr>Course Name - Summary</vt:lpwstr>
  </property>
  <property fmtid="{D5CDD505-2E9C-101B-9397-08002B2CF9AE}" pid="4" name="MFTST24">
    <vt:lpwstr>Congratulations!_x000b_You have successfully completed</vt:lpwstr>
  </property>
  <property fmtid="{D5CDD505-2E9C-101B-9397-08002B2CF9AE}" pid="5" name="MFTST15">
    <vt:lpwstr>&lt;Topic Name&gt;</vt:lpwstr>
  </property>
  <property fmtid="{D5CDD505-2E9C-101B-9397-08002B2CF9AE}" pid="6" name="MFTST16">
    <vt:lpwstr>Allow time for questions</vt:lpwstr>
  </property>
  <property fmtid="{D5CDD505-2E9C-101B-9397-08002B2CF9AE}" pid="7" name="MFTST17">
    <vt:lpwstr>Test your Understanding</vt:lpwstr>
  </property>
  <property fmtid="{D5CDD505-2E9C-101B-9397-08002B2CF9AE}" pid="8" name="MFTST18">
    <vt:lpwstr>Hands-on-exercise</vt:lpwstr>
  </property>
  <property fmtid="{D5CDD505-2E9C-101B-9397-08002B2CF9AE}" pid="9" name="MFTST19">
    <vt:lpwstr>&lt;Chapter Name&gt;: Summary</vt:lpwstr>
  </property>
  <property fmtid="{D5CDD505-2E9C-101B-9397-08002B2CF9AE}" pid="10" name="MFTST20">
    <vt:lpwstr>&lt;Course Name&gt;: Next Step</vt:lpwstr>
  </property>
  <property fmtid="{D5CDD505-2E9C-101B-9397-08002B2CF9AE}" pid="11" name="MFTST21">
    <vt:lpwstr>Course Name - Summary</vt:lpwstr>
  </property>
  <property fmtid="{D5CDD505-2E9C-101B-9397-08002B2CF9AE}" pid="12" name="MFTST22">
    <vt:lpwstr>Congratulations!_x000b_You have successfully completed</vt:lpwstr>
  </property>
  <property fmtid="{D5CDD505-2E9C-101B-9397-08002B2CF9AE}" pid="13" name="MFTST13">
    <vt:lpwstr>Course Name - Summary</vt:lpwstr>
  </property>
  <property fmtid="{D5CDD505-2E9C-101B-9397-08002B2CF9AE}" pid="14" name="MFTST14">
    <vt:lpwstr>Congratulations!_x000b_You have successfully completed</vt:lpwstr>
  </property>
  <property fmtid="{D5CDD505-2E9C-101B-9397-08002B2CF9AE}" pid="15" name="MFTSlideTypes">
    <vt:lpwstr>5,5,5,5,5,5,5,5,5,5,5,5</vt:lpwstr>
  </property>
  <property fmtid="{D5CDD505-2E9C-101B-9397-08002B2CF9AE}" pid="16" name="MFTST1">
    <vt:lpwstr>About the Author</vt:lpwstr>
  </property>
  <property fmtid="{D5CDD505-2E9C-101B-9397-08002B2CF9AE}" pid="17" name="MFTST2">
    <vt:lpwstr>Icons used</vt:lpwstr>
  </property>
  <property fmtid="{D5CDD505-2E9C-101B-9397-08002B2CF9AE}" pid="18" name="MFTST3">
    <vt:lpwstr>1.0 &lt;RIO Name&gt; : Overview</vt:lpwstr>
  </property>
  <property fmtid="{D5CDD505-2E9C-101B-9397-08002B2CF9AE}" pid="19" name="MFTST4">
    <vt:lpwstr>&lt;RIO Name&gt;: Objectives</vt:lpwstr>
  </property>
  <property fmtid="{D5CDD505-2E9C-101B-9397-08002B2CF9AE}" pid="20" name="MFTST5">
    <vt:lpwstr>&lt;Topic Name&gt;</vt:lpwstr>
  </property>
  <property fmtid="{D5CDD505-2E9C-101B-9397-08002B2CF9AE}" pid="21" name="MFTST6">
    <vt:lpwstr>&lt;Topic Name&gt;</vt:lpwstr>
  </property>
  <property fmtid="{D5CDD505-2E9C-101B-9397-08002B2CF9AE}" pid="22" name="MFTST7">
    <vt:lpwstr>&lt;Topic Name&gt;</vt:lpwstr>
  </property>
  <property fmtid="{D5CDD505-2E9C-101B-9397-08002B2CF9AE}" pid="23" name="MFTST8">
    <vt:lpwstr>Allow time for questions from participants</vt:lpwstr>
  </property>
  <property fmtid="{D5CDD505-2E9C-101B-9397-08002B2CF9AE}" pid="24" name="MFTST9">
    <vt:lpwstr>Test your Understanding</vt:lpwstr>
  </property>
  <property fmtid="{D5CDD505-2E9C-101B-9397-08002B2CF9AE}" pid="25" name="MFTST10">
    <vt:lpwstr>Hands-on-exercise</vt:lpwstr>
  </property>
  <property fmtid="{D5CDD505-2E9C-101B-9397-08002B2CF9AE}" pid="26" name="MFTST11">
    <vt:lpwstr>&lt;RIO Name&gt;: Summary</vt:lpwstr>
  </property>
  <property fmtid="{D5CDD505-2E9C-101B-9397-08002B2CF9AE}" pid="27" name="MFTST12">
    <vt:lpwstr>&lt;RIO Name&gt;: Source</vt:lpwstr>
  </property>
</Properties>
</file>