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765" r:id="rId4"/>
  </p:sldMasterIdLst>
  <p:notesMasterIdLst>
    <p:notesMasterId r:id="rId10"/>
  </p:notesMasterIdLst>
  <p:handoutMasterIdLst>
    <p:handoutMasterId r:id="rId11"/>
  </p:handoutMasterIdLst>
  <p:sldIdLst>
    <p:sldId id="422" r:id="rId5"/>
    <p:sldId id="419" r:id="rId6"/>
    <p:sldId id="424" r:id="rId7"/>
    <p:sldId id="420" r:id="rId8"/>
    <p:sldId id="423" r:id="rId9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modifyVerifier cryptProviderType="rsaFull" cryptAlgorithmClass="hash" cryptAlgorithmType="typeAny" cryptAlgorithmSid="4" spinCount="100000" saltData="hJfA0EZWoFMLQvOUsfTsgw==" hashData="ySmY9Sm1cWJI+FMAzh/0aHqunYM="/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105110" initials="1" lastIdx="8" clrIdx="0"/>
  <p:cmAuthor id="1" name="Shanmu" initials="P" lastIdx="23" clrIdx="1"/>
  <p:cmAuthor id="2" name="training" initials="t" lastIdx="6" clrIdx="2"/>
  <p:cmAuthor id="3" name="PADMASREE" initials="P" lastIdx="2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CC3300"/>
    <a:srgbClr val="EA3800"/>
    <a:srgbClr val="A3E0FF"/>
    <a:srgbClr val="FFFF99"/>
    <a:srgbClr val="FDFDE3"/>
    <a:srgbClr val="66CCFF"/>
    <a:srgbClr val="CCCC00"/>
    <a:srgbClr val="800000"/>
    <a:srgbClr val="6135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5327" autoAdjust="0"/>
  </p:normalViewPr>
  <p:slideViewPr>
    <p:cSldViewPr>
      <p:cViewPr>
        <p:scale>
          <a:sx n="90" d="100"/>
          <a:sy n="90" d="100"/>
        </p:scale>
        <p:origin x="-816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8" d="100"/>
          <a:sy n="48" d="100"/>
        </p:scale>
        <p:origin x="-2910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8A0744-26F4-47D4-9F4C-E131DA98514C}" type="datetimeFigureOut">
              <a:rPr lang="en-US" smtClean="0"/>
              <a:pPr/>
              <a:t>3/27/2013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C38B2E-AD37-4376-B7AF-CE9A9A7F65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6773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31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06F38FD0-AEA7-4C2D-8163-8F11CB2D67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1971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905000"/>
            <a:ext cx="9144000" cy="1143000"/>
          </a:xfrm>
          <a:prstGeom prst="rect">
            <a:avLst/>
          </a:prstGeom>
          <a:gradFill flip="none" rotWithShape="1">
            <a:gsLst>
              <a:gs pos="0">
                <a:srgbClr val="008080">
                  <a:tint val="66000"/>
                  <a:satMod val="160000"/>
                </a:srgbClr>
              </a:gs>
              <a:gs pos="50000">
                <a:srgbClr val="008080">
                  <a:tint val="44500"/>
                  <a:satMod val="160000"/>
                </a:srgbClr>
              </a:gs>
              <a:gs pos="100000">
                <a:srgbClr val="00808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457200" lvl="1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b="1" kern="1200" dirty="0">
              <a:solidFill>
                <a:schemeClr val="bg1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3048000"/>
            <a:ext cx="9144000" cy="1219200"/>
          </a:xfrm>
          <a:prstGeom prst="rect">
            <a:avLst/>
          </a:prstGeom>
          <a:solidFill>
            <a:srgbClr val="692D5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latin typeface="Myriad Pro" pitchFamily="34" charset="0"/>
            </a:endParaRPr>
          </a:p>
        </p:txBody>
      </p:sp>
      <p:pic>
        <p:nvPicPr>
          <p:cNvPr id="6" name="Picture 5" descr="pictur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5792788" y="1752600"/>
            <a:ext cx="3046412" cy="27035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>
                <a:latin typeface="+mn-lt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1600200" y="0"/>
            <a:ext cx="75438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52400" y="6427787"/>
            <a:ext cx="457200" cy="277813"/>
          </a:xfrm>
          <a:prstGeom prst="rect">
            <a:avLst/>
          </a:prstGeom>
          <a:ln/>
        </p:spPr>
        <p:txBody>
          <a:bodyPr/>
          <a:lstStyle>
            <a:lvl1pPr>
              <a:defRPr sz="1400" b="0">
                <a:solidFill>
                  <a:srgbClr val="A44687"/>
                </a:solidFill>
              </a:defRPr>
            </a:lvl1pPr>
          </a:lstStyle>
          <a:p>
            <a:pPr>
              <a:defRPr/>
            </a:pPr>
            <a:fld id="{2BACDECA-566A-40FA-96BA-6236C2BA997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urse_Completion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905000"/>
            <a:ext cx="9144000" cy="1143000"/>
          </a:xfrm>
          <a:prstGeom prst="rect">
            <a:avLst/>
          </a:prstGeom>
          <a:gradFill flip="none" rotWithShape="1">
            <a:gsLst>
              <a:gs pos="0">
                <a:srgbClr val="008080">
                  <a:tint val="66000"/>
                  <a:satMod val="160000"/>
                </a:srgbClr>
              </a:gs>
              <a:gs pos="50000">
                <a:srgbClr val="008080">
                  <a:tint val="44500"/>
                  <a:satMod val="160000"/>
                </a:srgbClr>
              </a:gs>
              <a:gs pos="100000">
                <a:srgbClr val="00808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457200" lvl="1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b="1" kern="1200" dirty="0">
              <a:solidFill>
                <a:schemeClr val="bg1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3048000"/>
            <a:ext cx="9144000" cy="1219200"/>
          </a:xfrm>
          <a:prstGeom prst="rect">
            <a:avLst/>
          </a:prstGeom>
          <a:solidFill>
            <a:srgbClr val="692D5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457200" lvl="1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800" kern="1200" dirty="0">
              <a:solidFill>
                <a:schemeClr val="lt1"/>
              </a:solidFill>
              <a:latin typeface="Myriad Pro" pitchFamily="34" charset="0"/>
              <a:ea typeface="+mn-ea"/>
              <a:cs typeface="+mn-cs"/>
            </a:endParaRPr>
          </a:p>
        </p:txBody>
      </p:sp>
      <p:pic>
        <p:nvPicPr>
          <p:cNvPr id="4" name="Picture 8" descr="present-1_03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1200" y="1712913"/>
            <a:ext cx="3048000" cy="27066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0"/>
            <a:ext cx="7543800" cy="1143000"/>
          </a:xfrm>
        </p:spPr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400800"/>
            <a:ext cx="457200" cy="277813"/>
          </a:xfrm>
          <a:prstGeom prst="rect">
            <a:avLst/>
          </a:prstGeom>
          <a:ln/>
        </p:spPr>
        <p:txBody>
          <a:bodyPr/>
          <a:lstStyle>
            <a:lvl1pPr>
              <a:defRPr>
                <a:solidFill>
                  <a:srgbClr val="A44687"/>
                </a:solidFill>
              </a:defRPr>
            </a:lvl1pPr>
          </a:lstStyle>
          <a:p>
            <a:pPr>
              <a:defRPr/>
            </a:pPr>
            <a:fld id="{DE48D0DE-62E3-4F52-80CA-71CE3987A84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0"/>
            <a:ext cx="7543800" cy="1143000"/>
          </a:xfrm>
        </p:spPr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5735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971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5735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971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400800"/>
            <a:ext cx="457200" cy="277813"/>
          </a:xfrm>
          <a:prstGeom prst="rect">
            <a:avLst/>
          </a:prstGeom>
          <a:ln/>
        </p:spPr>
        <p:txBody>
          <a:bodyPr/>
          <a:lstStyle>
            <a:lvl1pPr>
              <a:defRPr>
                <a:solidFill>
                  <a:srgbClr val="A44687"/>
                </a:solidFill>
              </a:defRPr>
            </a:lvl1pPr>
          </a:lstStyle>
          <a:p>
            <a:pPr>
              <a:defRPr/>
            </a:pPr>
            <a:fld id="{A3C9CECE-BED5-43EB-8526-CB671DF7237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47113" y="6456363"/>
            <a:ext cx="4445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8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143000"/>
            <a:ext cx="9144000" cy="152400"/>
          </a:xfrm>
          <a:prstGeom prst="rect">
            <a:avLst/>
          </a:prstGeom>
          <a:gradFill flip="none" rotWithShape="1">
            <a:gsLst>
              <a:gs pos="0">
                <a:srgbClr val="008080">
                  <a:tint val="66000"/>
                  <a:satMod val="160000"/>
                </a:srgbClr>
              </a:gs>
              <a:gs pos="50000">
                <a:srgbClr val="008080">
                  <a:tint val="44500"/>
                  <a:satMod val="160000"/>
                </a:srgbClr>
              </a:gs>
              <a:gs pos="100000">
                <a:srgbClr val="00808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457200" lvl="1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b="1" kern="1200" baseline="-25000" dirty="0">
              <a:solidFill>
                <a:schemeClr val="bg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0200" y="0"/>
            <a:ext cx="7543800" cy="114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>
            <a:schemeClr val="lt1"/>
          </a:fontRef>
        </p:style>
        <p:txBody>
          <a:bodyPr anchor="ctr"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8600" y="1609725"/>
            <a:ext cx="8686800" cy="494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 smtClean="0"/>
          </a:p>
        </p:txBody>
      </p:sp>
      <p:sp>
        <p:nvSpPr>
          <p:cNvPr id="8" name="Rectangle 7"/>
          <p:cNvSpPr/>
          <p:nvPr/>
        </p:nvSpPr>
        <p:spPr>
          <a:xfrm>
            <a:off x="0" y="1295400"/>
            <a:ext cx="9144000" cy="228600"/>
          </a:xfrm>
          <a:prstGeom prst="rect">
            <a:avLst/>
          </a:prstGeom>
          <a:gradFill flip="none" rotWithShape="1">
            <a:gsLst>
              <a:gs pos="0">
                <a:srgbClr val="682252"/>
              </a:gs>
              <a:gs pos="50000">
                <a:srgbClr val="933F79">
                  <a:shade val="67500"/>
                  <a:satMod val="115000"/>
                </a:srgbClr>
              </a:gs>
              <a:gs pos="100000">
                <a:srgbClr val="933F79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latin typeface="Myriad Pro" pitchFamily="34" charset="0"/>
            </a:endParaRPr>
          </a:p>
        </p:txBody>
      </p:sp>
      <p:pic>
        <p:nvPicPr>
          <p:cNvPr id="9" name="Picture 13" descr="picture.jpg"/>
          <p:cNvPicPr>
            <a:picLocks noChangeAspect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0" y="0"/>
            <a:ext cx="14605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en-GB" sz="3600" kern="1200" dirty="0">
          <a:solidFill>
            <a:srgbClr val="FFFFFF"/>
          </a:solidFill>
          <a:latin typeface="Verdana" pitchFamily="34" charset="0"/>
          <a:ea typeface="+mn-ea"/>
          <a:cs typeface="+mn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lang="en-US" sz="26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lang="en-GB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99500" y="6456363"/>
            <a:ext cx="444500" cy="3206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" y="2205335"/>
            <a:ext cx="518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/>
              <a:t>ANSI SQL </a:t>
            </a:r>
            <a:r>
              <a:rPr lang="en-US" sz="2200" dirty="0" smtClean="0"/>
              <a:t>Assessment Do’s &amp; Don'ts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Mettl – Query Tips for MYSQL Assessment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304800" y="1600200"/>
            <a:ext cx="8701564" cy="4876800"/>
          </a:xfrm>
          <a:prstGeom prst="rect">
            <a:avLst/>
          </a:prstGeom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rgbClr val="00B050"/>
              </a:buClr>
              <a:buSzTx/>
              <a:tabLst/>
            </a:pP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2" charset="0"/>
                <a:ea typeface="ＭＳ Ｐゴシック" pitchFamily="-12" charset="-128"/>
                <a:cs typeface="ＭＳ Ｐゴシック" pitchFamily="-12" charset="-128"/>
              </a:rPr>
              <a:t>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rgbClr val="00B050"/>
              </a:buClr>
              <a:buSzTx/>
              <a:buFont typeface="Wingdings" pitchFamily="2" charset="2"/>
              <a:buChar char="ü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2" charset="0"/>
                <a:ea typeface="ＭＳ Ｐゴシック" pitchFamily="-12" charset="-128"/>
                <a:cs typeface="ＭＳ Ｐゴシック" pitchFamily="-12" charset="-128"/>
              </a:rPr>
              <a:t>The ALIAS name should be the same</a:t>
            </a:r>
            <a:r>
              <a:rPr kumimoji="0" lang="en-U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2" charset="0"/>
                <a:ea typeface="ＭＳ Ｐゴシック" pitchFamily="-12" charset="-128"/>
                <a:cs typeface="ＭＳ Ｐゴシック" pitchFamily="-12" charset="-128"/>
              </a:rPr>
              <a:t> as provided in the question</a:t>
            </a:r>
          </a:p>
          <a:p>
            <a:pPr eaLnBrk="0" hangingPunct="0">
              <a:spcBef>
                <a:spcPts val="1200"/>
              </a:spcBef>
              <a:buClr>
                <a:srgbClr val="00B050"/>
              </a:buClr>
              <a:buFont typeface="Wingdings" pitchFamily="2" charset="2"/>
              <a:buChar char="ü"/>
            </a:pPr>
            <a:r>
              <a:rPr lang="en-US" b="0" dirty="0" smtClean="0">
                <a:solidFill>
                  <a:schemeClr val="tx1"/>
                </a:solidFill>
                <a:latin typeface="Arial" pitchFamily="-12" charset="0"/>
                <a:ea typeface="ＭＳ Ｐゴシック" pitchFamily="-12" charset="-128"/>
                <a:cs typeface="ＭＳ Ｐゴシック" pitchFamily="-12" charset="-128"/>
              </a:rPr>
              <a:t> Need not use the single/double quotes for Alias names. </a:t>
            </a:r>
          </a:p>
          <a:p>
            <a:pPr eaLnBrk="0" hangingPunct="0">
              <a:spcBef>
                <a:spcPts val="1200"/>
              </a:spcBef>
              <a:buClr>
                <a:srgbClr val="00B050"/>
              </a:buClr>
              <a:buFont typeface="Wingdings" pitchFamily="2" charset="2"/>
              <a:buChar char="ü"/>
            </a:pPr>
            <a:r>
              <a:rPr lang="en-US" b="0" dirty="0" smtClean="0">
                <a:solidFill>
                  <a:schemeClr val="tx1"/>
                </a:solidFill>
                <a:latin typeface="Arial" pitchFamily="-12" charset="0"/>
                <a:ea typeface="ＭＳ Ｐゴシック" pitchFamily="-12" charset="-128"/>
                <a:cs typeface="ＭＳ Ｐゴシック" pitchFamily="-12" charset="-128"/>
              </a:rPr>
              <a:t> ALIAS names CAN be provided for TABLE names</a:t>
            </a:r>
          </a:p>
          <a:p>
            <a:pPr lvl="0" eaLnBrk="0" hangingPunct="0">
              <a:spcBef>
                <a:spcPts val="1200"/>
              </a:spcBef>
              <a:buClr>
                <a:srgbClr val="00B050"/>
              </a:buClr>
              <a:buFont typeface="Wingdings" pitchFamily="2" charset="2"/>
              <a:buChar char="ü"/>
            </a:pPr>
            <a:r>
              <a:rPr lang="en-US" b="0" dirty="0" smtClean="0">
                <a:solidFill>
                  <a:schemeClr val="tx1"/>
                </a:solidFill>
                <a:latin typeface="Arial" pitchFamily="-12" charset="0"/>
                <a:ea typeface="ＭＳ Ｐゴシック" pitchFamily="-12" charset="-128"/>
                <a:cs typeface="ＭＳ Ｐゴシック" pitchFamily="-12" charset="-128"/>
              </a:rPr>
              <a:t> Table data are NOT case sensitive.</a:t>
            </a:r>
          </a:p>
          <a:p>
            <a:pPr lvl="0" eaLnBrk="0" hangingPunct="0">
              <a:spcBef>
                <a:spcPts val="1200"/>
              </a:spcBef>
              <a:buClr>
                <a:srgbClr val="00B050"/>
              </a:buClr>
              <a:buFont typeface="Wingdings" pitchFamily="2" charset="2"/>
              <a:buChar char="ü"/>
            </a:pPr>
            <a:r>
              <a:rPr lang="en-US" b="0" dirty="0" smtClean="0">
                <a:solidFill>
                  <a:schemeClr val="tx1"/>
                </a:solidFill>
                <a:latin typeface="Arial" pitchFamily="-12" charset="0"/>
                <a:ea typeface="ＭＳ Ｐゴシック" pitchFamily="-12" charset="-128"/>
                <a:cs typeface="ＭＳ Ｐゴシック" pitchFamily="-12" charset="-128"/>
              </a:rPr>
              <a:t> Strings used in “CASE”, “IFNULL”, “COLEASCE” statements are case sensitive. </a:t>
            </a:r>
          </a:p>
          <a:p>
            <a:pPr lvl="0" eaLnBrk="0" hangingPunct="0">
              <a:spcBef>
                <a:spcPts val="1200"/>
              </a:spcBef>
              <a:buClr>
                <a:srgbClr val="00B050"/>
              </a:buClr>
              <a:buFont typeface="Wingdings" pitchFamily="2" charset="2"/>
              <a:buChar char="ü"/>
            </a:pPr>
            <a:r>
              <a:rPr lang="en-US" b="0" baseline="0" dirty="0" smtClean="0">
                <a:solidFill>
                  <a:schemeClr val="tx1"/>
                </a:solidFill>
                <a:latin typeface="Arial" pitchFamily="-12" charset="0"/>
                <a:ea typeface="ＭＳ Ｐゴシック" pitchFamily="-12" charset="-128"/>
                <a:cs typeface="ＭＳ Ｐゴシック" pitchFamily="-12" charset="-128"/>
              </a:rPr>
              <a:t> Verify if all the columns specified in</a:t>
            </a:r>
            <a:r>
              <a:rPr lang="en-US" b="0" dirty="0" smtClean="0">
                <a:solidFill>
                  <a:schemeClr val="tx1"/>
                </a:solidFill>
                <a:latin typeface="Arial" pitchFamily="-12" charset="0"/>
                <a:ea typeface="ＭＳ Ｐゴシック" pitchFamily="-12" charset="-128"/>
                <a:cs typeface="ＭＳ Ｐゴシック" pitchFamily="-12" charset="-128"/>
              </a:rPr>
              <a:t> the question is selected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rgbClr val="00B050"/>
              </a:buClr>
              <a:buSzTx/>
              <a:buFont typeface="Wingdings" pitchFamily="2" charset="2"/>
              <a:buChar char="ü"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2" charset="0"/>
                <a:ea typeface="ＭＳ Ｐゴシック" pitchFamily="-12" charset="-128"/>
                <a:cs typeface="ＭＳ Ｐゴシック" pitchFamily="-12" charset="-128"/>
              </a:rPr>
              <a:t> </a:t>
            </a:r>
            <a:r>
              <a:rPr lang="en-US" b="0" dirty="0" smtClean="0">
                <a:solidFill>
                  <a:schemeClr val="tx1"/>
                </a:solidFill>
                <a:latin typeface="Arial" pitchFamily="-12" charset="0"/>
                <a:ea typeface="ＭＳ Ｐゴシック" pitchFamily="-12" charset="-128"/>
                <a:cs typeface="ＭＳ Ｐゴシック" pitchFamily="-12" charset="-128"/>
              </a:rPr>
              <a:t>Read the question carefully (at least twice) and ensure that all conditions specified in the question has been implemented</a:t>
            </a:r>
          </a:p>
          <a:p>
            <a:pPr eaLnBrk="0" hangingPunct="0">
              <a:spcBef>
                <a:spcPts val="1200"/>
              </a:spcBef>
              <a:buClr>
                <a:srgbClr val="00B050"/>
              </a:buClr>
              <a:buFont typeface="Wingdings" pitchFamily="2" charset="2"/>
              <a:buChar char="ü"/>
            </a:pPr>
            <a:r>
              <a:rPr lang="en-US" b="0" dirty="0" smtClean="0">
                <a:solidFill>
                  <a:schemeClr val="tx1"/>
                </a:solidFill>
                <a:latin typeface="Arial" pitchFamily="-12" charset="0"/>
                <a:ea typeface="ＭＳ Ｐゴシック" pitchFamily="-12" charset="-128"/>
                <a:cs typeface="ＭＳ Ｐゴシック" pitchFamily="-12" charset="-128"/>
              </a:rPr>
              <a:t> Table should be joined based on primary key columns.</a:t>
            </a:r>
          </a:p>
          <a:p>
            <a:pPr eaLnBrk="0" hangingPunct="0">
              <a:spcBef>
                <a:spcPts val="1200"/>
              </a:spcBef>
              <a:buClr>
                <a:srgbClr val="00B050"/>
              </a:buClr>
              <a:buFont typeface="Wingdings" pitchFamily="2" charset="2"/>
              <a:buChar char="ü"/>
            </a:pPr>
            <a:r>
              <a:rPr lang="en-US" b="0" dirty="0" smtClean="0">
                <a:solidFill>
                  <a:schemeClr val="tx1"/>
                </a:solidFill>
                <a:latin typeface="Arial" pitchFamily="-12" charset="0"/>
                <a:ea typeface="ＭＳ Ｐゴシック" pitchFamily="-12" charset="-128"/>
                <a:cs typeface="ＭＳ Ｐゴシック" pitchFamily="-12" charset="-128"/>
              </a:rPr>
              <a:t> Analyze the table data before you frame the solution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Mettl – Query Tips for MYSQL Assessment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304800" y="1600200"/>
            <a:ext cx="8701564" cy="2057400"/>
          </a:xfrm>
          <a:prstGeom prst="rect">
            <a:avLst/>
          </a:prstGeom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B050"/>
              </a:buClr>
              <a:buSzTx/>
              <a:buFont typeface="Wingdings" pitchFamily="2" charset="2"/>
              <a:buChar char="ü"/>
              <a:tabLst/>
            </a:pPr>
            <a:r>
              <a:rPr lang="en-US" sz="1700" b="0" dirty="0" smtClean="0">
                <a:solidFill>
                  <a:schemeClr val="tx1"/>
                </a:solidFill>
                <a:latin typeface="Arial" pitchFamily="-12" charset="0"/>
                <a:ea typeface="ＭＳ Ｐゴシック" pitchFamily="-12" charset="-128"/>
                <a:cs typeface="ＭＳ Ｐゴシック" pitchFamily="-12" charset="-128"/>
              </a:rPr>
              <a:t>After completing the solution, verify below items</a:t>
            </a:r>
          </a:p>
          <a:p>
            <a:pPr lvl="1" eaLnBrk="0" hangingPunct="0">
              <a:spcBef>
                <a:spcPts val="800"/>
              </a:spcBef>
              <a:buClr>
                <a:srgbClr val="00B050"/>
              </a:buClr>
              <a:buFont typeface="Arial" pitchFamily="34" charset="0"/>
              <a:buChar char="•"/>
            </a:pPr>
            <a:r>
              <a:rPr lang="en-US" sz="1700" b="0" dirty="0" smtClean="0">
                <a:solidFill>
                  <a:schemeClr val="tx1"/>
                </a:solidFill>
                <a:latin typeface="Arial" pitchFamily="-12" charset="0"/>
                <a:ea typeface="ＭＳ Ｐゴシック" pitchFamily="-12" charset="-128"/>
                <a:cs typeface="ＭＳ Ｐゴシック" pitchFamily="-12" charset="-128"/>
              </a:rPr>
              <a:t> Required Columns are selected</a:t>
            </a:r>
          </a:p>
          <a:p>
            <a:pPr lvl="1" eaLnBrk="0" hangingPunct="0">
              <a:spcBef>
                <a:spcPts val="800"/>
              </a:spcBef>
              <a:buClr>
                <a:srgbClr val="00B050"/>
              </a:buClr>
              <a:buFont typeface="Arial" pitchFamily="34" charset="0"/>
              <a:buChar char="•"/>
            </a:pPr>
            <a:r>
              <a:rPr lang="en-US" sz="1700" b="0" dirty="0" smtClean="0">
                <a:solidFill>
                  <a:schemeClr val="tx1"/>
                </a:solidFill>
                <a:latin typeface="Arial" pitchFamily="-12" charset="0"/>
                <a:ea typeface="ＭＳ Ｐゴシック" pitchFamily="-12" charset="-128"/>
                <a:cs typeface="ＭＳ Ｐゴシック" pitchFamily="-12" charset="-128"/>
              </a:rPr>
              <a:t> Conditions are implemented</a:t>
            </a:r>
          </a:p>
          <a:p>
            <a:pPr lvl="1" eaLnBrk="0" hangingPunct="0">
              <a:spcBef>
                <a:spcPts val="800"/>
              </a:spcBef>
              <a:buClr>
                <a:srgbClr val="00B050"/>
              </a:buClr>
              <a:buFont typeface="Arial" pitchFamily="34" charset="0"/>
              <a:buChar char="•"/>
            </a:pPr>
            <a:r>
              <a:rPr lang="en-US" sz="1700" b="0" dirty="0" smtClean="0">
                <a:solidFill>
                  <a:schemeClr val="tx1"/>
                </a:solidFill>
                <a:latin typeface="Arial" pitchFamily="-12" charset="0"/>
                <a:ea typeface="ＭＳ Ｐゴシック" pitchFamily="-12" charset="-128"/>
                <a:cs typeface="ＭＳ Ｐゴシック" pitchFamily="-12" charset="-128"/>
              </a:rPr>
              <a:t> ALIAS is correct</a:t>
            </a:r>
          </a:p>
          <a:p>
            <a:pPr lvl="1" eaLnBrk="0" hangingPunct="0">
              <a:spcBef>
                <a:spcPts val="800"/>
              </a:spcBef>
              <a:buClr>
                <a:srgbClr val="00B050"/>
              </a:buClr>
              <a:buFont typeface="Arial" pitchFamily="34" charset="0"/>
              <a:buChar char="•"/>
            </a:pPr>
            <a:r>
              <a:rPr lang="en-US" sz="1700" b="0" dirty="0" smtClean="0">
                <a:solidFill>
                  <a:schemeClr val="tx1"/>
                </a:solidFill>
                <a:latin typeface="Arial" pitchFamily="-12" charset="0"/>
                <a:ea typeface="ＭＳ Ｐゴシック" pitchFamily="-12" charset="-128"/>
                <a:cs typeface="ＭＳ Ｐゴシック" pitchFamily="-12" charset="-128"/>
              </a:rPr>
              <a:t> Solution is correct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Mettl – Query Tips for MYSQL Assessment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152400" y="1600200"/>
            <a:ext cx="8534400" cy="1371600"/>
          </a:xfrm>
          <a:prstGeom prst="rect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Tx/>
              <a:buSzTx/>
              <a:buBlip>
                <a:blip r:embed="rId2"/>
              </a:buBlip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2" charset="0"/>
                <a:ea typeface="ＭＳ Ｐゴシック" pitchFamily="-12" charset="-128"/>
                <a:cs typeface="ＭＳ Ｐゴシック" pitchFamily="-12" charset="-128"/>
              </a:rPr>
              <a:t>Do not hard code values</a:t>
            </a: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Tx/>
              <a:buSzTx/>
              <a:buBlip>
                <a:blip r:embed="rId2"/>
              </a:buBlip>
              <a:tabLst/>
            </a:pPr>
            <a:r>
              <a:rPr lang="en-US" sz="1600" b="0" dirty="0" smtClean="0">
                <a:solidFill>
                  <a:schemeClr val="tx1"/>
                </a:solidFill>
                <a:latin typeface="Arial" pitchFamily="-12" charset="0"/>
                <a:ea typeface="ＭＳ Ｐゴシック" pitchFamily="-12" charset="-128"/>
                <a:cs typeface="ＭＳ Ｐゴシック" pitchFamily="-12" charset="-128"/>
              </a:rPr>
              <a:t>Do not use * while selecting values in the column name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Tx/>
              <a:buSzTx/>
              <a:buBlip>
                <a:blip r:embed="rId2"/>
              </a:buBlip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2" charset="0"/>
                <a:ea typeface="ＭＳ Ｐゴシック" pitchFamily="-12" charset="-128"/>
                <a:cs typeface="ＭＳ Ｐゴシック" pitchFamily="-12" charset="-128"/>
              </a:rPr>
              <a:t>Do not use ALIAS in the column name unless specified</a:t>
            </a:r>
            <a:endParaRPr lang="en-US" sz="1600" b="0" dirty="0" smtClean="0">
              <a:solidFill>
                <a:schemeClr val="tx1"/>
              </a:solidFill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  <a:p>
            <a:pPr marL="342900" indent="-342900" eaLnBrk="0" hangingPunct="0">
              <a:spcBef>
                <a:spcPts val="1800"/>
              </a:spcBef>
            </a:pPr>
            <a:endParaRPr lang="en-US" sz="1600" b="0" dirty="0" smtClean="0">
              <a:solidFill>
                <a:schemeClr val="tx1"/>
              </a:solidFill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71893" y="3276600"/>
            <a:ext cx="8534400" cy="3048000"/>
          </a:xfrm>
          <a:prstGeom prst="rect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Tx/>
              <a:buSzTx/>
              <a:buBlip>
                <a:blip r:embed="rId2"/>
              </a:buBlip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2" charset="0"/>
                <a:ea typeface="ＭＳ Ｐゴシック" pitchFamily="-12" charset="-128"/>
                <a:cs typeface="ＭＳ Ｐゴシック" pitchFamily="-12" charset="-128"/>
              </a:rPr>
              <a:t>Do </a:t>
            </a:r>
            <a:r>
              <a:rPr lang="en-US" sz="1600" b="0" dirty="0" smtClean="0">
                <a:solidFill>
                  <a:schemeClr val="tx1"/>
                </a:solidFill>
                <a:latin typeface="Arial" pitchFamily="-12" charset="0"/>
                <a:ea typeface="ＭＳ Ｐゴシック" pitchFamily="-12" charset="-128"/>
                <a:cs typeface="ＭＳ Ｐゴシック" pitchFamily="-12" charset="-128"/>
              </a:rPr>
              <a:t>not click on the Close Button of the Browser. This will close the assessment.</a:t>
            </a: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Tx/>
              <a:buSzTx/>
              <a:buBlip>
                <a:blip r:embed="rId2"/>
              </a:buBlip>
              <a:tabLst/>
            </a:pPr>
            <a:r>
              <a:rPr lang="en-US" sz="1600" b="0" dirty="0" smtClean="0">
                <a:solidFill>
                  <a:schemeClr val="tx1"/>
                </a:solidFill>
                <a:latin typeface="Arial" pitchFamily="-12" charset="0"/>
                <a:ea typeface="ＭＳ Ｐゴシック" pitchFamily="-12" charset="-128"/>
                <a:cs typeface="ＭＳ Ｐゴシック" pitchFamily="-12" charset="-128"/>
              </a:rPr>
              <a:t>Do not do ALT + TAB, this will finish the test.</a:t>
            </a:r>
          </a:p>
          <a:p>
            <a:pPr marL="342900" indent="-342900" eaLnBrk="0" hangingPunct="0">
              <a:spcBef>
                <a:spcPts val="1800"/>
              </a:spcBef>
              <a:buBlip>
                <a:blip r:embed="rId2"/>
              </a:buBlip>
            </a:pPr>
            <a:r>
              <a:rPr lang="en-US" sz="1600" b="0" dirty="0" smtClean="0">
                <a:solidFill>
                  <a:schemeClr val="tx1"/>
                </a:solidFill>
                <a:latin typeface="Arial" pitchFamily="-12" charset="0"/>
                <a:ea typeface="ＭＳ Ｐゴシック" pitchFamily="-12" charset="-128"/>
                <a:cs typeface="ＭＳ Ｐゴシック" pitchFamily="-12" charset="-128"/>
              </a:rPr>
              <a:t>Ensure you click on the Next Section button to go to the “Next Session”. Do not click on “Finish Test” by mistake</a:t>
            </a: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Tx/>
              <a:buSzTx/>
              <a:buBlip>
                <a:blip r:embed="rId2"/>
              </a:buBlip>
              <a:tabLst/>
            </a:pPr>
            <a:r>
              <a:rPr lang="en-US" sz="1600" b="0" dirty="0" smtClean="0">
                <a:solidFill>
                  <a:schemeClr val="tx1"/>
                </a:solidFill>
                <a:latin typeface="Arial" pitchFamily="-12" charset="0"/>
                <a:ea typeface="ＭＳ Ｐゴシック" pitchFamily="-12" charset="-128"/>
                <a:cs typeface="ＭＳ Ｐゴシック" pitchFamily="-12" charset="-128"/>
              </a:rPr>
              <a:t>Click on OK button to close the schema. </a:t>
            </a: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0" dirty="0" smtClean="0">
                <a:solidFill>
                  <a:schemeClr val="tx1"/>
                </a:solidFill>
                <a:latin typeface="Arial" pitchFamily="-12" charset="0"/>
                <a:ea typeface="ＭＳ Ｐゴシック" pitchFamily="-12" charset="-128"/>
                <a:cs typeface="ＭＳ Ｐゴシック" pitchFamily="-12" charset="-128"/>
              </a:rPr>
              <a:t>	While trying to close the schema, DO NOT click on browser close button and do not press ALT+TAB(The schema is not a separate POP UP). </a:t>
            </a: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Tx/>
              <a:buSzTx/>
              <a:tabLst/>
            </a:pPr>
            <a:endParaRPr lang="en-US" sz="1600" b="0" dirty="0" smtClean="0">
              <a:solidFill>
                <a:schemeClr val="tx1"/>
              </a:solidFill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Tx/>
              <a:buSzTx/>
              <a:tabLst/>
            </a:pPr>
            <a:endParaRPr lang="en-US" sz="1600" b="0" dirty="0" smtClean="0">
              <a:solidFill>
                <a:schemeClr val="tx1"/>
              </a:solidFill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  <a:p>
            <a:pPr marL="342900" indent="-342900" eaLnBrk="0" hangingPunct="0">
              <a:spcBef>
                <a:spcPts val="1800"/>
              </a:spcBef>
            </a:pPr>
            <a:endParaRPr lang="en-US" sz="1600" b="0" dirty="0" smtClean="0">
              <a:solidFill>
                <a:schemeClr val="tx1"/>
              </a:solidFill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0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99500" y="6456363"/>
            <a:ext cx="444500" cy="3206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" y="2133600"/>
            <a:ext cx="487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Thank You!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TP_2.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D9A013F7646E54987CE76DA418D5C98" ma:contentTypeVersion="0" ma:contentTypeDescription="Create a new document." ma:contentTypeScope="" ma:versionID="2787bb0130b710cee90b5ece0fe4d15b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D2042C2-A9C3-41C8-A778-0CB8ECA6EC0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6CE3420-51B5-45D0-AA94-470C87CA3DB9}">
  <ds:schemaRefs>
    <ds:schemaRef ds:uri="http://schemas.microsoft.com/office/infopath/2007/PartnerControls"/>
    <ds:schemaRef ds:uri="http://purl.org/dc/terms/"/>
    <ds:schemaRef ds:uri="http://purl.org/dc/elements/1.1/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3AF1802-B3CD-4AF0-94B7-0A03C10C4A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CATP_2.1</Template>
  <TotalTime>49120</TotalTime>
  <Words>265</Words>
  <Application>Microsoft Office PowerPoint</Application>
  <PresentationFormat>On-screen Show (4:3)</PresentationFormat>
  <Paragraphs>35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CATP_2.1</vt:lpstr>
      <vt:lpstr>PowerPoint Presentation</vt:lpstr>
      <vt:lpstr>Mettl – Query Tips for MYSQL Assessment</vt:lpstr>
      <vt:lpstr>Mettl – Query Tips for MYSQL Assessment</vt:lpstr>
      <vt:lpstr>Mettl – Query Tips for MYSQL Assessment</vt:lpstr>
      <vt:lpstr>PowerPoint Presentation</vt:lpstr>
    </vt:vector>
  </TitlesOfParts>
  <Company>Cognizant Technology Solutions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CAT Trainer Induction</dc:title>
  <dc:creator>121246</dc:creator>
  <cp:lastModifiedBy>Devadas, Abiramasundari (Cognizant)</cp:lastModifiedBy>
  <cp:revision>3403</cp:revision>
  <dcterms:created xsi:type="dcterms:W3CDTF">2006-08-07T10:58:16Z</dcterms:created>
  <dcterms:modified xsi:type="dcterms:W3CDTF">2013-03-27T07:24:40Z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Cognizant Academy</vt:lpwstr>
  </property>
  <property fmtid="{D5CDD505-2E9C-101B-9397-08002B2CF9AE}" pid="3" name="ContentTypeId">
    <vt:lpwstr>0x010100AD9A013F7646E54987CE76DA418D5C98</vt:lpwstr>
  </property>
</Properties>
</file>