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Work Sans Medium"/>
      <p:regular r:id="rId18"/>
      <p:bold r:id="rId19"/>
    </p:embeddedFont>
    <p:embeddedFont>
      <p:font typeface="Work Sans"/>
      <p:regular r:id="rId20"/>
      <p:bold r:id="rId21"/>
    </p:embeddedFont>
    <p:embeddedFont>
      <p:font typeface="Work Sans Light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11" Type="http://schemas.openxmlformats.org/officeDocument/2006/relationships/slide" Target="slides/slide5.xml"/><Relationship Id="rId22" Type="http://schemas.openxmlformats.org/officeDocument/2006/relationships/font" Target="fonts/WorkSansLight-regular.fntdata"/><Relationship Id="rId10" Type="http://schemas.openxmlformats.org/officeDocument/2006/relationships/slide" Target="slides/slide4.xml"/><Relationship Id="rId21" Type="http://schemas.openxmlformats.org/officeDocument/2006/relationships/font" Target="fonts/Work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Work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WorkSansMedium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WorkSans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54fec8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54fec8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54fec8ac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54fec8a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54fec8ac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54fec8a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54fec8a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54fec8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54fec8ac_0_6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54fec8a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854fec8ac_0_6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854fec8a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54fec8ac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54fec8a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54fec8ac_0_6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54fec8ac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54fec8ac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54fec8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4fec8ac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4fec8a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854fec8ac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854fec8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3" name="Google Shape;83;p19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verse">
  <p:cSld name="BLANK_1">
    <p:bg>
      <p:bgPr>
        <a:solidFill>
          <a:srgbClr val="0000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ctrTitle"/>
          </p:nvPr>
        </p:nvSpPr>
        <p:spPr>
          <a:xfrm>
            <a:off x="1048725" y="2173950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grpSp>
        <p:nvGrpSpPr>
          <p:cNvPr id="104" name="Google Shape;104;p24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105" name="Google Shape;105;p24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4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It seems that the rules that I was thinking about during the creation of 'right' data, were very similar to the rules which code-generated tree used.</a:t>
            </a:r>
            <a:endParaRPr sz="2000"/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869150" y="662325"/>
            <a:ext cx="5092200" cy="7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code-generated decision tree was successful at identifying the trends in data, and creating the rules that dictate how each person should be classified</a:t>
            </a:r>
            <a:endParaRPr sz="2000"/>
          </a:p>
        </p:txBody>
      </p:sp>
      <p:grpSp>
        <p:nvGrpSpPr>
          <p:cNvPr id="194" name="Google Shape;194;p33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95" name="Google Shape;195;p33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2958300" y="1355900"/>
            <a:ext cx="32274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Work Sans"/>
                <a:ea typeface="Work Sans"/>
                <a:cs typeface="Work Sans"/>
                <a:sym typeface="Work Sans"/>
              </a:rPr>
              <a:t>94.4%</a:t>
            </a:r>
            <a:endParaRPr b="1" sz="5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05" name="Google Shape;205;p34"/>
          <p:cNvSpPr/>
          <p:nvPr/>
        </p:nvSpPr>
        <p:spPr>
          <a:xfrm>
            <a:off x="6543431" y="805362"/>
            <a:ext cx="1752310" cy="175231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869150" y="770975"/>
            <a:ext cx="50922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PROBLEM</a:t>
            </a:r>
            <a:endParaRPr/>
          </a:p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869150" y="1926025"/>
            <a:ext cx="7748100" cy="20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35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CLASSIFY WHETHER OR NOT A GIVEN PERSON HAS A HEART DISEASE</a:t>
            </a:r>
            <a:endParaRPr sz="35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116" name="Google Shape;116;p25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117" name="Google Shape;117;p25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869150" y="770975"/>
            <a:ext cx="50922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grpSp>
        <p:nvGrpSpPr>
          <p:cNvPr id="127" name="Google Shape;127;p26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128" name="Google Shape;128;p26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75" y="1624780"/>
            <a:ext cx="3653125" cy="286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869150" y="770975"/>
            <a:ext cx="50922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RULES</a:t>
            </a:r>
            <a:endParaRPr/>
          </a:p>
        </p:txBody>
      </p:sp>
      <p:grpSp>
        <p:nvGrpSpPr>
          <p:cNvPr id="139" name="Google Shape;139;p27"/>
          <p:cNvGrpSpPr/>
          <p:nvPr/>
        </p:nvGrpSpPr>
        <p:grpSpPr>
          <a:xfrm>
            <a:off x="757544" y="3480203"/>
            <a:ext cx="1097515" cy="913074"/>
            <a:chOff x="1926350" y="995225"/>
            <a:chExt cx="428650" cy="356600"/>
          </a:xfrm>
        </p:grpSpPr>
        <p:sp>
          <p:nvSpPr>
            <p:cNvPr id="140" name="Google Shape;140;p2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575" y="408000"/>
            <a:ext cx="4105825" cy="43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0" y="320500"/>
            <a:ext cx="4932600" cy="574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>
            <p:ph idx="4294967295" type="title"/>
          </p:nvPr>
        </p:nvSpPr>
        <p:spPr>
          <a:xfrm>
            <a:off x="5654050" y="580475"/>
            <a:ext cx="27615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TREE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4294967295" type="title"/>
          </p:nvPr>
        </p:nvSpPr>
        <p:spPr>
          <a:xfrm>
            <a:off x="5446050" y="703750"/>
            <a:ext cx="3473700" cy="106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PRODUCED</a:t>
            </a:r>
            <a:r>
              <a:rPr lang="en"/>
              <a:t> TREE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25" y="392200"/>
            <a:ext cx="4975400" cy="43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idx="4294967295" type="subTitle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Of the hand made, and generated trees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0"/>
          <p:cNvSpPr txBox="1"/>
          <p:nvPr>
            <p:ph idx="4294967295" type="ctrTitle"/>
          </p:nvPr>
        </p:nvSpPr>
        <p:spPr>
          <a:xfrm>
            <a:off x="685800" y="21571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</a:rPr>
              <a:t>COMPARISON</a:t>
            </a:r>
            <a:endParaRPr sz="5500">
              <a:solidFill>
                <a:srgbClr val="FFFFFF"/>
              </a:solidFill>
            </a:endParaRPr>
          </a:p>
        </p:txBody>
      </p:sp>
      <p:grpSp>
        <p:nvGrpSpPr>
          <p:cNvPr id="165" name="Google Shape;165;p30"/>
          <p:cNvGrpSpPr/>
          <p:nvPr/>
        </p:nvGrpSpPr>
        <p:grpSpPr>
          <a:xfrm>
            <a:off x="6530440" y="1204691"/>
            <a:ext cx="1181556" cy="1205886"/>
            <a:chOff x="3955900" y="2984500"/>
            <a:chExt cx="414000" cy="422525"/>
          </a:xfrm>
        </p:grpSpPr>
        <p:sp>
          <p:nvSpPr>
            <p:cNvPr id="166" name="Google Shape;166;p3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869150" y="867325"/>
            <a:ext cx="5092200" cy="9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PRIORITIES</a:t>
            </a:r>
            <a:endParaRPr/>
          </a:p>
        </p:txBody>
      </p:sp>
      <p:grpSp>
        <p:nvGrpSpPr>
          <p:cNvPr id="174" name="Google Shape;174;p31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75" name="Google Shape;175;p3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50" y="1770625"/>
            <a:ext cx="7854697" cy="265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/>
          <p:nvPr/>
        </p:nvSpPr>
        <p:spPr>
          <a:xfrm>
            <a:off x="1512800" y="2498900"/>
            <a:ext cx="7509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1804525" y="59702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Work Sans"/>
              <a:buChar char="▪"/>
            </a:pPr>
            <a:r>
              <a:rPr i="0" lang="en" sz="1500">
                <a:solidFill>
                  <a:srgbClr val="24292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I tried to put emphasis on the attributes such as sex, age, and family heart disease history, and it was reflected in the code-generated tree, by being on top levels of the tree, and having large impact on the result. </a:t>
            </a:r>
            <a:endParaRPr i="0" sz="1500">
              <a:solidFill>
                <a:srgbClr val="24292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Work Sans"/>
              <a:buChar char="▪"/>
            </a:pPr>
            <a:r>
              <a:rPr i="0" lang="en" sz="1500">
                <a:solidFill>
                  <a:srgbClr val="24292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The secondary attributes - smoking/weight/activity level, were used for creating rules for more specific classification. By creating these statistics, I hoped to reduce underfitting, and I believe I largely succeeded. </a:t>
            </a:r>
            <a:endParaRPr i="0" sz="1500">
              <a:solidFill>
                <a:srgbClr val="24292E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500"/>
              <a:buFont typeface="Work Sans"/>
              <a:buChar char="▪"/>
            </a:pPr>
            <a:r>
              <a:rPr i="0" lang="en" sz="1500">
                <a:solidFill>
                  <a:srgbClr val="24292E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The code-generated tree also put the same amount of priority to these secondary statistics as I did, since they appear at 4th+ level of the tree.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