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29-03-2024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18705" y="4180958"/>
            <a:ext cx="1774401" cy="276999"/>
          </a:xfrm>
          <a:prstGeom prst="rect">
            <a:avLst/>
          </a:prstGeom>
          <a:noFill/>
        </p:spPr>
        <p:txBody>
          <a:bodyPr wrap="square" rtlCol="0" anchor="ctr">
            <a:spAutoFit/>
          </a:bodyPr>
          <a:lstStyle/>
          <a:p>
            <a:r>
              <a:rPr lang="en-US" sz="1200" dirty="0">
                <a:solidFill>
                  <a:srgbClr val="161D23"/>
                </a:solidFill>
              </a:rPr>
              <a:t>Nikita </a:t>
            </a:r>
            <a:r>
              <a:rPr lang="en-US" sz="1200" dirty="0" err="1">
                <a:solidFill>
                  <a:srgbClr val="161D23"/>
                </a:solidFill>
              </a:rPr>
              <a:t>Ravsaheb</a:t>
            </a:r>
            <a:r>
              <a:rPr lang="en-US" sz="1200" dirty="0">
                <a:solidFill>
                  <a:srgbClr val="161D23"/>
                </a:solidFill>
              </a:rPr>
              <a:t> Gote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18705" y="4694009"/>
            <a:ext cx="2472091" cy="276999"/>
          </a:xfrm>
          <a:prstGeom prst="rect">
            <a:avLst/>
          </a:prstGeom>
          <a:noFill/>
        </p:spPr>
        <p:txBody>
          <a:bodyPr wrap="square" rtlCol="0" anchor="ctr">
            <a:spAutoFit/>
          </a:bodyPr>
          <a:lstStyle/>
          <a:p>
            <a:r>
              <a:rPr lang="en-US" sz="1200" dirty="0">
                <a:solidFill>
                  <a:srgbClr val="161D23"/>
                </a:solidFill>
              </a:rPr>
              <a:t>STU61533aebcc98b1632844523</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6719" y="4559356"/>
            <a:ext cx="3006671" cy="461665"/>
          </a:xfrm>
          <a:prstGeom prst="rect">
            <a:avLst/>
          </a:prstGeom>
          <a:noFill/>
        </p:spPr>
        <p:txBody>
          <a:bodyPr wrap="square" rtlCol="0" anchor="ctr">
            <a:spAutoFit/>
          </a:bodyPr>
          <a:lstStyle/>
          <a:p>
            <a:r>
              <a:rPr lang="en-US" sz="1200" dirty="0" err="1">
                <a:solidFill>
                  <a:srgbClr val="161D23"/>
                </a:solidFill>
              </a:rPr>
              <a:t>Annasaheb</a:t>
            </a:r>
            <a:r>
              <a:rPr lang="en-US" sz="1200" dirty="0">
                <a:solidFill>
                  <a:srgbClr val="161D23"/>
                </a:solidFill>
              </a:rPr>
              <a:t> </a:t>
            </a:r>
            <a:r>
              <a:rPr lang="en-US" sz="1200" dirty="0" err="1">
                <a:solidFill>
                  <a:srgbClr val="161D23"/>
                </a:solidFill>
              </a:rPr>
              <a:t>Dange</a:t>
            </a:r>
            <a:r>
              <a:rPr lang="en-US" sz="1200" dirty="0">
                <a:solidFill>
                  <a:srgbClr val="161D23"/>
                </a:solidFill>
              </a:rPr>
              <a:t> College Of Engineering And Technology, </a:t>
            </a:r>
            <a:r>
              <a:rPr lang="en-US" sz="1200" dirty="0" err="1">
                <a:solidFill>
                  <a:srgbClr val="161D23"/>
                </a:solidFill>
              </a:rPr>
              <a:t>Ashta</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7" name="Picture 6">
            <a:extLst>
              <a:ext uri="{FF2B5EF4-FFF2-40B4-BE49-F238E27FC236}">
                <a16:creationId xmlns:a16="http://schemas.microsoft.com/office/drawing/2014/main" id="{32C65BEC-E2A7-1C70-959C-674CA3779403}"/>
              </a:ext>
            </a:extLst>
          </p:cNvPr>
          <p:cNvPicPr>
            <a:picLocks noChangeAspect="1"/>
          </p:cNvPicPr>
          <p:nvPr/>
        </p:nvPicPr>
        <p:blipFill>
          <a:blip r:embed="rId3"/>
          <a:stretch>
            <a:fillRect/>
          </a:stretch>
        </p:blipFill>
        <p:spPr>
          <a:xfrm>
            <a:off x="414336" y="1092994"/>
            <a:ext cx="8201025" cy="3664744"/>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53943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dirty="0">
                <a:latin typeface="+mn-lt"/>
              </a:rPr>
              <a:t>T</a:t>
            </a:r>
            <a:r>
              <a:rPr lang="en-US" b="0" i="0" dirty="0">
                <a:solidFill>
                  <a:srgbClr val="0D0D0D"/>
                </a:solidFill>
                <a:effectLst/>
                <a:latin typeface="+mn-lt"/>
              </a:rPr>
              <a:t>he utilization of Microsoft Power BI has proven instrumental in the successful execution of the project focusing on exploratory data analysis of space exploration missions. Power BI's seamless data integration, cleaning, and visualization functionalities have empowered stakeholders to gain deep insights into the intricacies of space missions. Through interactive dashboards and dynamic visualizations, significant trends, patterns, and correlations have been identified, paving the way for informed decision-making in future missions and policy formulations. As we navigate the complexities of space exploration, Power BI remains an invaluable tool, facilitating data-driven exploration and enhancing our understanding of the cosmos.</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5347" r="16268" b="594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6944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IN" sz="1800" b="1" dirty="0">
                  <a:effectLst/>
                  <a:latin typeface="Calibri" panose="020F0502020204030204" pitchFamily="34" charset="0"/>
                  <a:ea typeface="Calibri" panose="020F0502020204030204" pitchFamily="34" charset="0"/>
                </a:rPr>
                <a:t>Exploratory Data Analysis on Space Exploration                         Missions Using Power BI</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12031" y="1352530"/>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F676C34D-971C-5C33-09D5-D4152F8B749C}"/>
              </a:ext>
            </a:extLst>
          </p:cNvPr>
          <p:cNvSpPr txBox="1"/>
          <p:nvPr/>
        </p:nvSpPr>
        <p:spPr>
          <a:xfrm>
            <a:off x="1396283" y="1520374"/>
            <a:ext cx="4643438" cy="307777"/>
          </a:xfrm>
          <a:prstGeom prst="rect">
            <a:avLst/>
          </a:prstGeom>
          <a:noFill/>
        </p:spPr>
        <p:txBody>
          <a:bodyPr wrap="square">
            <a:spAutoFit/>
          </a:bodyPr>
          <a:lstStyle/>
          <a:p>
            <a:r>
              <a:rPr lang="en-US" b="1" i="0" dirty="0">
                <a:solidFill>
                  <a:srgbClr val="0D0D0D"/>
                </a:solidFill>
                <a:effectLst/>
                <a:latin typeface="Söhne"/>
              </a:rPr>
              <a:t>Objective</a:t>
            </a:r>
            <a:r>
              <a:rPr lang="en-US" b="0" i="0" dirty="0">
                <a:solidFill>
                  <a:srgbClr val="0D0D0D"/>
                </a:solidFill>
                <a:effectLst/>
                <a:latin typeface="Söhne"/>
              </a:rPr>
              <a:t>: Analyze space exploration data for key insights.</a:t>
            </a:r>
            <a:endParaRPr lang="en-IN" dirty="0"/>
          </a:p>
        </p:txBody>
      </p:sp>
      <p:sp>
        <p:nvSpPr>
          <p:cNvPr id="8" name="TextBox 7">
            <a:extLst>
              <a:ext uri="{FF2B5EF4-FFF2-40B4-BE49-F238E27FC236}">
                <a16:creationId xmlns:a16="http://schemas.microsoft.com/office/drawing/2014/main" id="{7548E5D8-1A3A-8048-A74D-4C26AAC8C0A1}"/>
              </a:ext>
            </a:extLst>
          </p:cNvPr>
          <p:cNvSpPr txBox="1"/>
          <p:nvPr/>
        </p:nvSpPr>
        <p:spPr>
          <a:xfrm>
            <a:off x="1396283" y="2413754"/>
            <a:ext cx="4643438" cy="307777"/>
          </a:xfrm>
          <a:prstGeom prst="rect">
            <a:avLst/>
          </a:prstGeom>
          <a:noFill/>
        </p:spPr>
        <p:txBody>
          <a:bodyPr wrap="square">
            <a:spAutoFit/>
          </a:bodyPr>
          <a:lstStyle/>
          <a:p>
            <a:r>
              <a:rPr lang="en-US" b="1" i="0" dirty="0">
                <a:solidFill>
                  <a:srgbClr val="0D0D0D"/>
                </a:solidFill>
                <a:effectLst/>
                <a:latin typeface="Söhne"/>
              </a:rPr>
              <a:t>Method</a:t>
            </a:r>
            <a:r>
              <a:rPr lang="en-US" b="0" i="0" dirty="0">
                <a:solidFill>
                  <a:srgbClr val="0D0D0D"/>
                </a:solidFill>
                <a:effectLst/>
                <a:latin typeface="Söhne"/>
              </a:rPr>
              <a:t>: Utilize Power BI for visual data exploration.</a:t>
            </a:r>
            <a:endParaRPr lang="en-IN" dirty="0"/>
          </a:p>
        </p:txBody>
      </p:sp>
      <p:sp>
        <p:nvSpPr>
          <p:cNvPr id="10" name="TextBox 9">
            <a:extLst>
              <a:ext uri="{FF2B5EF4-FFF2-40B4-BE49-F238E27FC236}">
                <a16:creationId xmlns:a16="http://schemas.microsoft.com/office/drawing/2014/main" id="{47011178-4F26-87A0-2269-7F67A8C3C660}"/>
              </a:ext>
            </a:extLst>
          </p:cNvPr>
          <p:cNvSpPr txBox="1"/>
          <p:nvPr/>
        </p:nvSpPr>
        <p:spPr>
          <a:xfrm>
            <a:off x="1396283" y="3292847"/>
            <a:ext cx="5240261" cy="307777"/>
          </a:xfrm>
          <a:prstGeom prst="rect">
            <a:avLst/>
          </a:prstGeom>
          <a:noFill/>
        </p:spPr>
        <p:txBody>
          <a:bodyPr wrap="square">
            <a:spAutoFit/>
          </a:bodyPr>
          <a:lstStyle/>
          <a:p>
            <a:r>
              <a:rPr lang="en-US" b="1" i="0" dirty="0">
                <a:solidFill>
                  <a:srgbClr val="0D0D0D"/>
                </a:solidFill>
                <a:effectLst/>
                <a:latin typeface="Söhne"/>
              </a:rPr>
              <a:t>Insights</a:t>
            </a:r>
            <a:r>
              <a:rPr lang="en-US" b="0" i="0" dirty="0">
                <a:solidFill>
                  <a:srgbClr val="0D0D0D"/>
                </a:solidFill>
                <a:effectLst/>
                <a:latin typeface="Söhne"/>
              </a:rPr>
              <a:t>: Uncover trends and patterns for informed decision-making.</a:t>
            </a:r>
            <a:endParaRPr lang="en-IN" dirty="0"/>
          </a:p>
        </p:txBody>
      </p:sp>
      <p:sp>
        <p:nvSpPr>
          <p:cNvPr id="12" name="TextBox 11">
            <a:extLst>
              <a:ext uri="{FF2B5EF4-FFF2-40B4-BE49-F238E27FC236}">
                <a16:creationId xmlns:a16="http://schemas.microsoft.com/office/drawing/2014/main" id="{E9CC293E-ECCE-B90C-B218-620AB93FBFC8}"/>
              </a:ext>
            </a:extLst>
          </p:cNvPr>
          <p:cNvSpPr txBox="1"/>
          <p:nvPr/>
        </p:nvSpPr>
        <p:spPr>
          <a:xfrm>
            <a:off x="1396283" y="4214472"/>
            <a:ext cx="5157788" cy="307777"/>
          </a:xfrm>
          <a:prstGeom prst="rect">
            <a:avLst/>
          </a:prstGeom>
          <a:noFill/>
        </p:spPr>
        <p:txBody>
          <a:bodyPr wrap="square">
            <a:spAutoFit/>
          </a:bodyPr>
          <a:lstStyle/>
          <a:p>
            <a:r>
              <a:rPr lang="en-US" b="1" i="0" dirty="0">
                <a:solidFill>
                  <a:srgbClr val="0D0D0D"/>
                </a:solidFill>
                <a:effectLst/>
                <a:latin typeface="Söhne"/>
              </a:rPr>
              <a:t>Impact</a:t>
            </a:r>
            <a:r>
              <a:rPr lang="en-US" b="0" i="0" dirty="0">
                <a:solidFill>
                  <a:srgbClr val="0D0D0D"/>
                </a:solidFill>
                <a:effectLst/>
                <a:latin typeface="Söhne"/>
              </a:rPr>
              <a:t>: Empower space exploration through data-driven insights.</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93926" y="1592072"/>
            <a:ext cx="5058525" cy="2862322"/>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500" b="0" i="0" dirty="0">
                <a:solidFill>
                  <a:srgbClr val="0D0D0D"/>
                </a:solidFill>
                <a:effectLst/>
                <a:latin typeface="+mn-lt"/>
              </a:rPr>
              <a:t>Current space exploration data are dispersed across multiple sources, hindering comprehensive analysis. Extracting meaningful insights from this vast dataset poses a challenge due to its complexity. Stakeholders lack a centralized platform to access and interpret this data effectively, impacting decision-making processes. The absence of sophisticated analytical tools further exacerbates this issue. This project aims to address these challenges by conducting an in-depth analysis of space exploration missions using Power BI, providing stakeholders with actionable insights to drive informed decisions and advancements in space exploration.</a:t>
            </a:r>
            <a:endParaRPr lang="en-IN" sz="15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1081" y="1014208"/>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60168"/>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2" y="62653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2" y="915761"/>
            <a:ext cx="5055021" cy="4316566"/>
          </a:xfrm>
          <a:prstGeom prst="rect">
            <a:avLst/>
          </a:prstGeom>
          <a:noFill/>
        </p:spPr>
        <p:txBody>
          <a:bodyPr wrap="square" rtlCol="0">
            <a:spAutoFit/>
          </a:bodyPr>
          <a:lstStyle/>
          <a:p>
            <a:pPr algn="just">
              <a:buFont typeface="+mj-lt"/>
              <a:buAutoNum type="arabicPeriod"/>
            </a:pPr>
            <a:r>
              <a:rPr lang="en-US" sz="1300" b="1" i="0" dirty="0">
                <a:solidFill>
                  <a:srgbClr val="0D0D0D"/>
                </a:solidFill>
                <a:effectLst/>
                <a:latin typeface="+mn-lt"/>
              </a:rPr>
              <a:t>Introduction</a:t>
            </a:r>
            <a:r>
              <a:rPr lang="en-US" b="0" i="0" dirty="0">
                <a:solidFill>
                  <a:srgbClr val="0D0D0D"/>
                </a:solidFill>
                <a:effectLst/>
                <a:latin typeface="+mn-lt"/>
              </a:rPr>
              <a:t>: </a:t>
            </a:r>
            <a:r>
              <a:rPr lang="en-US" sz="1250" b="0" i="0" dirty="0">
                <a:solidFill>
                  <a:srgbClr val="0D0D0D"/>
                </a:solidFill>
                <a:effectLst/>
                <a:latin typeface="+mn-lt"/>
              </a:rPr>
              <a:t>Highlight the importance of space exploration and the necessity for data-driven insights to propel future missions and advancements in the field</a:t>
            </a:r>
            <a:r>
              <a:rPr lang="en-US" b="0" i="0" dirty="0">
                <a:solidFill>
                  <a:srgbClr val="0D0D0D"/>
                </a:solidFill>
                <a:effectLst/>
                <a:latin typeface="+mn-lt"/>
              </a:rPr>
              <a:t>.</a:t>
            </a:r>
          </a:p>
          <a:p>
            <a:pPr algn="just">
              <a:buFont typeface="+mj-lt"/>
              <a:buAutoNum type="arabicPeriod"/>
            </a:pPr>
            <a:r>
              <a:rPr lang="en-US" sz="1300" b="1" i="0" dirty="0">
                <a:solidFill>
                  <a:srgbClr val="0D0D0D"/>
                </a:solidFill>
                <a:effectLst/>
                <a:latin typeface="+mn-lt"/>
              </a:rPr>
              <a:t>Objective</a:t>
            </a:r>
            <a:r>
              <a:rPr lang="en-US" b="0" i="0" dirty="0">
                <a:solidFill>
                  <a:srgbClr val="0D0D0D"/>
                </a:solidFill>
                <a:effectLst/>
                <a:latin typeface="+mn-lt"/>
              </a:rPr>
              <a:t>: </a:t>
            </a:r>
            <a:r>
              <a:rPr lang="en-US" sz="1250" b="0" i="0" dirty="0">
                <a:solidFill>
                  <a:srgbClr val="0D0D0D"/>
                </a:solidFill>
                <a:effectLst/>
                <a:latin typeface="+mn-lt"/>
              </a:rPr>
              <a:t>Clearly state the aim of the project, which is to conduct exploratory data analysis (EDA) on space exploration missions utilizing Power BI.</a:t>
            </a:r>
          </a:p>
          <a:p>
            <a:pPr algn="just">
              <a:buFont typeface="+mj-lt"/>
              <a:buAutoNum type="arabicPeriod"/>
            </a:pPr>
            <a:r>
              <a:rPr lang="en-US" sz="1300" b="1" i="0" dirty="0">
                <a:solidFill>
                  <a:srgbClr val="0D0D0D"/>
                </a:solidFill>
                <a:effectLst/>
                <a:latin typeface="+mn-lt"/>
              </a:rPr>
              <a:t>Data Collection</a:t>
            </a:r>
            <a:r>
              <a:rPr lang="en-US" b="0" i="0" dirty="0">
                <a:solidFill>
                  <a:srgbClr val="0D0D0D"/>
                </a:solidFill>
                <a:effectLst/>
                <a:latin typeface="+mn-lt"/>
              </a:rPr>
              <a:t>: </a:t>
            </a:r>
            <a:r>
              <a:rPr lang="en-US" sz="1250" b="0" i="0" dirty="0">
                <a:solidFill>
                  <a:srgbClr val="0D0D0D"/>
                </a:solidFill>
                <a:effectLst/>
                <a:latin typeface="+mn-lt"/>
              </a:rPr>
              <a:t>Outline the process of gathering relevant data from reputable sources such as NASA and international space agencies.</a:t>
            </a:r>
          </a:p>
          <a:p>
            <a:pPr algn="just">
              <a:buFont typeface="+mj-lt"/>
              <a:buAutoNum type="arabicPeriod"/>
            </a:pPr>
            <a:r>
              <a:rPr lang="en-US" sz="1300" b="1" i="0" dirty="0">
                <a:solidFill>
                  <a:srgbClr val="0D0D0D"/>
                </a:solidFill>
                <a:effectLst/>
                <a:latin typeface="+mn-lt"/>
              </a:rPr>
              <a:t>Analysis Methodology</a:t>
            </a:r>
            <a:r>
              <a:rPr lang="en-US" b="0" i="0" dirty="0">
                <a:solidFill>
                  <a:srgbClr val="0D0D0D"/>
                </a:solidFill>
                <a:effectLst/>
                <a:latin typeface="+mn-lt"/>
              </a:rPr>
              <a:t>: </a:t>
            </a:r>
            <a:r>
              <a:rPr lang="en-US" sz="1250" b="0" i="0" dirty="0">
                <a:solidFill>
                  <a:srgbClr val="0D0D0D"/>
                </a:solidFill>
                <a:effectLst/>
                <a:latin typeface="+mn-lt"/>
              </a:rPr>
              <a:t>Describe the approach taken for data analysis, including techniques utilized within Power BI to visualize and explore the dataset.</a:t>
            </a:r>
          </a:p>
          <a:p>
            <a:pPr algn="just">
              <a:buFont typeface="+mj-lt"/>
              <a:buAutoNum type="arabicPeriod"/>
            </a:pPr>
            <a:r>
              <a:rPr lang="en-US" sz="1300" b="1" i="0" dirty="0">
                <a:solidFill>
                  <a:srgbClr val="0D0D0D"/>
                </a:solidFill>
                <a:effectLst/>
                <a:latin typeface="+mn-lt"/>
              </a:rPr>
              <a:t>Key Findings</a:t>
            </a:r>
            <a:r>
              <a:rPr lang="en-US" b="0" i="0" dirty="0">
                <a:solidFill>
                  <a:srgbClr val="0D0D0D"/>
                </a:solidFill>
                <a:effectLst/>
                <a:latin typeface="+mn-lt"/>
              </a:rPr>
              <a:t>: </a:t>
            </a:r>
            <a:r>
              <a:rPr lang="en-US" sz="1250" b="0" i="0" dirty="0">
                <a:solidFill>
                  <a:srgbClr val="0D0D0D"/>
                </a:solidFill>
                <a:effectLst/>
                <a:latin typeface="+mn-lt"/>
              </a:rPr>
              <a:t>Summarize the significant insights uncovered through the analysis, focusing on trends, patterns, and correlations within space exploration missions.</a:t>
            </a:r>
          </a:p>
          <a:p>
            <a:pPr algn="just">
              <a:buFont typeface="+mj-lt"/>
              <a:buAutoNum type="arabicPeriod"/>
            </a:pPr>
            <a:r>
              <a:rPr lang="en-US" sz="1300" b="1" i="0" dirty="0">
                <a:solidFill>
                  <a:srgbClr val="0D0D0D"/>
                </a:solidFill>
                <a:effectLst/>
                <a:latin typeface="+mn-lt"/>
              </a:rPr>
              <a:t>Impact and Future Directions</a:t>
            </a:r>
            <a:r>
              <a:rPr lang="en-US" b="0" i="0" dirty="0">
                <a:solidFill>
                  <a:srgbClr val="0D0D0D"/>
                </a:solidFill>
                <a:effectLst/>
                <a:latin typeface="+mn-lt"/>
              </a:rPr>
              <a:t>: </a:t>
            </a:r>
            <a:r>
              <a:rPr lang="en-US" sz="1250" b="0" i="0" dirty="0">
                <a:solidFill>
                  <a:srgbClr val="0D0D0D"/>
                </a:solidFill>
                <a:effectLst/>
                <a:latin typeface="+mn-lt"/>
              </a:rPr>
              <a:t>Discuss the potential impact of the project's findings on future missions, policy-making, and scientific research in the realm of space exploration, as well as possible avenues for further investigation and application of the insights gained.</a:t>
            </a: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6287"/>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908762"/>
          </a:xfrm>
          <a:prstGeom prst="rect">
            <a:avLst/>
          </a:prstGeom>
          <a:noFill/>
        </p:spPr>
        <p:txBody>
          <a:bodyPr wrap="square" rtlCol="0">
            <a:spAutoFit/>
          </a:bodyPr>
          <a:lstStyle/>
          <a:p>
            <a:pPr marL="342900" indent="-342900" algn="just">
              <a:buFont typeface="+mj-lt"/>
              <a:buAutoNum type="arabicPeriod"/>
            </a:pPr>
            <a:r>
              <a:rPr lang="en-US" sz="1300" b="1" i="0" dirty="0">
                <a:solidFill>
                  <a:srgbClr val="0D0D0D"/>
                </a:solidFill>
                <a:effectLst/>
                <a:latin typeface="+mn-lt"/>
              </a:rPr>
              <a:t>Data Integration</a:t>
            </a:r>
            <a:r>
              <a:rPr lang="en-US" sz="1300" b="0" i="0" dirty="0">
                <a:solidFill>
                  <a:srgbClr val="0D0D0D"/>
                </a:solidFill>
                <a:effectLst/>
                <a:latin typeface="+mn-lt"/>
              </a:rPr>
              <a:t>: Integrate space exploration data from multiple sources into Power BI, ensuring compatibility and consistency.</a:t>
            </a:r>
          </a:p>
          <a:p>
            <a:pPr marL="342900" indent="-342900" algn="just">
              <a:buFont typeface="+mj-lt"/>
              <a:buAutoNum type="arabicPeriod"/>
            </a:pPr>
            <a:endParaRPr lang="en-US" sz="1300" b="0" i="0" dirty="0">
              <a:solidFill>
                <a:srgbClr val="0D0D0D"/>
              </a:solidFill>
              <a:effectLst/>
              <a:latin typeface="+mn-lt"/>
            </a:endParaRPr>
          </a:p>
          <a:p>
            <a:pPr marL="342900" indent="-342900" algn="just">
              <a:buFont typeface="+mj-lt"/>
              <a:buAutoNum type="arabicPeriod"/>
            </a:pPr>
            <a:r>
              <a:rPr lang="en-US" sz="1300" b="1" i="0" dirty="0">
                <a:solidFill>
                  <a:srgbClr val="0D0D0D"/>
                </a:solidFill>
                <a:effectLst/>
                <a:latin typeface="+mn-lt"/>
              </a:rPr>
              <a:t>Data Cleaning and Transformation</a:t>
            </a:r>
            <a:r>
              <a:rPr lang="en-US" sz="1300" b="0" i="0" dirty="0">
                <a:solidFill>
                  <a:srgbClr val="0D0D0D"/>
                </a:solidFill>
                <a:effectLst/>
                <a:latin typeface="+mn-lt"/>
              </a:rPr>
              <a:t>: Perform data cleaning and transformation within Power BI to address any inconsistencies or missing values, ensuring the dataset is prepared for analysis.</a:t>
            </a:r>
          </a:p>
          <a:p>
            <a:pPr marL="342900" indent="-342900" algn="just">
              <a:buFont typeface="+mj-lt"/>
              <a:buAutoNum type="arabicPeriod"/>
            </a:pPr>
            <a:endParaRPr lang="en-US" sz="1300" b="0" i="0" dirty="0">
              <a:solidFill>
                <a:srgbClr val="0D0D0D"/>
              </a:solidFill>
              <a:effectLst/>
              <a:latin typeface="+mn-lt"/>
            </a:endParaRPr>
          </a:p>
          <a:p>
            <a:pPr marL="342900" indent="-342900" algn="just">
              <a:buFont typeface="+mj-lt"/>
              <a:buAutoNum type="arabicPeriod"/>
            </a:pPr>
            <a:r>
              <a:rPr lang="en-US" sz="1300" b="1" i="0" dirty="0">
                <a:solidFill>
                  <a:srgbClr val="0D0D0D"/>
                </a:solidFill>
                <a:effectLst/>
                <a:latin typeface="+mn-lt"/>
              </a:rPr>
              <a:t>Interactive Dashboards</a:t>
            </a:r>
            <a:r>
              <a:rPr lang="en-US" sz="1300" b="0" i="0" dirty="0">
                <a:solidFill>
                  <a:srgbClr val="0D0D0D"/>
                </a:solidFill>
                <a:effectLst/>
                <a:latin typeface="+mn-lt"/>
              </a:rPr>
              <a:t>: Design interactive dashboards within Power BI to visualize key metrics such as launch statistics, mission outcomes, spacecraft characteristics, and temporal trends.</a:t>
            </a:r>
          </a:p>
          <a:p>
            <a:pPr marL="342900" indent="-342900" algn="just">
              <a:buFont typeface="+mj-lt"/>
              <a:buAutoNum type="arabicPeriod"/>
            </a:pPr>
            <a:endParaRPr lang="en-US" sz="1300" b="0" i="0" dirty="0">
              <a:solidFill>
                <a:srgbClr val="0D0D0D"/>
              </a:solidFill>
              <a:effectLst/>
              <a:latin typeface="+mn-lt"/>
            </a:endParaRPr>
          </a:p>
          <a:p>
            <a:pPr marL="342900" indent="-342900" algn="just">
              <a:buFont typeface="+mj-lt"/>
              <a:buAutoNum type="arabicPeriod"/>
            </a:pPr>
            <a:r>
              <a:rPr lang="en-US" sz="1300" b="1" i="0" dirty="0">
                <a:solidFill>
                  <a:srgbClr val="0D0D0D"/>
                </a:solidFill>
                <a:effectLst/>
                <a:latin typeface="+mn-lt"/>
              </a:rPr>
              <a:t>Customized Visualizations</a:t>
            </a:r>
            <a:r>
              <a:rPr lang="en-US" sz="1300" b="0" i="0" dirty="0">
                <a:solidFill>
                  <a:srgbClr val="0D0D0D"/>
                </a:solidFill>
                <a:effectLst/>
                <a:latin typeface="+mn-lt"/>
              </a:rPr>
              <a:t>: Create customized visualizations, such as scatter plots, bar charts, and time series plots, to explore and analyze the data in-depth.</a:t>
            </a:r>
          </a:p>
          <a:p>
            <a:pPr marL="342900" indent="-342900" algn="just">
              <a:buFont typeface="+mj-lt"/>
              <a:buAutoNum type="arabicPeriod"/>
            </a:pPr>
            <a:endParaRPr lang="en-US" sz="1300" b="0" i="0" dirty="0">
              <a:solidFill>
                <a:srgbClr val="0D0D0D"/>
              </a:solidFill>
              <a:effectLst/>
              <a:latin typeface="+mn-lt"/>
            </a:endParaRPr>
          </a:p>
          <a:p>
            <a:pPr marL="342900" indent="-342900" algn="just">
              <a:buFont typeface="+mj-lt"/>
              <a:buAutoNum type="arabicPeriod"/>
            </a:pPr>
            <a:r>
              <a:rPr lang="en-US" sz="1300" b="1" i="0" dirty="0">
                <a:solidFill>
                  <a:srgbClr val="0D0D0D"/>
                </a:solidFill>
                <a:effectLst/>
                <a:latin typeface="+mn-lt"/>
              </a:rPr>
              <a:t>Drill-Down Analysis</a:t>
            </a:r>
            <a:r>
              <a:rPr lang="en-US" sz="1300" b="0" i="0" dirty="0">
                <a:solidFill>
                  <a:srgbClr val="0D0D0D"/>
                </a:solidFill>
                <a:effectLst/>
                <a:latin typeface="+mn-lt"/>
              </a:rPr>
              <a:t>: Implement drill-down capabilities within Power BI to allow users to delve deeper into specific aspects of space exploration missions, enabling more detailed analysis and insight generation.</a:t>
            </a:r>
          </a:p>
          <a:p>
            <a:pPr marL="342900" indent="-342900" algn="just">
              <a:buFont typeface="+mj-lt"/>
              <a:buAutoNum type="arabicPeriod"/>
            </a:pPr>
            <a:endParaRPr lang="en-US" sz="1300" b="0" i="0" dirty="0">
              <a:solidFill>
                <a:srgbClr val="0D0D0D"/>
              </a:solidFill>
              <a:effectLst/>
              <a:latin typeface="+mn-lt"/>
            </a:endParaRPr>
          </a:p>
          <a:p>
            <a:pPr marL="342900" indent="-342900" algn="just">
              <a:buFont typeface="+mj-lt"/>
              <a:buAutoNum type="arabicPeriod"/>
            </a:pPr>
            <a:r>
              <a:rPr lang="en-US" sz="1300" b="1" i="0" dirty="0">
                <a:solidFill>
                  <a:srgbClr val="0D0D0D"/>
                </a:solidFill>
                <a:effectLst/>
                <a:latin typeface="+mn-lt"/>
              </a:rPr>
              <a:t>Insightful Reports</a:t>
            </a:r>
            <a:r>
              <a:rPr lang="en-US" sz="1300" b="0" i="0" dirty="0">
                <a:solidFill>
                  <a:srgbClr val="0D0D0D"/>
                </a:solidFill>
                <a:effectLst/>
                <a:latin typeface="+mn-lt"/>
              </a:rPr>
              <a:t>: Generate insightful reports within Power BI summarizing key findings, trends, and recommendations derived from the analysis, providing stakeholders with actionable insights for decision-making.</a:t>
            </a:r>
          </a:p>
          <a:p>
            <a:pPr marL="173736" indent="-173736">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143933" y="1140371"/>
            <a:ext cx="8714317" cy="3770263"/>
          </a:xfrm>
          <a:prstGeom prst="rect">
            <a:avLst/>
          </a:prstGeom>
          <a:noFill/>
        </p:spPr>
        <p:txBody>
          <a:bodyPr wrap="square" rtlCol="0">
            <a:spAutoFit/>
          </a:bodyPr>
          <a:lstStyle/>
          <a:p>
            <a:pPr marL="342900" indent="-342900" algn="just">
              <a:buFont typeface="+mj-lt"/>
              <a:buAutoNum type="arabicPeriod"/>
            </a:pPr>
            <a:r>
              <a:rPr lang="en-US" sz="1250" b="1" i="0" dirty="0">
                <a:solidFill>
                  <a:srgbClr val="0D0D0D"/>
                </a:solidFill>
                <a:effectLst/>
                <a:latin typeface="+mn-lt"/>
              </a:rPr>
              <a:t>Data Import and Integration</a:t>
            </a:r>
            <a:r>
              <a:rPr lang="en-US" sz="1250" b="0" i="0" dirty="0">
                <a:solidFill>
                  <a:srgbClr val="0D0D0D"/>
                </a:solidFill>
                <a:effectLst/>
                <a:latin typeface="+mn-lt"/>
              </a:rPr>
              <a:t>: Power BI allows users to import data from various sources, including Excel files, databases, and cloud services. Space exploration data from sources like NASA and international space agencies will be imported into Power BI for analysis.</a:t>
            </a:r>
          </a:p>
          <a:p>
            <a:pPr marL="342900" indent="-342900" algn="just">
              <a:buFont typeface="+mj-lt"/>
              <a:buAutoNum type="arabicPeriod"/>
            </a:pPr>
            <a:endParaRPr lang="en-US" sz="1250" b="0" i="0" dirty="0">
              <a:solidFill>
                <a:srgbClr val="0D0D0D"/>
              </a:solidFill>
              <a:effectLst/>
              <a:latin typeface="+mn-lt"/>
            </a:endParaRPr>
          </a:p>
          <a:p>
            <a:pPr marL="342900" indent="-342900" algn="just">
              <a:buFont typeface="+mj-lt"/>
              <a:buAutoNum type="arabicPeriod"/>
            </a:pPr>
            <a:r>
              <a:rPr lang="en-US" sz="1250" b="1" i="0" dirty="0">
                <a:solidFill>
                  <a:srgbClr val="0D0D0D"/>
                </a:solidFill>
                <a:effectLst/>
                <a:latin typeface="+mn-lt"/>
              </a:rPr>
              <a:t>Data Cleaning and Transformation</a:t>
            </a:r>
            <a:r>
              <a:rPr lang="en-US" sz="1250" b="0" i="0" dirty="0">
                <a:solidFill>
                  <a:srgbClr val="0D0D0D"/>
                </a:solidFill>
                <a:effectLst/>
                <a:latin typeface="+mn-lt"/>
              </a:rPr>
              <a:t>: Power BI provides tools for data cleaning and transformation, enabling users to address data quality issues, handle missing values, and reshape data structures as needed for analysis.</a:t>
            </a:r>
          </a:p>
          <a:p>
            <a:pPr marL="342900" indent="-342900" algn="just">
              <a:buFont typeface="+mj-lt"/>
              <a:buAutoNum type="arabicPeriod"/>
            </a:pPr>
            <a:endParaRPr lang="en-US" sz="1250" b="0" i="0" dirty="0">
              <a:solidFill>
                <a:srgbClr val="0D0D0D"/>
              </a:solidFill>
              <a:effectLst/>
              <a:latin typeface="+mn-lt"/>
            </a:endParaRPr>
          </a:p>
          <a:p>
            <a:pPr marL="342900" indent="-342900" algn="just">
              <a:buFont typeface="+mj-lt"/>
              <a:buAutoNum type="arabicPeriod"/>
            </a:pPr>
            <a:r>
              <a:rPr lang="en-US" sz="1250" b="1" i="0" dirty="0">
                <a:solidFill>
                  <a:srgbClr val="0D0D0D"/>
                </a:solidFill>
                <a:effectLst/>
                <a:latin typeface="+mn-lt"/>
              </a:rPr>
              <a:t>Visualization</a:t>
            </a:r>
            <a:r>
              <a:rPr lang="en-US" sz="1250" b="0" i="0" dirty="0">
                <a:solidFill>
                  <a:srgbClr val="0D0D0D"/>
                </a:solidFill>
                <a:effectLst/>
                <a:latin typeface="+mn-lt"/>
              </a:rPr>
              <a:t>: Power BI offers a wide range of visualization options, including bar charts, line graphs, scatter plots, maps, and more. These visualizations will be used to explore key metrics and trends in space exploration missions, providing insights into launch statistics, mission outcomes, spacecraft characteristics, and temporal patterns.</a:t>
            </a:r>
          </a:p>
          <a:p>
            <a:pPr marL="342900" indent="-342900" algn="just">
              <a:buFont typeface="+mj-lt"/>
              <a:buAutoNum type="arabicPeriod"/>
            </a:pPr>
            <a:endParaRPr lang="en-US" sz="1250" b="0" i="0" dirty="0">
              <a:solidFill>
                <a:srgbClr val="0D0D0D"/>
              </a:solidFill>
              <a:effectLst/>
              <a:latin typeface="+mn-lt"/>
            </a:endParaRPr>
          </a:p>
          <a:p>
            <a:pPr marL="342900" indent="-342900" algn="just">
              <a:buFont typeface="+mj-lt"/>
              <a:buAutoNum type="arabicPeriod"/>
            </a:pPr>
            <a:r>
              <a:rPr lang="en-US" sz="1250" b="1" i="0" dirty="0">
                <a:solidFill>
                  <a:srgbClr val="0D0D0D"/>
                </a:solidFill>
                <a:effectLst/>
                <a:latin typeface="+mn-lt"/>
              </a:rPr>
              <a:t>Interactive Dashboards</a:t>
            </a:r>
            <a:r>
              <a:rPr lang="en-US" sz="1250" b="0" i="0" dirty="0">
                <a:solidFill>
                  <a:srgbClr val="0D0D0D"/>
                </a:solidFill>
                <a:effectLst/>
                <a:latin typeface="+mn-lt"/>
              </a:rPr>
              <a:t>: Power BI allows users to create interactive dashboards that enable dynamic exploration of data. Interactive features such as filters, slicers, and drill-down capabilities will be incorporated into the dashboards to facilitate deeper analysis and exploration of space exploration data.</a:t>
            </a:r>
          </a:p>
          <a:p>
            <a:pPr marL="342900" indent="-342900" algn="just">
              <a:buFont typeface="+mj-lt"/>
              <a:buAutoNum type="arabicPeriod"/>
            </a:pPr>
            <a:endParaRPr lang="en-US" sz="1250" b="0" i="0" dirty="0">
              <a:solidFill>
                <a:srgbClr val="0D0D0D"/>
              </a:solidFill>
              <a:effectLst/>
              <a:latin typeface="+mn-lt"/>
            </a:endParaRPr>
          </a:p>
          <a:p>
            <a:pPr marL="342900" indent="-342900" algn="just">
              <a:buFont typeface="+mj-lt"/>
              <a:buAutoNum type="arabicPeriod"/>
            </a:pPr>
            <a:r>
              <a:rPr lang="en-US" sz="1250" b="1" i="0" dirty="0">
                <a:solidFill>
                  <a:srgbClr val="0D0D0D"/>
                </a:solidFill>
                <a:effectLst/>
                <a:latin typeface="+mn-lt"/>
              </a:rPr>
              <a:t>Insight Generation</a:t>
            </a:r>
            <a:r>
              <a:rPr lang="en-US" sz="1250" b="0" i="0" dirty="0">
                <a:solidFill>
                  <a:srgbClr val="0D0D0D"/>
                </a:solidFill>
                <a:effectLst/>
                <a:latin typeface="+mn-lt"/>
              </a:rPr>
              <a:t>: By leveraging Power BI's visualization capabilities, the project aims to derive actionable insights from the space exploration data. These insights will be used to inform decision-making processes, identify trends and patterns, and uncover opportunities for further research and exploration.</a:t>
            </a: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a:extLst>
              <a:ext uri="{FF2B5EF4-FFF2-40B4-BE49-F238E27FC236}">
                <a16:creationId xmlns:a16="http://schemas.microsoft.com/office/drawing/2014/main" id="{50325993-4613-7D78-87BA-8E94A879D503}"/>
              </a:ext>
            </a:extLst>
          </p:cNvPr>
          <p:cNvPicPr>
            <a:picLocks noChangeAspect="1"/>
          </p:cNvPicPr>
          <p:nvPr/>
        </p:nvPicPr>
        <p:blipFill>
          <a:blip r:embed="rId3"/>
          <a:stretch>
            <a:fillRect/>
          </a:stretch>
        </p:blipFill>
        <p:spPr>
          <a:xfrm>
            <a:off x="443154" y="1092994"/>
            <a:ext cx="8257691" cy="3671888"/>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a:extLst>
              <a:ext uri="{FF2B5EF4-FFF2-40B4-BE49-F238E27FC236}">
                <a16:creationId xmlns:a16="http://schemas.microsoft.com/office/drawing/2014/main" id="{9B76ACDA-30C1-DA7C-60EF-27480529687C}"/>
              </a:ext>
            </a:extLst>
          </p:cNvPr>
          <p:cNvPicPr>
            <a:picLocks noChangeAspect="1"/>
          </p:cNvPicPr>
          <p:nvPr/>
        </p:nvPicPr>
        <p:blipFill>
          <a:blip r:embed="rId3"/>
          <a:stretch>
            <a:fillRect/>
          </a:stretch>
        </p:blipFill>
        <p:spPr>
          <a:xfrm>
            <a:off x="382190" y="1114425"/>
            <a:ext cx="8379620" cy="3643313"/>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2763</TotalTime>
  <Words>901</Words>
  <Application>Microsoft Office PowerPoint</Application>
  <PresentationFormat>On-screen Show (16:9)</PresentationFormat>
  <Paragraphs>60</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Söhne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Nikita Gote</cp:lastModifiedBy>
  <cp:revision>55</cp:revision>
  <dcterms:modified xsi:type="dcterms:W3CDTF">2024-03-29T12:33:41Z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