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71528768"/>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43085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sz="1600" dirty="0" smtClean="0">
                <a:latin typeface="Arial Black" pitchFamily="34" charset="0"/>
              </a:rPr>
              <a:t>-Nikita Gupta</a:t>
            </a:r>
            <a:endParaRPr sz="1600" dirty="0">
              <a:latin typeface="Arial Black" pitchFamily="34" charset="0"/>
            </a:endParaRP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0" y="884417"/>
            <a:ext cx="9380927" cy="103409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2400" dirty="0" smtClean="0">
                <a:latin typeface="Bahnschrift SemiBold" pitchFamily="34" charset="0"/>
              </a:rPr>
              <a:t>TARGET CUSTOMERS- Analysis </a:t>
            </a:r>
            <a:r>
              <a:rPr lang="en-US" sz="2400" dirty="0">
                <a:latin typeface="Bahnschrift SemiBold" pitchFamily="34" charset="0"/>
              </a:rPr>
              <a:t>of customer dataset to determine customer </a:t>
            </a:r>
            <a:r>
              <a:rPr lang="en-US" sz="2400" dirty="0" smtClean="0">
                <a:latin typeface="Bahnschrift SemiBold" pitchFamily="34" charset="0"/>
              </a:rPr>
              <a:t>trends and </a:t>
            </a:r>
            <a:r>
              <a:rPr lang="en-US" sz="2400" dirty="0" err="1" smtClean="0">
                <a:latin typeface="Bahnschrift SemiBold" pitchFamily="34" charset="0"/>
              </a:rPr>
              <a:t>behaviour</a:t>
            </a:r>
            <a:endParaRPr sz="2400" dirty="0">
              <a:latin typeface="Bahnschrift SemiBold" pitchFamily="34" charset="0"/>
            </a:endParaRPr>
          </a:p>
        </p:txBody>
      </p:sp>
      <p:sp>
        <p:nvSpPr>
          <p:cNvPr id="124" name="Shape 73"/>
          <p:cNvSpPr/>
          <p:nvPr/>
        </p:nvSpPr>
        <p:spPr>
          <a:xfrm>
            <a:off x="251519" y="1995686"/>
            <a:ext cx="4536505" cy="310466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dirty="0" smtClean="0"/>
              <a:t>Our objective is to create a customer profile based on the data available to us and focus on the high valued customers which will allow us to determine the kind of customers to target and build a suitable marketing strategy.</a:t>
            </a:r>
          </a:p>
          <a:p>
            <a:endParaRPr lang="en-IN" dirty="0" smtClean="0"/>
          </a:p>
          <a:p>
            <a:r>
              <a:rPr lang="en-IN" dirty="0" smtClean="0"/>
              <a:t>Factors to look into:</a:t>
            </a:r>
          </a:p>
          <a:p>
            <a:r>
              <a:rPr lang="en-IN" dirty="0" smtClean="0"/>
              <a:t>1.Job Industry category</a:t>
            </a:r>
          </a:p>
          <a:p>
            <a:r>
              <a:rPr lang="en-IN" dirty="0" smtClean="0"/>
              <a:t>2.Wealth segment</a:t>
            </a:r>
          </a:p>
          <a:p>
            <a:r>
              <a:rPr lang="en-IN" dirty="0" smtClean="0"/>
              <a:t>3.Age distribution</a:t>
            </a:r>
          </a:p>
          <a:p>
            <a:r>
              <a:rPr lang="en-IN" dirty="0" smtClean="0"/>
              <a:t>4.Most preferred brand of bike by customers</a:t>
            </a:r>
            <a:endParaRPr dirty="0"/>
          </a:p>
        </p:txBody>
      </p:sp>
      <p:grpSp>
        <p:nvGrpSpPr>
          <p:cNvPr id="127" name="Shape 74"/>
          <p:cNvGrpSpPr/>
          <p:nvPr/>
        </p:nvGrpSpPr>
        <p:grpSpPr>
          <a:xfrm>
            <a:off x="4969973" y="2164723"/>
            <a:ext cx="3800704" cy="2649304"/>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2" y="1635646"/>
            <a:ext cx="3922507" cy="3312368"/>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Customer’s Age distribution</a:t>
            </a:r>
            <a:endParaRPr dirty="0"/>
          </a:p>
        </p:txBody>
      </p:sp>
      <p:sp>
        <p:nvSpPr>
          <p:cNvPr id="133" name="Shape 82"/>
          <p:cNvSpPr/>
          <p:nvPr/>
        </p:nvSpPr>
        <p:spPr>
          <a:xfrm>
            <a:off x="1" y="2067694"/>
            <a:ext cx="4139951" cy="257374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IN" dirty="0" smtClean="0"/>
              <a:t>As we observe here, mass customer category is comparatively high than others, and the focus should be on the top 1000 customers from this category </a:t>
            </a:r>
            <a:r>
              <a:rPr lang="en-IN" dirty="0" err="1" smtClean="0"/>
              <a:t>inorder</a:t>
            </a:r>
            <a:r>
              <a:rPr lang="en-IN" dirty="0" smtClean="0"/>
              <a:t> to contribute more value to the organisation.</a:t>
            </a:r>
          </a:p>
          <a:p>
            <a:pPr marL="285750" indent="-285750">
              <a:buFont typeface="Arial" pitchFamily="34" charset="0"/>
              <a:buChar char="•"/>
            </a:pPr>
            <a:endParaRPr lang="en-IN" dirty="0" smtClean="0"/>
          </a:p>
          <a:p>
            <a:pPr marL="285750" indent="-285750">
              <a:buFont typeface="Arial" pitchFamily="34" charset="0"/>
              <a:buChar char="•"/>
            </a:pPr>
            <a:r>
              <a:rPr lang="en-IN" dirty="0" smtClean="0"/>
              <a:t>Customers from financial services and manufacturing industry should be given high priority.</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964729"/>
            <a:ext cx="5076055" cy="4060201"/>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Last 3 years bike related purchases</a:t>
            </a:r>
            <a:endParaRPr dirty="0"/>
          </a:p>
        </p:txBody>
      </p:sp>
      <p:sp>
        <p:nvSpPr>
          <p:cNvPr id="142" name="Shape 91"/>
          <p:cNvSpPr/>
          <p:nvPr/>
        </p:nvSpPr>
        <p:spPr>
          <a:xfrm>
            <a:off x="3038821" y="2773826"/>
            <a:ext cx="2901331" cy="23082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IN" dirty="0" smtClean="0"/>
              <a:t>Mass customer contribute to more purchases.</a:t>
            </a:r>
          </a:p>
          <a:p>
            <a:pPr marL="285750" indent="-285750">
              <a:buFont typeface="Arial" pitchFamily="34" charset="0"/>
              <a:buChar char="•"/>
            </a:pPr>
            <a:r>
              <a:rPr lang="en-IN" dirty="0" smtClean="0"/>
              <a:t>Financial services,    </a:t>
            </a:r>
            <a:r>
              <a:rPr lang="en-IN" dirty="0" err="1" smtClean="0"/>
              <a:t>Manufacturing,Health,Retail,etc</a:t>
            </a:r>
            <a:r>
              <a:rPr lang="en-IN" dirty="0" smtClean="0"/>
              <a:t> are of more importance comparatively.</a:t>
            </a:r>
            <a:endParaRPr lang="en-IN" dirty="0"/>
          </a:p>
          <a:p>
            <a:pPr marL="285750" indent="-285750">
              <a:buFont typeface="Arial" pitchFamily="34" charset="0"/>
              <a:buChar char="•"/>
            </a:pPr>
            <a:endParaRPr lang="en-IN" dirty="0" smtClean="0"/>
          </a:p>
          <a:p>
            <a:endParaRPr dirty="0"/>
          </a:p>
        </p:txBody>
      </p:sp>
      <p:sp>
        <p:nvSpPr>
          <p:cNvPr id="144" name="Place any supporting images, graphs, data or extra text here."/>
          <p:cNvSpPr/>
          <p:nvPr/>
        </p:nvSpPr>
        <p:spPr>
          <a:xfrm>
            <a:off x="4969973" y="3289336"/>
            <a:ext cx="3800704"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369" y="1678026"/>
            <a:ext cx="3051632" cy="3448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678026"/>
            <a:ext cx="2931318" cy="3448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385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High customer satisfaction will lead to an increase in revenue.</a:t>
            </a:r>
            <a:endParaRPr dirty="0"/>
          </a:p>
        </p:txBody>
      </p:sp>
      <p:sp>
        <p:nvSpPr>
          <p:cNvPr id="151" name="Shape 100"/>
          <p:cNvSpPr/>
          <p:nvPr/>
        </p:nvSpPr>
        <p:spPr>
          <a:xfrm>
            <a:off x="205025" y="2164724"/>
            <a:ext cx="4134600" cy="257374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
            </a:pPr>
            <a:r>
              <a:rPr lang="en-IN" dirty="0" smtClean="0"/>
              <a:t>By providing the best services to the target customers, the customer experience is set high and in return the organization progresses with an increase in profit margin and reputation of the company.</a:t>
            </a:r>
          </a:p>
          <a:p>
            <a:endParaRPr lang="en-IN" dirty="0"/>
          </a:p>
          <a:p>
            <a:pPr marL="285750" indent="-285750">
              <a:buFont typeface="Wingdings" pitchFamily="2" charset="2"/>
              <a:buChar char="§"/>
            </a:pPr>
            <a:r>
              <a:rPr lang="en-IN" dirty="0" smtClean="0"/>
              <a:t>Therefore, for any organisation to run smoothly – A customer is the king of the market..</a:t>
            </a:r>
            <a:endParaRPr dirty="0"/>
          </a:p>
        </p:txBody>
      </p:sp>
      <p:sp>
        <p:nvSpPr>
          <p:cNvPr id="152"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0" name="Picture 2" descr="How Can Fulfillment Operations Improve Customer Satisfaction? - Redbird  Log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851670"/>
            <a:ext cx="4176464" cy="31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8925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Some conclusion withdrawn as to the top customers which add value to the organisation</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67" y="1975819"/>
            <a:ext cx="7818065" cy="304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495</TotalTime>
  <Words>505</Words>
  <Application>Microsoft Office PowerPoint</Application>
  <PresentationFormat>On-screen Show (16:9)</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dc:creator>
  <cp:lastModifiedBy>Ankita</cp:lastModifiedBy>
  <cp:revision>20</cp:revision>
  <dcterms:modified xsi:type="dcterms:W3CDTF">2021-04-25T21:51:21Z</dcterms:modified>
</cp:coreProperties>
</file>