
<file path=[Content_Types].xml><?xml version="1.0" encoding="utf-8"?>
<Types xmlns="http://schemas.openxmlformats.org/package/2006/content-types">
  <Default Extension="png" ContentType="image/png"/>
  <Default Extension="jfif"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4" r:id="rId8"/>
    <p:sldId id="262" r:id="rId9"/>
    <p:sldId id="266" r:id="rId10"/>
    <p:sldId id="263" r:id="rId11"/>
    <p:sldId id="265" r:id="rId12"/>
    <p:sldId id="267" r:id="rId13"/>
    <p:sldId id="268" r:id="rId14"/>
    <p:sldId id="269" r:id="rId15"/>
    <p:sldId id="270" r:id="rId16"/>
    <p:sldId id="271" r:id="rId17"/>
    <p:sldId id="274" r:id="rId18"/>
    <p:sldId id="272" r:id="rId19"/>
    <p:sldId id="273" r:id="rId20"/>
    <p:sldId id="275" r:id="rId21"/>
    <p:sldId id="276" r:id="rId22"/>
    <p:sldId id="277" r:id="rId23"/>
    <p:sldId id="278" r:id="rId24"/>
    <p:sldId id="279" r:id="rId25"/>
  </p:sldIdLst>
  <p:sldSz cx="9144000" cy="5143500" type="screen16x9"/>
  <p:notesSz cx="6858000" cy="9144000"/>
  <p:embeddedFontLst>
    <p:embeddedFont>
      <p:font typeface="Montserrat"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34" autoAdjust="0"/>
  </p:normalViewPr>
  <p:slideViewPr>
    <p:cSldViewPr snapToGrid="0">
      <p:cViewPr varScale="1">
        <p:scale>
          <a:sx n="98" d="100"/>
          <a:sy n="98" d="100"/>
        </p:scale>
        <p:origin x="57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8478901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3573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48740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a:t>
            </a:r>
            <a:r>
              <a:rPr lang="en-GB" sz="4200" b="1" dirty="0" smtClean="0">
                <a:solidFill>
                  <a:srgbClr val="CC0000"/>
                </a:solidFill>
                <a:latin typeface="Montserrat"/>
                <a:ea typeface="Montserrat"/>
                <a:cs typeface="Montserrat"/>
                <a:sym typeface="Montserrat"/>
              </a:rPr>
              <a:t>Project 1</a:t>
            </a:r>
            <a:endParaRPr sz="4200" b="1" dirty="0">
              <a:solidFill>
                <a:srgbClr val="CC0000"/>
              </a:solidFill>
              <a:latin typeface="Montserrat"/>
              <a:ea typeface="Montserrat"/>
              <a:cs typeface="Montserrat"/>
              <a:sym typeface="Montserrat"/>
            </a:endParaRPr>
          </a:p>
          <a:p>
            <a:pPr lvl="0"/>
            <a:r>
              <a:rPr lang="en-US" sz="3600" b="1" dirty="0" smtClean="0">
                <a:solidFill>
                  <a:schemeClr val="lt1"/>
                </a:solidFill>
                <a:latin typeface="Montserrat"/>
                <a:ea typeface="Montserrat"/>
                <a:cs typeface="Montserrat"/>
                <a:sym typeface="Montserrat"/>
              </a:rPr>
              <a:t>Hotel </a:t>
            </a:r>
            <a:r>
              <a:rPr lang="en-US" sz="3600" b="1" dirty="0" smtClean="0">
                <a:solidFill>
                  <a:schemeClr val="lt1"/>
                </a:solidFill>
                <a:latin typeface="Montserrat"/>
                <a:ea typeface="Montserrat"/>
                <a:cs typeface="Montserrat"/>
                <a:sym typeface="Montserrat"/>
              </a:rPr>
              <a:t>Booking Analysis</a:t>
            </a:r>
            <a:br>
              <a:rPr lang="en-US" sz="3600" b="1" dirty="0" smtClean="0">
                <a:solidFill>
                  <a:schemeClr val="lt1"/>
                </a:solidFill>
                <a:latin typeface="Montserrat"/>
                <a:ea typeface="Montserrat"/>
                <a:cs typeface="Montserrat"/>
                <a:sym typeface="Montserrat"/>
              </a:rPr>
            </a:br>
            <a:r>
              <a:rPr lang="en-US" sz="3600" b="1" dirty="0">
                <a:solidFill>
                  <a:schemeClr val="lt1"/>
                </a:solidFill>
                <a:latin typeface="Montserrat"/>
                <a:ea typeface="Montserrat"/>
                <a:cs typeface="Montserrat"/>
                <a:sym typeface="Montserrat"/>
              </a:rPr>
              <a:t/>
            </a:r>
            <a:br>
              <a:rPr lang="en-US" sz="3600" b="1" dirty="0">
                <a:solidFill>
                  <a:schemeClr val="lt1"/>
                </a:solidFill>
                <a:latin typeface="Montserrat"/>
                <a:ea typeface="Montserrat"/>
                <a:cs typeface="Montserrat"/>
                <a:sym typeface="Montserrat"/>
              </a:rPr>
            </a:br>
            <a:r>
              <a:rPr lang="en-US" sz="2400" b="1" dirty="0" smtClean="0">
                <a:solidFill>
                  <a:schemeClr val="lt1"/>
                </a:solidFill>
                <a:latin typeface="Montserrat"/>
                <a:ea typeface="Montserrat"/>
                <a:cs typeface="Montserrat"/>
                <a:sym typeface="Montserrat"/>
              </a:rPr>
              <a:t>Team Members:</a:t>
            </a:r>
            <a:r>
              <a:rPr lang="en-US" sz="1100" b="1" dirty="0" smtClean="0">
                <a:solidFill>
                  <a:schemeClr val="lt1"/>
                </a:solidFill>
                <a:latin typeface="Montserrat"/>
                <a:ea typeface="Montserrat"/>
                <a:cs typeface="Montserrat"/>
                <a:sym typeface="Montserrat"/>
              </a:rPr>
              <a:t/>
            </a:r>
            <a:br>
              <a:rPr lang="en-US" sz="1100" b="1" dirty="0" smtClean="0">
                <a:solidFill>
                  <a:schemeClr val="lt1"/>
                </a:solidFill>
                <a:latin typeface="Montserrat"/>
                <a:ea typeface="Montserrat"/>
                <a:cs typeface="Montserrat"/>
                <a:sym typeface="Montserrat"/>
              </a:rPr>
            </a:br>
            <a:r>
              <a:rPr lang="en-US" sz="2400" b="1" dirty="0" smtClean="0">
                <a:solidFill>
                  <a:schemeClr val="lt1"/>
                </a:solidFill>
                <a:latin typeface="Montserrat"/>
                <a:ea typeface="Montserrat"/>
                <a:cs typeface="Montserrat"/>
                <a:sym typeface="Montserrat"/>
              </a:rPr>
              <a:t/>
            </a:r>
            <a:br>
              <a:rPr lang="en-US" sz="2400" b="1" dirty="0" smtClean="0">
                <a:solidFill>
                  <a:schemeClr val="lt1"/>
                </a:solidFill>
                <a:latin typeface="Montserrat"/>
                <a:ea typeface="Montserrat"/>
                <a:cs typeface="Montserrat"/>
                <a:sym typeface="Montserrat"/>
              </a:rPr>
            </a:br>
            <a:r>
              <a:rPr lang="en-US" sz="1600" b="1" dirty="0" smtClean="0">
                <a:solidFill>
                  <a:schemeClr val="lt1"/>
                </a:solidFill>
                <a:latin typeface="Montserrat"/>
                <a:ea typeface="Montserrat"/>
                <a:cs typeface="Montserrat"/>
                <a:sym typeface="Montserrat"/>
              </a:rPr>
              <a:t>Rohith V</a:t>
            </a:r>
            <a:r>
              <a:rPr lang="en-US" sz="1600" b="1" dirty="0">
                <a:solidFill>
                  <a:schemeClr val="lt1"/>
                </a:solidFill>
                <a:latin typeface="Montserrat"/>
                <a:ea typeface="Montserrat"/>
                <a:cs typeface="Montserrat"/>
                <a:sym typeface="Montserrat"/>
              </a:rPr>
              <a:t/>
            </a:r>
            <a:br>
              <a:rPr lang="en-US" sz="1600" b="1" dirty="0">
                <a:solidFill>
                  <a:schemeClr val="lt1"/>
                </a:solidFill>
                <a:latin typeface="Montserrat"/>
                <a:ea typeface="Montserrat"/>
                <a:cs typeface="Montserrat"/>
                <a:sym typeface="Montserrat"/>
              </a:rPr>
            </a:br>
            <a:r>
              <a:rPr lang="en-US" sz="1600" b="1" dirty="0">
                <a:solidFill>
                  <a:schemeClr val="lt1"/>
                </a:solidFill>
                <a:latin typeface="Montserrat"/>
                <a:ea typeface="Montserrat"/>
                <a:cs typeface="Montserrat"/>
                <a:sym typeface="Montserrat"/>
              </a:rPr>
              <a:t>Abhishek V </a:t>
            </a:r>
            <a:r>
              <a:rPr lang="en-US" sz="1600" b="1" dirty="0" smtClean="0">
                <a:solidFill>
                  <a:schemeClr val="lt1"/>
                </a:solidFill>
                <a:latin typeface="Montserrat"/>
                <a:ea typeface="Montserrat"/>
                <a:cs typeface="Montserrat"/>
                <a:sym typeface="Montserrat"/>
              </a:rPr>
              <a:t>L</a:t>
            </a:r>
            <a:br>
              <a:rPr lang="en-US" sz="1600" b="1" dirty="0" smtClean="0">
                <a:solidFill>
                  <a:schemeClr val="lt1"/>
                </a:solidFill>
                <a:latin typeface="Montserrat"/>
                <a:ea typeface="Montserrat"/>
                <a:cs typeface="Montserrat"/>
                <a:sym typeface="Montserrat"/>
              </a:rPr>
            </a:br>
            <a:r>
              <a:rPr lang="en-US" sz="1600" b="1" dirty="0" smtClean="0">
                <a:solidFill>
                  <a:schemeClr val="lt1"/>
                </a:solidFill>
                <a:latin typeface="Montserrat"/>
                <a:ea typeface="Montserrat"/>
                <a:cs typeface="Montserrat"/>
                <a:sym typeface="Montserrat"/>
              </a:rPr>
              <a:t>Nikita </a:t>
            </a:r>
            <a:r>
              <a:rPr lang="en-US" sz="1600" b="1" dirty="0" err="1">
                <a:solidFill>
                  <a:schemeClr val="lt1"/>
                </a:solidFill>
                <a:latin typeface="Montserrat"/>
                <a:ea typeface="Montserrat"/>
                <a:cs typeface="Montserrat"/>
                <a:sym typeface="Montserrat"/>
              </a:rPr>
              <a:t>Hubballi</a:t>
            </a:r>
            <a:r>
              <a:rPr lang="en-US" sz="1600" b="1" dirty="0">
                <a:solidFill>
                  <a:schemeClr val="lt1"/>
                </a:solidFill>
                <a:latin typeface="Montserrat"/>
                <a:ea typeface="Montserrat"/>
                <a:cs typeface="Montserrat"/>
                <a:sym typeface="Montserrat"/>
              </a:rPr>
              <a:t/>
            </a:r>
            <a:br>
              <a:rPr lang="en-US" sz="1600" b="1" dirty="0">
                <a:solidFill>
                  <a:schemeClr val="lt1"/>
                </a:solidFill>
                <a:latin typeface="Montserrat"/>
                <a:ea typeface="Montserrat"/>
                <a:cs typeface="Montserrat"/>
                <a:sym typeface="Montserrat"/>
              </a:rPr>
            </a:br>
            <a:r>
              <a:rPr lang="en-US" sz="1600" b="1" dirty="0" smtClean="0">
                <a:solidFill>
                  <a:schemeClr val="lt1"/>
                </a:solidFill>
                <a:latin typeface="Montserrat"/>
                <a:ea typeface="Montserrat"/>
                <a:cs typeface="Montserrat"/>
                <a:sym typeface="Montserrat"/>
              </a:rPr>
              <a:t>Aditi Sharma</a:t>
            </a: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7260" y="3745602"/>
            <a:ext cx="2300990" cy="109739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33740"/>
            <a:ext cx="8520600" cy="572700"/>
          </a:xfrm>
        </p:spPr>
        <p:txBody>
          <a:bodyPr/>
          <a:lstStyle/>
          <a:p>
            <a:r>
              <a:rPr lang="en-US" b="1" u="sng" dirty="0" smtClean="0">
                <a:latin typeface="Times New Roman" panose="02020603050405020304" pitchFamily="18" charset="0"/>
                <a:cs typeface="Times New Roman" panose="02020603050405020304" pitchFamily="18" charset="0"/>
              </a:rPr>
              <a:t>Problem Statement</a:t>
            </a:r>
            <a:endParaRPr lang="en-GB"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60338" y="706439"/>
            <a:ext cx="8520600" cy="4293577"/>
          </a:xfrm>
        </p:spPr>
        <p:txBody>
          <a:bodyPr/>
          <a:lstStyle/>
          <a:p>
            <a:pPr lvl="0">
              <a:buClrTx/>
              <a:buFont typeface="Wingdings" panose="05000000000000000000" pitchFamily="2" charset="2"/>
              <a:buChar char="Ø"/>
            </a:pPr>
            <a:r>
              <a:rPr lang="en-US" dirty="0">
                <a:solidFill>
                  <a:srgbClr val="C00000"/>
                </a:solidFill>
                <a:latin typeface="Times New Roman" panose="02020603050405020304" pitchFamily="18" charset="0"/>
                <a:cs typeface="Times New Roman" panose="02020603050405020304" pitchFamily="18" charset="0"/>
              </a:rPr>
              <a:t>In which of the hotel the highest booking was made</a:t>
            </a:r>
            <a:endParaRPr lang="en-GB" dirty="0">
              <a:solidFill>
                <a:srgbClr val="C00000"/>
              </a:solidFill>
              <a:latin typeface="Times New Roman" panose="02020603050405020304" pitchFamily="18" charset="0"/>
              <a:cs typeface="Times New Roman" panose="02020603050405020304" pitchFamily="18" charset="0"/>
            </a:endParaRPr>
          </a:p>
          <a:p>
            <a:pPr lvl="0">
              <a:buClrTx/>
              <a:buFont typeface="Wingdings" panose="05000000000000000000" pitchFamily="2" charset="2"/>
              <a:buChar char="Ø"/>
            </a:pPr>
            <a:r>
              <a:rPr lang="en-US" dirty="0">
                <a:solidFill>
                  <a:srgbClr val="C00000"/>
                </a:solidFill>
                <a:latin typeface="Times New Roman" panose="02020603050405020304" pitchFamily="18" charset="0"/>
                <a:cs typeface="Times New Roman" panose="02020603050405020304" pitchFamily="18" charset="0"/>
              </a:rPr>
              <a:t>In which type of hotel people prefer stay in terms of days</a:t>
            </a:r>
            <a:endParaRPr lang="en-GB" dirty="0">
              <a:solidFill>
                <a:srgbClr val="C00000"/>
              </a:solidFill>
              <a:latin typeface="Times New Roman" panose="02020603050405020304" pitchFamily="18" charset="0"/>
              <a:cs typeface="Times New Roman" panose="02020603050405020304" pitchFamily="18" charset="0"/>
            </a:endParaRPr>
          </a:p>
          <a:p>
            <a:pPr lvl="0">
              <a:buClrTx/>
              <a:buFont typeface="Wingdings" panose="05000000000000000000" pitchFamily="2" charset="2"/>
              <a:buChar char="Ø"/>
            </a:pPr>
            <a:r>
              <a:rPr lang="en-US" dirty="0">
                <a:solidFill>
                  <a:srgbClr val="C00000"/>
                </a:solidFill>
                <a:latin typeface="Times New Roman" panose="02020603050405020304" pitchFamily="18" charset="0"/>
                <a:cs typeface="Times New Roman" panose="02020603050405020304" pitchFamily="18" charset="0"/>
              </a:rPr>
              <a:t>Cancelation Done Based on months</a:t>
            </a:r>
            <a:endParaRPr lang="en-GB" dirty="0">
              <a:solidFill>
                <a:srgbClr val="C00000"/>
              </a:solidFill>
              <a:latin typeface="Times New Roman" panose="02020603050405020304" pitchFamily="18" charset="0"/>
              <a:cs typeface="Times New Roman" panose="02020603050405020304" pitchFamily="18" charset="0"/>
            </a:endParaRPr>
          </a:p>
          <a:p>
            <a:pPr lvl="0">
              <a:buClrTx/>
              <a:buFont typeface="Wingdings" panose="05000000000000000000" pitchFamily="2" charset="2"/>
              <a:buChar char="Ø"/>
            </a:pPr>
            <a:r>
              <a:rPr lang="en-US" dirty="0">
                <a:solidFill>
                  <a:srgbClr val="C00000"/>
                </a:solidFill>
                <a:latin typeface="Times New Roman" panose="02020603050405020304" pitchFamily="18" charset="0"/>
                <a:cs typeface="Times New Roman" panose="02020603050405020304" pitchFamily="18" charset="0"/>
              </a:rPr>
              <a:t>High Cancelation rate in hotels</a:t>
            </a:r>
            <a:endParaRPr lang="en-GB" dirty="0">
              <a:solidFill>
                <a:srgbClr val="C00000"/>
              </a:solidFill>
              <a:latin typeface="Times New Roman" panose="02020603050405020304" pitchFamily="18" charset="0"/>
              <a:cs typeface="Times New Roman" panose="02020603050405020304" pitchFamily="18" charset="0"/>
            </a:endParaRPr>
          </a:p>
          <a:p>
            <a:pPr lvl="0">
              <a:buClrTx/>
              <a:buFont typeface="Wingdings" panose="05000000000000000000" pitchFamily="2" charset="2"/>
              <a:buChar char="Ø"/>
            </a:pPr>
            <a:r>
              <a:rPr lang="en-US" dirty="0">
                <a:solidFill>
                  <a:srgbClr val="C00000"/>
                </a:solidFill>
                <a:latin typeface="Times New Roman" panose="02020603050405020304" pitchFamily="18" charset="0"/>
                <a:cs typeface="Times New Roman" panose="02020603050405020304" pitchFamily="18" charset="0"/>
              </a:rPr>
              <a:t>Arrival Seasonality based on years, months and days</a:t>
            </a:r>
            <a:endParaRPr lang="en-GB" dirty="0">
              <a:solidFill>
                <a:srgbClr val="C00000"/>
              </a:solidFill>
              <a:latin typeface="Times New Roman" panose="02020603050405020304" pitchFamily="18" charset="0"/>
              <a:cs typeface="Times New Roman" panose="02020603050405020304" pitchFamily="18" charset="0"/>
            </a:endParaRPr>
          </a:p>
          <a:p>
            <a:pPr lvl="0">
              <a:buClrTx/>
              <a:buFont typeface="Wingdings" panose="05000000000000000000" pitchFamily="2" charset="2"/>
              <a:buChar char="Ø"/>
            </a:pPr>
            <a:r>
              <a:rPr lang="en-US" dirty="0">
                <a:solidFill>
                  <a:srgbClr val="C00000"/>
                </a:solidFill>
                <a:latin typeface="Times New Roman" panose="02020603050405020304" pitchFamily="18" charset="0"/>
                <a:cs typeface="Times New Roman" panose="02020603050405020304" pitchFamily="18" charset="0"/>
              </a:rPr>
              <a:t>Check whether the guest is repeated or </a:t>
            </a:r>
            <a:r>
              <a:rPr lang="en-US" dirty="0" smtClean="0">
                <a:solidFill>
                  <a:srgbClr val="C00000"/>
                </a:solidFill>
                <a:latin typeface="Times New Roman" panose="02020603050405020304" pitchFamily="18" charset="0"/>
                <a:cs typeface="Times New Roman" panose="02020603050405020304" pitchFamily="18" charset="0"/>
              </a:rPr>
              <a:t>not?</a:t>
            </a:r>
          </a:p>
          <a:p>
            <a:pPr>
              <a:buClrTx/>
              <a:buFont typeface="Wingdings" panose="05000000000000000000" pitchFamily="2" charset="2"/>
              <a:buChar char="Ø"/>
            </a:pPr>
            <a:r>
              <a:rPr lang="en-US" dirty="0">
                <a:solidFill>
                  <a:srgbClr val="C00000"/>
                </a:solidFill>
                <a:latin typeface="Times New Roman" panose="02020603050405020304" pitchFamily="18" charset="0"/>
                <a:cs typeface="Times New Roman" panose="02020603050405020304" pitchFamily="18" charset="0"/>
              </a:rPr>
              <a:t>Which was the most preferred deposit type made</a:t>
            </a:r>
            <a:endParaRPr lang="en-GB" dirty="0">
              <a:solidFill>
                <a:srgbClr val="C00000"/>
              </a:solidFill>
              <a:latin typeface="Times New Roman" panose="02020603050405020304" pitchFamily="18" charset="0"/>
              <a:cs typeface="Times New Roman" panose="02020603050405020304" pitchFamily="18" charset="0"/>
            </a:endParaRPr>
          </a:p>
          <a:p>
            <a:pPr lvl="0">
              <a:buClrTx/>
              <a:buFont typeface="Wingdings" panose="05000000000000000000" pitchFamily="2" charset="2"/>
              <a:buChar char="Ø"/>
            </a:pPr>
            <a:r>
              <a:rPr lang="en-US" dirty="0" smtClean="0">
                <a:solidFill>
                  <a:srgbClr val="C00000"/>
                </a:solidFill>
                <a:latin typeface="Times New Roman" panose="02020603050405020304" pitchFamily="18" charset="0"/>
                <a:cs typeface="Times New Roman" panose="02020603050405020304" pitchFamily="18" charset="0"/>
              </a:rPr>
              <a:t>Mode </a:t>
            </a:r>
            <a:r>
              <a:rPr lang="en-US" dirty="0">
                <a:solidFill>
                  <a:srgbClr val="C00000"/>
                </a:solidFill>
                <a:latin typeface="Times New Roman" panose="02020603050405020304" pitchFamily="18" charset="0"/>
                <a:cs typeface="Times New Roman" panose="02020603050405020304" pitchFamily="18" charset="0"/>
              </a:rPr>
              <a:t>of bookings through market segment and distribution channel</a:t>
            </a:r>
            <a:endParaRPr lang="en-GB" dirty="0">
              <a:solidFill>
                <a:srgbClr val="C00000"/>
              </a:solidFill>
              <a:latin typeface="Times New Roman" panose="02020603050405020304" pitchFamily="18" charset="0"/>
              <a:cs typeface="Times New Roman" panose="02020603050405020304" pitchFamily="18" charset="0"/>
            </a:endParaRPr>
          </a:p>
          <a:p>
            <a:pPr lvl="0">
              <a:buClrTx/>
              <a:buFont typeface="Wingdings" panose="05000000000000000000" pitchFamily="2" charset="2"/>
              <a:buChar char="Ø"/>
            </a:pPr>
            <a:r>
              <a:rPr lang="en-US" dirty="0">
                <a:solidFill>
                  <a:srgbClr val="C00000"/>
                </a:solidFill>
                <a:latin typeface="Times New Roman" panose="02020603050405020304" pitchFamily="18" charset="0"/>
                <a:cs typeface="Times New Roman" panose="02020603050405020304" pitchFamily="18" charset="0"/>
              </a:rPr>
              <a:t>M</a:t>
            </a:r>
            <a:r>
              <a:rPr lang="en-US" dirty="0" smtClean="0">
                <a:solidFill>
                  <a:srgbClr val="C00000"/>
                </a:solidFill>
                <a:latin typeface="Times New Roman" panose="02020603050405020304" pitchFamily="18" charset="0"/>
                <a:cs typeface="Times New Roman" panose="02020603050405020304" pitchFamily="18" charset="0"/>
              </a:rPr>
              <a:t>ajority stays in the hotel?</a:t>
            </a:r>
            <a:endParaRPr lang="en-GB" dirty="0">
              <a:solidFill>
                <a:srgbClr val="C00000"/>
              </a:solidFill>
              <a:latin typeface="Times New Roman" panose="02020603050405020304" pitchFamily="18" charset="0"/>
              <a:cs typeface="Times New Roman" panose="02020603050405020304" pitchFamily="18" charset="0"/>
            </a:endParaRPr>
          </a:p>
          <a:p>
            <a:pPr lvl="0">
              <a:buClrTx/>
              <a:buFont typeface="Wingdings" panose="05000000000000000000" pitchFamily="2" charset="2"/>
              <a:buChar char="Ø"/>
            </a:pPr>
            <a:r>
              <a:rPr lang="en-US" dirty="0">
                <a:solidFill>
                  <a:srgbClr val="C00000"/>
                </a:solidFill>
                <a:latin typeface="Times New Roman" panose="02020603050405020304" pitchFamily="18" charset="0"/>
                <a:cs typeface="Times New Roman" panose="02020603050405020304" pitchFamily="18" charset="0"/>
              </a:rPr>
              <a:t>What type of meal preferred by the customer in each hotel</a:t>
            </a:r>
            <a:endParaRPr lang="en-GB" dirty="0">
              <a:solidFill>
                <a:srgbClr val="C00000"/>
              </a:solidFill>
              <a:latin typeface="Times New Roman" panose="02020603050405020304" pitchFamily="18" charset="0"/>
              <a:cs typeface="Times New Roman" panose="02020603050405020304" pitchFamily="18" charset="0"/>
            </a:endParaRPr>
          </a:p>
          <a:p>
            <a:pPr lvl="0">
              <a:buClrTx/>
              <a:buFont typeface="Wingdings" panose="05000000000000000000" pitchFamily="2" charset="2"/>
              <a:buChar char="Ø"/>
            </a:pPr>
            <a:r>
              <a:rPr lang="en-US" dirty="0">
                <a:solidFill>
                  <a:srgbClr val="C00000"/>
                </a:solidFill>
                <a:latin typeface="Times New Roman" panose="02020603050405020304" pitchFamily="18" charset="0"/>
                <a:cs typeface="Times New Roman" panose="02020603050405020304" pitchFamily="18" charset="0"/>
              </a:rPr>
              <a:t>In which country the highest booking was made </a:t>
            </a:r>
            <a:endParaRPr lang="en-GB" dirty="0">
              <a:solidFill>
                <a:srgbClr val="C00000"/>
              </a:solidFill>
              <a:latin typeface="Times New Roman" panose="02020603050405020304" pitchFamily="18" charset="0"/>
              <a:cs typeface="Times New Roman" panose="02020603050405020304" pitchFamily="18" charset="0"/>
            </a:endParaRPr>
          </a:p>
          <a:p>
            <a:pPr lvl="0">
              <a:buClrTx/>
              <a:buFont typeface="Wingdings" panose="05000000000000000000" pitchFamily="2" charset="2"/>
              <a:buChar char="Ø"/>
            </a:pPr>
            <a:r>
              <a:rPr lang="en-US" dirty="0">
                <a:solidFill>
                  <a:srgbClr val="C00000"/>
                </a:solidFill>
                <a:latin typeface="Times New Roman" panose="02020603050405020304" pitchFamily="18" charset="0"/>
                <a:cs typeface="Times New Roman" panose="02020603050405020304" pitchFamily="18" charset="0"/>
              </a:rPr>
              <a:t>What kind of visitors travelled more?</a:t>
            </a:r>
            <a:endParaRPr lang="en-GB" dirty="0">
              <a:solidFill>
                <a:srgbClr val="C00000"/>
              </a:solidFill>
              <a:latin typeface="Times New Roman" panose="02020603050405020304" pitchFamily="18" charset="0"/>
              <a:cs typeface="Times New Roman" panose="02020603050405020304" pitchFamily="18" charset="0"/>
            </a:endParaRPr>
          </a:p>
          <a:p>
            <a:pPr lvl="0">
              <a:buClrTx/>
              <a:buFont typeface="Wingdings" panose="05000000000000000000" pitchFamily="2" charset="2"/>
              <a:buChar char="Ø"/>
            </a:pPr>
            <a:r>
              <a:rPr lang="en-US" dirty="0" smtClean="0">
                <a:solidFill>
                  <a:srgbClr val="C00000"/>
                </a:solidFill>
                <a:latin typeface="Times New Roman" panose="02020603050405020304" pitchFamily="18" charset="0"/>
                <a:cs typeface="Times New Roman" panose="02020603050405020304" pitchFamily="18" charset="0"/>
              </a:rPr>
              <a:t>Which kind of rooms were assigned for different adult size</a:t>
            </a:r>
            <a:endParaRPr lang="en-GB" dirty="0" smtClean="0">
              <a:solidFill>
                <a:srgbClr val="C00000"/>
              </a:solidFill>
              <a:latin typeface="Times New Roman" panose="02020603050405020304" pitchFamily="18" charset="0"/>
              <a:cs typeface="Times New Roman" panose="02020603050405020304" pitchFamily="18" charset="0"/>
            </a:endParaRPr>
          </a:p>
          <a:p>
            <a:pPr marL="114300" indent="0">
              <a:buNone/>
            </a:pPr>
            <a:endParaRPr lang="en-GB"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8762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94830"/>
            <a:ext cx="8520600" cy="572700"/>
          </a:xfrm>
        </p:spPr>
        <p:txBody>
          <a:bodyPr/>
          <a:lstStyle/>
          <a:p>
            <a:r>
              <a:rPr lang="en-US" b="1" u="sng" dirty="0" smtClean="0">
                <a:latin typeface="Times New Roman" panose="02020603050405020304" pitchFamily="18" charset="0"/>
                <a:cs typeface="Times New Roman" panose="02020603050405020304" pitchFamily="18" charset="0"/>
              </a:rPr>
              <a:t>Correlation </a:t>
            </a:r>
            <a:r>
              <a:rPr lang="en-US" b="1" u="sng" dirty="0" err="1" smtClean="0">
                <a:latin typeface="Times New Roman" panose="02020603050405020304" pitchFamily="18" charset="0"/>
                <a:cs typeface="Times New Roman" panose="02020603050405020304" pitchFamily="18" charset="0"/>
              </a:rPr>
              <a:t>Heatmap</a:t>
            </a:r>
            <a:r>
              <a:rPr lang="en-US" b="1" u="sng" dirty="0" smtClean="0">
                <a:latin typeface="Times New Roman" panose="02020603050405020304" pitchFamily="18" charset="0"/>
                <a:cs typeface="Times New Roman" panose="02020603050405020304" pitchFamily="18" charset="0"/>
              </a:rPr>
              <a:t>:</a:t>
            </a:r>
            <a:endParaRPr lang="en-GB"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667529"/>
            <a:ext cx="8520600" cy="4381125"/>
          </a:xfrm>
        </p:spPr>
        <p:txBody>
          <a:bodyPr/>
          <a:lstStyle/>
          <a:p>
            <a:pPr marL="114300" indent="0">
              <a:buClrTx/>
              <a:buNone/>
            </a:pPr>
            <a:r>
              <a:rPr lang="en-US" dirty="0" smtClean="0">
                <a:solidFill>
                  <a:srgbClr val="C00000"/>
                </a:solidFill>
              </a:rPr>
              <a:t>We created a </a:t>
            </a:r>
            <a:r>
              <a:rPr lang="en-US" dirty="0" err="1" smtClean="0">
                <a:solidFill>
                  <a:srgbClr val="C00000"/>
                </a:solidFill>
              </a:rPr>
              <a:t>Heatmap</a:t>
            </a:r>
            <a:r>
              <a:rPr lang="en-US" dirty="0" smtClean="0">
                <a:solidFill>
                  <a:srgbClr val="C00000"/>
                </a:solidFill>
              </a:rPr>
              <a:t> Based on the </a:t>
            </a:r>
          </a:p>
          <a:p>
            <a:pPr marL="114300" indent="0">
              <a:buClrTx/>
              <a:buNone/>
            </a:pPr>
            <a:r>
              <a:rPr lang="en-US" dirty="0" smtClean="0">
                <a:solidFill>
                  <a:srgbClr val="C00000"/>
                </a:solidFill>
              </a:rPr>
              <a:t>Numerical Data.</a:t>
            </a:r>
          </a:p>
          <a:p>
            <a:pPr marL="114300" indent="0">
              <a:buClrTx/>
              <a:buNone/>
            </a:pPr>
            <a:endParaRPr lang="en-US" dirty="0">
              <a:solidFill>
                <a:srgbClr val="C00000"/>
              </a:solidFill>
            </a:endParaRPr>
          </a:p>
          <a:p>
            <a:pPr marL="114300" indent="0">
              <a:buClrTx/>
              <a:buNone/>
            </a:pPr>
            <a:endParaRPr lang="en-US" dirty="0" smtClean="0">
              <a:solidFill>
                <a:srgbClr val="C00000"/>
              </a:solidFill>
            </a:endParaRPr>
          </a:p>
          <a:p>
            <a:pPr marL="114300" indent="0">
              <a:buClrTx/>
              <a:buNone/>
            </a:pPr>
            <a:endParaRPr lang="en-US" dirty="0">
              <a:solidFill>
                <a:srgbClr val="C00000"/>
              </a:solidFill>
            </a:endParaRPr>
          </a:p>
          <a:p>
            <a:pPr marL="114300" indent="0">
              <a:buClrTx/>
              <a:buNone/>
            </a:pPr>
            <a:endParaRPr lang="en-US" dirty="0" smtClean="0">
              <a:solidFill>
                <a:srgbClr val="C00000"/>
              </a:solidFill>
            </a:endParaRPr>
          </a:p>
          <a:p>
            <a:pPr>
              <a:buClrTx/>
              <a:buFont typeface="Arial" panose="020B0604020202020204" pitchFamily="34" charset="0"/>
              <a:buChar char="•"/>
            </a:pPr>
            <a:endParaRPr lang="en-US" dirty="0" smtClean="0">
              <a:solidFill>
                <a:srgbClr val="C00000"/>
              </a:solidFill>
            </a:endParaRPr>
          </a:p>
          <a:p>
            <a:pPr>
              <a:buClrTx/>
              <a:buFont typeface="Arial" panose="020B0604020202020204" pitchFamily="34" charset="0"/>
              <a:buChar char="•"/>
            </a:pPr>
            <a:r>
              <a:rPr lang="en-US" dirty="0" err="1" smtClean="0">
                <a:solidFill>
                  <a:srgbClr val="C00000"/>
                </a:solidFill>
              </a:rPr>
              <a:t>adr</a:t>
            </a:r>
            <a:r>
              <a:rPr lang="en-US" dirty="0" smtClean="0">
                <a:solidFill>
                  <a:srgbClr val="C00000"/>
                </a:solidFill>
              </a:rPr>
              <a:t> </a:t>
            </a:r>
            <a:r>
              <a:rPr lang="en-US" dirty="0">
                <a:solidFill>
                  <a:srgbClr val="C00000"/>
                </a:solidFill>
              </a:rPr>
              <a:t>is slightly correlated with </a:t>
            </a:r>
            <a:r>
              <a:rPr lang="en-US" dirty="0" err="1">
                <a:solidFill>
                  <a:srgbClr val="C00000"/>
                </a:solidFill>
              </a:rPr>
              <a:t>total_people</a:t>
            </a:r>
            <a:r>
              <a:rPr lang="en-US" dirty="0">
                <a:solidFill>
                  <a:srgbClr val="C00000"/>
                </a:solidFill>
              </a:rPr>
              <a:t>, </a:t>
            </a:r>
            <a:endParaRPr lang="en-US" dirty="0" smtClean="0">
              <a:solidFill>
                <a:srgbClr val="C00000"/>
              </a:solidFill>
            </a:endParaRPr>
          </a:p>
          <a:p>
            <a:pPr marL="114300" indent="0">
              <a:buClrTx/>
              <a:buNone/>
            </a:pPr>
            <a:r>
              <a:rPr lang="en-US" dirty="0" smtClean="0">
                <a:solidFill>
                  <a:srgbClr val="C00000"/>
                </a:solidFill>
              </a:rPr>
              <a:t>which </a:t>
            </a:r>
            <a:r>
              <a:rPr lang="en-US" dirty="0">
                <a:solidFill>
                  <a:srgbClr val="C00000"/>
                </a:solidFill>
              </a:rPr>
              <a:t>makes sense as more number of </a:t>
            </a:r>
            <a:r>
              <a:rPr lang="en-US" dirty="0" smtClean="0">
                <a:solidFill>
                  <a:srgbClr val="C00000"/>
                </a:solidFill>
              </a:rPr>
              <a:t>people</a:t>
            </a:r>
          </a:p>
          <a:p>
            <a:pPr marL="114300" indent="0">
              <a:buClrTx/>
              <a:buNone/>
            </a:pPr>
            <a:r>
              <a:rPr lang="en-US" dirty="0" smtClean="0">
                <a:solidFill>
                  <a:srgbClr val="C00000"/>
                </a:solidFill>
              </a:rPr>
              <a:t>means </a:t>
            </a:r>
            <a:r>
              <a:rPr lang="en-US" dirty="0">
                <a:solidFill>
                  <a:srgbClr val="C00000"/>
                </a:solidFill>
              </a:rPr>
              <a:t>more revenue, therefore more </a:t>
            </a:r>
            <a:r>
              <a:rPr lang="en-US" dirty="0" err="1">
                <a:solidFill>
                  <a:srgbClr val="C00000"/>
                </a:solidFill>
              </a:rPr>
              <a:t>adr</a:t>
            </a:r>
            <a:r>
              <a:rPr lang="en-US" dirty="0">
                <a:solidFill>
                  <a:srgbClr val="C00000"/>
                </a:solidFill>
              </a:rPr>
              <a:t>.</a:t>
            </a:r>
          </a:p>
          <a:p>
            <a:pPr>
              <a:buClrTx/>
              <a:buFont typeface="Arial" panose="020B0604020202020204" pitchFamily="34" charset="0"/>
              <a:buChar char="•"/>
            </a:pPr>
            <a:r>
              <a:rPr lang="en-US" dirty="0">
                <a:solidFill>
                  <a:srgbClr val="C00000"/>
                </a:solidFill>
              </a:rPr>
              <a:t>total stay and lead time have slight correlation</a:t>
            </a:r>
            <a:r>
              <a:rPr lang="en-US" dirty="0" smtClean="0">
                <a:solidFill>
                  <a:srgbClr val="C00000"/>
                </a:solidFill>
              </a:rPr>
              <a:t>.</a:t>
            </a:r>
          </a:p>
          <a:p>
            <a:pPr marL="114300" indent="0">
              <a:buClrTx/>
              <a:buNone/>
            </a:pPr>
            <a:r>
              <a:rPr lang="en-US" dirty="0" smtClean="0">
                <a:solidFill>
                  <a:srgbClr val="C00000"/>
                </a:solidFill>
              </a:rPr>
              <a:t> </a:t>
            </a:r>
            <a:r>
              <a:rPr lang="en-US" dirty="0">
                <a:solidFill>
                  <a:srgbClr val="C00000"/>
                </a:solidFill>
              </a:rPr>
              <a:t>This </a:t>
            </a:r>
            <a:r>
              <a:rPr lang="en-US" dirty="0" smtClean="0">
                <a:solidFill>
                  <a:srgbClr val="C00000"/>
                </a:solidFill>
              </a:rPr>
              <a:t>means </a:t>
            </a:r>
            <a:r>
              <a:rPr lang="en-US" dirty="0">
                <a:solidFill>
                  <a:srgbClr val="C00000"/>
                </a:solidFill>
              </a:rPr>
              <a:t>that for longer hotel stays </a:t>
            </a:r>
            <a:r>
              <a:rPr lang="en-US" dirty="0" smtClean="0">
                <a:solidFill>
                  <a:srgbClr val="C00000"/>
                </a:solidFill>
              </a:rPr>
              <a:t>people</a:t>
            </a:r>
          </a:p>
          <a:p>
            <a:pPr marL="114300" indent="0">
              <a:buClrTx/>
              <a:buNone/>
            </a:pPr>
            <a:r>
              <a:rPr lang="en-US" dirty="0" smtClean="0">
                <a:solidFill>
                  <a:srgbClr val="C00000"/>
                </a:solidFill>
              </a:rPr>
              <a:t>generally </a:t>
            </a:r>
            <a:r>
              <a:rPr lang="en-US" dirty="0">
                <a:solidFill>
                  <a:srgbClr val="C00000"/>
                </a:solidFill>
              </a:rPr>
              <a:t>plan before the actual arrival.</a:t>
            </a:r>
          </a:p>
          <a:p>
            <a:pPr>
              <a:buClrTx/>
              <a:buFont typeface="Arial" panose="020B0604020202020204" pitchFamily="34" charset="0"/>
              <a:buChar char="•"/>
            </a:pPr>
            <a:endParaRPr lang="en-GB" dirty="0">
              <a:solidFill>
                <a:srgbClr val="C0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755077"/>
            <a:ext cx="4075474" cy="361769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888" y="1429342"/>
            <a:ext cx="3209925" cy="1428750"/>
          </a:xfrm>
          <a:prstGeom prst="rect">
            <a:avLst/>
          </a:prstGeom>
        </p:spPr>
      </p:pic>
    </p:spTree>
    <p:extLst>
      <p:ext uri="{BB962C8B-B14F-4D97-AF65-F5344CB8AC3E}">
        <p14:creationId xmlns:p14="http://schemas.microsoft.com/office/powerpoint/2010/main" val="32784296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68095"/>
            <a:ext cx="8520600" cy="4941650"/>
          </a:xfrm>
        </p:spPr>
        <p:txBody>
          <a:bodyPr/>
          <a:lstStyle/>
          <a:p>
            <a:pPr>
              <a:buClrTx/>
              <a:buFont typeface="Wingdings" panose="05000000000000000000" pitchFamily="2" charset="2"/>
              <a:buChar char="Ø"/>
            </a:pPr>
            <a:r>
              <a:rPr lang="en-US" dirty="0" smtClean="0">
                <a:solidFill>
                  <a:srgbClr val="C00000"/>
                </a:solidFill>
              </a:rPr>
              <a:t>whether </a:t>
            </a:r>
            <a:r>
              <a:rPr lang="en-US" dirty="0">
                <a:solidFill>
                  <a:srgbClr val="C00000"/>
                </a:solidFill>
              </a:rPr>
              <a:t>the length of stay effects the </a:t>
            </a:r>
            <a:r>
              <a:rPr lang="en-US" dirty="0" err="1" smtClean="0">
                <a:solidFill>
                  <a:srgbClr val="C00000"/>
                </a:solidFill>
              </a:rPr>
              <a:t>adr</a:t>
            </a:r>
            <a:endParaRPr lang="en-US" dirty="0" smtClean="0">
              <a:solidFill>
                <a:srgbClr val="C00000"/>
              </a:solidFill>
            </a:endParaRPr>
          </a:p>
          <a:p>
            <a:pPr marL="114300" indent="0">
              <a:buClrTx/>
              <a:buNone/>
            </a:pPr>
            <a:endParaRPr lang="en-US" dirty="0">
              <a:solidFill>
                <a:srgbClr val="C00000"/>
              </a:solidFill>
            </a:endParaRPr>
          </a:p>
          <a:p>
            <a:pPr marL="114300" indent="0">
              <a:buClrTx/>
              <a:buNone/>
            </a:pPr>
            <a:r>
              <a:rPr lang="en-US" dirty="0" smtClean="0">
                <a:solidFill>
                  <a:srgbClr val="C00000"/>
                </a:solidFill>
              </a:rPr>
              <a:t>                                                                Clearly we can see there is an outlier      				         present in </a:t>
            </a:r>
            <a:r>
              <a:rPr lang="en-US" dirty="0" err="1" smtClean="0">
                <a:solidFill>
                  <a:srgbClr val="C00000"/>
                </a:solidFill>
              </a:rPr>
              <a:t>adr</a:t>
            </a:r>
            <a:r>
              <a:rPr lang="en-US" dirty="0" smtClean="0">
                <a:solidFill>
                  <a:srgbClr val="C00000"/>
                </a:solidFill>
              </a:rPr>
              <a:t> column</a:t>
            </a:r>
          </a:p>
          <a:p>
            <a:pPr marL="114300" indent="0">
              <a:buClrTx/>
              <a:buNone/>
            </a:pPr>
            <a:r>
              <a:rPr lang="en-US" dirty="0">
                <a:solidFill>
                  <a:srgbClr val="C00000"/>
                </a:solidFill>
              </a:rPr>
              <a:t>	</a:t>
            </a:r>
            <a:r>
              <a:rPr lang="en-US" dirty="0" smtClean="0">
                <a:solidFill>
                  <a:srgbClr val="C00000"/>
                </a:solidFill>
              </a:rPr>
              <a:t>			         So we just removed that outlier.</a:t>
            </a:r>
          </a:p>
          <a:p>
            <a:pPr marL="114300" indent="0">
              <a:buClrTx/>
              <a:buNone/>
            </a:pPr>
            <a:endParaRPr lang="en-US" dirty="0">
              <a:solidFill>
                <a:srgbClr val="C00000"/>
              </a:solidFill>
            </a:endParaRPr>
          </a:p>
          <a:p>
            <a:pPr marL="114300" indent="0">
              <a:buClrTx/>
              <a:buNone/>
            </a:pPr>
            <a:endParaRPr lang="en-US" dirty="0" smtClean="0">
              <a:solidFill>
                <a:srgbClr val="C00000"/>
              </a:solidFill>
            </a:endParaRPr>
          </a:p>
          <a:p>
            <a:pPr marL="114300" indent="0">
              <a:buClrTx/>
              <a:buNone/>
            </a:pPr>
            <a:endParaRPr lang="en-US" dirty="0">
              <a:solidFill>
                <a:srgbClr val="C00000"/>
              </a:solidFill>
            </a:endParaRPr>
          </a:p>
          <a:p>
            <a:pPr marL="114300" indent="0">
              <a:buClrTx/>
              <a:buNone/>
            </a:pPr>
            <a:endParaRPr lang="en-US" dirty="0" smtClean="0">
              <a:solidFill>
                <a:srgbClr val="C00000"/>
              </a:solidFill>
            </a:endParaRPr>
          </a:p>
          <a:p>
            <a:pPr marL="114300" indent="0">
              <a:buClrTx/>
              <a:buNone/>
            </a:pPr>
            <a:endParaRPr lang="en-US" dirty="0">
              <a:solidFill>
                <a:srgbClr val="C00000"/>
              </a:solidFill>
            </a:endParaRPr>
          </a:p>
          <a:p>
            <a:pPr marL="114300" indent="0">
              <a:buClrTx/>
              <a:buNone/>
            </a:pPr>
            <a:r>
              <a:rPr lang="en-US" dirty="0" smtClean="0">
                <a:solidFill>
                  <a:srgbClr val="C00000"/>
                </a:solidFill>
              </a:rPr>
              <a:t>This was the scatter plot after removing</a:t>
            </a:r>
          </a:p>
          <a:p>
            <a:pPr marL="114300" indent="0">
              <a:buClrTx/>
              <a:buNone/>
            </a:pPr>
            <a:r>
              <a:rPr lang="en-US" dirty="0" smtClean="0">
                <a:solidFill>
                  <a:srgbClr val="C00000"/>
                </a:solidFill>
              </a:rPr>
              <a:t>the outlier.          </a:t>
            </a:r>
            <a:r>
              <a:rPr lang="en-US" dirty="0">
                <a:solidFill>
                  <a:srgbClr val="C00000"/>
                </a:solidFill>
              </a:rPr>
              <a:t>	</a:t>
            </a:r>
            <a:r>
              <a:rPr lang="en-US" dirty="0" smtClean="0">
                <a:solidFill>
                  <a:srgbClr val="C00000"/>
                </a:solidFill>
              </a:rPr>
              <a:t>		 </a:t>
            </a:r>
          </a:p>
          <a:p>
            <a:pPr marL="114300" indent="0">
              <a:buClrTx/>
              <a:buNone/>
            </a:pPr>
            <a:r>
              <a:rPr lang="en-US" dirty="0" smtClean="0">
                <a:solidFill>
                  <a:srgbClr val="C00000"/>
                </a:solidFill>
              </a:rPr>
              <a:t>                                          </a:t>
            </a:r>
            <a:endParaRPr lang="en-GB" dirty="0">
              <a:solidFill>
                <a:srgbClr val="C0000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168" y="561717"/>
            <a:ext cx="3896011" cy="200474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4179" y="2714508"/>
            <a:ext cx="4173166" cy="2147189"/>
          </a:xfrm>
          <a:prstGeom prst="rect">
            <a:avLst/>
          </a:prstGeom>
        </p:spPr>
      </p:pic>
    </p:spTree>
    <p:extLst>
      <p:ext uri="{BB962C8B-B14F-4D97-AF65-F5344CB8AC3E}">
        <p14:creationId xmlns:p14="http://schemas.microsoft.com/office/powerpoint/2010/main" val="4058335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826852"/>
          </a:xfrm>
        </p:spPr>
        <p:txBody>
          <a:bodyPr/>
          <a:lstStyle/>
          <a:p>
            <a:r>
              <a:rPr lang="en-US" sz="2400" dirty="0" smtClean="0">
                <a:latin typeface="Times New Roman" panose="02020603050405020304" pitchFamily="18" charset="0"/>
                <a:cs typeface="Times New Roman" panose="02020603050405020304" pitchFamily="18" charset="0"/>
              </a:rPr>
              <a:t>Performing EDA</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1. EDA Based on Hotel</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826852"/>
            <a:ext cx="8520600" cy="4241258"/>
          </a:xfrm>
        </p:spPr>
        <p:txBody>
          <a:bodyPr/>
          <a:lstStyle/>
          <a:p>
            <a:pPr marL="114300" indent="0">
              <a:buNone/>
            </a:pPr>
            <a:endParaRPr lang="en-US" dirty="0" smtClean="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smtClean="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smtClean="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smtClean="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a:solidFill>
                <a:srgbClr val="C00000"/>
              </a:solidFill>
              <a:latin typeface="Times New Roman" panose="02020603050405020304" pitchFamily="18" charset="0"/>
              <a:cs typeface="Times New Roman" panose="02020603050405020304" pitchFamily="18" charset="0"/>
            </a:endParaRPr>
          </a:p>
          <a:p>
            <a:pPr>
              <a:buClrTx/>
              <a:buFont typeface="Wingdings" panose="05000000000000000000" pitchFamily="2" charset="2"/>
              <a:buChar char="Ø"/>
            </a:pPr>
            <a:r>
              <a:rPr lang="en-US" dirty="0" smtClean="0">
                <a:solidFill>
                  <a:srgbClr val="C00000"/>
                </a:solidFill>
                <a:latin typeface="Times New Roman" panose="02020603050405020304" pitchFamily="18" charset="0"/>
                <a:cs typeface="Times New Roman" panose="02020603050405020304" pitchFamily="18" charset="0"/>
              </a:rPr>
              <a:t>From </a:t>
            </a:r>
            <a:r>
              <a:rPr lang="en-US" dirty="0">
                <a:solidFill>
                  <a:srgbClr val="C00000"/>
                </a:solidFill>
                <a:latin typeface="Times New Roman" panose="02020603050405020304" pitchFamily="18" charset="0"/>
                <a:cs typeface="Times New Roman" panose="02020603050405020304" pitchFamily="18" charset="0"/>
              </a:rPr>
              <a:t>the graph City </a:t>
            </a:r>
            <a:r>
              <a:rPr lang="en-US" dirty="0" smtClean="0">
                <a:solidFill>
                  <a:srgbClr val="C00000"/>
                </a:solidFill>
                <a:latin typeface="Times New Roman" panose="02020603050405020304" pitchFamily="18" charset="0"/>
                <a:cs typeface="Times New Roman" panose="02020603050405020304" pitchFamily="18" charset="0"/>
              </a:rPr>
              <a:t>hotel has nearly 60% of bookings done and </a:t>
            </a:r>
            <a:r>
              <a:rPr lang="en-US" dirty="0">
                <a:solidFill>
                  <a:srgbClr val="C00000"/>
                </a:solidFill>
                <a:latin typeface="Times New Roman" panose="02020603050405020304" pitchFamily="18" charset="0"/>
                <a:cs typeface="Times New Roman" panose="02020603050405020304" pitchFamily="18" charset="0"/>
              </a:rPr>
              <a:t>Resort </a:t>
            </a:r>
            <a:r>
              <a:rPr lang="en-US" dirty="0" smtClean="0">
                <a:solidFill>
                  <a:srgbClr val="C00000"/>
                </a:solidFill>
                <a:latin typeface="Times New Roman" panose="02020603050405020304" pitchFamily="18" charset="0"/>
                <a:cs typeface="Times New Roman" panose="02020603050405020304" pitchFamily="18" charset="0"/>
              </a:rPr>
              <a:t>Hotels has got 40%. So city hotels are more preferred than resort hotels.</a:t>
            </a:r>
          </a:p>
          <a:p>
            <a:pPr>
              <a:buClrTx/>
              <a:buFont typeface="Wingdings" panose="05000000000000000000" pitchFamily="2" charset="2"/>
              <a:buChar char="Ø"/>
            </a:pPr>
            <a:r>
              <a:rPr lang="en-US" dirty="0" smtClean="0">
                <a:solidFill>
                  <a:srgbClr val="C00000"/>
                </a:solidFill>
                <a:latin typeface="Times New Roman" panose="02020603050405020304" pitchFamily="18" charset="0"/>
                <a:cs typeface="Times New Roman" panose="02020603050405020304" pitchFamily="18" charset="0"/>
              </a:rPr>
              <a:t>From the next graph, preference were made in city hotel for shorter duration stays and for longer duration stays resort hotel were preferred.</a:t>
            </a:r>
            <a:endParaRPr lang="en-US" dirty="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smtClean="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smtClean="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smtClean="0">
              <a:solidFill>
                <a:srgbClr val="C00000"/>
              </a:solidFill>
              <a:latin typeface="Times New Roman" panose="02020603050405020304" pitchFamily="18" charset="0"/>
              <a:cs typeface="Times New Roman" panose="02020603050405020304" pitchFamily="18" charset="0"/>
            </a:endParaRPr>
          </a:p>
          <a:p>
            <a:pPr marL="114300" indent="0">
              <a:buNone/>
            </a:pPr>
            <a:endParaRPr lang="en-GB" dirty="0">
              <a:solidFill>
                <a:srgbClr val="C0000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101" y="826852"/>
            <a:ext cx="2035804" cy="264592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2306" y="807530"/>
            <a:ext cx="5612029" cy="2665245"/>
          </a:xfrm>
          <a:prstGeom prst="rect">
            <a:avLst/>
          </a:prstGeom>
        </p:spPr>
      </p:pic>
    </p:spTree>
    <p:extLst>
      <p:ext uri="{BB962C8B-B14F-4D97-AF65-F5344CB8AC3E}">
        <p14:creationId xmlns:p14="http://schemas.microsoft.com/office/powerpoint/2010/main" val="24750453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826852"/>
          </a:xfrm>
        </p:spPr>
        <p:txBody>
          <a:bodyPr/>
          <a:lstStyle/>
          <a:p>
            <a:r>
              <a:rPr lang="en-US" sz="2400" dirty="0" smtClean="0">
                <a:latin typeface="Times New Roman" panose="02020603050405020304" pitchFamily="18" charset="0"/>
                <a:cs typeface="Times New Roman" panose="02020603050405020304" pitchFamily="18" charset="0"/>
              </a:rPr>
              <a:t>Performing EDA</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2. EDA Based Cancelation Bookings</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826852"/>
            <a:ext cx="8520600" cy="4241258"/>
          </a:xfrm>
        </p:spPr>
        <p:txBody>
          <a:bodyPr/>
          <a:lstStyle/>
          <a:p>
            <a:pPr marL="114300" indent="0">
              <a:buNone/>
            </a:pPr>
            <a:r>
              <a:rPr lang="en-US" dirty="0" smtClean="0">
                <a:solidFill>
                  <a:srgbClr val="C00000"/>
                </a:solidFill>
                <a:latin typeface="Times New Roman" panose="02020603050405020304" pitchFamily="18" charset="0"/>
                <a:cs typeface="Times New Roman" panose="02020603050405020304" pitchFamily="18" charset="0"/>
              </a:rPr>
              <a:t>			          </a:t>
            </a:r>
          </a:p>
          <a:p>
            <a:pPr marL="114300" indent="0">
              <a:buNone/>
            </a:pPr>
            <a:r>
              <a:rPr lang="en-US" dirty="0" smtClean="0">
                <a:solidFill>
                  <a:srgbClr val="C00000"/>
                </a:solidFill>
                <a:latin typeface="Times New Roman" panose="02020603050405020304" pitchFamily="18" charset="0"/>
                <a:cs typeface="Times New Roman" panose="02020603050405020304" pitchFamily="18" charset="0"/>
              </a:rPr>
              <a:t>			          Here we can see cancelation percentage is done 				          mostly in the month of </a:t>
            </a:r>
            <a:r>
              <a:rPr lang="en-US" dirty="0" err="1" smtClean="0">
                <a:solidFill>
                  <a:srgbClr val="C00000"/>
                </a:solidFill>
                <a:latin typeface="Times New Roman" panose="02020603050405020304" pitchFamily="18" charset="0"/>
                <a:cs typeface="Times New Roman" panose="02020603050405020304" pitchFamily="18" charset="0"/>
              </a:rPr>
              <a:t>july</a:t>
            </a:r>
            <a:r>
              <a:rPr lang="en-US" dirty="0" smtClean="0">
                <a:solidFill>
                  <a:srgbClr val="C00000"/>
                </a:solidFill>
                <a:latin typeface="Times New Roman" panose="02020603050405020304" pitchFamily="18" charset="0"/>
                <a:cs typeface="Times New Roman" panose="02020603050405020304" pitchFamily="18" charset="0"/>
              </a:rPr>
              <a:t> and august.     </a:t>
            </a:r>
          </a:p>
          <a:p>
            <a:pPr marL="114300" indent="0">
              <a:buNone/>
            </a:pPr>
            <a:endParaRPr lang="en-US" dirty="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smtClean="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a:solidFill>
                <a:srgbClr val="C00000"/>
              </a:solidFill>
              <a:latin typeface="Times New Roman" panose="02020603050405020304" pitchFamily="18" charset="0"/>
              <a:cs typeface="Times New Roman" panose="02020603050405020304" pitchFamily="18" charset="0"/>
            </a:endParaRPr>
          </a:p>
          <a:p>
            <a:pPr marL="114300" indent="0">
              <a:buNone/>
            </a:pPr>
            <a:r>
              <a:rPr lang="en-US" dirty="0" smtClean="0">
                <a:solidFill>
                  <a:srgbClr val="C00000"/>
                </a:solidFill>
                <a:latin typeface="Times New Roman" panose="02020603050405020304" pitchFamily="18" charset="0"/>
                <a:cs typeface="Times New Roman" panose="02020603050405020304" pitchFamily="18" charset="0"/>
              </a:rPr>
              <a:t>And city Hotel has the highest cancelation rate</a:t>
            </a:r>
            <a:endParaRPr lang="en-US" dirty="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smtClean="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smtClean="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smtClean="0">
              <a:solidFill>
                <a:srgbClr val="C00000"/>
              </a:solidFill>
              <a:latin typeface="Times New Roman" panose="02020603050405020304" pitchFamily="18" charset="0"/>
              <a:cs typeface="Times New Roman" panose="02020603050405020304" pitchFamily="18" charset="0"/>
            </a:endParaRPr>
          </a:p>
          <a:p>
            <a:pPr marL="114300" indent="0">
              <a:buNone/>
            </a:pPr>
            <a:endParaRPr lang="en-GB"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00" y="917288"/>
            <a:ext cx="3384811" cy="187798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6862" y="2133841"/>
            <a:ext cx="2440838" cy="2934269"/>
          </a:xfrm>
          <a:prstGeom prst="rect">
            <a:avLst/>
          </a:prstGeom>
        </p:spPr>
      </p:pic>
    </p:spTree>
    <p:extLst>
      <p:ext uri="{BB962C8B-B14F-4D97-AF65-F5344CB8AC3E}">
        <p14:creationId xmlns:p14="http://schemas.microsoft.com/office/powerpoint/2010/main" val="32426776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826852"/>
          </a:xfrm>
        </p:spPr>
        <p:txBody>
          <a:bodyPr/>
          <a:lstStyle/>
          <a:p>
            <a:r>
              <a:rPr lang="en-US" sz="2400" dirty="0" smtClean="0">
                <a:latin typeface="Times New Roman" panose="02020603050405020304" pitchFamily="18" charset="0"/>
                <a:cs typeface="Times New Roman" panose="02020603050405020304" pitchFamily="18" charset="0"/>
              </a:rPr>
              <a:t>Performing EDA</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3. EDA Based Arrival Period</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826852"/>
            <a:ext cx="8520600" cy="4241258"/>
          </a:xfrm>
        </p:spPr>
        <p:txBody>
          <a:bodyPr/>
          <a:lstStyle/>
          <a:p>
            <a:pPr marL="114300" indent="0">
              <a:buNone/>
            </a:pPr>
            <a:endParaRPr lang="en-US" dirty="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smtClean="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smtClean="0">
              <a:solidFill>
                <a:srgbClr val="C00000"/>
              </a:solidFill>
              <a:latin typeface="Times New Roman" panose="02020603050405020304" pitchFamily="18" charset="0"/>
              <a:cs typeface="Times New Roman" panose="02020603050405020304" pitchFamily="18" charset="0"/>
            </a:endParaRPr>
          </a:p>
          <a:p>
            <a:pPr marL="114300" indent="0">
              <a:buNone/>
            </a:pPr>
            <a:endParaRPr lang="en-GB" dirty="0">
              <a:solidFill>
                <a:srgbClr val="C0000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56" y="927874"/>
            <a:ext cx="3280621" cy="374514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5018" y="946268"/>
            <a:ext cx="5671226" cy="215657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0" y="3162551"/>
            <a:ext cx="4854102" cy="1845850"/>
          </a:xfrm>
          <a:prstGeom prst="rect">
            <a:avLst/>
          </a:prstGeom>
        </p:spPr>
      </p:pic>
    </p:spTree>
    <p:extLst>
      <p:ext uri="{BB962C8B-B14F-4D97-AF65-F5344CB8AC3E}">
        <p14:creationId xmlns:p14="http://schemas.microsoft.com/office/powerpoint/2010/main" val="28890283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826852"/>
          </a:xfrm>
        </p:spPr>
        <p:txBody>
          <a:bodyPr/>
          <a:lstStyle/>
          <a:p>
            <a:r>
              <a:rPr lang="en-US" sz="2400" dirty="0" smtClean="0">
                <a:latin typeface="Times New Roman" panose="02020603050405020304" pitchFamily="18" charset="0"/>
                <a:cs typeface="Times New Roman" panose="02020603050405020304" pitchFamily="18" charset="0"/>
              </a:rPr>
              <a:t>Performing EDA</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4. EDA Based on Repeated guest and Deposit type</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826852"/>
            <a:ext cx="8520600" cy="4241258"/>
          </a:xfrm>
        </p:spPr>
        <p:txBody>
          <a:bodyPr/>
          <a:lstStyle/>
          <a:p>
            <a:pPr marL="114300" indent="0">
              <a:buNone/>
            </a:pPr>
            <a:endParaRPr lang="en-US" dirty="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smtClean="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smtClean="0">
              <a:solidFill>
                <a:srgbClr val="C00000"/>
              </a:solidFill>
              <a:latin typeface="Times New Roman" panose="02020603050405020304" pitchFamily="18" charset="0"/>
              <a:cs typeface="Times New Roman" panose="02020603050405020304" pitchFamily="18" charset="0"/>
            </a:endParaRPr>
          </a:p>
          <a:p>
            <a:pPr marL="114300" indent="0">
              <a:buNone/>
            </a:pPr>
            <a:endParaRPr lang="en-GB"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1618" y="1056669"/>
            <a:ext cx="3868225" cy="37761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60" y="1056669"/>
            <a:ext cx="3148166" cy="3776125"/>
          </a:xfrm>
          <a:prstGeom prst="rect">
            <a:avLst/>
          </a:prstGeom>
        </p:spPr>
      </p:pic>
    </p:spTree>
    <p:extLst>
      <p:ext uri="{BB962C8B-B14F-4D97-AF65-F5344CB8AC3E}">
        <p14:creationId xmlns:p14="http://schemas.microsoft.com/office/powerpoint/2010/main" val="29752195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826852"/>
          </a:xfrm>
        </p:spPr>
        <p:txBody>
          <a:bodyPr/>
          <a:lstStyle/>
          <a:p>
            <a:r>
              <a:rPr lang="en-US" sz="2400" dirty="0" smtClean="0">
                <a:latin typeface="Times New Roman" panose="02020603050405020304" pitchFamily="18" charset="0"/>
                <a:cs typeface="Times New Roman" panose="02020603050405020304" pitchFamily="18" charset="0"/>
              </a:rPr>
              <a:t>Performing EDA</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5. EDA Based on Market segment and Distribution channel</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826852"/>
            <a:ext cx="8520600" cy="4241258"/>
          </a:xfrm>
        </p:spPr>
        <p:txBody>
          <a:bodyPr/>
          <a:lstStyle/>
          <a:p>
            <a:pPr marL="114300" indent="0">
              <a:buNone/>
            </a:pPr>
            <a:endParaRPr lang="en-US" dirty="0" smtClean="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smtClean="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smtClean="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smtClean="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smtClean="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smtClean="0">
              <a:solidFill>
                <a:srgbClr val="C00000"/>
              </a:solidFill>
              <a:latin typeface="Times New Roman" panose="02020603050405020304" pitchFamily="18" charset="0"/>
              <a:cs typeface="Times New Roman" panose="02020603050405020304" pitchFamily="18" charset="0"/>
            </a:endParaRPr>
          </a:p>
          <a:p>
            <a:pPr marL="114300" indent="0">
              <a:buNone/>
            </a:pPr>
            <a:r>
              <a:rPr lang="en-US" dirty="0" smtClean="0">
                <a:solidFill>
                  <a:srgbClr val="C00000"/>
                </a:solidFill>
                <a:latin typeface="Times New Roman" panose="02020603050405020304" pitchFamily="18" charset="0"/>
                <a:cs typeface="Times New Roman" panose="02020603050405020304" pitchFamily="18" charset="0"/>
              </a:rPr>
              <a:t>We </a:t>
            </a:r>
            <a:r>
              <a:rPr lang="en-US" dirty="0">
                <a:solidFill>
                  <a:srgbClr val="C00000"/>
                </a:solidFill>
                <a:latin typeface="Times New Roman" panose="02020603050405020304" pitchFamily="18" charset="0"/>
                <a:cs typeface="Times New Roman" panose="02020603050405020304" pitchFamily="18" charset="0"/>
              </a:rPr>
              <a:t>can target our marketing area to be on these travel agencies website and work with them since majority of the visitors tend to reach out to them.</a:t>
            </a:r>
          </a:p>
          <a:p>
            <a:pPr marL="114300" indent="0">
              <a:buNone/>
            </a:pPr>
            <a:endParaRPr lang="en-US" dirty="0">
              <a:solidFill>
                <a:srgbClr val="C0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1283" y="972762"/>
            <a:ext cx="3836418" cy="238326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88" y="972761"/>
            <a:ext cx="4759583" cy="2383266"/>
          </a:xfrm>
          <a:prstGeom prst="rect">
            <a:avLst/>
          </a:prstGeom>
        </p:spPr>
      </p:pic>
    </p:spTree>
    <p:extLst>
      <p:ext uri="{BB962C8B-B14F-4D97-AF65-F5344CB8AC3E}">
        <p14:creationId xmlns:p14="http://schemas.microsoft.com/office/powerpoint/2010/main" val="23336487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826852"/>
          </a:xfrm>
        </p:spPr>
        <p:txBody>
          <a:bodyPr/>
          <a:lstStyle/>
          <a:p>
            <a:r>
              <a:rPr lang="en-US" sz="2400" dirty="0" smtClean="0">
                <a:latin typeface="Times New Roman" panose="02020603050405020304" pitchFamily="18" charset="0"/>
                <a:cs typeface="Times New Roman" panose="02020603050405020304" pitchFamily="18" charset="0"/>
              </a:rPr>
              <a:t>Performing EDA</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6. EDA Based on Stays in Weekday and Weekend day Nights</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826852"/>
            <a:ext cx="8520600" cy="4241258"/>
          </a:xfrm>
        </p:spPr>
        <p:txBody>
          <a:bodyPr/>
          <a:lstStyle/>
          <a:p>
            <a:pPr marL="114300" indent="0">
              <a:buNone/>
            </a:pPr>
            <a:endParaRPr lang="en-US" dirty="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smtClean="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smtClean="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smtClean="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smtClean="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smtClean="0">
              <a:solidFill>
                <a:srgbClr val="C00000"/>
              </a:solidFill>
              <a:latin typeface="Times New Roman" panose="02020603050405020304" pitchFamily="18" charset="0"/>
              <a:cs typeface="Times New Roman" panose="02020603050405020304" pitchFamily="18" charset="0"/>
            </a:endParaRPr>
          </a:p>
          <a:p>
            <a:pPr marL="114300" indent="0">
              <a:buNone/>
            </a:pPr>
            <a:r>
              <a:rPr lang="en-US" dirty="0">
                <a:solidFill>
                  <a:srgbClr val="C00000"/>
                </a:solidFill>
                <a:latin typeface="Times New Roman" panose="02020603050405020304" pitchFamily="18" charset="0"/>
                <a:cs typeface="Times New Roman" panose="02020603050405020304" pitchFamily="18" charset="0"/>
              </a:rPr>
              <a:t>From both the graphs, it seems that majority of the stays are over the weekday's night</a:t>
            </a:r>
            <a:r>
              <a:rPr lang="en-US" dirty="0" smtClean="0">
                <a:solidFill>
                  <a:srgbClr val="C00000"/>
                </a:solidFill>
                <a:latin typeface="Times New Roman" panose="02020603050405020304" pitchFamily="18" charset="0"/>
                <a:cs typeface="Times New Roman" panose="02020603050405020304" pitchFamily="18" charset="0"/>
              </a:rPr>
              <a:t>.</a:t>
            </a:r>
            <a:endParaRPr lang="en-US" dirty="0">
              <a:solidFill>
                <a:srgbClr val="C0000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317" y="1173760"/>
            <a:ext cx="4364711" cy="238012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6411" y="1105666"/>
            <a:ext cx="3913112" cy="2591115"/>
          </a:xfrm>
          <a:prstGeom prst="rect">
            <a:avLst/>
          </a:prstGeom>
        </p:spPr>
      </p:pic>
    </p:spTree>
    <p:extLst>
      <p:ext uri="{BB962C8B-B14F-4D97-AF65-F5344CB8AC3E}">
        <p14:creationId xmlns:p14="http://schemas.microsoft.com/office/powerpoint/2010/main" val="12668031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826852"/>
          </a:xfrm>
        </p:spPr>
        <p:txBody>
          <a:bodyPr/>
          <a:lstStyle/>
          <a:p>
            <a:r>
              <a:rPr lang="en-US" sz="2400" dirty="0" smtClean="0">
                <a:latin typeface="Times New Roman" panose="02020603050405020304" pitchFamily="18" charset="0"/>
                <a:cs typeface="Times New Roman" panose="02020603050405020304" pitchFamily="18" charset="0"/>
              </a:rPr>
              <a:t>Performing EDA</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7. EDA Based on Meals</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826852"/>
            <a:ext cx="8520600" cy="4241258"/>
          </a:xfrm>
        </p:spPr>
        <p:txBody>
          <a:bodyPr/>
          <a:lstStyle/>
          <a:p>
            <a:pPr marL="114300" indent="0">
              <a:buNone/>
            </a:pPr>
            <a:r>
              <a:rPr lang="en-US" b="1" dirty="0">
                <a:solidFill>
                  <a:srgbClr val="C00000"/>
                </a:solidFill>
              </a:rPr>
              <a:t>People at each hotel can choose from four categories of meals which they can book their respective stays with, let's briefly see what those are</a:t>
            </a:r>
            <a:endParaRPr lang="en-US" dirty="0">
              <a:solidFill>
                <a:srgbClr val="C00000"/>
              </a:solidFill>
            </a:endParaRPr>
          </a:p>
          <a:p>
            <a:pPr>
              <a:buClrTx/>
              <a:buFont typeface="Arial" panose="020B0604020202020204" pitchFamily="34" charset="0"/>
              <a:buChar char="●"/>
            </a:pPr>
            <a:r>
              <a:rPr lang="en-US" dirty="0">
                <a:solidFill>
                  <a:srgbClr val="C00000"/>
                </a:solidFill>
              </a:rPr>
              <a:t>Undefined/SC – no meal package</a:t>
            </a:r>
          </a:p>
          <a:p>
            <a:pPr>
              <a:buClrTx/>
              <a:buFont typeface="Arial" panose="020B0604020202020204" pitchFamily="34" charset="0"/>
              <a:buChar char="●"/>
            </a:pPr>
            <a:r>
              <a:rPr lang="en-US" dirty="0">
                <a:solidFill>
                  <a:srgbClr val="C00000"/>
                </a:solidFill>
              </a:rPr>
              <a:t>BB – Bed &amp; Breakfast</a:t>
            </a:r>
          </a:p>
          <a:p>
            <a:pPr>
              <a:buClrTx/>
              <a:buFont typeface="Arial" panose="020B0604020202020204" pitchFamily="34" charset="0"/>
              <a:buChar char="●"/>
            </a:pPr>
            <a:r>
              <a:rPr lang="en-US" dirty="0">
                <a:solidFill>
                  <a:srgbClr val="C00000"/>
                </a:solidFill>
              </a:rPr>
              <a:t>HB – Half board (breakfast and one </a:t>
            </a:r>
            <a:endParaRPr lang="en-US" dirty="0" smtClean="0">
              <a:solidFill>
                <a:srgbClr val="C00000"/>
              </a:solidFill>
            </a:endParaRPr>
          </a:p>
          <a:p>
            <a:pPr marL="114300" indent="0">
              <a:buClrTx/>
              <a:buNone/>
            </a:pPr>
            <a:r>
              <a:rPr lang="en-US" dirty="0" smtClean="0">
                <a:solidFill>
                  <a:srgbClr val="C00000"/>
                </a:solidFill>
              </a:rPr>
              <a:t>other </a:t>
            </a:r>
            <a:r>
              <a:rPr lang="en-US" dirty="0">
                <a:solidFill>
                  <a:srgbClr val="C00000"/>
                </a:solidFill>
              </a:rPr>
              <a:t>meal – usually dinner)</a:t>
            </a:r>
          </a:p>
          <a:p>
            <a:pPr>
              <a:buClrTx/>
              <a:buFont typeface="Arial" panose="020B0604020202020204" pitchFamily="34" charset="0"/>
              <a:buChar char="●"/>
            </a:pPr>
            <a:r>
              <a:rPr lang="en-US" dirty="0">
                <a:solidFill>
                  <a:srgbClr val="C00000"/>
                </a:solidFill>
              </a:rPr>
              <a:t>FB – Full board (breakfast, lunch and </a:t>
            </a:r>
            <a:endParaRPr lang="en-US" dirty="0" smtClean="0">
              <a:solidFill>
                <a:srgbClr val="C00000"/>
              </a:solidFill>
            </a:endParaRPr>
          </a:p>
          <a:p>
            <a:pPr marL="114300" indent="0">
              <a:buClrTx/>
              <a:buNone/>
            </a:pPr>
            <a:r>
              <a:rPr lang="en-US" dirty="0" smtClean="0">
                <a:solidFill>
                  <a:srgbClr val="C00000"/>
                </a:solidFill>
              </a:rPr>
              <a:t>dinner</a:t>
            </a:r>
            <a:r>
              <a:rPr lang="en-US" dirty="0">
                <a:solidFill>
                  <a:srgbClr val="C00000"/>
                </a:solidFill>
              </a:rPr>
              <a:t>)</a:t>
            </a:r>
          </a:p>
          <a:p>
            <a:pPr marL="114300" indent="0">
              <a:buNone/>
            </a:pPr>
            <a:endParaRPr lang="en-US" dirty="0" smtClean="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smtClean="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smtClean="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smtClean="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smtClean="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009" y="1478528"/>
            <a:ext cx="4280170" cy="3130172"/>
          </a:xfrm>
          <a:prstGeom prst="rect">
            <a:avLst/>
          </a:prstGeom>
        </p:spPr>
      </p:pic>
    </p:spTree>
    <p:extLst>
      <p:ext uri="{BB962C8B-B14F-4D97-AF65-F5344CB8AC3E}">
        <p14:creationId xmlns:p14="http://schemas.microsoft.com/office/powerpoint/2010/main" val="40014604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Rectangle 1"/>
          <p:cNvSpPr/>
          <p:nvPr/>
        </p:nvSpPr>
        <p:spPr>
          <a:xfrm>
            <a:off x="315750" y="431516"/>
            <a:ext cx="8622767" cy="4489806"/>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itle 2"/>
          <p:cNvSpPr>
            <a:spLocks noGrp="1"/>
          </p:cNvSpPr>
          <p:nvPr>
            <p:ph type="title"/>
          </p:nvPr>
        </p:nvSpPr>
        <p:spPr/>
        <p:txBody>
          <a:bodyPr/>
          <a:lstStyle/>
          <a:p>
            <a:pPr algn="l"/>
            <a:r>
              <a:rPr lang="en-US" sz="3200" b="1" u="sng" dirty="0" smtClean="0">
                <a:latin typeface="Times New Roman" panose="02020603050405020304" pitchFamily="18" charset="0"/>
                <a:cs typeface="Times New Roman" panose="02020603050405020304" pitchFamily="18" charset="0"/>
              </a:rPr>
              <a:t>Contents</a:t>
            </a:r>
            <a:endParaRPr lang="en-GB" sz="3200" b="1" u="sng"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p:txBody>
          <a:bodyPr/>
          <a:lstStyle/>
          <a:p>
            <a:pPr>
              <a:buClr>
                <a:schemeClr val="bg1"/>
              </a:buClr>
              <a:buFont typeface="+mj-lt"/>
              <a:buAutoNum type="arabicPeriod"/>
            </a:pPr>
            <a:r>
              <a:rPr lang="en-US" dirty="0" smtClean="0">
                <a:solidFill>
                  <a:srgbClr val="C00000"/>
                </a:solidFill>
                <a:latin typeface="Times New Roman" panose="02020603050405020304" pitchFamily="18" charset="0"/>
                <a:cs typeface="Times New Roman" panose="02020603050405020304" pitchFamily="18" charset="0"/>
              </a:rPr>
              <a:t>Introduction</a:t>
            </a:r>
          </a:p>
          <a:p>
            <a:pPr>
              <a:buClr>
                <a:schemeClr val="bg1"/>
              </a:buClr>
              <a:buFont typeface="+mj-lt"/>
              <a:buAutoNum type="arabicPeriod"/>
            </a:pPr>
            <a:r>
              <a:rPr lang="en-US" dirty="0">
                <a:solidFill>
                  <a:srgbClr val="C00000"/>
                </a:solidFill>
                <a:latin typeface="Times New Roman" panose="02020603050405020304" pitchFamily="18" charset="0"/>
                <a:cs typeface="Times New Roman" panose="02020603050405020304" pitchFamily="18" charset="0"/>
              </a:rPr>
              <a:t>Work </a:t>
            </a:r>
            <a:r>
              <a:rPr lang="en-US" dirty="0" smtClean="0">
                <a:solidFill>
                  <a:srgbClr val="C00000"/>
                </a:solidFill>
                <a:latin typeface="Times New Roman" panose="02020603050405020304" pitchFamily="18" charset="0"/>
                <a:cs typeface="Times New Roman" panose="02020603050405020304" pitchFamily="18" charset="0"/>
              </a:rPr>
              <a:t>Overflow</a:t>
            </a:r>
          </a:p>
          <a:p>
            <a:pPr>
              <a:buClr>
                <a:schemeClr val="bg1"/>
              </a:buClr>
              <a:buFont typeface="+mj-lt"/>
              <a:buAutoNum type="arabicPeriod"/>
            </a:pPr>
            <a:r>
              <a:rPr lang="en-US" dirty="0" smtClean="0">
                <a:solidFill>
                  <a:srgbClr val="C00000"/>
                </a:solidFill>
                <a:latin typeface="Times New Roman" panose="02020603050405020304" pitchFamily="18" charset="0"/>
                <a:cs typeface="Times New Roman" panose="02020603050405020304" pitchFamily="18" charset="0"/>
              </a:rPr>
              <a:t>Data Understanding</a:t>
            </a:r>
          </a:p>
          <a:p>
            <a:pPr>
              <a:buClr>
                <a:schemeClr val="bg1"/>
              </a:buClr>
              <a:buFont typeface="+mj-lt"/>
              <a:buAutoNum type="arabicPeriod"/>
            </a:pPr>
            <a:r>
              <a:rPr lang="en-US" dirty="0">
                <a:solidFill>
                  <a:srgbClr val="C00000"/>
                </a:solidFill>
                <a:latin typeface="Times New Roman" panose="02020603050405020304" pitchFamily="18" charset="0"/>
                <a:cs typeface="Times New Roman" panose="02020603050405020304" pitchFamily="18" charset="0"/>
              </a:rPr>
              <a:t>Data cleaning and handling of missing </a:t>
            </a:r>
            <a:r>
              <a:rPr lang="en-US" dirty="0" smtClean="0">
                <a:solidFill>
                  <a:srgbClr val="C00000"/>
                </a:solidFill>
                <a:latin typeface="Times New Roman" panose="02020603050405020304" pitchFamily="18" charset="0"/>
                <a:cs typeface="Times New Roman" panose="02020603050405020304" pitchFamily="18" charset="0"/>
              </a:rPr>
              <a:t>values</a:t>
            </a:r>
          </a:p>
          <a:p>
            <a:pPr>
              <a:buClr>
                <a:schemeClr val="bg1"/>
              </a:buClr>
              <a:buFont typeface="+mj-lt"/>
              <a:buAutoNum type="arabicPeriod"/>
            </a:pPr>
            <a:r>
              <a:rPr lang="en-US" dirty="0" smtClean="0">
                <a:solidFill>
                  <a:srgbClr val="C00000"/>
                </a:solidFill>
                <a:latin typeface="Times New Roman" panose="02020603050405020304" pitchFamily="18" charset="0"/>
                <a:cs typeface="Times New Roman" panose="02020603050405020304" pitchFamily="18" charset="0"/>
              </a:rPr>
              <a:t>Data Processing</a:t>
            </a:r>
          </a:p>
          <a:p>
            <a:pPr>
              <a:buClr>
                <a:schemeClr val="bg1"/>
              </a:buClr>
              <a:buFont typeface="+mj-lt"/>
              <a:buAutoNum type="arabicPeriod"/>
            </a:pPr>
            <a:r>
              <a:rPr lang="en-US" dirty="0" smtClean="0">
                <a:solidFill>
                  <a:srgbClr val="C00000"/>
                </a:solidFill>
                <a:latin typeface="Times New Roman" panose="02020603050405020304" pitchFamily="18" charset="0"/>
                <a:cs typeface="Times New Roman" panose="02020603050405020304" pitchFamily="18" charset="0"/>
              </a:rPr>
              <a:t>Problem Statement</a:t>
            </a:r>
          </a:p>
          <a:p>
            <a:pPr>
              <a:buClr>
                <a:schemeClr val="bg1"/>
              </a:buClr>
              <a:buFont typeface="+mj-lt"/>
              <a:buAutoNum type="arabicPeriod"/>
            </a:pPr>
            <a:r>
              <a:rPr lang="en-US" dirty="0" smtClean="0">
                <a:solidFill>
                  <a:srgbClr val="C00000"/>
                </a:solidFill>
                <a:latin typeface="Times New Roman" panose="02020603050405020304" pitchFamily="18" charset="0"/>
                <a:cs typeface="Times New Roman" panose="02020603050405020304" pitchFamily="18" charset="0"/>
              </a:rPr>
              <a:t>Correlation </a:t>
            </a:r>
            <a:r>
              <a:rPr lang="en-US" dirty="0" err="1" smtClean="0">
                <a:solidFill>
                  <a:srgbClr val="C00000"/>
                </a:solidFill>
                <a:latin typeface="Times New Roman" panose="02020603050405020304" pitchFamily="18" charset="0"/>
                <a:cs typeface="Times New Roman" panose="02020603050405020304" pitchFamily="18" charset="0"/>
              </a:rPr>
              <a:t>Heatmap</a:t>
            </a:r>
            <a:endParaRPr lang="en-US" dirty="0" smtClean="0">
              <a:solidFill>
                <a:srgbClr val="C00000"/>
              </a:solidFill>
              <a:latin typeface="Times New Roman" panose="02020603050405020304" pitchFamily="18" charset="0"/>
              <a:cs typeface="Times New Roman" panose="02020603050405020304" pitchFamily="18" charset="0"/>
            </a:endParaRPr>
          </a:p>
          <a:p>
            <a:pPr>
              <a:buClr>
                <a:schemeClr val="bg1"/>
              </a:buClr>
              <a:buFont typeface="+mj-lt"/>
              <a:buAutoNum type="arabicPeriod"/>
            </a:pPr>
            <a:r>
              <a:rPr lang="en-US" dirty="0" smtClean="0">
                <a:solidFill>
                  <a:srgbClr val="C00000"/>
                </a:solidFill>
                <a:latin typeface="Times New Roman" panose="02020603050405020304" pitchFamily="18" charset="0"/>
                <a:cs typeface="Times New Roman" panose="02020603050405020304" pitchFamily="18" charset="0"/>
              </a:rPr>
              <a:t>Performing EDA</a:t>
            </a:r>
          </a:p>
          <a:p>
            <a:pPr>
              <a:buClr>
                <a:schemeClr val="bg1"/>
              </a:buClr>
              <a:buFont typeface="+mj-lt"/>
              <a:buAutoNum type="arabicPeriod"/>
            </a:pPr>
            <a:r>
              <a:rPr lang="en-US" dirty="0" smtClean="0">
                <a:solidFill>
                  <a:srgbClr val="C00000"/>
                </a:solidFill>
                <a:latin typeface="Times New Roman" panose="02020603050405020304" pitchFamily="18" charset="0"/>
                <a:cs typeface="Times New Roman" panose="02020603050405020304" pitchFamily="18" charset="0"/>
              </a:rPr>
              <a:t>Conclusion</a:t>
            </a:r>
            <a:endParaRPr lang="en-US"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826852"/>
          </a:xfrm>
        </p:spPr>
        <p:txBody>
          <a:bodyPr/>
          <a:lstStyle/>
          <a:p>
            <a:r>
              <a:rPr lang="en-US" sz="2400" dirty="0" smtClean="0">
                <a:latin typeface="Times New Roman" panose="02020603050405020304" pitchFamily="18" charset="0"/>
                <a:cs typeface="Times New Roman" panose="02020603050405020304" pitchFamily="18" charset="0"/>
              </a:rPr>
              <a:t>Performing EDA</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8. EDA Based on Type of visitors</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826852"/>
            <a:ext cx="8520600" cy="4241258"/>
          </a:xfrm>
        </p:spPr>
        <p:txBody>
          <a:bodyPr/>
          <a:lstStyle/>
          <a:p>
            <a:pPr marL="114300" indent="0">
              <a:buNone/>
            </a:pPr>
            <a:r>
              <a:rPr lang="en-US" dirty="0" smtClean="0">
                <a:solidFill>
                  <a:srgbClr val="C00000"/>
                </a:solidFill>
                <a:latin typeface="Times New Roman" panose="02020603050405020304" pitchFamily="18" charset="0"/>
                <a:cs typeface="Times New Roman" panose="02020603050405020304" pitchFamily="18" charset="0"/>
              </a:rPr>
              <a:t>         .</a:t>
            </a:r>
            <a:endParaRPr lang="en-US" dirty="0">
              <a:solidFill>
                <a:srgbClr val="C0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76" y="826852"/>
            <a:ext cx="4669194" cy="216131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0894" y="826852"/>
            <a:ext cx="4026130" cy="207531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9774" y="2988166"/>
            <a:ext cx="4484451" cy="2075799"/>
          </a:xfrm>
          <a:prstGeom prst="rect">
            <a:avLst/>
          </a:prstGeom>
        </p:spPr>
      </p:pic>
    </p:spTree>
    <p:extLst>
      <p:ext uri="{BB962C8B-B14F-4D97-AF65-F5344CB8AC3E}">
        <p14:creationId xmlns:p14="http://schemas.microsoft.com/office/powerpoint/2010/main" val="18728505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826852"/>
          </a:xfrm>
        </p:spPr>
        <p:txBody>
          <a:bodyPr/>
          <a:lstStyle/>
          <a:p>
            <a:r>
              <a:rPr lang="en-US" sz="2400" dirty="0" smtClean="0">
                <a:latin typeface="Times New Roman" panose="02020603050405020304" pitchFamily="18" charset="0"/>
                <a:cs typeface="Times New Roman" panose="02020603050405020304" pitchFamily="18" charset="0"/>
              </a:rPr>
              <a:t>Performing EDA</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9. EDA Based on Country</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826852"/>
            <a:ext cx="8520600" cy="4241258"/>
          </a:xfrm>
        </p:spPr>
        <p:txBody>
          <a:bodyPr/>
          <a:lstStyle/>
          <a:p>
            <a:pPr marL="114300" indent="0">
              <a:buNone/>
            </a:pPr>
            <a:endParaRPr lang="en-US" dirty="0" smtClean="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a:solidFill>
                <a:srgbClr val="C00000"/>
              </a:solidFill>
              <a:latin typeface="Times New Roman" panose="02020603050405020304" pitchFamily="18" charset="0"/>
              <a:cs typeface="Times New Roman" panose="02020603050405020304" pitchFamily="18" charset="0"/>
            </a:endParaRPr>
          </a:p>
          <a:p>
            <a:pPr marL="114300" indent="0">
              <a:buNone/>
            </a:pPr>
            <a:endParaRPr lang="en-US" dirty="0" smtClean="0">
              <a:solidFill>
                <a:srgbClr val="C00000"/>
              </a:solidFill>
              <a:latin typeface="Times New Roman" panose="02020603050405020304" pitchFamily="18" charset="0"/>
              <a:cs typeface="Times New Roman" panose="02020603050405020304" pitchFamily="18" charset="0"/>
            </a:endParaRPr>
          </a:p>
          <a:p>
            <a:pPr marL="114300" indent="0">
              <a:buNone/>
            </a:pPr>
            <a:r>
              <a:rPr lang="en-US" dirty="0" smtClean="0">
                <a:solidFill>
                  <a:srgbClr val="C00000"/>
                </a:solidFill>
                <a:latin typeface="Times New Roman" panose="02020603050405020304" pitchFamily="18" charset="0"/>
                <a:cs typeface="Times New Roman" panose="02020603050405020304" pitchFamily="18" charset="0"/>
              </a:rPr>
              <a:t>Clearly from the Data we can see Portugal (PRT) is </a:t>
            </a:r>
          </a:p>
          <a:p>
            <a:pPr marL="114300" indent="0">
              <a:buNone/>
            </a:pPr>
            <a:r>
              <a:rPr lang="en-US" dirty="0" smtClean="0">
                <a:solidFill>
                  <a:srgbClr val="C00000"/>
                </a:solidFill>
                <a:latin typeface="Times New Roman" panose="02020603050405020304" pitchFamily="18" charset="0"/>
                <a:cs typeface="Times New Roman" panose="02020603050405020304" pitchFamily="18" charset="0"/>
              </a:rPr>
              <a:t>the top most county in bookings done for both city </a:t>
            </a:r>
          </a:p>
          <a:p>
            <a:pPr marL="114300" indent="0">
              <a:buNone/>
            </a:pPr>
            <a:r>
              <a:rPr lang="en-US" dirty="0" smtClean="0">
                <a:solidFill>
                  <a:srgbClr val="C00000"/>
                </a:solidFill>
                <a:latin typeface="Times New Roman" panose="02020603050405020304" pitchFamily="18" charset="0"/>
                <a:cs typeface="Times New Roman" panose="02020603050405020304" pitchFamily="18" charset="0"/>
              </a:rPr>
              <a:t>and resort hotel, then followed by France (FRA) </a:t>
            </a:r>
          </a:p>
          <a:p>
            <a:pPr marL="114300" indent="0">
              <a:buNone/>
            </a:pPr>
            <a:r>
              <a:rPr lang="en-US" dirty="0" smtClean="0">
                <a:solidFill>
                  <a:srgbClr val="C00000"/>
                </a:solidFill>
                <a:latin typeface="Times New Roman" panose="02020603050405020304" pitchFamily="18" charset="0"/>
                <a:cs typeface="Times New Roman" panose="02020603050405020304" pitchFamily="18" charset="0"/>
              </a:rPr>
              <a:t>then Great Britain (GBR)</a:t>
            </a:r>
            <a:endParaRPr lang="en-US"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1432" y="510702"/>
            <a:ext cx="3472774" cy="4385026"/>
          </a:xfrm>
          <a:prstGeom prst="rect">
            <a:avLst/>
          </a:prstGeom>
        </p:spPr>
      </p:pic>
    </p:spTree>
    <p:extLst>
      <p:ext uri="{BB962C8B-B14F-4D97-AF65-F5344CB8AC3E}">
        <p14:creationId xmlns:p14="http://schemas.microsoft.com/office/powerpoint/2010/main" val="7594057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826852"/>
          </a:xfrm>
        </p:spPr>
        <p:txBody>
          <a:bodyPr/>
          <a:lstStyle/>
          <a:p>
            <a:r>
              <a:rPr lang="en-US" sz="2400" dirty="0" smtClean="0">
                <a:latin typeface="Times New Roman" panose="02020603050405020304" pitchFamily="18" charset="0"/>
                <a:cs typeface="Times New Roman" panose="02020603050405020304" pitchFamily="18" charset="0"/>
              </a:rPr>
              <a:t>Performing EDA</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10. EDA Based on Type of rooms</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826852"/>
            <a:ext cx="8520600" cy="4241258"/>
          </a:xfrm>
        </p:spPr>
        <p:txBody>
          <a:bodyPr/>
          <a:lstStyle/>
          <a:p>
            <a:pPr marL="114300" indent="0">
              <a:buNone/>
            </a:pPr>
            <a:r>
              <a:rPr lang="en-US" dirty="0" smtClean="0">
                <a:solidFill>
                  <a:srgbClr val="C00000"/>
                </a:solidFill>
                <a:latin typeface="Times New Roman" panose="02020603050405020304" pitchFamily="18" charset="0"/>
                <a:cs typeface="Times New Roman" panose="02020603050405020304" pitchFamily="18" charset="0"/>
              </a:rPr>
              <a:t>                      </a:t>
            </a:r>
          </a:p>
          <a:p>
            <a:pPr marL="114300" indent="0">
              <a:buNone/>
            </a:pPr>
            <a:r>
              <a:rPr lang="en-US" dirty="0">
                <a:solidFill>
                  <a:srgbClr val="C00000"/>
                </a:solidFill>
                <a:latin typeface="Times New Roman" panose="02020603050405020304" pitchFamily="18" charset="0"/>
                <a:cs typeface="Times New Roman" panose="02020603050405020304" pitchFamily="18" charset="0"/>
              </a:rPr>
              <a:t> </a:t>
            </a:r>
            <a:r>
              <a:rPr lang="en-US" dirty="0" smtClean="0">
                <a:solidFill>
                  <a:srgbClr val="C00000"/>
                </a:solidFill>
                <a:latin typeface="Times New Roman" panose="02020603050405020304" pitchFamily="18" charset="0"/>
                <a:cs typeface="Times New Roman" panose="02020603050405020304" pitchFamily="18" charset="0"/>
              </a:rPr>
              <a:t>               .</a:t>
            </a:r>
            <a:endParaRPr lang="en-US" dirty="0">
              <a:solidFill>
                <a:srgbClr val="C0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00" y="867563"/>
            <a:ext cx="3851738" cy="211951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2904" y="898455"/>
            <a:ext cx="4299396" cy="204902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6501" y="2991979"/>
            <a:ext cx="5241301" cy="2151521"/>
          </a:xfrm>
          <a:prstGeom prst="rect">
            <a:avLst/>
          </a:prstGeom>
        </p:spPr>
      </p:pic>
    </p:spTree>
    <p:extLst>
      <p:ext uri="{BB962C8B-B14F-4D97-AF65-F5344CB8AC3E}">
        <p14:creationId xmlns:p14="http://schemas.microsoft.com/office/powerpoint/2010/main" val="39556328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883" y="583659"/>
            <a:ext cx="8520600" cy="466928"/>
          </a:xfrm>
        </p:spPr>
        <p:txBody>
          <a:bodyPr/>
          <a:lstStyle/>
          <a:p>
            <a:r>
              <a:rPr lang="en-US" dirty="0" smtClean="0">
                <a:latin typeface="Times New Roman" panose="02020603050405020304" pitchFamily="18" charset="0"/>
                <a:cs typeface="Times New Roman" panose="02020603050405020304" pitchFamily="18" charset="0"/>
              </a:rPr>
              <a:t>Conclusion</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40883" y="1322961"/>
            <a:ext cx="8520600" cy="4523361"/>
          </a:xfrm>
        </p:spPr>
        <p:txBody>
          <a:bodyPr/>
          <a:lstStyle/>
          <a:p>
            <a:pPr>
              <a:buClrTx/>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There </a:t>
            </a:r>
            <a:r>
              <a:rPr lang="en-US" dirty="0">
                <a:solidFill>
                  <a:srgbClr val="C00000"/>
                </a:solidFill>
                <a:latin typeface="Times New Roman" panose="02020603050405020304" pitchFamily="18" charset="0"/>
                <a:cs typeface="Times New Roman" panose="02020603050405020304" pitchFamily="18" charset="0"/>
              </a:rPr>
              <a:t>was a lot of duplicate data</a:t>
            </a:r>
            <a:r>
              <a:rPr lang="en-US" dirty="0" smtClean="0">
                <a:solidFill>
                  <a:srgbClr val="C00000"/>
                </a:solidFill>
                <a:latin typeface="Times New Roman" panose="02020603050405020304" pitchFamily="18" charset="0"/>
                <a:cs typeface="Times New Roman" panose="02020603050405020304" pitchFamily="18" charset="0"/>
              </a:rPr>
              <a:t>.</a:t>
            </a:r>
          </a:p>
          <a:p>
            <a:pPr>
              <a:buClrTx/>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Choosing </a:t>
            </a:r>
            <a:r>
              <a:rPr lang="en-US" dirty="0">
                <a:solidFill>
                  <a:srgbClr val="C00000"/>
                </a:solidFill>
                <a:latin typeface="Times New Roman" panose="02020603050405020304" pitchFamily="18" charset="0"/>
                <a:cs typeface="Times New Roman" panose="02020603050405020304" pitchFamily="18" charset="0"/>
              </a:rPr>
              <a:t>appropriate visualization techniques to use was difficult.</a:t>
            </a:r>
          </a:p>
          <a:p>
            <a:pPr>
              <a:buClrTx/>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A </a:t>
            </a:r>
            <a:r>
              <a:rPr lang="en-US" dirty="0">
                <a:solidFill>
                  <a:srgbClr val="C00000"/>
                </a:solidFill>
                <a:latin typeface="Times New Roman" panose="02020603050405020304" pitchFamily="18" charset="0"/>
                <a:cs typeface="Times New Roman" panose="02020603050405020304" pitchFamily="18" charset="0"/>
              </a:rPr>
              <a:t>lot of null values were there in the dataset</a:t>
            </a:r>
            <a:r>
              <a:rPr lang="en-US" dirty="0" smtClean="0">
                <a:solidFill>
                  <a:srgbClr val="C00000"/>
                </a:solidFill>
                <a:latin typeface="Times New Roman" panose="02020603050405020304" pitchFamily="18" charset="0"/>
                <a:cs typeface="Times New Roman" panose="02020603050405020304" pitchFamily="18" charset="0"/>
              </a:rPr>
              <a:t>.</a:t>
            </a:r>
          </a:p>
          <a:p>
            <a:pPr>
              <a:buClrTx/>
              <a:buFont typeface="Arial" panose="020B0604020202020204" pitchFamily="34" charset="0"/>
              <a:buChar char="•"/>
            </a:pPr>
            <a:r>
              <a:rPr lang="en-GB" dirty="0">
                <a:solidFill>
                  <a:srgbClr val="C00000"/>
                </a:solidFill>
                <a:latin typeface="Times New Roman" panose="02020603050405020304" pitchFamily="18" charset="0"/>
                <a:cs typeface="Times New Roman" panose="02020603050405020304" pitchFamily="18" charset="0"/>
              </a:rPr>
              <a:t>Since we were working with limited amount of data there is a pretty good chance of model decay in the future. To counter this, periodic </a:t>
            </a:r>
            <a:r>
              <a:rPr lang="en-GB" dirty="0" smtClean="0">
                <a:solidFill>
                  <a:srgbClr val="C00000"/>
                </a:solidFill>
                <a:latin typeface="Times New Roman" panose="02020603050405020304" pitchFamily="18" charset="0"/>
                <a:cs typeface="Times New Roman" panose="02020603050405020304" pitchFamily="18" charset="0"/>
              </a:rPr>
              <a:t>remodelling </a:t>
            </a:r>
            <a:r>
              <a:rPr lang="en-GB" dirty="0">
                <a:solidFill>
                  <a:srgbClr val="C00000"/>
                </a:solidFill>
                <a:latin typeface="Times New Roman" panose="02020603050405020304" pitchFamily="18" charset="0"/>
                <a:cs typeface="Times New Roman" panose="02020603050405020304" pitchFamily="18" charset="0"/>
              </a:rPr>
              <a:t>and configuring of the model would be required</a:t>
            </a:r>
            <a:r>
              <a:rPr lang="en-GB" dirty="0" smtClean="0">
                <a:solidFill>
                  <a:srgbClr val="C00000"/>
                </a:solidFill>
                <a:latin typeface="Times New Roman" panose="02020603050405020304" pitchFamily="18" charset="0"/>
                <a:cs typeface="Times New Roman" panose="02020603050405020304" pitchFamily="18" charset="0"/>
              </a:rPr>
              <a:t>.</a:t>
            </a:r>
            <a:endParaRPr lang="en-US" dirty="0" smtClean="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49400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313234"/>
            <a:ext cx="8520600" cy="1498060"/>
          </a:xfrm>
        </p:spPr>
        <p:txBody>
          <a:bodyPr/>
          <a:lstStyle/>
          <a:p>
            <a:pPr algn="ctr"/>
            <a:r>
              <a:rPr lang="en-US" sz="9600" dirty="0" smtClean="0"/>
              <a:t>THANK YOU</a:t>
            </a:r>
            <a:endParaRPr lang="en-GB" sz="9600" dirty="0"/>
          </a:p>
        </p:txBody>
      </p:sp>
      <p:sp>
        <p:nvSpPr>
          <p:cNvPr id="3" name="Text Placeholder 2"/>
          <p:cNvSpPr>
            <a:spLocks noGrp="1"/>
          </p:cNvSpPr>
          <p:nvPr>
            <p:ph type="body" idx="1"/>
          </p:nvPr>
        </p:nvSpPr>
        <p:spPr>
          <a:xfrm>
            <a:off x="2636195" y="4542818"/>
            <a:ext cx="3365355" cy="58366"/>
          </a:xfrm>
        </p:spPr>
        <p:txBody>
          <a:bodyPr/>
          <a:lstStyle/>
          <a:p>
            <a:pPr marL="114300" indent="0">
              <a:buNone/>
            </a:pPr>
            <a:endParaRPr lang="en-GB" dirty="0">
              <a:solidFill>
                <a:srgbClr val="C00000"/>
              </a:solidFill>
            </a:endParaRPr>
          </a:p>
        </p:txBody>
      </p:sp>
    </p:spTree>
    <p:extLst>
      <p:ext uri="{BB962C8B-B14F-4D97-AF65-F5344CB8AC3E}">
        <p14:creationId xmlns:p14="http://schemas.microsoft.com/office/powerpoint/2010/main" val="5218053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panose="02020603050405020304" pitchFamily="18" charset="0"/>
                <a:cs typeface="Times New Roman" panose="02020603050405020304" pitchFamily="18" charset="0"/>
              </a:rPr>
              <a:t>Introduction</a:t>
            </a:r>
            <a:endParaRPr lang="en-GB"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a:buClr>
                <a:schemeClr val="bg1"/>
              </a:buClr>
              <a:buSzPct val="100000"/>
              <a:buFont typeface="Arial" panose="020B0604020202020204" pitchFamily="34" charset="0"/>
              <a:buChar char="•"/>
            </a:pPr>
            <a:r>
              <a:rPr lang="en-US" dirty="0" smtClean="0">
                <a:solidFill>
                  <a:srgbClr val="C00000"/>
                </a:solidFill>
              </a:rPr>
              <a:t>The hotel industry is one of the most important components within the service industry, catering for customers who require overnight accommodation. It is closely associated with the travel industry and the hospitality industry, although there are notable differences in the scope.</a:t>
            </a:r>
          </a:p>
          <a:p>
            <a:pPr>
              <a:buClr>
                <a:schemeClr val="bg1"/>
              </a:buClr>
              <a:buSzPct val="100000"/>
              <a:buFont typeface="Arial" panose="020B0604020202020204" pitchFamily="34" charset="0"/>
              <a:buChar char="•"/>
            </a:pPr>
            <a:r>
              <a:rPr lang="en-US" dirty="0" smtClean="0">
                <a:solidFill>
                  <a:srgbClr val="C00000"/>
                </a:solidFill>
              </a:rPr>
              <a:t>Overall, sales from hotel accounts 87.4% of the hotel industry revenue (in India 53.9% and 8% total employment rate)</a:t>
            </a:r>
          </a:p>
          <a:p>
            <a:pPr>
              <a:buClr>
                <a:schemeClr val="bg1"/>
              </a:buClr>
              <a:buSzPct val="100000"/>
              <a:buFont typeface="Arial" panose="020B0604020202020204" pitchFamily="34" charset="0"/>
              <a:buChar char="•"/>
            </a:pPr>
            <a:r>
              <a:rPr lang="en-GB" dirty="0">
                <a:solidFill>
                  <a:srgbClr val="C00000"/>
                </a:solidFill>
              </a:rPr>
              <a:t>In tourism and travel related industries, most of the research on Revenue Management demand forecasting and prediction problems employ data from the aviation industry, in the format known as the Passenger Name Record (PNR). </a:t>
            </a:r>
            <a:endParaRPr lang="en-GB" dirty="0">
              <a:solidFill>
                <a:srgbClr val="C00000"/>
              </a:solidFill>
            </a:endParaRPr>
          </a:p>
        </p:txBody>
      </p:sp>
    </p:spTree>
    <p:extLst>
      <p:ext uri="{BB962C8B-B14F-4D97-AF65-F5344CB8AC3E}">
        <p14:creationId xmlns:p14="http://schemas.microsoft.com/office/powerpoint/2010/main" val="2294015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panose="02020603050405020304" pitchFamily="18" charset="0"/>
                <a:cs typeface="Times New Roman" panose="02020603050405020304" pitchFamily="18" charset="0"/>
              </a:rPr>
              <a:t>Work Overflow</a:t>
            </a:r>
            <a:endParaRPr lang="en-GB"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a:buClrTx/>
              <a:buFont typeface="Wingdings" panose="05000000000000000000" pitchFamily="2" charset="2"/>
              <a:buChar char="Ø"/>
            </a:pPr>
            <a:endParaRPr lang="en-US" dirty="0" smtClean="0">
              <a:solidFill>
                <a:srgbClr val="C00000"/>
              </a:solidFill>
              <a:latin typeface="Times New Roman" panose="02020603050405020304" pitchFamily="18" charset="0"/>
              <a:cs typeface="Times New Roman" panose="02020603050405020304" pitchFamily="18" charset="0"/>
            </a:endParaRPr>
          </a:p>
          <a:p>
            <a:pPr>
              <a:buClrTx/>
              <a:buFont typeface="Wingdings" panose="05000000000000000000" pitchFamily="2" charset="2"/>
              <a:buChar char="Ø"/>
            </a:pPr>
            <a:endParaRPr lang="en-US" dirty="0">
              <a:solidFill>
                <a:srgbClr val="C00000"/>
              </a:solidFill>
              <a:latin typeface="Times New Roman" panose="02020603050405020304" pitchFamily="18" charset="0"/>
              <a:cs typeface="Times New Roman" panose="02020603050405020304" pitchFamily="18" charset="0"/>
            </a:endParaRPr>
          </a:p>
          <a:p>
            <a:pPr>
              <a:buClrTx/>
              <a:buFont typeface="Wingdings" panose="05000000000000000000" pitchFamily="2" charset="2"/>
              <a:buChar char="Ø"/>
            </a:pPr>
            <a:endParaRPr lang="en-US" dirty="0" smtClean="0">
              <a:solidFill>
                <a:srgbClr val="C00000"/>
              </a:solidFill>
              <a:latin typeface="Times New Roman" panose="02020603050405020304" pitchFamily="18" charset="0"/>
              <a:cs typeface="Times New Roman" panose="02020603050405020304" pitchFamily="18" charset="0"/>
            </a:endParaRPr>
          </a:p>
          <a:p>
            <a:pPr>
              <a:buClrTx/>
              <a:buFont typeface="Wingdings" panose="05000000000000000000" pitchFamily="2" charset="2"/>
              <a:buChar char="Ø"/>
            </a:pPr>
            <a:r>
              <a:rPr lang="en-US" dirty="0" smtClean="0">
                <a:solidFill>
                  <a:srgbClr val="C00000"/>
                </a:solidFill>
                <a:latin typeface="Times New Roman" panose="02020603050405020304" pitchFamily="18" charset="0"/>
                <a:cs typeface="Times New Roman" panose="02020603050405020304" pitchFamily="18" charset="0"/>
              </a:rPr>
              <a:t>Work is divided into three steps:</a:t>
            </a:r>
            <a:endParaRPr lang="en-GB" dirty="0" smtClean="0">
              <a:solidFill>
                <a:srgbClr val="C00000"/>
              </a:solidFill>
              <a:latin typeface="Times New Roman" panose="02020603050405020304" pitchFamily="18" charset="0"/>
              <a:cs typeface="Times New Roman" panose="02020603050405020304" pitchFamily="18" charset="0"/>
            </a:endParaRPr>
          </a:p>
          <a:p>
            <a:pPr marL="114300" indent="0">
              <a:buClrTx/>
              <a:buNone/>
            </a:pPr>
            <a:r>
              <a:rPr lang="en-US" dirty="0" smtClean="0">
                <a:solidFill>
                  <a:srgbClr val="C00000"/>
                </a:solidFill>
                <a:latin typeface="Times New Roman" panose="02020603050405020304" pitchFamily="18" charset="0"/>
                <a:cs typeface="Times New Roman" panose="02020603050405020304" pitchFamily="18" charset="0"/>
              </a:rPr>
              <a:t>Step 1</a:t>
            </a:r>
            <a:r>
              <a:rPr lang="en-US" dirty="0" smtClean="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 Data Collection and Understanding the data</a:t>
            </a:r>
          </a:p>
          <a:p>
            <a:pPr marL="114300" indent="0">
              <a:buClrTx/>
              <a:buNone/>
            </a:pPr>
            <a:r>
              <a:rPr lang="en-US" dirty="0" smtClean="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Step 2 Data cleanup and Handling the missing values</a:t>
            </a:r>
          </a:p>
          <a:p>
            <a:pPr marL="114300" indent="0">
              <a:buClrTx/>
              <a:buNone/>
            </a:pPr>
            <a:r>
              <a:rPr lang="en-US" dirty="0" smtClean="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Step 3  Performing EDA with the help of Visualizations</a:t>
            </a:r>
          </a:p>
          <a:p>
            <a:pPr marL="114300" indent="0">
              <a:buClrTx/>
              <a:buNone/>
            </a:pPr>
            <a:endParaRPr lang="en-US"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endParaRPr>
          </a:p>
          <a:p>
            <a:pPr marL="114300" indent="0">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78564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panose="02020603050405020304" pitchFamily="18" charset="0"/>
                <a:cs typeface="Times New Roman" panose="02020603050405020304" pitchFamily="18" charset="0"/>
              </a:rPr>
              <a:t>Types of EDA</a:t>
            </a:r>
            <a:endParaRPr lang="en-GB"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114300" indent="0">
              <a:buClrTx/>
              <a:buNone/>
            </a:pPr>
            <a:r>
              <a:rPr lang="en-US"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EDA is basically Divided into 3 steps:</a:t>
            </a:r>
          </a:p>
          <a:p>
            <a:pPr>
              <a:buClr>
                <a:schemeClr val="tx1"/>
              </a:buClr>
              <a:buFont typeface="+mj-lt"/>
              <a:buAutoNum type="arabicParenR"/>
            </a:pPr>
            <a:r>
              <a:rPr lang="en-US" b="1" u="sng"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Univariate analysis</a:t>
            </a:r>
            <a:r>
              <a:rPr lang="en-US"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smtClean="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It </a:t>
            </a:r>
            <a:r>
              <a:rPr lang="en-US" dirty="0" smtClean="0">
                <a:solidFill>
                  <a:srgbClr val="C00000"/>
                </a:solidFill>
                <a:latin typeface="Times New Roman" panose="02020603050405020304" pitchFamily="18" charset="0"/>
                <a:cs typeface="Times New Roman" panose="02020603050405020304" pitchFamily="18" charset="0"/>
              </a:rPr>
              <a:t>is </a:t>
            </a:r>
            <a:r>
              <a:rPr lang="en-US" dirty="0">
                <a:solidFill>
                  <a:srgbClr val="C00000"/>
                </a:solidFill>
                <a:latin typeface="Times New Roman" panose="02020603050405020304" pitchFamily="18" charset="0"/>
                <a:cs typeface="Times New Roman" panose="02020603050405020304" pitchFamily="18" charset="0"/>
              </a:rPr>
              <a:t>the simplest form of analyzing data. “</a:t>
            </a:r>
            <a:r>
              <a:rPr lang="en-US" dirty="0" err="1">
                <a:solidFill>
                  <a:srgbClr val="C00000"/>
                </a:solidFill>
                <a:latin typeface="Times New Roman" panose="02020603050405020304" pitchFamily="18" charset="0"/>
                <a:cs typeface="Times New Roman" panose="02020603050405020304" pitchFamily="18" charset="0"/>
              </a:rPr>
              <a:t>Uni</a:t>
            </a:r>
            <a:r>
              <a:rPr lang="en-US" dirty="0">
                <a:solidFill>
                  <a:srgbClr val="C00000"/>
                </a:solidFill>
                <a:latin typeface="Times New Roman" panose="02020603050405020304" pitchFamily="18" charset="0"/>
                <a:cs typeface="Times New Roman" panose="02020603050405020304" pitchFamily="18" charset="0"/>
              </a:rPr>
              <a:t>” means “one”, so in other words your data has only one variable. It doesn’t deal with causes or relationships </a:t>
            </a:r>
            <a:r>
              <a:rPr lang="en-US" dirty="0" smtClean="0">
                <a:solidFill>
                  <a:srgbClr val="C00000"/>
                </a:solidFill>
                <a:latin typeface="Times New Roman" panose="02020603050405020304" pitchFamily="18" charset="0"/>
                <a:cs typeface="Times New Roman" panose="02020603050405020304" pitchFamily="18" charset="0"/>
              </a:rPr>
              <a:t>and </a:t>
            </a:r>
            <a:r>
              <a:rPr lang="en-US" dirty="0">
                <a:solidFill>
                  <a:srgbClr val="C00000"/>
                </a:solidFill>
                <a:latin typeface="Times New Roman" panose="02020603050405020304" pitchFamily="18" charset="0"/>
                <a:cs typeface="Times New Roman" panose="02020603050405020304" pitchFamily="18" charset="0"/>
              </a:rPr>
              <a:t>it’s major purpose is to describe; It takes data, summarizes that data and finds patterns in the data</a:t>
            </a:r>
            <a:r>
              <a:rPr lang="en-US" dirty="0" smtClean="0">
                <a:solidFill>
                  <a:srgbClr val="C00000"/>
                </a:solidFill>
                <a:latin typeface="Times New Roman" panose="02020603050405020304" pitchFamily="18" charset="0"/>
                <a:cs typeface="Times New Roman" panose="02020603050405020304" pitchFamily="18" charset="0"/>
              </a:rPr>
              <a:t>.</a:t>
            </a:r>
          </a:p>
          <a:p>
            <a:pPr>
              <a:buClr>
                <a:schemeClr val="tx1"/>
              </a:buClr>
              <a:buFont typeface="+mj-lt"/>
              <a:buAutoNum type="arabicParenR"/>
            </a:pPr>
            <a:r>
              <a:rPr lang="en-US" b="1" u="sng" dirty="0" smtClean="0">
                <a:solidFill>
                  <a:srgbClr val="C00000"/>
                </a:solidFill>
                <a:latin typeface="Times New Roman" panose="02020603050405020304" pitchFamily="18" charset="0"/>
                <a:cs typeface="Times New Roman" panose="02020603050405020304" pitchFamily="18" charset="0"/>
              </a:rPr>
              <a:t>Bivariate analysis</a:t>
            </a:r>
            <a:r>
              <a:rPr lang="en-US" dirty="0" smtClean="0">
                <a:solidFill>
                  <a:srgbClr val="C00000"/>
                </a:solidFill>
                <a:latin typeface="Times New Roman" panose="02020603050405020304" pitchFamily="18" charset="0"/>
                <a:cs typeface="Times New Roman" panose="02020603050405020304" pitchFamily="18" charset="0"/>
              </a:rPr>
              <a:t>: It is</a:t>
            </a:r>
            <a:r>
              <a:rPr lang="en-US" dirty="0">
                <a:solidFill>
                  <a:srgbClr val="C00000"/>
                </a:solidFill>
                <a:latin typeface="Times New Roman" panose="02020603050405020304" pitchFamily="18" charset="0"/>
                <a:cs typeface="Times New Roman" panose="02020603050405020304" pitchFamily="18" charset="0"/>
              </a:rPr>
              <a:t> a kind of statistical analysis in which two variables are observed against each other. One of the variables will be dependent, and the other is independent</a:t>
            </a:r>
            <a:r>
              <a:rPr lang="en-US" dirty="0" smtClean="0">
                <a:solidFill>
                  <a:srgbClr val="C00000"/>
                </a:solidFill>
                <a:latin typeface="Times New Roman" panose="02020603050405020304" pitchFamily="18" charset="0"/>
                <a:cs typeface="Times New Roman" panose="02020603050405020304" pitchFamily="18" charset="0"/>
              </a:rPr>
              <a:t>.</a:t>
            </a:r>
          </a:p>
          <a:p>
            <a:pPr>
              <a:buClr>
                <a:schemeClr val="tx1"/>
              </a:buClr>
              <a:buFont typeface="+mj-lt"/>
              <a:buAutoNum type="arabicParenR"/>
            </a:pPr>
            <a:r>
              <a:rPr lang="en-US" b="1" u="sng" dirty="0">
                <a:solidFill>
                  <a:srgbClr val="C00000"/>
                </a:solidFill>
                <a:latin typeface="Times New Roman" panose="02020603050405020304" pitchFamily="18" charset="0"/>
                <a:cs typeface="Times New Roman" panose="02020603050405020304" pitchFamily="18" charset="0"/>
              </a:rPr>
              <a:t>Multivariate analysis</a:t>
            </a:r>
            <a:r>
              <a:rPr lang="en-US" dirty="0">
                <a:solidFill>
                  <a:srgbClr val="C00000"/>
                </a:solidFill>
                <a:latin typeface="Times New Roman" panose="02020603050405020304" pitchFamily="18" charset="0"/>
                <a:cs typeface="Times New Roman" panose="02020603050405020304" pitchFamily="18" charset="0"/>
              </a:rPr>
              <a:t>: Multivariate analysis is a more complex form of a statistical analysis technique and is used when there are more than two variables in the data set. </a:t>
            </a:r>
          </a:p>
          <a:p>
            <a:pPr>
              <a:buFont typeface="+mj-lt"/>
              <a:buAutoNum type="arabicPeriod"/>
            </a:pPr>
            <a:endParaRPr lang="en-GB"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42406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103" y="0"/>
            <a:ext cx="8520600" cy="572700"/>
          </a:xfrm>
        </p:spPr>
        <p:txBody>
          <a:bodyPr/>
          <a:lstStyle/>
          <a:p>
            <a:r>
              <a:rPr lang="en-US" b="1" u="sng" dirty="0" smtClean="0">
                <a:latin typeface="Times New Roman" panose="02020603050405020304" pitchFamily="18" charset="0"/>
                <a:cs typeface="Times New Roman" panose="02020603050405020304" pitchFamily="18" charset="0"/>
              </a:rPr>
              <a:t>Data Understanding:</a:t>
            </a:r>
            <a:endParaRPr lang="en-GB"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77103" y="1145400"/>
            <a:ext cx="8520600" cy="3922711"/>
          </a:xfrm>
        </p:spPr>
        <p:txBody>
          <a:bodyPr/>
          <a:lstStyle/>
          <a:p>
            <a:pPr marL="114300" indent="0">
              <a:buNone/>
            </a:pPr>
            <a:endParaRPr lang="en-US" dirty="0"/>
          </a:p>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a:p>
          <a:p>
            <a:pPr marL="114300" indent="0">
              <a:buNone/>
            </a:pPr>
            <a:endParaRPr lang="en-US" dirty="0" smtClean="0"/>
          </a:p>
          <a:p>
            <a:pPr marL="114300" indent="0" algn="ctr">
              <a:buNone/>
            </a:pPr>
            <a:endParaRPr lang="en-US" dirty="0"/>
          </a:p>
          <a:p>
            <a:pPr marL="114300" indent="0">
              <a:buNone/>
            </a:pPr>
            <a:endParaRPr lang="en-GB" sz="600" dirty="0">
              <a:solidFill>
                <a:srgbClr val="C00000"/>
              </a:solidFill>
              <a:latin typeface="Times New Roman" panose="02020603050405020304" pitchFamily="18" charset="0"/>
              <a:cs typeface="Times New Roman" panose="02020603050405020304" pitchFamily="18" charset="0"/>
            </a:endParaRPr>
          </a:p>
          <a:p>
            <a:pPr marL="114300" indent="0">
              <a:buNone/>
            </a:pPr>
            <a:r>
              <a:rPr lang="en-GB" dirty="0" smtClean="0">
                <a:solidFill>
                  <a:srgbClr val="C00000"/>
                </a:solidFill>
                <a:latin typeface="Times New Roman" panose="02020603050405020304" pitchFamily="18" charset="0"/>
                <a:cs typeface="Times New Roman" panose="02020603050405020304" pitchFamily="18" charset="0"/>
              </a:rPr>
              <a:t>The </a:t>
            </a:r>
            <a:r>
              <a:rPr lang="en-GB" dirty="0">
                <a:solidFill>
                  <a:srgbClr val="C00000"/>
                </a:solidFill>
                <a:latin typeface="Times New Roman" panose="02020603050405020304" pitchFamily="18" charset="0"/>
                <a:cs typeface="Times New Roman" panose="02020603050405020304" pitchFamily="18" charset="0"/>
              </a:rPr>
              <a:t>dataset </a:t>
            </a:r>
            <a:r>
              <a:rPr lang="en-GB" dirty="0" smtClean="0">
                <a:solidFill>
                  <a:srgbClr val="C00000"/>
                </a:solidFill>
                <a:latin typeface="Times New Roman" panose="02020603050405020304" pitchFamily="18" charset="0"/>
                <a:cs typeface="Times New Roman" panose="02020603050405020304" pitchFamily="18" charset="0"/>
              </a:rPr>
              <a:t>consists of 32 </a:t>
            </a:r>
            <a:r>
              <a:rPr lang="en-GB" dirty="0">
                <a:solidFill>
                  <a:srgbClr val="C00000"/>
                </a:solidFill>
                <a:latin typeface="Times New Roman" panose="02020603050405020304" pitchFamily="18" charset="0"/>
                <a:cs typeface="Times New Roman" panose="02020603050405020304" pitchFamily="18" charset="0"/>
              </a:rPr>
              <a:t>variables with </a:t>
            </a:r>
            <a:r>
              <a:rPr lang="en-GB" dirty="0" smtClean="0">
                <a:solidFill>
                  <a:srgbClr val="C00000"/>
                </a:solidFill>
                <a:latin typeface="Times New Roman" panose="02020603050405020304" pitchFamily="18" charset="0"/>
                <a:cs typeface="Times New Roman" panose="02020603050405020304" pitchFamily="18" charset="0"/>
              </a:rPr>
              <a:t>1,19,390 observations. </a:t>
            </a:r>
            <a:r>
              <a:rPr lang="en-GB" dirty="0">
                <a:solidFill>
                  <a:srgbClr val="C00000"/>
                </a:solidFill>
                <a:latin typeface="Times New Roman" panose="02020603050405020304" pitchFamily="18" charset="0"/>
                <a:cs typeface="Times New Roman" panose="02020603050405020304" pitchFamily="18" charset="0"/>
              </a:rPr>
              <a:t>The datasets comprehend bookings due to arrive between the 1st of July of 2015 and the 31st of August </a:t>
            </a:r>
            <a:r>
              <a:rPr lang="en-GB" dirty="0" smtClean="0">
                <a:solidFill>
                  <a:srgbClr val="C00000"/>
                </a:solidFill>
                <a:latin typeface="Times New Roman" panose="02020603050405020304" pitchFamily="18" charset="0"/>
                <a:cs typeface="Times New Roman" panose="02020603050405020304" pitchFamily="18" charset="0"/>
              </a:rPr>
              <a:t>2017.</a:t>
            </a:r>
            <a:endParaRPr lang="en-US" dirty="0">
              <a:solidFill>
                <a:srgbClr val="C0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103" y="572700"/>
            <a:ext cx="4125703" cy="35511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7403" y="572700"/>
            <a:ext cx="4706597" cy="3551150"/>
          </a:xfrm>
          <a:prstGeom prst="rect">
            <a:avLst/>
          </a:prstGeom>
        </p:spPr>
      </p:pic>
    </p:spTree>
    <p:extLst>
      <p:ext uri="{BB962C8B-B14F-4D97-AF65-F5344CB8AC3E}">
        <p14:creationId xmlns:p14="http://schemas.microsoft.com/office/powerpoint/2010/main" val="2620144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85429"/>
            <a:ext cx="8520600" cy="572700"/>
          </a:xfrm>
        </p:spPr>
        <p:txBody>
          <a:bodyPr/>
          <a:lstStyle/>
          <a:p>
            <a:r>
              <a:rPr lang="en-US" b="1" u="sng" dirty="0">
                <a:latin typeface="Times New Roman" panose="02020603050405020304" pitchFamily="18" charset="0"/>
                <a:cs typeface="Times New Roman" panose="02020603050405020304" pitchFamily="18" charset="0"/>
              </a:rPr>
              <a:t>Data cleaning and handling of missing </a:t>
            </a:r>
            <a:r>
              <a:rPr lang="en-US" b="1" u="sng" dirty="0" smtClean="0">
                <a:latin typeface="Times New Roman" panose="02020603050405020304" pitchFamily="18" charset="0"/>
                <a:cs typeface="Times New Roman" panose="02020603050405020304" pitchFamily="18" charset="0"/>
              </a:rPr>
              <a:t>values</a:t>
            </a:r>
            <a:endParaRPr lang="en-GB"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658129"/>
            <a:ext cx="8520600" cy="4396756"/>
          </a:xfrm>
        </p:spPr>
        <p:txBody>
          <a:bodyPr/>
          <a:lstStyle/>
          <a:p>
            <a:pPr marL="114300" indent="0">
              <a:buNone/>
            </a:pPr>
            <a:endParaRPr lang="en-US" dirty="0" smtClean="0">
              <a:solidFill>
                <a:srgbClr val="C00000"/>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company - 94.307% </a:t>
            </a:r>
          </a:p>
          <a:p>
            <a:pPr>
              <a:buClrTx/>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agent -13.686% </a:t>
            </a:r>
          </a:p>
          <a:p>
            <a:pPr>
              <a:buClrTx/>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country - 0.409% </a:t>
            </a:r>
          </a:p>
          <a:p>
            <a:pPr>
              <a:buClrTx/>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children - 0.003%</a:t>
            </a:r>
          </a:p>
          <a:p>
            <a:pPr marL="114300" indent="0">
              <a:buNone/>
            </a:pPr>
            <a:endParaRPr lang="en-US" dirty="0">
              <a:solidFill>
                <a:srgbClr val="C00000"/>
              </a:solidFill>
              <a:latin typeface="Times New Roman" panose="02020603050405020304" pitchFamily="18" charset="0"/>
              <a:cs typeface="Times New Roman" panose="02020603050405020304" pitchFamily="18" charset="0"/>
            </a:endParaRPr>
          </a:p>
          <a:p>
            <a:pPr marL="114300" indent="0">
              <a:buNone/>
            </a:pPr>
            <a:r>
              <a:rPr lang="en-US" b="1" dirty="0" smtClean="0">
                <a:solidFill>
                  <a:srgbClr val="C00000"/>
                </a:solidFill>
                <a:latin typeface="Times New Roman" panose="02020603050405020304" pitchFamily="18" charset="0"/>
                <a:cs typeface="Times New Roman" panose="02020603050405020304" pitchFamily="18" charset="0"/>
              </a:rPr>
              <a:t>Handling of these Values:</a:t>
            </a:r>
          </a:p>
          <a:p>
            <a:pPr>
              <a:buClrTx/>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Since the Company has got the </a:t>
            </a:r>
          </a:p>
          <a:p>
            <a:pPr marL="114300" indent="0">
              <a:buClrTx/>
              <a:buNone/>
            </a:pPr>
            <a:r>
              <a:rPr lang="en-US" dirty="0" smtClean="0">
                <a:solidFill>
                  <a:srgbClr val="C00000"/>
                </a:solidFill>
                <a:latin typeface="Times New Roman" panose="02020603050405020304" pitchFamily="18" charset="0"/>
                <a:cs typeface="Times New Roman" panose="02020603050405020304" pitchFamily="18" charset="0"/>
              </a:rPr>
              <a:t>Highest percentage of Null values we </a:t>
            </a:r>
          </a:p>
          <a:p>
            <a:pPr marL="114300" indent="0">
              <a:buClrTx/>
              <a:buNone/>
            </a:pPr>
            <a:r>
              <a:rPr lang="en-US" dirty="0" smtClean="0">
                <a:solidFill>
                  <a:srgbClr val="C00000"/>
                </a:solidFill>
                <a:latin typeface="Times New Roman" panose="02020603050405020304" pitchFamily="18" charset="0"/>
                <a:cs typeface="Times New Roman" panose="02020603050405020304" pitchFamily="18" charset="0"/>
              </a:rPr>
              <a:t>Dropped the entire column.</a:t>
            </a:r>
          </a:p>
          <a:p>
            <a:pPr marL="114300" indent="0">
              <a:buNone/>
            </a:pPr>
            <a:endParaRPr lang="en-US" dirty="0" smtClean="0">
              <a:solidFill>
                <a:srgbClr val="C00000"/>
              </a:solidFill>
              <a:latin typeface="Times New Roman" panose="02020603050405020304" pitchFamily="18" charset="0"/>
              <a:cs typeface="Times New Roman" panose="02020603050405020304" pitchFamily="18" charset="0"/>
            </a:endParaRPr>
          </a:p>
          <a:p>
            <a:pPr marL="114300" indent="0">
              <a:buNone/>
            </a:pPr>
            <a:endParaRPr lang="en-GB"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8739" y="881865"/>
            <a:ext cx="4864075" cy="3009199"/>
          </a:xfrm>
          <a:prstGeom prst="rect">
            <a:avLst/>
          </a:prstGeom>
        </p:spPr>
      </p:pic>
    </p:spTree>
    <p:extLst>
      <p:ext uri="{BB962C8B-B14F-4D97-AF65-F5344CB8AC3E}">
        <p14:creationId xmlns:p14="http://schemas.microsoft.com/office/powerpoint/2010/main" val="26092418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85429"/>
            <a:ext cx="8520600" cy="572700"/>
          </a:xfrm>
        </p:spPr>
        <p:txBody>
          <a:bodyPr/>
          <a:lstStyle/>
          <a:p>
            <a:r>
              <a:rPr lang="en-US" b="1" u="sng" dirty="0">
                <a:latin typeface="Times New Roman" panose="02020603050405020304" pitchFamily="18" charset="0"/>
                <a:cs typeface="Times New Roman" panose="02020603050405020304" pitchFamily="18" charset="0"/>
              </a:rPr>
              <a:t>Data cleaning and handling of missing </a:t>
            </a:r>
            <a:r>
              <a:rPr lang="en-US" b="1" u="sng" dirty="0" smtClean="0">
                <a:latin typeface="Times New Roman" panose="02020603050405020304" pitchFamily="18" charset="0"/>
                <a:cs typeface="Times New Roman" panose="02020603050405020304" pitchFamily="18" charset="0"/>
              </a:rPr>
              <a:t>values</a:t>
            </a:r>
            <a:endParaRPr lang="en-GB"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658129"/>
            <a:ext cx="8520600" cy="4011148"/>
          </a:xfrm>
        </p:spPr>
        <p:txBody>
          <a:bodyPr/>
          <a:lstStyle/>
          <a:p>
            <a:pPr>
              <a:buClrTx/>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114300" indent="0">
              <a:buClrTx/>
              <a:buNone/>
            </a:pPr>
            <a:endParaRPr lang="en-US" dirty="0">
              <a:solidFill>
                <a:srgbClr val="C00000"/>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Agent column found to have </a:t>
            </a:r>
          </a:p>
          <a:p>
            <a:pPr marL="114300" indent="0">
              <a:buClrTx/>
              <a:buNone/>
            </a:pPr>
            <a:r>
              <a:rPr lang="en-US" dirty="0" smtClean="0">
                <a:solidFill>
                  <a:srgbClr val="C00000"/>
                </a:solidFill>
                <a:latin typeface="Times New Roman" panose="02020603050405020304" pitchFamily="18" charset="0"/>
                <a:cs typeface="Times New Roman" panose="02020603050405020304" pitchFamily="18" charset="0"/>
              </a:rPr>
              <a:t>13% of the nulls, we just renamed</a:t>
            </a:r>
          </a:p>
          <a:p>
            <a:pPr marL="114300" indent="0">
              <a:buClrTx/>
              <a:buNone/>
            </a:pPr>
            <a:r>
              <a:rPr lang="en-US" dirty="0" smtClean="0">
                <a:solidFill>
                  <a:srgbClr val="C00000"/>
                </a:solidFill>
                <a:latin typeface="Times New Roman" panose="02020603050405020304" pitchFamily="18" charset="0"/>
                <a:cs typeface="Times New Roman" panose="02020603050405020304" pitchFamily="18" charset="0"/>
              </a:rPr>
              <a:t>the Agent ID with “Agent” and </a:t>
            </a:r>
          </a:p>
          <a:p>
            <a:pPr marL="114300" indent="0">
              <a:buClrTx/>
              <a:buNone/>
            </a:pPr>
            <a:r>
              <a:rPr lang="en-US" dirty="0" smtClean="0">
                <a:solidFill>
                  <a:srgbClr val="C00000"/>
                </a:solidFill>
                <a:latin typeface="Times New Roman" panose="02020603050405020304" pitchFamily="18" charset="0"/>
                <a:cs typeface="Times New Roman" panose="02020603050405020304" pitchFamily="18" charset="0"/>
              </a:rPr>
              <a:t>Null Agent values  with “ No Agent”.</a:t>
            </a:r>
          </a:p>
          <a:p>
            <a:pPr>
              <a:buClrTx/>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Since the country and children</a:t>
            </a:r>
          </a:p>
          <a:p>
            <a:pPr marL="114300" indent="0">
              <a:buClrTx/>
              <a:buNone/>
            </a:pPr>
            <a:r>
              <a:rPr lang="en-US" dirty="0">
                <a:solidFill>
                  <a:srgbClr val="C00000"/>
                </a:solidFill>
                <a:latin typeface="Times New Roman" panose="02020603050405020304" pitchFamily="18" charset="0"/>
                <a:cs typeface="Times New Roman" panose="02020603050405020304" pitchFamily="18" charset="0"/>
              </a:rPr>
              <a:t>c</a:t>
            </a:r>
            <a:r>
              <a:rPr lang="en-US" dirty="0" smtClean="0">
                <a:solidFill>
                  <a:srgbClr val="C00000"/>
                </a:solidFill>
                <a:latin typeface="Times New Roman" panose="02020603050405020304" pitchFamily="18" charset="0"/>
                <a:cs typeface="Times New Roman" panose="02020603050405020304" pitchFamily="18" charset="0"/>
              </a:rPr>
              <a:t>olumn has got less than 1% of null</a:t>
            </a:r>
          </a:p>
          <a:p>
            <a:pPr marL="114300" indent="0">
              <a:buClrTx/>
              <a:buNone/>
            </a:pPr>
            <a:r>
              <a:rPr lang="en-US" dirty="0" smtClean="0">
                <a:solidFill>
                  <a:srgbClr val="C00000"/>
                </a:solidFill>
                <a:latin typeface="Times New Roman" panose="02020603050405020304" pitchFamily="18" charset="0"/>
                <a:cs typeface="Times New Roman" panose="02020603050405020304" pitchFamily="18" charset="0"/>
              </a:rPr>
              <a:t>values, we replaced null value of</a:t>
            </a:r>
          </a:p>
          <a:p>
            <a:pPr marL="114300" indent="0">
              <a:buClrTx/>
              <a:buNone/>
            </a:pPr>
            <a:r>
              <a:rPr lang="en-US" dirty="0" smtClean="0">
                <a:solidFill>
                  <a:srgbClr val="C00000"/>
                </a:solidFill>
                <a:latin typeface="Times New Roman" panose="02020603050405020304" pitchFamily="18" charset="0"/>
                <a:cs typeface="Times New Roman" panose="02020603050405020304" pitchFamily="18" charset="0"/>
              </a:rPr>
              <a:t>Country with “Undefined” and </a:t>
            </a:r>
          </a:p>
          <a:p>
            <a:pPr marL="114300" indent="0">
              <a:buClrTx/>
              <a:buNone/>
            </a:pPr>
            <a:r>
              <a:rPr lang="en-US" dirty="0" smtClean="0">
                <a:solidFill>
                  <a:srgbClr val="C00000"/>
                </a:solidFill>
                <a:latin typeface="Times New Roman" panose="02020603050405020304" pitchFamily="18" charset="0"/>
                <a:cs typeface="Times New Roman" panose="02020603050405020304" pitchFamily="18" charset="0"/>
              </a:rPr>
              <a:t>Children with “0”.</a:t>
            </a:r>
          </a:p>
          <a:p>
            <a:pPr marL="114300" indent="0">
              <a:buNone/>
            </a:pPr>
            <a:endParaRPr lang="en-US" dirty="0" smtClean="0">
              <a:solidFill>
                <a:srgbClr val="C00000"/>
              </a:solidFill>
              <a:latin typeface="Times New Roman" panose="02020603050405020304" pitchFamily="18" charset="0"/>
              <a:cs typeface="Times New Roman" panose="02020603050405020304" pitchFamily="18" charset="0"/>
            </a:endParaRPr>
          </a:p>
          <a:p>
            <a:pPr marL="114300" indent="0">
              <a:buNone/>
            </a:pPr>
            <a:endParaRPr lang="en-GB"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2507" y="1159103"/>
            <a:ext cx="4864075" cy="3009199"/>
          </a:xfrm>
          <a:prstGeom prst="rect">
            <a:avLst/>
          </a:prstGeom>
        </p:spPr>
      </p:pic>
    </p:spTree>
    <p:extLst>
      <p:ext uri="{BB962C8B-B14F-4D97-AF65-F5344CB8AC3E}">
        <p14:creationId xmlns:p14="http://schemas.microsoft.com/office/powerpoint/2010/main" val="24741876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34695"/>
            <a:ext cx="8520600" cy="572700"/>
          </a:xfrm>
        </p:spPr>
        <p:txBody>
          <a:bodyPr/>
          <a:lstStyle/>
          <a:p>
            <a:r>
              <a:rPr lang="en-US" b="1" u="sng" dirty="0" smtClean="0">
                <a:latin typeface="Times New Roman" panose="02020603050405020304" pitchFamily="18" charset="0"/>
                <a:cs typeface="Times New Roman" panose="02020603050405020304" pitchFamily="18" charset="0"/>
              </a:rPr>
              <a:t>Data Processing</a:t>
            </a:r>
            <a:endParaRPr lang="en-GB"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1079769"/>
            <a:ext cx="7713619" cy="3813243"/>
          </a:xfrm>
        </p:spPr>
        <p:txBody>
          <a:bodyPr/>
          <a:lstStyle/>
          <a:p>
            <a:pPr>
              <a:buClrTx/>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In this stage, we checked for the duplicate values present in the data set.</a:t>
            </a:r>
          </a:p>
          <a:p>
            <a:pPr>
              <a:buClrTx/>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We found out there were 32,014 duplicate data’s, So we removed all the duplicates which were present in it. </a:t>
            </a:r>
          </a:p>
          <a:p>
            <a:pPr>
              <a:buClrTx/>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Finally our data has been cleaned with “No” null values present in it </a:t>
            </a:r>
          </a:p>
          <a:p>
            <a:pPr marL="114300" indent="0">
              <a:buNone/>
            </a:pPr>
            <a:endParaRPr lang="en-US" dirty="0" smtClean="0">
              <a:solidFill>
                <a:srgbClr val="C00000"/>
              </a:solidFill>
              <a:latin typeface="Times New Roman" panose="02020603050405020304" pitchFamily="18" charset="0"/>
              <a:cs typeface="Times New Roman" panose="02020603050405020304" pitchFamily="18" charset="0"/>
            </a:endParaRPr>
          </a:p>
          <a:p>
            <a:pPr marL="114300" indent="0">
              <a:buNone/>
            </a:pPr>
            <a:r>
              <a:rPr lang="en-US" b="1" u="sng" dirty="0" smtClean="0">
                <a:solidFill>
                  <a:srgbClr val="C00000"/>
                </a:solidFill>
                <a:latin typeface="Times New Roman" panose="02020603050405020304" pitchFamily="18" charset="0"/>
                <a:cs typeface="Times New Roman" panose="02020603050405020304" pitchFamily="18" charset="0"/>
              </a:rPr>
              <a:t>Adding Two Extra Columns:</a:t>
            </a:r>
          </a:p>
          <a:p>
            <a:pPr>
              <a:buClrTx/>
              <a:buFont typeface="+mj-lt"/>
              <a:buAutoNum type="arabicPeriod"/>
            </a:pPr>
            <a:r>
              <a:rPr lang="en-US" dirty="0" smtClean="0">
                <a:solidFill>
                  <a:srgbClr val="C00000"/>
                </a:solidFill>
                <a:latin typeface="Times New Roman" panose="02020603050405020304" pitchFamily="18" charset="0"/>
                <a:cs typeface="Times New Roman" panose="02020603050405020304" pitchFamily="18" charset="0"/>
              </a:rPr>
              <a:t>Total stay in hotel</a:t>
            </a:r>
          </a:p>
          <a:p>
            <a:pPr>
              <a:buClrTx/>
              <a:buFont typeface="+mj-lt"/>
              <a:buAutoNum type="arabicPeriod"/>
            </a:pPr>
            <a:r>
              <a:rPr lang="en-US" dirty="0" smtClean="0">
                <a:solidFill>
                  <a:srgbClr val="C00000"/>
                </a:solidFill>
                <a:latin typeface="Times New Roman" panose="02020603050405020304" pitchFamily="18" charset="0"/>
                <a:cs typeface="Times New Roman" panose="02020603050405020304" pitchFamily="18" charset="0"/>
              </a:rPr>
              <a:t>Total Number of people</a:t>
            </a:r>
            <a:endParaRPr lang="en-GB"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32921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TotalTime>
  <Words>949</Words>
  <Application>Microsoft Office PowerPoint</Application>
  <PresentationFormat>On-screen Show (16:9)</PresentationFormat>
  <Paragraphs>206</Paragraphs>
  <Slides>24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Times New Roman</vt:lpstr>
      <vt:lpstr>Montserrat</vt:lpstr>
      <vt:lpstr>Arial</vt:lpstr>
      <vt:lpstr>Wingdings</vt:lpstr>
      <vt:lpstr>Simple Light</vt:lpstr>
      <vt:lpstr>           Capstone Project 1 Hotel Booking Analysis  Team Members:  Rohith V Abhishek V L Nikita Hubballi Aditi Sharma </vt:lpstr>
      <vt:lpstr>Contents</vt:lpstr>
      <vt:lpstr>Introduction</vt:lpstr>
      <vt:lpstr>Work Overflow</vt:lpstr>
      <vt:lpstr>Types of EDA</vt:lpstr>
      <vt:lpstr>Data Understanding:</vt:lpstr>
      <vt:lpstr>Data cleaning and handling of missing values</vt:lpstr>
      <vt:lpstr>Data cleaning and handling of missing values</vt:lpstr>
      <vt:lpstr>Data Processing</vt:lpstr>
      <vt:lpstr>Problem Statement</vt:lpstr>
      <vt:lpstr>Correlation Heatmap:</vt:lpstr>
      <vt:lpstr>PowerPoint Presentation</vt:lpstr>
      <vt:lpstr>Performing EDA 1. EDA Based on Hotel </vt:lpstr>
      <vt:lpstr>Performing EDA 2. EDA Based Cancelation Bookings     </vt:lpstr>
      <vt:lpstr>Performing EDA 3. EDA Based Arrival Period     </vt:lpstr>
      <vt:lpstr>Performing EDA 4. EDA Based on Repeated guest and Deposit type     </vt:lpstr>
      <vt:lpstr>Performing EDA 5. EDA Based on Market segment and Distribution channel            </vt:lpstr>
      <vt:lpstr>Performing EDA 6. EDA Based on Stays in Weekday and Weekend day Nights            </vt:lpstr>
      <vt:lpstr>Performing EDA 7. EDA Based on Meals            </vt:lpstr>
      <vt:lpstr>Performing EDA 8. EDA Based on Type of visitors            </vt:lpstr>
      <vt:lpstr>Performing EDA 9. EDA Based on Country            </vt:lpstr>
      <vt:lpstr>Performing EDA 10. EDA Based on Type of rooms            </vt:lpstr>
      <vt:lpstr>Conclusion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1 EDA on Hotel Booking Analysis  Team Members:  Rohith V Abhishek V L Nikita Hubballi Aditi Sharma </dc:title>
  <dc:creator>Rohith</dc:creator>
  <cp:lastModifiedBy>rohith v</cp:lastModifiedBy>
  <cp:revision>21</cp:revision>
  <dcterms:modified xsi:type="dcterms:W3CDTF">2022-12-04T11:30:26Z</dcterms:modified>
</cp:coreProperties>
</file>