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Playfair Displ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layfairDisplay-bold.fntdata"/><Relationship Id="rId12"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fairDisplay-boldItalic.fntdata"/><Relationship Id="rId14" Type="http://schemas.openxmlformats.org/officeDocument/2006/relationships/font" Target="fonts/PlayfairDispl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latin typeface="Lato"/>
                <a:ea typeface="Lato"/>
                <a:cs typeface="Lato"/>
                <a:sym typeface="Lato"/>
              </a:rPr>
              <a:t>In Caribbean music, The Engine Room creates the rhythm and is the driving force behind the vibes of the music - in perfect beat and harmony. It sets the tone for the rest of the music (lyrics) and vibes to follow.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Using MAX, or physical element like a pot, will control the volume and tempo</a:t>
            </a:r>
          </a:p>
          <a:p>
            <a:pPr lvl="0">
              <a:spcBef>
                <a:spcPts val="0"/>
              </a:spcBef>
              <a:buNone/>
            </a:pPr>
            <a:r>
              <a:rPr lang="en"/>
              <a:t>Speed up the tempo in the performance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a:latin typeface="Lato"/>
                <a:ea typeface="Lato"/>
                <a:cs typeface="Lato"/>
                <a:sym typeface="Lato"/>
              </a:rPr>
              <a:t>Tamboo bamboo - an instrument made from the hollowed out bamboo</a:t>
            </a:r>
          </a:p>
          <a:p>
            <a:pPr lvl="0">
              <a:spcBef>
                <a:spcPts val="0"/>
              </a:spcBef>
              <a:buNone/>
            </a:pPr>
            <a:r>
              <a:rPr lang="en" sz="1000">
                <a:latin typeface="Lato"/>
                <a:ea typeface="Lato"/>
                <a:cs typeface="Lato"/>
                <a:sym typeface="Lato"/>
              </a:rPr>
              <a:t>Iron - pieces of iron with different tones. </a:t>
            </a:r>
            <a:r>
              <a:rPr lang="en" sz="1000">
                <a:highlight>
                  <a:srgbClr val="FFFFFF"/>
                </a:highlight>
                <a:latin typeface="Lato"/>
                <a:ea typeface="Lato"/>
                <a:cs typeface="Lato"/>
                <a:sym typeface="Lato"/>
              </a:rPr>
              <a:t>very heartbeat and soul of the rhythm section</a:t>
            </a:r>
          </a:p>
          <a:p>
            <a:pPr lvl="0">
              <a:spcBef>
                <a:spcPts val="0"/>
              </a:spcBef>
              <a:buNone/>
            </a:pPr>
            <a:r>
              <a:rPr lang="en" sz="1000">
                <a:latin typeface="Lato"/>
                <a:ea typeface="Lato"/>
                <a:cs typeface="Lato"/>
                <a:sym typeface="Lato"/>
              </a:rPr>
              <a:t>Scratcher - perforated iron whose surface produces a noise when metal bristles are rubbed against it</a:t>
            </a:r>
          </a:p>
          <a:p>
            <a:pPr lvl="0">
              <a:spcBef>
                <a:spcPts val="0"/>
              </a:spcBef>
              <a:buNone/>
            </a:pPr>
            <a:r>
              <a:rPr lang="en" sz="1000">
                <a:latin typeface="Lato"/>
                <a:ea typeface="Lato"/>
                <a:cs typeface="Lato"/>
                <a:sym typeface="Lato"/>
              </a:rPr>
              <a:t>Tassa - Different drums and cymbals</a:t>
            </a:r>
          </a:p>
          <a:p>
            <a:pPr lvl="0">
              <a:spcBef>
                <a:spcPts val="0"/>
              </a:spcBef>
              <a:buNone/>
            </a:pPr>
            <a:r>
              <a:rPr lang="en" sz="1000">
                <a:latin typeface="Lato"/>
                <a:ea typeface="Lato"/>
                <a:cs typeface="Lato"/>
                <a:sym typeface="Lato"/>
              </a:rPr>
              <a:t>African drums</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00">
                <a:latin typeface="Lato"/>
                <a:ea typeface="Lato"/>
                <a:cs typeface="Lato"/>
                <a:sym typeface="Lato"/>
              </a:rPr>
              <a:t>NICK YULMAN - </a:t>
            </a:r>
            <a:r>
              <a:rPr lang="en" sz="1000">
                <a:highlight>
                  <a:srgbClr val="FFFFFF"/>
                </a:highlight>
                <a:latin typeface="Lato"/>
                <a:ea typeface="Lato"/>
                <a:cs typeface="Lato"/>
                <a:sym typeface="Lato"/>
              </a:rPr>
              <a:t>Index Boogie at PS1</a:t>
            </a:r>
          </a:p>
          <a:p>
            <a:pPr lvl="0" rtl="0">
              <a:spcBef>
                <a:spcPts val="0"/>
              </a:spcBef>
              <a:buNone/>
            </a:pPr>
            <a:r>
              <a:rPr lang="en" sz="1000">
                <a:solidFill>
                  <a:srgbClr val="333333"/>
                </a:solidFill>
                <a:highlight>
                  <a:srgbClr val="FFFFFF"/>
                </a:highlight>
                <a:latin typeface="Lato"/>
                <a:ea typeface="Lato"/>
                <a:cs typeface="Lato"/>
                <a:sym typeface="Lato"/>
              </a:rPr>
              <a:t>Nick Yulman performs his piece Index Boogie using mechanical percussion, books and lab glass at PS1 during the M. Wells Winter Carnival, December 2011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a:latin typeface="Lato"/>
                <a:ea typeface="Lato"/>
                <a:cs typeface="Lato"/>
                <a:sym typeface="Lato"/>
              </a:rPr>
              <a:t>NICK YULMAN - </a:t>
            </a:r>
            <a:r>
              <a:rPr lang="en" sz="1000">
                <a:highlight>
                  <a:srgbClr val="FFFFFF"/>
                </a:highlight>
                <a:latin typeface="Lato"/>
                <a:ea typeface="Lato"/>
                <a:cs typeface="Lato"/>
                <a:sym typeface="Lato"/>
              </a:rPr>
              <a:t>Index Boogie at PS1</a:t>
            </a:r>
          </a:p>
          <a:p>
            <a:pPr lvl="0">
              <a:spcBef>
                <a:spcPts val="0"/>
              </a:spcBef>
              <a:buNone/>
            </a:pPr>
            <a:r>
              <a:rPr lang="en" sz="1000">
                <a:solidFill>
                  <a:srgbClr val="333333"/>
                </a:solidFill>
                <a:highlight>
                  <a:srgbClr val="FFFFFF"/>
                </a:highlight>
                <a:latin typeface="Lato"/>
                <a:ea typeface="Lato"/>
                <a:cs typeface="Lato"/>
                <a:sym typeface="Lato"/>
              </a:rPr>
              <a:t>Nick Yulman performs his piece Index Boogie using mechanical percussion, books and lab glass at PS1 during the M. Wells Winter Carnival, December 2011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rIns="91425" tIns="91425"/>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2" y="3266930"/>
            <a:ext cx="2951400" cy="701400"/>
          </a:xfrm>
          <a:prstGeom prst="rect">
            <a:avLst/>
          </a:prstGeom>
        </p:spPr>
        <p:txBody>
          <a:bodyPr anchorCtr="0" anchor="b" bIns="91425" lIns="91425" rIns="91425" tIns="91425"/>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rIns="91425" tIns="91425"/>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rIns="91425" tIns="91425"/>
          <a:lstStyle>
            <a:lvl1pPr lvl="0" algn="ctr">
              <a:spcBef>
                <a:spcPts val="0"/>
              </a:spcBef>
              <a:buClr>
                <a:schemeClr val="lt1"/>
              </a:buClr>
              <a:buSzPct val="100000"/>
              <a:buFont typeface="Lato"/>
              <a:defRPr b="0" sz="4800">
                <a:solidFill>
                  <a:schemeClr val="lt1"/>
                </a:solidFill>
                <a:latin typeface="Lato"/>
                <a:ea typeface="Lato"/>
                <a:cs typeface="Lato"/>
                <a:sym typeface="Lato"/>
              </a:defRPr>
            </a:lvl1pPr>
            <a:lvl2pPr lvl="1" algn="ctr">
              <a:spcBef>
                <a:spcPts val="0"/>
              </a:spcBef>
              <a:buClr>
                <a:schemeClr val="lt1"/>
              </a:buClr>
              <a:buSzPct val="100000"/>
              <a:buFont typeface="Lato"/>
              <a:defRPr b="0" sz="4800">
                <a:solidFill>
                  <a:schemeClr val="lt1"/>
                </a:solidFill>
                <a:latin typeface="Lato"/>
                <a:ea typeface="Lato"/>
                <a:cs typeface="Lato"/>
                <a:sym typeface="Lato"/>
              </a:defRPr>
            </a:lvl2pPr>
            <a:lvl3pPr lvl="2" algn="ctr">
              <a:spcBef>
                <a:spcPts val="0"/>
              </a:spcBef>
              <a:buClr>
                <a:schemeClr val="lt1"/>
              </a:buClr>
              <a:buSzPct val="100000"/>
              <a:buFont typeface="Lato"/>
              <a:defRPr b="0" sz="4800">
                <a:solidFill>
                  <a:schemeClr val="lt1"/>
                </a:solidFill>
                <a:latin typeface="Lato"/>
                <a:ea typeface="Lato"/>
                <a:cs typeface="Lato"/>
                <a:sym typeface="Lato"/>
              </a:defRPr>
            </a:lvl3pPr>
            <a:lvl4pPr lvl="3" algn="ctr">
              <a:spcBef>
                <a:spcPts val="0"/>
              </a:spcBef>
              <a:buClr>
                <a:schemeClr val="lt1"/>
              </a:buClr>
              <a:buSzPct val="100000"/>
              <a:buFont typeface="Lato"/>
              <a:defRPr b="0" sz="4800">
                <a:solidFill>
                  <a:schemeClr val="lt1"/>
                </a:solidFill>
                <a:latin typeface="Lato"/>
                <a:ea typeface="Lato"/>
                <a:cs typeface="Lato"/>
                <a:sym typeface="Lato"/>
              </a:defRPr>
            </a:lvl4pPr>
            <a:lvl5pPr lvl="4" algn="ctr">
              <a:spcBef>
                <a:spcPts val="0"/>
              </a:spcBef>
              <a:buClr>
                <a:schemeClr val="lt1"/>
              </a:buClr>
              <a:buSzPct val="100000"/>
              <a:buFont typeface="Lato"/>
              <a:defRPr b="0" sz="4800">
                <a:solidFill>
                  <a:schemeClr val="lt1"/>
                </a:solidFill>
                <a:latin typeface="Lato"/>
                <a:ea typeface="Lato"/>
                <a:cs typeface="Lato"/>
                <a:sym typeface="Lato"/>
              </a:defRPr>
            </a:lvl5pPr>
            <a:lvl6pPr lvl="5" algn="ctr">
              <a:spcBef>
                <a:spcPts val="0"/>
              </a:spcBef>
              <a:buClr>
                <a:schemeClr val="lt1"/>
              </a:buClr>
              <a:buSzPct val="100000"/>
              <a:buFont typeface="Lato"/>
              <a:defRPr b="0" sz="4800">
                <a:solidFill>
                  <a:schemeClr val="lt1"/>
                </a:solidFill>
                <a:latin typeface="Lato"/>
                <a:ea typeface="Lato"/>
                <a:cs typeface="Lato"/>
                <a:sym typeface="Lato"/>
              </a:defRPr>
            </a:lvl6pPr>
            <a:lvl7pPr lvl="6" algn="ctr">
              <a:spcBef>
                <a:spcPts val="0"/>
              </a:spcBef>
              <a:buClr>
                <a:schemeClr val="lt1"/>
              </a:buClr>
              <a:buSzPct val="100000"/>
              <a:buFont typeface="Lato"/>
              <a:defRPr b="0" sz="4800">
                <a:solidFill>
                  <a:schemeClr val="lt1"/>
                </a:solidFill>
                <a:latin typeface="Lato"/>
                <a:ea typeface="Lato"/>
                <a:cs typeface="Lato"/>
                <a:sym typeface="Lato"/>
              </a:defRPr>
            </a:lvl7pPr>
            <a:lvl8pPr lvl="7" algn="ctr">
              <a:spcBef>
                <a:spcPts val="0"/>
              </a:spcBef>
              <a:buClr>
                <a:schemeClr val="lt1"/>
              </a:buClr>
              <a:buSzPct val="100000"/>
              <a:buFont typeface="Lato"/>
              <a:defRPr b="0" sz="4800">
                <a:solidFill>
                  <a:schemeClr val="lt1"/>
                </a:solidFill>
                <a:latin typeface="Lato"/>
                <a:ea typeface="Lato"/>
                <a:cs typeface="Lato"/>
                <a:sym typeface="Lato"/>
              </a:defRPr>
            </a:lvl8pPr>
            <a:lvl9pPr lvl="8"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91377"/>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buFont typeface="Lato"/>
              <a:defRPr b="0" sz="4800">
                <a:solidFill>
                  <a:schemeClr val="lt1"/>
                </a:solidFill>
                <a:latin typeface="Lato"/>
                <a:ea typeface="Lato"/>
                <a:cs typeface="Lato"/>
                <a:sym typeface="Lato"/>
              </a:defRPr>
            </a:lvl1pPr>
            <a:lvl2pPr lvl="1">
              <a:spcBef>
                <a:spcPts val="0"/>
              </a:spcBef>
              <a:buClr>
                <a:schemeClr val="lt1"/>
              </a:buClr>
              <a:buSzPct val="100000"/>
              <a:buFont typeface="Lato"/>
              <a:defRPr b="0" sz="4800">
                <a:solidFill>
                  <a:schemeClr val="lt1"/>
                </a:solidFill>
                <a:latin typeface="Lato"/>
                <a:ea typeface="Lato"/>
                <a:cs typeface="Lato"/>
                <a:sym typeface="Lato"/>
              </a:defRPr>
            </a:lvl2pPr>
            <a:lvl3pPr lvl="2">
              <a:spcBef>
                <a:spcPts val="0"/>
              </a:spcBef>
              <a:buClr>
                <a:schemeClr val="lt1"/>
              </a:buClr>
              <a:buSzPct val="100000"/>
              <a:buFont typeface="Lato"/>
              <a:defRPr b="0" sz="4800">
                <a:solidFill>
                  <a:schemeClr val="lt1"/>
                </a:solidFill>
                <a:latin typeface="Lato"/>
                <a:ea typeface="Lato"/>
                <a:cs typeface="Lato"/>
                <a:sym typeface="Lato"/>
              </a:defRPr>
            </a:lvl3pPr>
            <a:lvl4pPr lvl="3">
              <a:spcBef>
                <a:spcPts val="0"/>
              </a:spcBef>
              <a:buClr>
                <a:schemeClr val="lt1"/>
              </a:buClr>
              <a:buSzPct val="100000"/>
              <a:buFont typeface="Lato"/>
              <a:defRPr b="0" sz="4800">
                <a:solidFill>
                  <a:schemeClr val="lt1"/>
                </a:solidFill>
                <a:latin typeface="Lato"/>
                <a:ea typeface="Lato"/>
                <a:cs typeface="Lato"/>
                <a:sym typeface="Lato"/>
              </a:defRPr>
            </a:lvl4pPr>
            <a:lvl5pPr lvl="4">
              <a:spcBef>
                <a:spcPts val="0"/>
              </a:spcBef>
              <a:buClr>
                <a:schemeClr val="lt1"/>
              </a:buClr>
              <a:buSzPct val="100000"/>
              <a:buFont typeface="Lato"/>
              <a:defRPr b="0" sz="4800">
                <a:solidFill>
                  <a:schemeClr val="lt1"/>
                </a:solidFill>
                <a:latin typeface="Lato"/>
                <a:ea typeface="Lato"/>
                <a:cs typeface="Lato"/>
                <a:sym typeface="Lato"/>
              </a:defRPr>
            </a:lvl5pPr>
            <a:lvl6pPr lvl="5">
              <a:spcBef>
                <a:spcPts val="0"/>
              </a:spcBef>
              <a:buClr>
                <a:schemeClr val="lt1"/>
              </a:buClr>
              <a:buSzPct val="100000"/>
              <a:buFont typeface="Lato"/>
              <a:defRPr b="0" sz="4800">
                <a:solidFill>
                  <a:schemeClr val="lt1"/>
                </a:solidFill>
                <a:latin typeface="Lato"/>
                <a:ea typeface="Lato"/>
                <a:cs typeface="Lato"/>
                <a:sym typeface="Lato"/>
              </a:defRPr>
            </a:lvl6pPr>
            <a:lvl7pPr lvl="6">
              <a:spcBef>
                <a:spcPts val="0"/>
              </a:spcBef>
              <a:buClr>
                <a:schemeClr val="lt1"/>
              </a:buClr>
              <a:buSzPct val="100000"/>
              <a:buFont typeface="Lato"/>
              <a:defRPr b="0" sz="4800">
                <a:solidFill>
                  <a:schemeClr val="lt1"/>
                </a:solidFill>
                <a:latin typeface="Lato"/>
                <a:ea typeface="Lato"/>
                <a:cs typeface="Lato"/>
                <a:sym typeface="Lato"/>
              </a:defRPr>
            </a:lvl7pPr>
            <a:lvl8pPr lvl="7">
              <a:spcBef>
                <a:spcPts val="0"/>
              </a:spcBef>
              <a:buClr>
                <a:schemeClr val="lt1"/>
              </a:buClr>
              <a:buSzPct val="100000"/>
              <a:buFont typeface="Lato"/>
              <a:defRPr b="0" sz="4800">
                <a:solidFill>
                  <a:schemeClr val="lt1"/>
                </a:solidFill>
                <a:latin typeface="Lato"/>
                <a:ea typeface="Lato"/>
                <a:cs typeface="Lato"/>
                <a:sym typeface="Lato"/>
              </a:defRPr>
            </a:lvl8pPr>
            <a:lvl9pPr lvl="8">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107950"/>
            <a:ext cx="4045200" cy="1683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rIns="91425" tIns="91425"/>
          <a:lstStyle>
            <a:lvl1pPr lvl="0">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soundcloud.com/chowmasta/lrs" TargetMode="External"/><Relationship Id="rId4" Type="http://schemas.openxmlformats.org/officeDocument/2006/relationships/hyperlink" Target="http://youtube.com/v/eakKcJJV1Vg" TargetMode="External"/><Relationship Id="rId5" Type="http://schemas.openxmlformats.org/officeDocument/2006/relationships/image" Target="../media/image04.jpg"/><Relationship Id="rId6" Type="http://schemas.openxmlformats.org/officeDocument/2006/relationships/hyperlink" Target="http://youtube.com/v/_81pSzuHRog" TargetMode="External"/><Relationship Id="rId7" Type="http://schemas.openxmlformats.org/officeDocument/2006/relationships/image" Target="../media/image0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02.jpg"/><Relationship Id="rId4" Type="http://schemas.openxmlformats.org/officeDocument/2006/relationships/image" Target="../media/image06.jpg"/><Relationship Id="rId5" Type="http://schemas.openxmlformats.org/officeDocument/2006/relationships/image" Target="../media/image03.jpg"/><Relationship Id="rId6" Type="http://schemas.openxmlformats.org/officeDocument/2006/relationships/image" Target="../media/image0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youtube.com/v/YF9t9vvbCkM" TargetMode="External"/><Relationship Id="rId4" Type="http://schemas.openxmlformats.org/officeDocument/2006/relationships/image" Target="../media/image0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096300" y="1464350"/>
            <a:ext cx="2951400" cy="1584300"/>
          </a:xfrm>
          <a:prstGeom prst="rect">
            <a:avLst/>
          </a:prstGeom>
        </p:spPr>
        <p:txBody>
          <a:bodyPr anchorCtr="0" anchor="ctr" bIns="91425" lIns="91425" rIns="91425" tIns="91425">
            <a:noAutofit/>
          </a:bodyPr>
          <a:lstStyle/>
          <a:p>
            <a:pPr lvl="0">
              <a:spcBef>
                <a:spcPts val="0"/>
              </a:spcBef>
              <a:buNone/>
            </a:pPr>
            <a:r>
              <a:rPr lang="en" sz="5000"/>
              <a:t>The</a:t>
            </a:r>
          </a:p>
          <a:p>
            <a:pPr lvl="0">
              <a:spcBef>
                <a:spcPts val="0"/>
              </a:spcBef>
              <a:buNone/>
            </a:pPr>
            <a:r>
              <a:rPr lang="en" sz="5000"/>
              <a:t>Engine Room</a:t>
            </a:r>
          </a:p>
        </p:txBody>
      </p:sp>
      <p:sp>
        <p:nvSpPr>
          <p:cNvPr id="60" name="Shape 60"/>
          <p:cNvSpPr txBox="1"/>
          <p:nvPr>
            <p:ph idx="1" type="subTitle"/>
          </p:nvPr>
        </p:nvSpPr>
        <p:spPr>
          <a:xfrm>
            <a:off x="3106650" y="3597600"/>
            <a:ext cx="2930700" cy="324600"/>
          </a:xfrm>
          <a:prstGeom prst="rect">
            <a:avLst/>
          </a:prstGeom>
        </p:spPr>
        <p:txBody>
          <a:bodyPr anchorCtr="0" anchor="b" bIns="91425" lIns="91425" rIns="91425" tIns="91425">
            <a:noAutofit/>
          </a:bodyPr>
          <a:lstStyle/>
          <a:p>
            <a:pPr lvl="0" rtl="0">
              <a:spcBef>
                <a:spcPts val="0"/>
              </a:spcBef>
              <a:buNone/>
            </a:pPr>
            <a:r>
              <a:rPr lang="en" sz="1200">
                <a:latin typeface="Lato"/>
                <a:ea typeface="Lato"/>
                <a:cs typeface="Lato"/>
                <a:sym typeface="Lato"/>
              </a:rPr>
              <a:t>An exploration of Soca beats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267625"/>
            <a:ext cx="8520600" cy="793200"/>
          </a:xfrm>
          <a:prstGeom prst="rect">
            <a:avLst/>
          </a:prstGeom>
        </p:spPr>
        <p:txBody>
          <a:bodyPr anchorCtr="0" anchor="t" bIns="91425" lIns="91425" rIns="91425" tIns="91425">
            <a:noAutofit/>
          </a:bodyPr>
          <a:lstStyle/>
          <a:p>
            <a:pPr lvl="0" algn="ctr">
              <a:spcBef>
                <a:spcPts val="0"/>
              </a:spcBef>
              <a:buNone/>
            </a:pPr>
            <a:r>
              <a:rPr lang="en" sz="6500">
                <a:latin typeface="Lato"/>
                <a:ea typeface="Lato"/>
                <a:cs typeface="Lato"/>
                <a:sym typeface="Lato"/>
              </a:rPr>
              <a:t>BACKGROUND</a:t>
            </a:r>
            <a:r>
              <a:rPr lang="en" sz="7200">
                <a:latin typeface="Lato"/>
                <a:ea typeface="Lato"/>
                <a:cs typeface="Lato"/>
                <a:sym typeface="Lato"/>
              </a:rPr>
              <a:t>	</a:t>
            </a:r>
          </a:p>
        </p:txBody>
      </p:sp>
      <p:sp>
        <p:nvSpPr>
          <p:cNvPr id="66" name="Shape 66"/>
          <p:cNvSpPr txBox="1"/>
          <p:nvPr>
            <p:ph idx="1" type="body"/>
          </p:nvPr>
        </p:nvSpPr>
        <p:spPr>
          <a:xfrm>
            <a:off x="311700" y="1936725"/>
            <a:ext cx="8520600" cy="2987400"/>
          </a:xfrm>
          <a:prstGeom prst="rect">
            <a:avLst/>
          </a:prstGeom>
        </p:spPr>
        <p:txBody>
          <a:bodyPr anchorCtr="0" anchor="t" bIns="91425" lIns="91425" rIns="91425" tIns="91425">
            <a:noAutofit/>
          </a:bodyPr>
          <a:lstStyle/>
          <a:p>
            <a:pPr lvl="0" algn="ctr">
              <a:lnSpc>
                <a:spcPct val="100000"/>
              </a:lnSpc>
              <a:spcBef>
                <a:spcPts val="0"/>
              </a:spcBef>
              <a:buNone/>
            </a:pPr>
            <a:r>
              <a:rPr lang="en"/>
              <a:t>The music of Trinidad and Tobago is rooted in its colonial past. Our ancestors hailed from various parts of the world and brought with them music. </a:t>
            </a:r>
          </a:p>
          <a:p>
            <a:pPr lvl="0" algn="ctr">
              <a:lnSpc>
                <a:spcPct val="100000"/>
              </a:lnSpc>
              <a:spcBef>
                <a:spcPts val="0"/>
              </a:spcBef>
              <a:buNone/>
            </a:pPr>
            <a:r>
              <a:rPr lang="en"/>
              <a:t>That music brought intense rhythms.</a:t>
            </a:r>
          </a:p>
          <a:p>
            <a:pPr lvl="0" rtl="0" algn="ctr">
              <a:lnSpc>
                <a:spcPct val="100000"/>
              </a:lnSpc>
              <a:spcBef>
                <a:spcPts val="0"/>
              </a:spcBef>
              <a:buNone/>
            </a:pPr>
            <a:r>
              <a:rPr lang="en"/>
              <a:t>Those rhythms merged, just like the people of different races.</a:t>
            </a:r>
          </a:p>
          <a:p>
            <a:pPr lvl="0" rtl="0" algn="ctr">
              <a:lnSpc>
                <a:spcPct val="100000"/>
              </a:lnSpc>
              <a:spcBef>
                <a:spcPts val="0"/>
              </a:spcBef>
              <a:buNone/>
            </a:pPr>
            <a:r>
              <a:rPr lang="en">
                <a:solidFill>
                  <a:srgbClr val="8E7CC3"/>
                </a:solidFill>
              </a:rPr>
              <a:t>DIFFERENT rhythms</a:t>
            </a:r>
            <a:r>
              <a:rPr lang="en"/>
              <a:t>, creating </a:t>
            </a:r>
            <a:r>
              <a:rPr lang="en">
                <a:solidFill>
                  <a:srgbClr val="F1C232"/>
                </a:solidFill>
              </a:rPr>
              <a:t>ONE music</a:t>
            </a:r>
            <a:r>
              <a:rPr lang="en"/>
              <a:t> - a </a:t>
            </a:r>
            <a:r>
              <a:rPr lang="en">
                <a:solidFill>
                  <a:schemeClr val="accent3"/>
                </a:solidFill>
              </a:rPr>
              <a:t>UNITY</a:t>
            </a:r>
          </a:p>
          <a:p>
            <a:pPr lvl="0" algn="ctr">
              <a:lnSpc>
                <a:spcPct val="100000"/>
              </a:lnSpc>
              <a:spcBef>
                <a:spcPts val="0"/>
              </a:spcBef>
              <a:buNone/>
            </a:pPr>
            <a:r>
              <a:rPr lang="en"/>
              <a:t>This unity is represented in our people, our soca music and culture, which is what I aim to explore and showcase with my instrument.</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668650"/>
            <a:ext cx="8520600" cy="1610100"/>
          </a:xfrm>
          <a:prstGeom prst="rect">
            <a:avLst/>
          </a:prstGeom>
        </p:spPr>
        <p:txBody>
          <a:bodyPr anchorCtr="0" anchor="b" bIns="91425" lIns="91425" rIns="91425" tIns="91425">
            <a:noAutofit/>
          </a:bodyPr>
          <a:lstStyle/>
          <a:p>
            <a:pPr lvl="0">
              <a:spcBef>
                <a:spcPts val="0"/>
              </a:spcBef>
              <a:buNone/>
            </a:pPr>
            <a:r>
              <a:rPr lang="en" sz="6500"/>
              <a:t>UNITY OF </a:t>
            </a:r>
          </a:p>
          <a:p>
            <a:pPr lvl="0">
              <a:spcBef>
                <a:spcPts val="0"/>
              </a:spcBef>
              <a:buNone/>
            </a:pPr>
            <a:r>
              <a:rPr lang="en" sz="6500"/>
              <a:t>RHYTHMS</a:t>
            </a:r>
          </a:p>
        </p:txBody>
      </p:sp>
      <p:sp>
        <p:nvSpPr>
          <p:cNvPr id="72" name="Shape 72"/>
          <p:cNvSpPr txBox="1"/>
          <p:nvPr>
            <p:ph idx="1" type="body"/>
          </p:nvPr>
        </p:nvSpPr>
        <p:spPr>
          <a:xfrm>
            <a:off x="292225" y="2666675"/>
            <a:ext cx="8520600" cy="1849200"/>
          </a:xfrm>
          <a:prstGeom prst="rect">
            <a:avLst/>
          </a:prstGeom>
        </p:spPr>
        <p:txBody>
          <a:bodyPr anchorCtr="0" anchor="t" bIns="91425" lIns="91425" rIns="91425" tIns="91425">
            <a:noAutofit/>
          </a:bodyPr>
          <a:lstStyle/>
          <a:p>
            <a:pPr lvl="0" rtl="0">
              <a:lnSpc>
                <a:spcPct val="100000"/>
              </a:lnSpc>
              <a:spcBef>
                <a:spcPts val="0"/>
              </a:spcBef>
              <a:buNone/>
            </a:pPr>
            <a:r>
              <a:rPr lang="en"/>
              <a:t>My NIME instrument will comprise of a series of disparate rhythms, that come together to form a melody and musical representation of my island sound. </a:t>
            </a:r>
          </a:p>
          <a:p>
            <a:pPr lvl="0" rtl="0">
              <a:lnSpc>
                <a:spcPct val="100000"/>
              </a:lnSpc>
              <a:spcBef>
                <a:spcPts val="0"/>
              </a:spcBef>
              <a:buNone/>
            </a:pPr>
            <a:r>
              <a:rPr lang="en"/>
              <a:t>The rhythms will be created by physical instruments.</a:t>
            </a:r>
          </a:p>
          <a:p>
            <a:pPr indent="-228600" lvl="0" marL="2743200" rtl="0" algn="l">
              <a:lnSpc>
                <a:spcPct val="100000"/>
              </a:lnSpc>
              <a:spcBef>
                <a:spcPts val="0"/>
              </a:spcBef>
              <a:buChar char="-"/>
            </a:pPr>
            <a:r>
              <a:rPr lang="en"/>
              <a:t>With motors and sensors controlled by arduino</a:t>
            </a:r>
          </a:p>
          <a:p>
            <a:pPr indent="-228600" lvl="0" marL="2743200" rtl="0" algn="l">
              <a:lnSpc>
                <a:spcPct val="100000"/>
              </a:lnSpc>
              <a:spcBef>
                <a:spcPts val="0"/>
              </a:spcBef>
              <a:buChar char="-"/>
            </a:pPr>
            <a:r>
              <a:rPr lang="en"/>
              <a:t>Comprised of different materials</a:t>
            </a:r>
          </a:p>
          <a:p>
            <a:pPr indent="-228600" lvl="0" marL="2743200" rtl="0" algn="l">
              <a:lnSpc>
                <a:spcPct val="100000"/>
              </a:lnSpc>
              <a:spcBef>
                <a:spcPts val="0"/>
              </a:spcBef>
              <a:buChar char="-"/>
            </a:pPr>
            <a:r>
              <a:rPr lang="en"/>
              <a:t>Auxiliary elements controlled with MAX</a:t>
            </a:r>
          </a:p>
          <a:p>
            <a:pPr lvl="0">
              <a:spcBef>
                <a:spcPts val="0"/>
              </a:spcBef>
              <a:buNone/>
            </a:pPr>
            <a:r>
              <a:t/>
            </a:r>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98250" y="436400"/>
            <a:ext cx="4379700" cy="1683600"/>
          </a:xfrm>
          <a:prstGeom prst="rect">
            <a:avLst/>
          </a:prstGeom>
        </p:spPr>
        <p:txBody>
          <a:bodyPr anchorCtr="0" anchor="b" bIns="91425" lIns="91425" rIns="91425" tIns="91425">
            <a:noAutofit/>
          </a:bodyPr>
          <a:lstStyle/>
          <a:p>
            <a:pPr lvl="0">
              <a:spcBef>
                <a:spcPts val="0"/>
              </a:spcBef>
              <a:buNone/>
            </a:pPr>
            <a:r>
              <a:rPr lang="en" sz="5000">
                <a:latin typeface="Lato"/>
                <a:ea typeface="Lato"/>
                <a:cs typeface="Lato"/>
                <a:sym typeface="Lato"/>
              </a:rPr>
              <a:t>SOUND REFERENCES</a:t>
            </a:r>
          </a:p>
        </p:txBody>
      </p:sp>
      <p:sp>
        <p:nvSpPr>
          <p:cNvPr id="78" name="Shape 78"/>
          <p:cNvSpPr txBox="1"/>
          <p:nvPr>
            <p:ph idx="1" type="subTitle"/>
          </p:nvPr>
        </p:nvSpPr>
        <p:spPr>
          <a:xfrm>
            <a:off x="265500" y="2177412"/>
            <a:ext cx="4045200" cy="3699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sz="1100" u="sng">
                <a:solidFill>
                  <a:schemeClr val="hlink"/>
                </a:solidFill>
                <a:hlinkClick r:id="rId3"/>
              </a:rPr>
              <a:t>https://soundcloud.com/chowmasta/lrs</a:t>
            </a:r>
          </a:p>
          <a:p>
            <a:pPr lvl="0">
              <a:spcBef>
                <a:spcPts val="0"/>
              </a:spcBef>
              <a:buNone/>
            </a:pPr>
            <a:r>
              <a:t/>
            </a:r>
            <a:endParaRPr/>
          </a:p>
        </p:txBody>
      </p:sp>
      <p:sp>
        <p:nvSpPr>
          <p:cNvPr descr="Available now at http://www.indigisounds.com/startpage/  Indigisounds, the creator of the world’s most comprehensive and realistic Steelpan Sample Library have teamed up with Caribbean Dance Music pioneers, Jus Now to bring forth ‘Laventille Rhythm Section’ for KONTAKT. This is the first ever in-depth library of Trinidad &amp; Tobago's percussion and features the sounds of the product’s namesake and inspiration.   'Laventille Rhythm Section’ is a 30-person drum orchestra that makes and plays innovative percussive instruments with an ancient, primordial sound by blending recycled elements and traditional adaptation.This product celebrates the unique drum culture of Trinidad and Tobago and captures it all in an intuitive, user friendly interface.   From booming West African influenced Djun Djun drums to cracking Indo-Trinidadian Tassa, as well as the signature clang of recycled Iron wheel hubs and oil barrels, this library has a distinct tribal edge. With intricate multi-velocity recordings using real players of each instrument, the Laventille Rhythm Section sample library is geared to the producer seeking a raw percussive sound full of definition and sharpness.   Features include  Over 3500 separate samples from 42 percussive instruments 3 microphone placements which can be mixed and matched  Pitch control knob Attack, Decay, Sustain and Release control Round Robin  technology at 4 different velocity’s per instrument for realistic humanisation Loop Section that contains 8 separated authentic rhythm patterns, which are tempo-aligned to improve playability With early endorsement from the likes of legendary mix engineer and producer Dave Pensado, Hip Hop pioneer Lil John and UK Dance Music heavyweight DJ Fresh, this Sample Library has already begun to take the Pro-Audio world by storm. At an affordable $99 USD, Laventille Rhythm Section is available for purchase and download from www.indigisounds.com.  Available exclusively for Native Instrument's KONTAKT player." id="79" name="Shape 79" title="Indigisounds and Jus Now Presents Laventille Rhythm Section for Kontakt 5">
            <a:hlinkClick r:id="rId4"/>
          </p:cNvPr>
          <p:cNvSpPr/>
          <p:nvPr/>
        </p:nvSpPr>
        <p:spPr>
          <a:xfrm>
            <a:off x="4736000" y="1123800"/>
            <a:ext cx="4263099" cy="3197324"/>
          </a:xfrm>
          <a:prstGeom prst="rect">
            <a:avLst/>
          </a:prstGeom>
          <a:blipFill>
            <a:blip r:embed="rId5">
              <a:alphaModFix/>
            </a:blip>
            <a:stretch>
              <a:fillRect/>
            </a:stretch>
          </a:blipFill>
          <a:ln>
            <a:noFill/>
          </a:ln>
        </p:spPr>
      </p:sp>
      <p:sp>
        <p:nvSpPr>
          <p:cNvPr descr="Xtatik Drupatee &amp;  Machel Montano" id="80" name="Shape 80" title="Xtatik Drupatee &amp;  Machel Montano -  Real Unity">
            <a:hlinkClick r:id="rId6"/>
          </p:cNvPr>
          <p:cNvSpPr/>
          <p:nvPr/>
        </p:nvSpPr>
        <p:spPr>
          <a:xfrm>
            <a:off x="1487424" y="3679174"/>
            <a:ext cx="1652850" cy="1239650"/>
          </a:xfrm>
          <a:prstGeom prst="rect">
            <a:avLst/>
          </a:prstGeom>
          <a:blipFill>
            <a:blip r:embed="rId7">
              <a:alphaModFix/>
            </a:blip>
            <a:stretch>
              <a:fillRect/>
            </a:stretch>
          </a:blipFill>
          <a:ln>
            <a:noFill/>
          </a:ln>
        </p:spPr>
      </p:sp>
      <p:sp>
        <p:nvSpPr>
          <p:cNvPr id="81" name="Shape 81"/>
          <p:cNvSpPr txBox="1"/>
          <p:nvPr/>
        </p:nvSpPr>
        <p:spPr>
          <a:xfrm>
            <a:off x="869425" y="121650"/>
            <a:ext cx="2802900" cy="3270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81750"/>
            <a:ext cx="8520600" cy="1080300"/>
          </a:xfrm>
          <a:prstGeom prst="rect">
            <a:avLst/>
          </a:prstGeom>
        </p:spPr>
        <p:txBody>
          <a:bodyPr anchorCtr="0" anchor="b" bIns="91425" lIns="91425" rIns="91425" tIns="91425">
            <a:noAutofit/>
          </a:bodyPr>
          <a:lstStyle/>
          <a:p>
            <a:pPr lvl="0">
              <a:spcBef>
                <a:spcPts val="0"/>
              </a:spcBef>
              <a:buNone/>
            </a:pPr>
            <a:r>
              <a:rPr lang="en" sz="5000"/>
              <a:t>INSTRUMENT REFERENCE</a:t>
            </a:r>
          </a:p>
        </p:txBody>
      </p:sp>
      <p:pic>
        <p:nvPicPr>
          <p:cNvPr descr="iron.jpeg" id="87" name="Shape 87"/>
          <p:cNvPicPr preferRelativeResize="0"/>
          <p:nvPr/>
        </p:nvPicPr>
        <p:blipFill>
          <a:blip r:embed="rId3">
            <a:alphaModFix/>
          </a:blip>
          <a:stretch>
            <a:fillRect/>
          </a:stretch>
        </p:blipFill>
        <p:spPr>
          <a:xfrm>
            <a:off x="2622750" y="2401750"/>
            <a:ext cx="1056900" cy="1540800"/>
          </a:xfrm>
          <a:prstGeom prst="rect">
            <a:avLst/>
          </a:prstGeom>
          <a:noFill/>
          <a:ln>
            <a:noFill/>
          </a:ln>
        </p:spPr>
      </p:pic>
      <p:pic>
        <p:nvPicPr>
          <p:cNvPr descr="pan333.jpg" id="88" name="Shape 88"/>
          <p:cNvPicPr preferRelativeResize="0"/>
          <p:nvPr/>
        </p:nvPicPr>
        <p:blipFill>
          <a:blip r:embed="rId4">
            <a:alphaModFix/>
          </a:blip>
          <a:stretch>
            <a:fillRect/>
          </a:stretch>
        </p:blipFill>
        <p:spPr>
          <a:xfrm>
            <a:off x="3817375" y="2401750"/>
            <a:ext cx="1327100" cy="1143975"/>
          </a:xfrm>
          <a:prstGeom prst="rect">
            <a:avLst/>
          </a:prstGeom>
          <a:noFill/>
          <a:ln>
            <a:noFill/>
          </a:ln>
        </p:spPr>
      </p:pic>
      <p:pic>
        <p:nvPicPr>
          <p:cNvPr descr="tamboobamboo.jpg" id="89" name="Shape 89"/>
          <p:cNvPicPr preferRelativeResize="0"/>
          <p:nvPr/>
        </p:nvPicPr>
        <p:blipFill>
          <a:blip r:embed="rId5">
            <a:alphaModFix/>
          </a:blip>
          <a:stretch>
            <a:fillRect/>
          </a:stretch>
        </p:blipFill>
        <p:spPr>
          <a:xfrm>
            <a:off x="311700" y="2401750"/>
            <a:ext cx="2108875" cy="1439851"/>
          </a:xfrm>
          <a:prstGeom prst="rect">
            <a:avLst/>
          </a:prstGeom>
          <a:noFill/>
          <a:ln>
            <a:noFill/>
          </a:ln>
        </p:spPr>
      </p:pic>
      <p:pic>
        <p:nvPicPr>
          <p:cNvPr descr="tassa.jpeg" id="90" name="Shape 90"/>
          <p:cNvPicPr preferRelativeResize="0"/>
          <p:nvPr/>
        </p:nvPicPr>
        <p:blipFill>
          <a:blip r:embed="rId6">
            <a:alphaModFix/>
          </a:blip>
          <a:stretch>
            <a:fillRect/>
          </a:stretch>
        </p:blipFill>
        <p:spPr>
          <a:xfrm>
            <a:off x="5351237" y="2401750"/>
            <a:ext cx="3286125" cy="139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233850" y="508050"/>
            <a:ext cx="8520600" cy="1101000"/>
          </a:xfrm>
          <a:prstGeom prst="rect">
            <a:avLst/>
          </a:prstGeom>
        </p:spPr>
        <p:txBody>
          <a:bodyPr anchorCtr="0" anchor="b" bIns="91425" lIns="91425" rIns="91425" tIns="91425">
            <a:noAutofit/>
          </a:bodyPr>
          <a:lstStyle/>
          <a:p>
            <a:pPr lvl="0" rtl="0">
              <a:spcBef>
                <a:spcPts val="0"/>
              </a:spcBef>
              <a:buNone/>
            </a:pPr>
            <a:r>
              <a:rPr lang="en" sz="4800"/>
              <a:t>PERFORMANCE </a:t>
            </a:r>
          </a:p>
        </p:txBody>
      </p:sp>
      <p:sp>
        <p:nvSpPr>
          <p:cNvPr id="96" name="Shape 96"/>
          <p:cNvSpPr txBox="1"/>
          <p:nvPr/>
        </p:nvSpPr>
        <p:spPr>
          <a:xfrm>
            <a:off x="2394450" y="2189775"/>
            <a:ext cx="4355100" cy="22578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rgbClr val="666666"/>
              </a:buClr>
              <a:buChar char="-"/>
            </a:pPr>
            <a:r>
              <a:rPr lang="en">
                <a:solidFill>
                  <a:srgbClr val="666666"/>
                </a:solidFill>
              </a:rPr>
              <a:t>Showcase the disparate instruments</a:t>
            </a:r>
          </a:p>
          <a:p>
            <a:pPr indent="-228600" lvl="0" marL="457200" rtl="0">
              <a:lnSpc>
                <a:spcPct val="115000"/>
              </a:lnSpc>
              <a:spcBef>
                <a:spcPts val="0"/>
              </a:spcBef>
              <a:buClr>
                <a:srgbClr val="666666"/>
              </a:buClr>
              <a:buChar char="-"/>
            </a:pPr>
            <a:r>
              <a:rPr lang="en">
                <a:solidFill>
                  <a:srgbClr val="666666"/>
                </a:solidFill>
              </a:rPr>
              <a:t>Add each instrument/tempo individually</a:t>
            </a:r>
          </a:p>
          <a:p>
            <a:pPr indent="-228600" lvl="0" marL="457200" rtl="0">
              <a:lnSpc>
                <a:spcPct val="115000"/>
              </a:lnSpc>
              <a:spcBef>
                <a:spcPts val="0"/>
              </a:spcBef>
              <a:buClr>
                <a:srgbClr val="666666"/>
              </a:buClr>
              <a:buChar char="-"/>
            </a:pPr>
            <a:r>
              <a:rPr lang="en">
                <a:solidFill>
                  <a:srgbClr val="666666"/>
                </a:solidFill>
              </a:rPr>
              <a:t>To compose a rhythm (the engine room)</a:t>
            </a:r>
          </a:p>
          <a:p>
            <a:pPr indent="-228600" lvl="0" marL="457200" rtl="0">
              <a:lnSpc>
                <a:spcPct val="115000"/>
              </a:lnSpc>
              <a:spcBef>
                <a:spcPts val="0"/>
              </a:spcBef>
              <a:buClr>
                <a:srgbClr val="666666"/>
              </a:buClr>
              <a:buChar char="-"/>
            </a:pPr>
            <a:r>
              <a:rPr lang="en">
                <a:solidFill>
                  <a:srgbClr val="666666"/>
                </a:solidFill>
              </a:rPr>
              <a:t>Then use MAX or physical attributes to manipulate the tempo and volume</a:t>
            </a:r>
          </a:p>
          <a:p>
            <a:pPr indent="-228600" lvl="0" marL="457200" rtl="0">
              <a:lnSpc>
                <a:spcPct val="115000"/>
              </a:lnSpc>
              <a:spcBef>
                <a:spcPts val="0"/>
              </a:spcBef>
              <a:buClr>
                <a:srgbClr val="666666"/>
              </a:buClr>
              <a:buChar char="-"/>
            </a:pPr>
            <a:r>
              <a:rPr lang="en">
                <a:solidFill>
                  <a:srgbClr val="666666"/>
                </a:solidFill>
              </a:rPr>
              <a:t>Add auxiliary sounds to create a song</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233850" y="508050"/>
            <a:ext cx="8520600" cy="1101000"/>
          </a:xfrm>
          <a:prstGeom prst="rect">
            <a:avLst/>
          </a:prstGeom>
        </p:spPr>
        <p:txBody>
          <a:bodyPr anchorCtr="0" anchor="b" bIns="91425" lIns="91425" rIns="91425" tIns="91425">
            <a:noAutofit/>
          </a:bodyPr>
          <a:lstStyle/>
          <a:p>
            <a:pPr lvl="0">
              <a:spcBef>
                <a:spcPts val="0"/>
              </a:spcBef>
              <a:buNone/>
            </a:pPr>
            <a:r>
              <a:rPr lang="en" sz="4800"/>
              <a:t>PERFORMANCE REFERENCE</a:t>
            </a:r>
          </a:p>
        </p:txBody>
      </p:sp>
      <p:sp>
        <p:nvSpPr>
          <p:cNvPr descr="Nick Yulman performs his piece Index Boogie using mechanical percussion, books and lab glass at PS1 during the M. Wells Winter Carnival, December 2011  video by Sarah Kramer" id="102" name="Shape 102" title="Nick Yulman - Index Boogie at PS1">
            <a:hlinkClick r:id="rId3"/>
          </p:cNvPr>
          <p:cNvSpPr/>
          <p:nvPr/>
        </p:nvSpPr>
        <p:spPr>
          <a:xfrm>
            <a:off x="2538762" y="1796000"/>
            <a:ext cx="4066474" cy="3049849"/>
          </a:xfrm>
          <a:prstGeom prst="rect">
            <a:avLst/>
          </a:prstGeom>
          <a:blipFill>
            <a:blip r:embed="rId4">
              <a:alphaModFix/>
            </a:blip>
            <a:stretch>
              <a:fillRect/>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