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37" r:id="rId2"/>
    <p:sldId id="433" r:id="rId3"/>
    <p:sldId id="434" r:id="rId4"/>
    <p:sldId id="438" r:id="rId5"/>
    <p:sldId id="435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3EBF5"/>
    <a:srgbClr val="FFFFCC"/>
    <a:srgbClr val="FFFF00"/>
    <a:srgbClr val="CCFF99"/>
    <a:srgbClr val="FF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98068" autoAdjust="0"/>
  </p:normalViewPr>
  <p:slideViewPr>
    <p:cSldViewPr>
      <p:cViewPr>
        <p:scale>
          <a:sx n="70" d="100"/>
          <a:sy n="70" d="100"/>
        </p:scale>
        <p:origin x="-966" y="-930"/>
      </p:cViewPr>
      <p:guideLst>
        <p:guide orient="horz" pos="16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9B9F1-3E6F-4E13-81AA-4873AA8150B6}" type="datetimeFigureOut">
              <a:rPr lang="en-US"/>
              <a:pPr>
                <a:defRPr/>
              </a:pPr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73D8DA-C2B2-4A49-AFE7-BAA4E99D6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016ADA5-6A85-4E86-BD8B-5162EFD6A9A1}" type="datetimeFigureOut">
              <a:rPr lang="en-US"/>
              <a:pPr>
                <a:defRPr/>
              </a:pPr>
              <a:t>7/6/2012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72B4C1F-10FE-4AD2-BCA5-A5D80BCC2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2B4C1F-10FE-4AD2-BCA5-A5D80BCC2B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2B4C1F-10FE-4AD2-BCA5-A5D80BCC2B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2B4C1F-10FE-4AD2-BCA5-A5D80BCC2B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2B4C1F-10FE-4AD2-BCA5-A5D80BCC2B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82F1-3BAA-4AB9-A96E-CC7A10440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08B8B-DD1A-4092-A8AE-FCDEE7A6E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0" y="5969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2F77F-55C3-442F-A882-E27D5A0A5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 userDrawn="1"/>
        </p:nvCxnSpPr>
        <p:spPr>
          <a:xfrm>
            <a:off x="0" y="5969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C045C-76DB-4D63-BD43-C26E7EBCC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0" y="5969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nsolas" pitchFamily="49" charset="0"/>
                <a:cs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F30D5-A3B7-4396-B131-5098A71B8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89F6-87B2-4AE4-A2FD-C7141501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6975D-59B5-4558-BB18-2DCE1A63E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3FF2-08F1-4A6C-A1FA-93121C4CE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>
            <a:off x="0" y="5969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15239-51DE-4507-860E-6703D0379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Interconnect planning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2E0F6-44D2-454B-A83A-3A40C006B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DFF"/>
            </a:gs>
            <a:gs pos="39999">
              <a:srgbClr val="E3EBF5"/>
            </a:gs>
            <a:gs pos="70000">
              <a:srgbClr val="E0F3FC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382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Interconnect planning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Universitat Politècnica de Catalunya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EF726-5057-4FF8-B286-782F4B5EA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73" r:id="rId10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Inclusive L3 model</a:t>
            </a:r>
          </a:p>
          <a:p>
            <a:pPr lvl="1"/>
            <a:r>
              <a:rPr lang="en-US" sz="2400" dirty="0" smtClean="0"/>
              <a:t>Write-back flow does not have “requests for space” or acknowledgments</a:t>
            </a:r>
          </a:p>
          <a:p>
            <a:r>
              <a:rPr lang="en-US" sz="2800" dirty="0" smtClean="0"/>
              <a:t>Directories and L3 merged</a:t>
            </a:r>
          </a:p>
          <a:p>
            <a:pPr lvl="1"/>
            <a:r>
              <a:rPr lang="en-US" sz="2400" dirty="0" smtClean="0"/>
              <a:t>Messages between them are not accounted for</a:t>
            </a:r>
          </a:p>
          <a:p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Req</a:t>
            </a:r>
            <a:r>
              <a:rPr lang="en-US" sz="2800" dirty="0" smtClean="0"/>
              <a:t>/</a:t>
            </a:r>
            <a:r>
              <a:rPr lang="en-US" sz="2800" dirty="0" err="1" smtClean="0">
                <a:solidFill>
                  <a:srgbClr val="00FF00"/>
                </a:solidFill>
              </a:rPr>
              <a:t>Ack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Data</a:t>
            </a:r>
            <a:r>
              <a:rPr lang="en-US" sz="2800" dirty="0" smtClean="0"/>
              <a:t> use different physical networks</a:t>
            </a:r>
          </a:p>
          <a:p>
            <a:pPr lvl="1"/>
            <a:r>
              <a:rPr lang="en-US" sz="2400" dirty="0" smtClean="0"/>
              <a:t>Colors indicate the physical network used</a:t>
            </a:r>
          </a:p>
          <a:p>
            <a:r>
              <a:rPr lang="en-US" sz="2800" dirty="0" smtClean="0"/>
              <a:t>Directory access time (   ) is a parameter</a:t>
            </a:r>
            <a:endParaRPr lang="en-US" sz="2800" dirty="0"/>
          </a:p>
          <a:p>
            <a:pPr lvl="1"/>
            <a:r>
              <a:rPr lang="en-US" sz="2400" dirty="0" smtClean="0"/>
              <a:t>For a start we can assume it is 1/3 of L3 cache hit delay (    )</a:t>
            </a:r>
          </a:p>
          <a:p>
            <a:r>
              <a:rPr lang="en-US" sz="2800" dirty="0" smtClean="0"/>
              <a:t>Invalidation traffic is not considered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Interconnect planning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Universitat Politècnica de Catalunya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2F77F-55C3-442F-A882-E27D5A0A5A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203061" y="4151621"/>
            <a:ext cx="153987" cy="3714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8270544" y="4612944"/>
            <a:ext cx="153987" cy="371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816225" y="1714500"/>
            <a:ext cx="609600" cy="36671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4587" y="2095500"/>
            <a:ext cx="455613" cy="36671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Hit</a:t>
            </a:r>
          </a:p>
        </p:txBody>
      </p:sp>
      <p:sp>
        <p:nvSpPr>
          <p:cNvPr id="3891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flow: L3 hit</a:t>
            </a:r>
            <a:endParaRPr lang="en-US" dirty="0" smtClean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22860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Interconnect planning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Universitat Politècnica de Catalunya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2F4947-E529-4362-9EB1-451B1038D768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8921" name="TextBox 11"/>
          <p:cNvSpPr txBox="1">
            <a:spLocks noChangeArrowheads="1"/>
          </p:cNvSpPr>
          <p:nvPr/>
        </p:nvSpPr>
        <p:spPr bwMode="auto">
          <a:xfrm>
            <a:off x="2816225" y="1104900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Proc/L2</a:t>
            </a:r>
          </a:p>
        </p:txBody>
      </p:sp>
      <p:sp>
        <p:nvSpPr>
          <p:cNvPr id="38923" name="TextBox 13"/>
          <p:cNvSpPr txBox="1">
            <a:spLocks noChangeArrowheads="1"/>
          </p:cNvSpPr>
          <p:nvPr/>
        </p:nvSpPr>
        <p:spPr bwMode="auto">
          <a:xfrm>
            <a:off x="6019800" y="1104900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MC</a:t>
            </a:r>
          </a:p>
        </p:txBody>
      </p:sp>
      <p:sp>
        <p:nvSpPr>
          <p:cNvPr id="38924" name="TextBox 25"/>
          <p:cNvSpPr txBox="1">
            <a:spLocks noChangeArrowheads="1"/>
          </p:cNvSpPr>
          <p:nvPr/>
        </p:nvSpPr>
        <p:spPr bwMode="auto">
          <a:xfrm>
            <a:off x="3886200" y="1638300"/>
            <a:ext cx="534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Req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25825" y="1638300"/>
            <a:ext cx="3175" cy="30099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8387" y="1619250"/>
            <a:ext cx="3176" cy="302895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5"/>
          <p:cNvCxnSpPr/>
          <p:nvPr/>
        </p:nvCxnSpPr>
        <p:spPr>
          <a:xfrm>
            <a:off x="6324600" y="1638300"/>
            <a:ext cx="0" cy="30099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9" name="TextBox 13"/>
          <p:cNvSpPr txBox="1">
            <a:spLocks noChangeArrowheads="1"/>
          </p:cNvSpPr>
          <p:nvPr/>
        </p:nvSpPr>
        <p:spPr bwMode="auto">
          <a:xfrm>
            <a:off x="4322762" y="1104900"/>
            <a:ext cx="1051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DIR/L3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8930" name="Rectangle 40"/>
          <p:cNvSpPr>
            <a:spLocks noChangeArrowheads="1"/>
          </p:cNvSpPr>
          <p:nvPr/>
        </p:nvSpPr>
        <p:spPr bwMode="auto">
          <a:xfrm>
            <a:off x="4802187" y="2095500"/>
            <a:ext cx="152400" cy="1485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8" name="Straight Arrow Connector 17"/>
          <p:cNvCxnSpPr>
            <a:stCxn id="24" idx="3"/>
            <a:endCxn id="38930" idx="0"/>
          </p:cNvCxnSpPr>
          <p:nvPr/>
        </p:nvCxnSpPr>
        <p:spPr>
          <a:xfrm>
            <a:off x="3425825" y="1897857"/>
            <a:ext cx="1452562" cy="197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930" idx="1"/>
          </p:cNvCxnSpPr>
          <p:nvPr/>
        </p:nvCxnSpPr>
        <p:spPr>
          <a:xfrm flipH="1">
            <a:off x="3395662" y="2838451"/>
            <a:ext cx="1406525" cy="549570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5" name="TextBox 26"/>
          <p:cNvSpPr txBox="1">
            <a:spLocks noChangeArrowheads="1"/>
          </p:cNvSpPr>
          <p:nvPr/>
        </p:nvSpPr>
        <p:spPr bwMode="auto">
          <a:xfrm>
            <a:off x="3886200" y="3886200"/>
            <a:ext cx="636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Data</a:t>
            </a:r>
          </a:p>
        </p:txBody>
      </p:sp>
      <p:sp>
        <p:nvSpPr>
          <p:cNvPr id="38936" name="TextBox 27"/>
          <p:cNvSpPr txBox="1">
            <a:spLocks noChangeArrowheads="1"/>
          </p:cNvSpPr>
          <p:nvPr/>
        </p:nvSpPr>
        <p:spPr bwMode="auto">
          <a:xfrm>
            <a:off x="3905250" y="31242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Ack</a:t>
            </a:r>
          </a:p>
        </p:txBody>
      </p:sp>
      <p:cxnSp>
        <p:nvCxnSpPr>
          <p:cNvPr id="20" name="Straight Arrow Connector 19"/>
          <p:cNvCxnSpPr>
            <a:stCxn id="38930" idx="2"/>
          </p:cNvCxnSpPr>
          <p:nvPr/>
        </p:nvCxnSpPr>
        <p:spPr>
          <a:xfrm flipH="1">
            <a:off x="3425826" y="3581401"/>
            <a:ext cx="1452561" cy="6096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0" name="TextBox 25"/>
          <p:cNvSpPr txBox="1">
            <a:spLocks noChangeArrowheads="1"/>
          </p:cNvSpPr>
          <p:nvPr/>
        </p:nvSpPr>
        <p:spPr bwMode="auto">
          <a:xfrm>
            <a:off x="3532752" y="2301359"/>
            <a:ext cx="1306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Evict (prob.)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800599" y="2114550"/>
            <a:ext cx="153987" cy="742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7" name="Straight Arrow Connector 17"/>
          <p:cNvCxnSpPr>
            <a:cxnSpLocks noChangeShapeType="1"/>
          </p:cNvCxnSpPr>
          <p:nvPr/>
        </p:nvCxnSpPr>
        <p:spPr bwMode="auto">
          <a:xfrm>
            <a:off x="3429000" y="2114550"/>
            <a:ext cx="609600" cy="152400"/>
          </a:xfrm>
          <a:prstGeom prst="straightConnector1">
            <a:avLst/>
          </a:prstGeom>
          <a:noFill/>
          <a:ln w="38100" cap="rnd" algn="ctr">
            <a:solidFill>
              <a:schemeClr val="folHlink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84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 flipH="1">
            <a:off x="6331743" y="1752600"/>
            <a:ext cx="5556" cy="3657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90030" y="1752600"/>
            <a:ext cx="0" cy="3657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3"/>
          <p:cNvSpPr txBox="1"/>
          <p:nvPr/>
        </p:nvSpPr>
        <p:spPr>
          <a:xfrm>
            <a:off x="2667000" y="1752600"/>
            <a:ext cx="609600" cy="36671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Miss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276600" y="1752600"/>
            <a:ext cx="1" cy="3657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flow: L3 miss</a:t>
            </a:r>
          </a:p>
        </p:txBody>
      </p:sp>
      <p:sp>
        <p:nvSpPr>
          <p:cNvPr id="39940" name="TextBox 11"/>
          <p:cNvSpPr txBox="1">
            <a:spLocks noChangeArrowheads="1"/>
          </p:cNvSpPr>
          <p:nvPr/>
        </p:nvSpPr>
        <p:spPr bwMode="auto">
          <a:xfrm>
            <a:off x="2667000" y="914400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Proc/L2</a:t>
            </a:r>
          </a:p>
        </p:txBody>
      </p:sp>
      <p:sp>
        <p:nvSpPr>
          <p:cNvPr id="39942" name="TextBox 13"/>
          <p:cNvSpPr txBox="1">
            <a:spLocks noChangeArrowheads="1"/>
          </p:cNvSpPr>
          <p:nvPr/>
        </p:nvSpPr>
        <p:spPr bwMode="auto">
          <a:xfrm>
            <a:off x="6019800" y="914400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MC</a:t>
            </a:r>
          </a:p>
        </p:txBody>
      </p:sp>
      <p:sp>
        <p:nvSpPr>
          <p:cNvPr id="39948" name="TextBox 13"/>
          <p:cNvSpPr txBox="1">
            <a:spLocks noChangeArrowheads="1"/>
          </p:cNvSpPr>
          <p:nvPr/>
        </p:nvSpPr>
        <p:spPr bwMode="auto">
          <a:xfrm>
            <a:off x="4495800" y="914400"/>
            <a:ext cx="1051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DIR/L3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61" name="TextBox 25"/>
          <p:cNvSpPr txBox="1">
            <a:spLocks noChangeArrowheads="1"/>
          </p:cNvSpPr>
          <p:nvPr/>
        </p:nvSpPr>
        <p:spPr bwMode="auto">
          <a:xfrm>
            <a:off x="3505200" y="1676400"/>
            <a:ext cx="534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Req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8" name="Straight Arrow Connector 17"/>
          <p:cNvCxnSpPr>
            <a:endCxn id="39969" idx="0"/>
          </p:cNvCxnSpPr>
          <p:nvPr/>
        </p:nvCxnSpPr>
        <p:spPr>
          <a:xfrm>
            <a:off x="3246980" y="1905000"/>
            <a:ext cx="154305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3" name="TextBox 25"/>
          <p:cNvSpPr txBox="1">
            <a:spLocks noChangeArrowheads="1"/>
          </p:cNvSpPr>
          <p:nvPr/>
        </p:nvSpPr>
        <p:spPr bwMode="auto">
          <a:xfrm>
            <a:off x="5486400" y="2209800"/>
            <a:ext cx="534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Req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9964" name="Rectangle 77"/>
          <p:cNvSpPr>
            <a:spLocks noChangeArrowheads="1"/>
          </p:cNvSpPr>
          <p:nvPr/>
        </p:nvSpPr>
        <p:spPr bwMode="auto">
          <a:xfrm>
            <a:off x="6248400" y="2743200"/>
            <a:ext cx="152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965" name="TextBox 26"/>
          <p:cNvSpPr txBox="1">
            <a:spLocks noChangeArrowheads="1"/>
          </p:cNvSpPr>
          <p:nvPr/>
        </p:nvSpPr>
        <p:spPr bwMode="auto">
          <a:xfrm>
            <a:off x="5519258" y="3598789"/>
            <a:ext cx="636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Data</a:t>
            </a:r>
          </a:p>
        </p:txBody>
      </p:sp>
      <p:cxnSp>
        <p:nvCxnSpPr>
          <p:cNvPr id="10" name="Straight Arrow Connector 17"/>
          <p:cNvCxnSpPr>
            <a:stCxn id="39969" idx="2"/>
            <a:endCxn id="39964" idx="0"/>
          </p:cNvCxnSpPr>
          <p:nvPr/>
        </p:nvCxnSpPr>
        <p:spPr>
          <a:xfrm>
            <a:off x="4790030" y="2514600"/>
            <a:ext cx="153457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3"/>
          <p:cNvSpPr txBox="1"/>
          <p:nvPr/>
        </p:nvSpPr>
        <p:spPr>
          <a:xfrm>
            <a:off x="4866230" y="2133600"/>
            <a:ext cx="609600" cy="36671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Miss</a:t>
            </a:r>
          </a:p>
        </p:txBody>
      </p:sp>
      <p:sp>
        <p:nvSpPr>
          <p:cNvPr id="39969" name="Rectangle 82"/>
          <p:cNvSpPr>
            <a:spLocks noChangeArrowheads="1"/>
          </p:cNvSpPr>
          <p:nvPr/>
        </p:nvSpPr>
        <p:spPr bwMode="auto">
          <a:xfrm>
            <a:off x="4713830" y="2133600"/>
            <a:ext cx="1524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9970" name="Straight Arrow Connector 17"/>
          <p:cNvCxnSpPr>
            <a:cxnSpLocks noChangeShapeType="1"/>
          </p:cNvCxnSpPr>
          <p:nvPr/>
        </p:nvCxnSpPr>
        <p:spPr bwMode="auto">
          <a:xfrm>
            <a:off x="3265488" y="2057400"/>
            <a:ext cx="609600" cy="152400"/>
          </a:xfrm>
          <a:prstGeom prst="straightConnector1">
            <a:avLst/>
          </a:prstGeom>
          <a:noFill/>
          <a:ln w="38100" cap="rnd" algn="ctr">
            <a:solidFill>
              <a:schemeClr val="folHlink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9971" name="TextBox 25"/>
          <p:cNvSpPr txBox="1">
            <a:spLocks noChangeArrowheads="1"/>
          </p:cNvSpPr>
          <p:nvPr/>
        </p:nvSpPr>
        <p:spPr bwMode="auto">
          <a:xfrm>
            <a:off x="3341688" y="2209800"/>
            <a:ext cx="1306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Evict (prob.)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39973" name="Straight Arrow Connector 17"/>
          <p:cNvCxnSpPr>
            <a:cxnSpLocks noChangeShapeType="1"/>
          </p:cNvCxnSpPr>
          <p:nvPr/>
        </p:nvCxnSpPr>
        <p:spPr bwMode="auto">
          <a:xfrm>
            <a:off x="4801071" y="2628900"/>
            <a:ext cx="598559" cy="100013"/>
          </a:xfrm>
          <a:prstGeom prst="straightConnector1">
            <a:avLst/>
          </a:prstGeom>
          <a:noFill/>
          <a:ln w="38100" cap="rnd" algn="ctr">
            <a:solidFill>
              <a:schemeClr val="folHlink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39974" name="TextBox 25"/>
          <p:cNvSpPr txBox="1">
            <a:spLocks noChangeArrowheads="1"/>
          </p:cNvSpPr>
          <p:nvPr/>
        </p:nvSpPr>
        <p:spPr bwMode="auto">
          <a:xfrm>
            <a:off x="4866230" y="2743200"/>
            <a:ext cx="1306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Evict (prob.)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14" name="Straight Arrow Connector 19"/>
          <p:cNvCxnSpPr>
            <a:stCxn id="39964" idx="2"/>
          </p:cNvCxnSpPr>
          <p:nvPr/>
        </p:nvCxnSpPr>
        <p:spPr>
          <a:xfrm flipH="1">
            <a:off x="4787252" y="3124200"/>
            <a:ext cx="1537348" cy="85001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7" name="TextBox 26"/>
          <p:cNvSpPr txBox="1">
            <a:spLocks noChangeArrowheads="1"/>
          </p:cNvSpPr>
          <p:nvPr/>
        </p:nvSpPr>
        <p:spPr bwMode="auto">
          <a:xfrm>
            <a:off x="3526429" y="4481512"/>
            <a:ext cx="636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Data</a:t>
            </a:r>
          </a:p>
        </p:txBody>
      </p:sp>
      <p:cxnSp>
        <p:nvCxnSpPr>
          <p:cNvPr id="17" name="Straight Arrow Connector 19"/>
          <p:cNvCxnSpPr/>
          <p:nvPr/>
        </p:nvCxnSpPr>
        <p:spPr>
          <a:xfrm flipH="1">
            <a:off x="3276600" y="3974215"/>
            <a:ext cx="1600201" cy="67398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29" name="TextBox 27"/>
          <p:cNvSpPr txBox="1">
            <a:spLocks noChangeArrowheads="1"/>
          </p:cNvSpPr>
          <p:nvPr/>
        </p:nvSpPr>
        <p:spPr bwMode="auto">
          <a:xfrm>
            <a:off x="4953000" y="298608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Ack</a:t>
            </a:r>
          </a:p>
        </p:txBody>
      </p:sp>
      <p:cxnSp>
        <p:nvCxnSpPr>
          <p:cNvPr id="55" name="Straight Arrow Connector 54"/>
          <p:cNvCxnSpPr>
            <a:stCxn id="31" idx="2"/>
          </p:cNvCxnSpPr>
          <p:nvPr/>
        </p:nvCxnSpPr>
        <p:spPr>
          <a:xfrm flipH="1">
            <a:off x="3259312" y="3739707"/>
            <a:ext cx="1541759" cy="234508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964" idx="2"/>
            <a:endCxn id="31" idx="0"/>
          </p:cNvCxnSpPr>
          <p:nvPr/>
        </p:nvCxnSpPr>
        <p:spPr>
          <a:xfrm flipH="1">
            <a:off x="4801071" y="3124200"/>
            <a:ext cx="1523529" cy="234507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7"/>
          <p:cNvSpPr txBox="1">
            <a:spLocks noChangeArrowheads="1"/>
          </p:cNvSpPr>
          <p:nvPr/>
        </p:nvSpPr>
        <p:spPr bwMode="auto">
          <a:xfrm>
            <a:off x="3526429" y="349756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alibri" pitchFamily="34" charset="0"/>
              </a:rPr>
              <a:t>Ack</a:t>
            </a:r>
          </a:p>
        </p:txBody>
      </p:sp>
      <p:sp>
        <p:nvSpPr>
          <p:cNvPr id="31" name="Rectangle 82"/>
          <p:cNvSpPr>
            <a:spLocks noChangeArrowheads="1"/>
          </p:cNvSpPr>
          <p:nvPr/>
        </p:nvSpPr>
        <p:spPr bwMode="auto">
          <a:xfrm>
            <a:off x="4724871" y="3358707"/>
            <a:ext cx="1524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99907" y="1701711"/>
            <a:ext cx="609600" cy="36671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Miss</a:t>
            </a:r>
          </a:p>
        </p:txBody>
      </p:sp>
      <p:sp>
        <p:nvSpPr>
          <p:cNvPr id="409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Write-back flow on L2 miss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Universitat Politècnica de Catalunya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2E57940-BEEA-40F7-A2A4-BC0168D209F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970" name="TextBox 11"/>
          <p:cNvSpPr txBox="1">
            <a:spLocks noChangeArrowheads="1"/>
          </p:cNvSpPr>
          <p:nvPr/>
        </p:nvSpPr>
        <p:spPr bwMode="auto">
          <a:xfrm>
            <a:off x="2799907" y="1092111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Proc/L2</a:t>
            </a:r>
          </a:p>
        </p:txBody>
      </p:sp>
      <p:sp>
        <p:nvSpPr>
          <p:cNvPr id="40972" name="TextBox 13"/>
          <p:cNvSpPr txBox="1">
            <a:spLocks noChangeArrowheads="1"/>
          </p:cNvSpPr>
          <p:nvPr/>
        </p:nvSpPr>
        <p:spPr bwMode="auto">
          <a:xfrm>
            <a:off x="6076507" y="1092111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MC</a:t>
            </a:r>
          </a:p>
        </p:txBody>
      </p:sp>
      <p:sp>
        <p:nvSpPr>
          <p:cNvPr id="40973" name="TextBox 25"/>
          <p:cNvSpPr txBox="1">
            <a:spLocks noChangeArrowheads="1"/>
          </p:cNvSpPr>
          <p:nvPr/>
        </p:nvSpPr>
        <p:spPr bwMode="auto">
          <a:xfrm>
            <a:off x="3870927" y="1625511"/>
            <a:ext cx="638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Calibri" pitchFamily="34" charset="0"/>
              </a:rPr>
              <a:t>Data</a:t>
            </a:r>
            <a:endParaRPr lang="en-US" i="1" dirty="0">
              <a:latin typeface="Calibr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09506" y="1625511"/>
            <a:ext cx="1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867275" y="1625511"/>
            <a:ext cx="9526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5"/>
          <p:cNvCxnSpPr/>
          <p:nvPr/>
        </p:nvCxnSpPr>
        <p:spPr>
          <a:xfrm>
            <a:off x="6381307" y="1625511"/>
            <a:ext cx="0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8" name="TextBox 13"/>
          <p:cNvSpPr txBox="1">
            <a:spLocks noChangeArrowheads="1"/>
          </p:cNvSpPr>
          <p:nvPr/>
        </p:nvSpPr>
        <p:spPr bwMode="auto">
          <a:xfrm>
            <a:off x="4358309" y="1092111"/>
            <a:ext cx="1051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DIR/L3</a:t>
            </a:r>
            <a:endParaRPr lang="en-US" sz="2400" b="1" dirty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09507" y="1854111"/>
            <a:ext cx="1468881" cy="22860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905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3"/>
          <p:cNvSpPr txBox="1"/>
          <p:nvPr/>
        </p:nvSpPr>
        <p:spPr>
          <a:xfrm>
            <a:off x="4207978" y="1679019"/>
            <a:ext cx="668822" cy="36671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Miss</a:t>
            </a:r>
          </a:p>
        </p:txBody>
      </p:sp>
      <p:sp>
        <p:nvSpPr>
          <p:cNvPr id="409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Write-back flow on L3 miss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Universitat Politècnica de Catalunya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2E57940-BEEA-40F7-A2A4-BC0168D209FA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970" name="TextBox 11"/>
          <p:cNvSpPr txBox="1">
            <a:spLocks noChangeArrowheads="1"/>
          </p:cNvSpPr>
          <p:nvPr/>
        </p:nvSpPr>
        <p:spPr bwMode="auto">
          <a:xfrm>
            <a:off x="2799907" y="1092111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Proc/L2</a:t>
            </a:r>
          </a:p>
        </p:txBody>
      </p:sp>
      <p:sp>
        <p:nvSpPr>
          <p:cNvPr id="40972" name="TextBox 13"/>
          <p:cNvSpPr txBox="1">
            <a:spLocks noChangeArrowheads="1"/>
          </p:cNvSpPr>
          <p:nvPr/>
        </p:nvSpPr>
        <p:spPr bwMode="auto">
          <a:xfrm>
            <a:off x="6076507" y="1092111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MC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409506" y="1625511"/>
            <a:ext cx="1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867275" y="1625511"/>
            <a:ext cx="9526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5"/>
          <p:cNvCxnSpPr/>
          <p:nvPr/>
        </p:nvCxnSpPr>
        <p:spPr>
          <a:xfrm>
            <a:off x="6381307" y="1625511"/>
            <a:ext cx="0" cy="31242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8" name="TextBox 13"/>
          <p:cNvSpPr txBox="1">
            <a:spLocks noChangeArrowheads="1"/>
          </p:cNvSpPr>
          <p:nvPr/>
        </p:nvSpPr>
        <p:spPr bwMode="auto">
          <a:xfrm>
            <a:off x="4358309" y="1092111"/>
            <a:ext cx="1051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itchFamily="34" charset="0"/>
              </a:rPr>
              <a:t>DIR/L3</a:t>
            </a:r>
            <a:endParaRPr lang="en-US" sz="2400" b="1" dirty="0">
              <a:latin typeface="Calibri" pitchFamily="34" charset="0"/>
            </a:endParaRPr>
          </a:p>
        </p:txBody>
      </p:sp>
      <p:cxnSp>
        <p:nvCxnSpPr>
          <p:cNvPr id="41015" name="Straight Arrow Connector 19"/>
          <p:cNvCxnSpPr>
            <a:cxnSpLocks noChangeShapeType="1"/>
          </p:cNvCxnSpPr>
          <p:nvPr/>
        </p:nvCxnSpPr>
        <p:spPr bwMode="auto">
          <a:xfrm>
            <a:off x="4873470" y="2045732"/>
            <a:ext cx="1509269" cy="22502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5305220" y="1764268"/>
            <a:ext cx="638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Data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121767" y="5867400"/>
            <a:ext cx="3166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(Also includes previous flow)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3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163</Words>
  <Application>Microsoft Office PowerPoint</Application>
  <PresentationFormat>On-screen Show (4:3)</PresentationFormat>
  <Paragraphs>61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Assumptions</vt:lpstr>
      <vt:lpstr>Read flow: L3 hit</vt:lpstr>
      <vt:lpstr>Read flow: L3 miss</vt:lpstr>
      <vt:lpstr>Write-back flow on L2 miss</vt:lpstr>
      <vt:lpstr>Write-back flow on L3 miss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Nikita</cp:lastModifiedBy>
  <cp:revision>455</cp:revision>
  <dcterms:created xsi:type="dcterms:W3CDTF">2006-08-16T00:00:00Z</dcterms:created>
  <dcterms:modified xsi:type="dcterms:W3CDTF">2012-07-06T15:39:10Z</dcterms:modified>
</cp:coreProperties>
</file>