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5"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72B28-D7DB-4638-AB48-7FE1AE4B2169}" type="datetimeFigureOut">
              <a:rPr lang="en-US" smtClean="0"/>
              <a:t>8/19/2017</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FBD8CBE1-B2BD-4A52-9133-3D5EA69FF810}" type="slidenum">
              <a:rPr lang="en-US" smtClean="0"/>
              <a:t>‹#›</a:t>
            </a:fld>
            <a:endParaRPr lang="en-US"/>
          </a:p>
        </p:txBody>
      </p:sp>
    </p:spTree>
    <p:extLst>
      <p:ext uri="{BB962C8B-B14F-4D97-AF65-F5344CB8AC3E}">
        <p14:creationId xmlns:p14="http://schemas.microsoft.com/office/powerpoint/2010/main" val="1637442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372B28-D7DB-4638-AB48-7FE1AE4B2169}" type="datetimeFigureOut">
              <a:rPr lang="en-US" smtClean="0"/>
              <a:t>8/19/2017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D8CBE1-B2BD-4A52-9133-3D5EA69FF810}" type="slidenum">
              <a:rPr lang="en-US" smtClean="0"/>
              <a:t>‹#›</a:t>
            </a:fld>
            <a:endParaRPr lang="en-US"/>
          </a:p>
        </p:txBody>
      </p:sp>
    </p:spTree>
    <p:extLst>
      <p:ext uri="{BB962C8B-B14F-4D97-AF65-F5344CB8AC3E}">
        <p14:creationId xmlns:p14="http://schemas.microsoft.com/office/powerpoint/2010/main" val="2480614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372B28-D7DB-4638-AB48-7FE1AE4B2169}" type="datetimeFigureOut">
              <a:rPr lang="en-US" smtClean="0"/>
              <a:t>8/19/2017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D8CBE1-B2BD-4A52-9133-3D5EA69FF810}" type="slidenum">
              <a:rPr lang="en-US" smtClean="0"/>
              <a:t>‹#›</a:t>
            </a:fld>
            <a:endParaRPr lang="en-US"/>
          </a:p>
        </p:txBody>
      </p:sp>
    </p:spTree>
    <p:extLst>
      <p:ext uri="{BB962C8B-B14F-4D97-AF65-F5344CB8AC3E}">
        <p14:creationId xmlns:p14="http://schemas.microsoft.com/office/powerpoint/2010/main" val="3165110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372B28-D7DB-4638-AB48-7FE1AE4B2169}" type="datetimeFigureOut">
              <a:rPr lang="en-US" smtClean="0"/>
              <a:t>8/19/2017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D8CBE1-B2BD-4A52-9133-3D5EA69FF810}" type="slidenum">
              <a:rPr lang="en-US" smtClean="0"/>
              <a:t>‹#›</a:t>
            </a:fld>
            <a:endParaRPr lang="en-US"/>
          </a:p>
        </p:txBody>
      </p:sp>
    </p:spTree>
    <p:extLst>
      <p:ext uri="{BB962C8B-B14F-4D97-AF65-F5344CB8AC3E}">
        <p14:creationId xmlns:p14="http://schemas.microsoft.com/office/powerpoint/2010/main" val="19763391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372B28-D7DB-4638-AB48-7FE1AE4B2169}" type="datetimeFigureOut">
              <a:rPr lang="en-US" smtClean="0"/>
              <a:t>8/19/2017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D8CBE1-B2BD-4A52-9133-3D5EA69FF810}" type="slidenum">
              <a:rPr lang="en-US" smtClean="0"/>
              <a:t>‹#›</a:t>
            </a:fld>
            <a:endParaRPr lang="en-US"/>
          </a:p>
        </p:txBody>
      </p:sp>
    </p:spTree>
    <p:extLst>
      <p:ext uri="{BB962C8B-B14F-4D97-AF65-F5344CB8AC3E}">
        <p14:creationId xmlns:p14="http://schemas.microsoft.com/office/powerpoint/2010/main" val="3200989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372B28-D7DB-4638-AB48-7FE1AE4B2169}" type="datetimeFigureOut">
              <a:rPr lang="en-US" smtClean="0"/>
              <a:t>8/19/2017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D8CBE1-B2BD-4A52-9133-3D5EA69FF810}" type="slidenum">
              <a:rPr lang="en-US" smtClean="0"/>
              <a:t>‹#›</a:t>
            </a:fld>
            <a:endParaRPr lang="en-US"/>
          </a:p>
        </p:txBody>
      </p:sp>
    </p:spTree>
    <p:extLst>
      <p:ext uri="{BB962C8B-B14F-4D97-AF65-F5344CB8AC3E}">
        <p14:creationId xmlns:p14="http://schemas.microsoft.com/office/powerpoint/2010/main" val="41607314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372B28-D7DB-4638-AB48-7FE1AE4B2169}" type="datetimeFigureOut">
              <a:rPr lang="en-US" smtClean="0"/>
              <a:t>8/19/2017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D8CBE1-B2BD-4A52-9133-3D5EA69FF810}" type="slidenum">
              <a:rPr lang="en-US" smtClean="0"/>
              <a:t>‹#›</a:t>
            </a:fld>
            <a:endParaRPr lang="en-US"/>
          </a:p>
        </p:txBody>
      </p:sp>
    </p:spTree>
    <p:extLst>
      <p:ext uri="{BB962C8B-B14F-4D97-AF65-F5344CB8AC3E}">
        <p14:creationId xmlns:p14="http://schemas.microsoft.com/office/powerpoint/2010/main" val="2299267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72B28-D7DB-4638-AB48-7FE1AE4B2169}" type="datetimeFigureOut">
              <a:rPr lang="en-US" smtClean="0"/>
              <a:t>8/19/2017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D8CBE1-B2BD-4A52-9133-3D5EA69FF810}" type="slidenum">
              <a:rPr lang="en-US" smtClean="0"/>
              <a:t>‹#›</a:t>
            </a:fld>
            <a:endParaRPr lang="en-US"/>
          </a:p>
        </p:txBody>
      </p:sp>
    </p:spTree>
    <p:extLst>
      <p:ext uri="{BB962C8B-B14F-4D97-AF65-F5344CB8AC3E}">
        <p14:creationId xmlns:p14="http://schemas.microsoft.com/office/powerpoint/2010/main" val="868703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72B28-D7DB-4638-AB48-7FE1AE4B2169}" type="datetimeFigureOut">
              <a:rPr lang="en-US" smtClean="0"/>
              <a:t>8/19/2017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D8CBE1-B2BD-4A52-9133-3D5EA69FF810}" type="slidenum">
              <a:rPr lang="en-US" smtClean="0"/>
              <a:t>‹#›</a:t>
            </a:fld>
            <a:endParaRPr lang="en-US"/>
          </a:p>
        </p:txBody>
      </p:sp>
    </p:spTree>
    <p:extLst>
      <p:ext uri="{BB962C8B-B14F-4D97-AF65-F5344CB8AC3E}">
        <p14:creationId xmlns:p14="http://schemas.microsoft.com/office/powerpoint/2010/main" val="2009902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72B28-D7DB-4638-AB48-7FE1AE4B2169}" type="datetimeFigureOut">
              <a:rPr lang="en-US" smtClean="0"/>
              <a:t>8/19/2017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FBD8CBE1-B2BD-4A52-9133-3D5EA69FF810}" type="slidenum">
              <a:rPr lang="en-US" smtClean="0"/>
              <a:t>‹#›</a:t>
            </a:fld>
            <a:endParaRPr lang="en-US"/>
          </a:p>
        </p:txBody>
      </p:sp>
    </p:spTree>
    <p:extLst>
      <p:ext uri="{BB962C8B-B14F-4D97-AF65-F5344CB8AC3E}">
        <p14:creationId xmlns:p14="http://schemas.microsoft.com/office/powerpoint/2010/main" val="1553438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372B28-D7DB-4638-AB48-7FE1AE4B2169}" type="datetimeFigureOut">
              <a:rPr lang="en-US" smtClean="0"/>
              <a:t>8/19/2017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D8CBE1-B2BD-4A52-9133-3D5EA69FF810}" type="slidenum">
              <a:rPr lang="en-US" smtClean="0"/>
              <a:t>‹#›</a:t>
            </a:fld>
            <a:endParaRPr lang="en-US"/>
          </a:p>
        </p:txBody>
      </p:sp>
    </p:spTree>
    <p:extLst>
      <p:ext uri="{BB962C8B-B14F-4D97-AF65-F5344CB8AC3E}">
        <p14:creationId xmlns:p14="http://schemas.microsoft.com/office/powerpoint/2010/main" val="3231001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72B28-D7DB-4638-AB48-7FE1AE4B2169}" type="datetimeFigureOut">
              <a:rPr lang="en-US" smtClean="0"/>
              <a:t>8/19/2017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D8CBE1-B2BD-4A52-9133-3D5EA69FF810}" type="slidenum">
              <a:rPr lang="en-US" smtClean="0"/>
              <a:t>‹#›</a:t>
            </a:fld>
            <a:endParaRPr lang="en-US"/>
          </a:p>
        </p:txBody>
      </p:sp>
    </p:spTree>
    <p:extLst>
      <p:ext uri="{BB962C8B-B14F-4D97-AF65-F5344CB8AC3E}">
        <p14:creationId xmlns:p14="http://schemas.microsoft.com/office/powerpoint/2010/main" val="1447304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72B28-D7DB-4638-AB48-7FE1AE4B2169}" type="datetimeFigureOut">
              <a:rPr lang="en-US" smtClean="0"/>
              <a:t>8/19/2017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D8CBE1-B2BD-4A52-9133-3D5EA69FF810}" type="slidenum">
              <a:rPr lang="en-US" smtClean="0"/>
              <a:t>‹#›</a:t>
            </a:fld>
            <a:endParaRPr lang="en-US"/>
          </a:p>
        </p:txBody>
      </p:sp>
    </p:spTree>
    <p:extLst>
      <p:ext uri="{BB962C8B-B14F-4D97-AF65-F5344CB8AC3E}">
        <p14:creationId xmlns:p14="http://schemas.microsoft.com/office/powerpoint/2010/main" val="1915097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72B28-D7DB-4638-AB48-7FE1AE4B2169}" type="datetimeFigureOut">
              <a:rPr lang="en-US" smtClean="0"/>
              <a:t>8/19/2017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D8CBE1-B2BD-4A52-9133-3D5EA69FF810}" type="slidenum">
              <a:rPr lang="en-US" smtClean="0"/>
              <a:t>‹#›</a:t>
            </a:fld>
            <a:endParaRPr lang="en-US"/>
          </a:p>
        </p:txBody>
      </p:sp>
    </p:spTree>
    <p:extLst>
      <p:ext uri="{BB962C8B-B14F-4D97-AF65-F5344CB8AC3E}">
        <p14:creationId xmlns:p14="http://schemas.microsoft.com/office/powerpoint/2010/main" val="3891866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72B28-D7DB-4638-AB48-7FE1AE4B2169}" type="datetimeFigureOut">
              <a:rPr lang="en-US" smtClean="0"/>
              <a:t>8/19/2017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D8CBE1-B2BD-4A52-9133-3D5EA69FF810}" type="slidenum">
              <a:rPr lang="en-US" smtClean="0"/>
              <a:t>‹#›</a:t>
            </a:fld>
            <a:endParaRPr lang="en-US"/>
          </a:p>
        </p:txBody>
      </p:sp>
    </p:spTree>
    <p:extLst>
      <p:ext uri="{BB962C8B-B14F-4D97-AF65-F5344CB8AC3E}">
        <p14:creationId xmlns:p14="http://schemas.microsoft.com/office/powerpoint/2010/main" val="139277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372B28-D7DB-4638-AB48-7FE1AE4B2169}" type="datetimeFigureOut">
              <a:rPr lang="en-US" smtClean="0"/>
              <a:t>8/19/2017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D8CBE1-B2BD-4A52-9133-3D5EA69FF810}" type="slidenum">
              <a:rPr lang="en-US" smtClean="0"/>
              <a:t>‹#›</a:t>
            </a:fld>
            <a:endParaRPr lang="en-US"/>
          </a:p>
        </p:txBody>
      </p:sp>
    </p:spTree>
    <p:extLst>
      <p:ext uri="{BB962C8B-B14F-4D97-AF65-F5344CB8AC3E}">
        <p14:creationId xmlns:p14="http://schemas.microsoft.com/office/powerpoint/2010/main" val="2378796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372B28-D7DB-4638-AB48-7FE1AE4B2169}" type="datetimeFigureOut">
              <a:rPr lang="en-US" smtClean="0"/>
              <a:t>8/19/2017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D8CBE1-B2BD-4A52-9133-3D5EA69FF810}" type="slidenum">
              <a:rPr lang="en-US" smtClean="0"/>
              <a:t>‹#›</a:t>
            </a:fld>
            <a:endParaRPr lang="en-US"/>
          </a:p>
        </p:txBody>
      </p:sp>
    </p:spTree>
    <p:extLst>
      <p:ext uri="{BB962C8B-B14F-4D97-AF65-F5344CB8AC3E}">
        <p14:creationId xmlns:p14="http://schemas.microsoft.com/office/powerpoint/2010/main" val="381163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E372B28-D7DB-4638-AB48-7FE1AE4B2169}" type="datetimeFigureOut">
              <a:rPr lang="en-US" smtClean="0"/>
              <a:t>8/19/2017</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BD8CBE1-B2BD-4A52-9133-3D5EA69FF810}" type="slidenum">
              <a:rPr lang="en-US" smtClean="0"/>
              <a:t>‹#›</a:t>
            </a:fld>
            <a:endParaRPr lang="en-US"/>
          </a:p>
        </p:txBody>
      </p:sp>
    </p:spTree>
    <p:extLst>
      <p:ext uri="{BB962C8B-B14F-4D97-AF65-F5344CB8AC3E}">
        <p14:creationId xmlns:p14="http://schemas.microsoft.com/office/powerpoint/2010/main" val="38371973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b="1" dirty="0"/>
              <a:t>HR CASE STUDY</a:t>
            </a:r>
            <a:br>
              <a:rPr lang="en-US" b="1" dirty="0"/>
            </a:br>
            <a:r>
              <a:rPr lang="en-US" sz="3200" b="1" dirty="0"/>
              <a:t>SUBMISSION</a:t>
            </a:r>
            <a:endParaRPr lang="en-US" dirty="0"/>
          </a:p>
        </p:txBody>
      </p:sp>
      <p:sp>
        <p:nvSpPr>
          <p:cNvPr id="3" name="Subtitle 2"/>
          <p:cNvSpPr>
            <a:spLocks noGrp="1"/>
          </p:cNvSpPr>
          <p:nvPr>
            <p:ph type="subTitle" idx="1"/>
          </p:nvPr>
        </p:nvSpPr>
        <p:spPr>
          <a:xfrm>
            <a:off x="3424335" y="3996267"/>
            <a:ext cx="8078687" cy="1592770"/>
          </a:xfrm>
        </p:spPr>
        <p:txBody>
          <a:bodyPr>
            <a:normAutofit/>
          </a:bodyPr>
          <a:lstStyle/>
          <a:p>
            <a:r>
              <a:rPr lang="en-IN" sz="1600" dirty="0"/>
              <a:t> </a:t>
            </a:r>
            <a:r>
              <a:rPr lang="en-IN" sz="2400" dirty="0"/>
              <a:t>Group Name: </a:t>
            </a:r>
            <a:r>
              <a:rPr lang="en-IN" sz="2400" b="1" dirty="0"/>
              <a:t>SBSN</a:t>
            </a:r>
          </a:p>
          <a:p>
            <a:r>
              <a:rPr lang="en-IN" sz="2400" dirty="0"/>
              <a:t> Srinivas Adepu, Biswadeep Basu, Satyam Singh, Nikita Jhalani</a:t>
            </a:r>
          </a:p>
          <a:p>
            <a:endParaRPr lang="en-US" dirty="0"/>
          </a:p>
        </p:txBody>
      </p:sp>
      <p:pic>
        <p:nvPicPr>
          <p:cNvPr id="4" name="Picture 3"/>
          <p:cNvPicPr>
            <a:picLocks noChangeAspect="1"/>
          </p:cNvPicPr>
          <p:nvPr/>
        </p:nvPicPr>
        <p:blipFill>
          <a:blip r:embed="rId2"/>
          <a:stretch>
            <a:fillRect/>
          </a:stretch>
        </p:blipFill>
        <p:spPr>
          <a:xfrm>
            <a:off x="8383577" y="104776"/>
            <a:ext cx="3689984" cy="1275292"/>
          </a:xfrm>
          <a:prstGeom prst="rect">
            <a:avLst/>
          </a:prstGeom>
        </p:spPr>
      </p:pic>
    </p:spTree>
    <p:extLst>
      <p:ext uri="{BB962C8B-B14F-4D97-AF65-F5344CB8AC3E}">
        <p14:creationId xmlns:p14="http://schemas.microsoft.com/office/powerpoint/2010/main" val="1451192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666372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598068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1"/>
            <a:ext cx="12192000" cy="6857999"/>
          </a:xfrm>
          <a:prstGeom prst="rect">
            <a:avLst/>
          </a:prstGeom>
        </p:spPr>
      </p:pic>
    </p:spTree>
    <p:extLst>
      <p:ext uri="{BB962C8B-B14F-4D97-AF65-F5344CB8AC3E}">
        <p14:creationId xmlns:p14="http://schemas.microsoft.com/office/powerpoint/2010/main" val="1104969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015001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82146" y="569166"/>
            <a:ext cx="6212150" cy="369332"/>
          </a:xfrm>
          <a:prstGeom prst="rect">
            <a:avLst/>
          </a:prstGeom>
          <a:noFill/>
        </p:spPr>
        <p:txBody>
          <a:bodyPr wrap="none" rtlCol="0">
            <a:spAutoFit/>
          </a:bodyPr>
          <a:lstStyle/>
          <a:p>
            <a:r>
              <a:rPr lang="en-US" dirty="0" err="1"/>
              <a:t>BoxPlot</a:t>
            </a:r>
            <a:r>
              <a:rPr lang="en-US" dirty="0"/>
              <a:t> of Attrition vs Monthly Income and Percent salary hike</a:t>
            </a:r>
          </a:p>
        </p:txBody>
      </p:sp>
      <p:pic>
        <p:nvPicPr>
          <p:cNvPr id="5" name="Picture 4"/>
          <p:cNvPicPr>
            <a:picLocks noChangeAspect="1"/>
          </p:cNvPicPr>
          <p:nvPr/>
        </p:nvPicPr>
        <p:blipFill>
          <a:blip r:embed="rId2"/>
          <a:stretch>
            <a:fillRect/>
          </a:stretch>
        </p:blipFill>
        <p:spPr>
          <a:xfrm>
            <a:off x="1200680" y="1064988"/>
            <a:ext cx="5411136" cy="4429125"/>
          </a:xfrm>
          <a:prstGeom prst="rect">
            <a:avLst/>
          </a:prstGeom>
        </p:spPr>
      </p:pic>
      <p:pic>
        <p:nvPicPr>
          <p:cNvPr id="7" name="Picture 6"/>
          <p:cNvPicPr>
            <a:picLocks noChangeAspect="1"/>
          </p:cNvPicPr>
          <p:nvPr/>
        </p:nvPicPr>
        <p:blipFill>
          <a:blip r:embed="rId3"/>
          <a:stretch>
            <a:fillRect/>
          </a:stretch>
        </p:blipFill>
        <p:spPr>
          <a:xfrm>
            <a:off x="6893170" y="1064988"/>
            <a:ext cx="5023059" cy="4429125"/>
          </a:xfrm>
          <a:prstGeom prst="rect">
            <a:avLst/>
          </a:prstGeom>
        </p:spPr>
      </p:pic>
    </p:spTree>
    <p:extLst>
      <p:ext uri="{BB962C8B-B14F-4D97-AF65-F5344CB8AC3E}">
        <p14:creationId xmlns:p14="http://schemas.microsoft.com/office/powerpoint/2010/main" val="5173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1687" y="569166"/>
            <a:ext cx="6822830" cy="400110"/>
          </a:xfrm>
          <a:prstGeom prst="rect">
            <a:avLst/>
          </a:prstGeom>
          <a:noFill/>
        </p:spPr>
        <p:txBody>
          <a:bodyPr wrap="square" rtlCol="0">
            <a:spAutoFit/>
          </a:bodyPr>
          <a:lstStyle/>
          <a:p>
            <a:r>
              <a:rPr lang="en-US" sz="2000" dirty="0"/>
              <a:t>Correlation plot between all continuous variable</a:t>
            </a:r>
          </a:p>
        </p:txBody>
      </p:sp>
      <p:sp>
        <p:nvSpPr>
          <p:cNvPr id="4" name="TextBox 3"/>
          <p:cNvSpPr txBox="1"/>
          <p:nvPr/>
        </p:nvSpPr>
        <p:spPr>
          <a:xfrm>
            <a:off x="2687216" y="5530391"/>
            <a:ext cx="7212563" cy="369332"/>
          </a:xfrm>
          <a:prstGeom prst="rect">
            <a:avLst/>
          </a:prstGeom>
          <a:noFill/>
        </p:spPr>
        <p:txBody>
          <a:bodyPr wrap="square" rtlCol="0">
            <a:spAutoFit/>
          </a:bodyPr>
          <a:lstStyle/>
          <a:p>
            <a:r>
              <a:rPr lang="en-US" i="1" dirty="0"/>
              <a:t>Insight</a:t>
            </a:r>
            <a:r>
              <a:rPr lang="en-US" dirty="0"/>
              <a:t> - When the Revolving Utilization is high, loan default rate is high</a:t>
            </a:r>
          </a:p>
        </p:txBody>
      </p:sp>
      <p:pic>
        <p:nvPicPr>
          <p:cNvPr id="5" name="Picture 4"/>
          <p:cNvPicPr>
            <a:picLocks noChangeAspect="1"/>
          </p:cNvPicPr>
          <p:nvPr/>
        </p:nvPicPr>
        <p:blipFill>
          <a:blip r:embed="rId2"/>
          <a:stretch>
            <a:fillRect/>
          </a:stretch>
        </p:blipFill>
        <p:spPr>
          <a:xfrm>
            <a:off x="1181686" y="938497"/>
            <a:ext cx="8243669" cy="5588912"/>
          </a:xfrm>
          <a:prstGeom prst="rect">
            <a:avLst/>
          </a:prstGeom>
        </p:spPr>
      </p:pic>
      <p:sp>
        <p:nvSpPr>
          <p:cNvPr id="7" name="TextBox 6"/>
          <p:cNvSpPr txBox="1"/>
          <p:nvPr/>
        </p:nvSpPr>
        <p:spPr>
          <a:xfrm>
            <a:off x="9580098" y="969276"/>
            <a:ext cx="2611901" cy="1323439"/>
          </a:xfrm>
          <a:prstGeom prst="rect">
            <a:avLst/>
          </a:prstGeom>
          <a:noFill/>
        </p:spPr>
        <p:txBody>
          <a:bodyPr wrap="square" rtlCol="0">
            <a:spAutoFit/>
          </a:bodyPr>
          <a:lstStyle/>
          <a:p>
            <a:r>
              <a:rPr lang="en-US" sz="1600" dirty="0">
                <a:solidFill>
                  <a:schemeClr val="accent1">
                    <a:lumMod val="75000"/>
                  </a:schemeClr>
                </a:solidFill>
              </a:rPr>
              <a:t>1. ”Age” and “Total working  Years” are highly correlated.</a:t>
            </a:r>
          </a:p>
          <a:p>
            <a:r>
              <a:rPr lang="en-US" sz="1600" dirty="0">
                <a:solidFill>
                  <a:schemeClr val="accent1">
                    <a:lumMod val="75000"/>
                  </a:schemeClr>
                </a:solidFill>
              </a:rPr>
              <a:t>2. “Years at company” and “year with current manager” are highly correlated</a:t>
            </a:r>
          </a:p>
        </p:txBody>
      </p:sp>
    </p:spTree>
    <p:extLst>
      <p:ext uri="{BB962C8B-B14F-4D97-AF65-F5344CB8AC3E}">
        <p14:creationId xmlns:p14="http://schemas.microsoft.com/office/powerpoint/2010/main" val="190299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82146" y="569166"/>
            <a:ext cx="6413359" cy="369332"/>
          </a:xfrm>
          <a:prstGeom prst="rect">
            <a:avLst/>
          </a:prstGeom>
          <a:noFill/>
        </p:spPr>
        <p:txBody>
          <a:bodyPr wrap="none" rtlCol="0">
            <a:spAutoFit/>
          </a:bodyPr>
          <a:lstStyle/>
          <a:p>
            <a:r>
              <a:rPr lang="en-US" dirty="0"/>
              <a:t>Final model obtained after applying logistic regression algorithm</a:t>
            </a:r>
          </a:p>
        </p:txBody>
      </p:sp>
      <p:pic>
        <p:nvPicPr>
          <p:cNvPr id="5" name="Picture 4"/>
          <p:cNvPicPr>
            <a:picLocks noChangeAspect="1"/>
          </p:cNvPicPr>
          <p:nvPr/>
        </p:nvPicPr>
        <p:blipFill>
          <a:blip r:embed="rId2"/>
          <a:stretch>
            <a:fillRect/>
          </a:stretch>
        </p:blipFill>
        <p:spPr>
          <a:xfrm>
            <a:off x="1782146" y="1139483"/>
            <a:ext cx="8290322" cy="5289453"/>
          </a:xfrm>
          <a:prstGeom prst="rect">
            <a:avLst/>
          </a:prstGeom>
        </p:spPr>
      </p:pic>
    </p:spTree>
    <p:extLst>
      <p:ext uri="{BB962C8B-B14F-4D97-AF65-F5344CB8AC3E}">
        <p14:creationId xmlns:p14="http://schemas.microsoft.com/office/powerpoint/2010/main" val="2304956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484309" y="191278"/>
            <a:ext cx="10018713" cy="1752599"/>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Model Evaluation</a:t>
            </a:r>
          </a:p>
        </p:txBody>
      </p:sp>
      <p:pic>
        <p:nvPicPr>
          <p:cNvPr id="6" name="Picture 5"/>
          <p:cNvPicPr>
            <a:picLocks noChangeAspect="1"/>
          </p:cNvPicPr>
          <p:nvPr/>
        </p:nvPicPr>
        <p:blipFill>
          <a:blip r:embed="rId2"/>
          <a:stretch>
            <a:fillRect/>
          </a:stretch>
        </p:blipFill>
        <p:spPr>
          <a:xfrm>
            <a:off x="1378634" y="1067577"/>
            <a:ext cx="6822831" cy="5067300"/>
          </a:xfrm>
          <a:prstGeom prst="rect">
            <a:avLst/>
          </a:prstGeom>
        </p:spPr>
      </p:pic>
      <p:sp>
        <p:nvSpPr>
          <p:cNvPr id="7" name="TextBox 6"/>
          <p:cNvSpPr txBox="1"/>
          <p:nvPr/>
        </p:nvSpPr>
        <p:spPr>
          <a:xfrm>
            <a:off x="8637563" y="1067577"/>
            <a:ext cx="3137096" cy="1200329"/>
          </a:xfrm>
          <a:prstGeom prst="rect">
            <a:avLst/>
          </a:prstGeom>
          <a:noFill/>
        </p:spPr>
        <p:txBody>
          <a:bodyPr wrap="square" rtlCol="0">
            <a:spAutoFit/>
          </a:bodyPr>
          <a:lstStyle/>
          <a:p>
            <a:r>
              <a:rPr lang="en-US" dirty="0">
                <a:solidFill>
                  <a:schemeClr val="accent1">
                    <a:lumMod val="75000"/>
                  </a:schemeClr>
                </a:solidFill>
              </a:rPr>
              <a:t>After analyzing value od Accuracy, specificity and sensitivity we have chosen the value of cutoff as 0.185.</a:t>
            </a:r>
          </a:p>
        </p:txBody>
      </p:sp>
      <p:graphicFrame>
        <p:nvGraphicFramePr>
          <p:cNvPr id="8" name="Table 7"/>
          <p:cNvGraphicFramePr>
            <a:graphicFrameLocks noGrp="1"/>
          </p:cNvGraphicFramePr>
          <p:nvPr>
            <p:extLst>
              <p:ext uri="{D42A27DB-BD31-4B8C-83A1-F6EECF244321}">
                <p14:modId xmlns:p14="http://schemas.microsoft.com/office/powerpoint/2010/main" val="2384319965"/>
              </p:ext>
            </p:extLst>
          </p:nvPr>
        </p:nvGraphicFramePr>
        <p:xfrm>
          <a:off x="8426548" y="2942097"/>
          <a:ext cx="3348111" cy="1828800"/>
        </p:xfrm>
        <a:graphic>
          <a:graphicData uri="http://schemas.openxmlformats.org/drawingml/2006/table">
            <a:tbl>
              <a:tblPr firstRow="1" bandRow="1">
                <a:tableStyleId>{5C22544A-7EE6-4342-B048-85BDC9FD1C3A}</a:tableStyleId>
              </a:tblPr>
              <a:tblGrid>
                <a:gridCol w="1590281">
                  <a:extLst>
                    <a:ext uri="{9D8B030D-6E8A-4147-A177-3AD203B41FA5}">
                      <a16:colId xmlns:a16="http://schemas.microsoft.com/office/drawing/2014/main" val="3392154738"/>
                    </a:ext>
                  </a:extLst>
                </a:gridCol>
                <a:gridCol w="1757830">
                  <a:extLst>
                    <a:ext uri="{9D8B030D-6E8A-4147-A177-3AD203B41FA5}">
                      <a16:colId xmlns:a16="http://schemas.microsoft.com/office/drawing/2014/main" val="1207998709"/>
                    </a:ext>
                  </a:extLst>
                </a:gridCol>
              </a:tblGrid>
              <a:tr h="233377">
                <a:tc>
                  <a:txBody>
                    <a:bodyPr/>
                    <a:lstStyle/>
                    <a:p>
                      <a:r>
                        <a:rPr lang="en-US" dirty="0"/>
                        <a:t>Matrix</a:t>
                      </a:r>
                    </a:p>
                  </a:txBody>
                  <a:tcPr/>
                </a:tc>
                <a:tc>
                  <a:txBody>
                    <a:bodyPr/>
                    <a:lstStyle/>
                    <a:p>
                      <a:r>
                        <a:rPr lang="en-US" dirty="0"/>
                        <a:t>Value</a:t>
                      </a:r>
                    </a:p>
                  </a:txBody>
                  <a:tcPr/>
                </a:tc>
                <a:extLst>
                  <a:ext uri="{0D108BD9-81ED-4DB2-BD59-A6C34878D82A}">
                    <a16:rowId xmlns:a16="http://schemas.microsoft.com/office/drawing/2014/main" val="3270233144"/>
                  </a:ext>
                </a:extLst>
              </a:tr>
              <a:tr h="345219">
                <a:tc>
                  <a:txBody>
                    <a:bodyPr/>
                    <a:lstStyle/>
                    <a:p>
                      <a:r>
                        <a:rPr lang="en-US" dirty="0"/>
                        <a:t>Accuracy</a:t>
                      </a:r>
                    </a:p>
                  </a:txBody>
                  <a:tcPr/>
                </a:tc>
                <a:tc>
                  <a:txBody>
                    <a:bodyPr/>
                    <a:lstStyle/>
                    <a:p>
                      <a:r>
                        <a:rPr lang="en-US" dirty="0"/>
                        <a:t>0.7498</a:t>
                      </a:r>
                    </a:p>
                  </a:txBody>
                  <a:tcPr/>
                </a:tc>
                <a:extLst>
                  <a:ext uri="{0D108BD9-81ED-4DB2-BD59-A6C34878D82A}">
                    <a16:rowId xmlns:a16="http://schemas.microsoft.com/office/drawing/2014/main" val="2412651847"/>
                  </a:ext>
                </a:extLst>
              </a:tr>
              <a:tr h="233377">
                <a:tc>
                  <a:txBody>
                    <a:bodyPr/>
                    <a:lstStyle/>
                    <a:p>
                      <a:r>
                        <a:rPr lang="en-US" dirty="0"/>
                        <a:t>Sensitivity</a:t>
                      </a:r>
                    </a:p>
                  </a:txBody>
                  <a:tcPr/>
                </a:tc>
                <a:tc>
                  <a:txBody>
                    <a:bodyPr/>
                    <a:lstStyle/>
                    <a:p>
                      <a:r>
                        <a:rPr lang="en-US" dirty="0"/>
                        <a:t>0.7488</a:t>
                      </a:r>
                    </a:p>
                  </a:txBody>
                  <a:tcPr/>
                </a:tc>
                <a:extLst>
                  <a:ext uri="{0D108BD9-81ED-4DB2-BD59-A6C34878D82A}">
                    <a16:rowId xmlns:a16="http://schemas.microsoft.com/office/drawing/2014/main" val="2199926050"/>
                  </a:ext>
                </a:extLst>
              </a:tr>
              <a:tr h="233377">
                <a:tc>
                  <a:txBody>
                    <a:bodyPr/>
                    <a:lstStyle/>
                    <a:p>
                      <a:r>
                        <a:rPr lang="en-US" dirty="0"/>
                        <a:t>Specificity</a:t>
                      </a:r>
                    </a:p>
                  </a:txBody>
                  <a:tcPr/>
                </a:tc>
                <a:tc>
                  <a:txBody>
                    <a:bodyPr/>
                    <a:lstStyle/>
                    <a:p>
                      <a:r>
                        <a:rPr lang="en-US" dirty="0"/>
                        <a:t>0.75</a:t>
                      </a:r>
                    </a:p>
                  </a:txBody>
                  <a:tcPr/>
                </a:tc>
                <a:extLst>
                  <a:ext uri="{0D108BD9-81ED-4DB2-BD59-A6C34878D82A}">
                    <a16:rowId xmlns:a16="http://schemas.microsoft.com/office/drawing/2014/main" val="3436652275"/>
                  </a:ext>
                </a:extLst>
              </a:tr>
              <a:tr h="233377">
                <a:tc>
                  <a:txBody>
                    <a:bodyPr/>
                    <a:lstStyle/>
                    <a:p>
                      <a:r>
                        <a:rPr lang="en-US" dirty="0"/>
                        <a:t>KS</a:t>
                      </a:r>
                      <a:r>
                        <a:rPr lang="en-US" baseline="0" dirty="0"/>
                        <a:t> </a:t>
                      </a:r>
                      <a:r>
                        <a:rPr lang="en-US" dirty="0"/>
                        <a:t>Statistic</a:t>
                      </a:r>
                    </a:p>
                  </a:txBody>
                  <a:tcPr/>
                </a:tc>
                <a:tc>
                  <a:txBody>
                    <a:bodyPr/>
                    <a:lstStyle/>
                    <a:p>
                      <a:r>
                        <a:rPr lang="en-US" dirty="0"/>
                        <a:t>04987</a:t>
                      </a:r>
                    </a:p>
                  </a:txBody>
                  <a:tcPr/>
                </a:tc>
                <a:extLst>
                  <a:ext uri="{0D108BD9-81ED-4DB2-BD59-A6C34878D82A}">
                    <a16:rowId xmlns:a16="http://schemas.microsoft.com/office/drawing/2014/main" val="2503763541"/>
                  </a:ext>
                </a:extLst>
              </a:tr>
            </a:tbl>
          </a:graphicData>
        </a:graphic>
      </p:graphicFrame>
    </p:spTree>
    <p:extLst>
      <p:ext uri="{BB962C8B-B14F-4D97-AF65-F5344CB8AC3E}">
        <p14:creationId xmlns:p14="http://schemas.microsoft.com/office/powerpoint/2010/main" val="765220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233265"/>
            <a:ext cx="10018713" cy="1752599"/>
          </a:xfrm>
        </p:spPr>
        <p:txBody>
          <a:bodyPr/>
          <a:lstStyle/>
          <a:p>
            <a:pPr algn="l"/>
            <a:r>
              <a:rPr lang="en-US" dirty="0">
                <a:latin typeface="Cambria" panose="02040503050406030204" pitchFamily="18" charset="0"/>
              </a:rPr>
              <a:t>BUSINESS UNDERSTANDING</a:t>
            </a:r>
            <a:endParaRPr lang="en-US" dirty="0"/>
          </a:p>
        </p:txBody>
      </p:sp>
      <p:sp>
        <p:nvSpPr>
          <p:cNvPr id="3" name="Content Placeholder 2"/>
          <p:cNvSpPr>
            <a:spLocks noGrp="1"/>
          </p:cNvSpPr>
          <p:nvPr>
            <p:ph idx="1"/>
          </p:nvPr>
        </p:nvSpPr>
        <p:spPr>
          <a:xfrm>
            <a:off x="1484309" y="1651517"/>
            <a:ext cx="10018713" cy="4622673"/>
          </a:xfrm>
        </p:spPr>
        <p:txBody>
          <a:bodyPr>
            <a:normAutofit fontScale="92500" lnSpcReduction="10000"/>
          </a:bodyPr>
          <a:lstStyle/>
          <a:p>
            <a:pPr marL="0" indent="0">
              <a:buNone/>
            </a:pPr>
            <a:r>
              <a:rPr lang="en-US" dirty="0"/>
              <a:t>A large company named </a:t>
            </a:r>
            <a:r>
              <a:rPr lang="en-US" b="1" dirty="0"/>
              <a:t>XYZ</a:t>
            </a:r>
            <a:r>
              <a:rPr lang="en-US" dirty="0"/>
              <a:t>, employs, at any given point of time, around 4000 employees. However, every year, around 15% of its employees leave the company and need to be replaced with the talent pool available in the job market. The management believes that this level of </a:t>
            </a:r>
            <a:r>
              <a:rPr lang="en-US" b="1" dirty="0"/>
              <a:t>attrition</a:t>
            </a:r>
            <a:r>
              <a:rPr lang="en-US" dirty="0"/>
              <a:t> (employees leaving, either on their own or because they got fired) is bad for the company, because of the following reasons -</a:t>
            </a:r>
          </a:p>
          <a:p>
            <a:r>
              <a:rPr lang="en-US" dirty="0"/>
              <a:t>The former employees’ projects get delayed, which makes it difficult to meet </a:t>
            </a:r>
            <a:r>
              <a:rPr lang="en-US" b="1" dirty="0"/>
              <a:t>timelines</a:t>
            </a:r>
            <a:r>
              <a:rPr lang="en-US" dirty="0"/>
              <a:t>, resulting in a reputation loss among consumers and partners</a:t>
            </a:r>
          </a:p>
          <a:p>
            <a:r>
              <a:rPr lang="en-US" dirty="0"/>
              <a:t>A sizeable department has to be maintained, for the purposes of </a:t>
            </a:r>
            <a:r>
              <a:rPr lang="en-US" b="1" dirty="0"/>
              <a:t>recruiting</a:t>
            </a:r>
            <a:r>
              <a:rPr lang="en-US" dirty="0"/>
              <a:t> new talent</a:t>
            </a:r>
          </a:p>
          <a:p>
            <a:r>
              <a:rPr lang="en-US" dirty="0"/>
              <a:t>More often than not, the new employees have to be </a:t>
            </a:r>
            <a:r>
              <a:rPr lang="en-US" b="1" dirty="0"/>
              <a:t>trained</a:t>
            </a:r>
            <a:r>
              <a:rPr lang="en-US" dirty="0"/>
              <a:t> for the job and/or given time to acclimatize themselves to the company</a:t>
            </a:r>
          </a:p>
          <a:p>
            <a:pPr marL="0" lvl="0" indent="0">
              <a:buNone/>
            </a:pPr>
            <a:r>
              <a:rPr lang="en-US" dirty="0">
                <a:solidFill>
                  <a:srgbClr val="0070C0"/>
                </a:solidFill>
                <a:latin typeface="Calibri" panose="020F0502020204030204" pitchFamily="34" charset="0"/>
                <a:cs typeface="Calibri" panose="020F0502020204030204" pitchFamily="34" charset="0"/>
              </a:rPr>
              <a:t>As a result of this analysis</a:t>
            </a:r>
            <a:r>
              <a:rPr lang="en-US" dirty="0">
                <a:latin typeface="Calibri" panose="020F0502020204030204" pitchFamily="34" charset="0"/>
                <a:cs typeface="Calibri" panose="020F0502020204030204" pitchFamily="34" charset="0"/>
              </a:rPr>
              <a:t>, </a:t>
            </a:r>
            <a:r>
              <a:rPr lang="en-US" i="1" dirty="0">
                <a:latin typeface="Calibri" panose="020F0502020204030204" pitchFamily="34" charset="0"/>
                <a:cs typeface="Calibri" panose="020F0502020204030204" pitchFamily="34" charset="0"/>
              </a:rPr>
              <a:t>we should be able</a:t>
            </a:r>
            <a:r>
              <a:rPr lang="en-US" i="1" dirty="0"/>
              <a:t> </a:t>
            </a:r>
            <a:r>
              <a:rPr lang="en-US" dirty="0"/>
              <a:t>to understand what factors company should focus on, in order to curb attrition</a:t>
            </a:r>
            <a:r>
              <a:rPr lang="en-US" i="1" dirty="0"/>
              <a:t>.</a:t>
            </a:r>
          </a:p>
        </p:txBody>
      </p:sp>
    </p:spTree>
    <p:extLst>
      <p:ext uri="{BB962C8B-B14F-4D97-AF65-F5344CB8AC3E}">
        <p14:creationId xmlns:p14="http://schemas.microsoft.com/office/powerpoint/2010/main" val="3870959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858129"/>
            <a:ext cx="10018713" cy="1406769"/>
          </a:xfrm>
        </p:spPr>
        <p:txBody>
          <a:bodyPr/>
          <a:lstStyle/>
          <a:p>
            <a:pPr algn="l"/>
            <a:r>
              <a:rPr lang="en-US" dirty="0">
                <a:latin typeface="Cambria" panose="02040503050406030204" pitchFamily="18" charset="0"/>
              </a:rPr>
              <a:t>Goal of the case study</a:t>
            </a:r>
            <a:br>
              <a:rPr lang="en-US" dirty="0"/>
            </a:br>
            <a:endParaRPr lang="en-US" dirty="0"/>
          </a:p>
        </p:txBody>
      </p:sp>
      <p:sp>
        <p:nvSpPr>
          <p:cNvPr id="3" name="Content Placeholder 2"/>
          <p:cNvSpPr>
            <a:spLocks noGrp="1"/>
          </p:cNvSpPr>
          <p:nvPr>
            <p:ph idx="1"/>
          </p:nvPr>
        </p:nvSpPr>
        <p:spPr>
          <a:xfrm>
            <a:off x="1484309" y="1985864"/>
            <a:ext cx="10018713" cy="2740881"/>
          </a:xfrm>
        </p:spPr>
        <p:txBody>
          <a:bodyPr>
            <a:normAutofit/>
          </a:bodyPr>
          <a:lstStyle/>
          <a:p>
            <a:pPr marL="0" indent="0">
              <a:buNone/>
            </a:pPr>
            <a:r>
              <a:rPr lang="en-US" dirty="0"/>
              <a:t>We are </a:t>
            </a:r>
            <a:r>
              <a:rPr lang="en-US" sz="2200" dirty="0"/>
              <a:t>required</a:t>
            </a:r>
            <a:r>
              <a:rPr lang="en-US" dirty="0"/>
              <a:t> to model the </a:t>
            </a:r>
            <a:r>
              <a:rPr lang="en-US" b="1" dirty="0"/>
              <a:t>probability of attrition</a:t>
            </a:r>
            <a:r>
              <a:rPr lang="en-US" dirty="0"/>
              <a:t> using a logistic regression. The results thus obtained will be used by the management to understand what changes they should make to their workplace, in order to get most of their employees to stay. Also, they want to know which of these variables is most important and needs to be addressed right away.</a:t>
            </a:r>
            <a:endParaRPr lang="en-US" i="1" dirty="0"/>
          </a:p>
        </p:txBody>
      </p:sp>
    </p:spTree>
    <p:extLst>
      <p:ext uri="{BB962C8B-B14F-4D97-AF65-F5344CB8AC3E}">
        <p14:creationId xmlns:p14="http://schemas.microsoft.com/office/powerpoint/2010/main" val="2147791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91278"/>
            <a:ext cx="10018713" cy="1752599"/>
          </a:xfrm>
        </p:spPr>
        <p:txBody>
          <a:bodyPr/>
          <a:lstStyle/>
          <a:p>
            <a:pPr algn="l"/>
            <a:r>
              <a:rPr lang="en-US" dirty="0"/>
              <a:t>THE DATA</a:t>
            </a:r>
          </a:p>
        </p:txBody>
      </p:sp>
      <p:sp>
        <p:nvSpPr>
          <p:cNvPr id="3" name="Content Placeholder 2"/>
          <p:cNvSpPr>
            <a:spLocks noGrp="1"/>
          </p:cNvSpPr>
          <p:nvPr>
            <p:ph idx="1"/>
          </p:nvPr>
        </p:nvSpPr>
        <p:spPr>
          <a:xfrm>
            <a:off x="1484310" y="1642188"/>
            <a:ext cx="10018713" cy="4739951"/>
          </a:xfrm>
        </p:spPr>
        <p:txBody>
          <a:bodyPr>
            <a:normAutofit/>
          </a:bodyPr>
          <a:lstStyle/>
          <a:p>
            <a:pPr marL="0" indent="0">
              <a:buNone/>
            </a:pPr>
            <a:r>
              <a:rPr lang="en-US" dirty="0"/>
              <a:t>The data contains information about 4410 past Employees across one year with following information in data set:</a:t>
            </a:r>
          </a:p>
          <a:p>
            <a:pPr lvl="1">
              <a:buFont typeface="Wingdings" panose="05000000000000000000" pitchFamily="2" charset="2"/>
              <a:buChar char="§"/>
            </a:pPr>
            <a:r>
              <a:rPr lang="en-US" dirty="0"/>
              <a:t>General data- It contains all basic information of each employee. </a:t>
            </a:r>
          </a:p>
          <a:p>
            <a:pPr lvl="1">
              <a:buFont typeface="Wingdings" panose="05000000000000000000" pitchFamily="2" charset="2"/>
              <a:buChar char="§"/>
            </a:pPr>
            <a:r>
              <a:rPr lang="en-US" dirty="0"/>
              <a:t>In time : It contains daily in time of each employee in the office.</a:t>
            </a:r>
          </a:p>
          <a:p>
            <a:pPr lvl="1">
              <a:buFont typeface="Wingdings" panose="05000000000000000000" pitchFamily="2" charset="2"/>
              <a:buChar char="§"/>
            </a:pPr>
            <a:r>
              <a:rPr lang="en-US" dirty="0"/>
              <a:t>Out time : It contains daily out time of each employee from the office.</a:t>
            </a:r>
          </a:p>
          <a:p>
            <a:pPr lvl="1">
              <a:buFont typeface="Wingdings" panose="05000000000000000000" pitchFamily="2" charset="2"/>
              <a:buChar char="§"/>
            </a:pPr>
            <a:r>
              <a:rPr lang="en-US" dirty="0"/>
              <a:t>Employee survey data : It contains the response of each employee in survey conducted by company.</a:t>
            </a:r>
          </a:p>
          <a:p>
            <a:pPr lvl="1">
              <a:buFont typeface="Wingdings" panose="05000000000000000000" pitchFamily="2" charset="2"/>
              <a:buChar char="§"/>
            </a:pPr>
            <a:r>
              <a:rPr lang="en-US" dirty="0"/>
              <a:t>Manager survey data : it contains the manager reviews for each employee.</a:t>
            </a:r>
          </a:p>
          <a:p>
            <a:pPr lvl="1">
              <a:buFont typeface="Wingdings" panose="05000000000000000000" pitchFamily="2" charset="2"/>
              <a:buChar char="§"/>
            </a:pPr>
            <a:r>
              <a:rPr lang="en-US" dirty="0"/>
              <a:t>Considering ‘Employee id’ as the primary key, all the data sets are combined to create master data set.</a:t>
            </a:r>
          </a:p>
        </p:txBody>
      </p:sp>
    </p:spTree>
    <p:extLst>
      <p:ext uri="{BB962C8B-B14F-4D97-AF65-F5344CB8AC3E}">
        <p14:creationId xmlns:p14="http://schemas.microsoft.com/office/powerpoint/2010/main" val="1539901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91278"/>
            <a:ext cx="10018713" cy="1752599"/>
          </a:xfrm>
        </p:spPr>
        <p:txBody>
          <a:bodyPr/>
          <a:lstStyle/>
          <a:p>
            <a:pPr algn="l"/>
            <a:r>
              <a:rPr lang="en-US" dirty="0"/>
              <a:t>DATA UNDERSTANDING</a:t>
            </a:r>
          </a:p>
        </p:txBody>
      </p:sp>
      <p:sp>
        <p:nvSpPr>
          <p:cNvPr id="3" name="Content Placeholder 2"/>
          <p:cNvSpPr>
            <a:spLocks noGrp="1"/>
          </p:cNvSpPr>
          <p:nvPr>
            <p:ph idx="1"/>
          </p:nvPr>
        </p:nvSpPr>
        <p:spPr>
          <a:xfrm>
            <a:off x="1585910" y="358675"/>
            <a:ext cx="10018713" cy="4739951"/>
          </a:xfrm>
        </p:spPr>
        <p:txBody>
          <a:bodyPr>
            <a:normAutofit/>
          </a:bodyPr>
          <a:lstStyle/>
          <a:p>
            <a:pPr marL="0" indent="0">
              <a:buNone/>
            </a:pPr>
            <a:r>
              <a:rPr lang="en-US" dirty="0"/>
              <a:t>The following primary understanding was achieved.</a:t>
            </a:r>
          </a:p>
          <a:p>
            <a:pPr lvl="1">
              <a:buFont typeface="Wingdings" panose="05000000000000000000" pitchFamily="2" charset="2"/>
              <a:buChar char="§"/>
            </a:pPr>
            <a:r>
              <a:rPr lang="en-US" dirty="0"/>
              <a:t>Data spans over a period of one year. i.e. 2014 </a:t>
            </a:r>
          </a:p>
          <a:p>
            <a:pPr lvl="1">
              <a:buFont typeface="Wingdings" panose="05000000000000000000" pitchFamily="2" charset="2"/>
              <a:buChar char="§"/>
            </a:pPr>
            <a:r>
              <a:rPr lang="en-US" dirty="0"/>
              <a:t>Attrition rate of employees is around 16% in last year.</a:t>
            </a:r>
          </a:p>
          <a:p>
            <a:pPr lvl="1">
              <a:buFont typeface="Wingdings" panose="05000000000000000000" pitchFamily="2" charset="2"/>
              <a:buChar char="§"/>
            </a:pPr>
            <a:r>
              <a:rPr lang="en-US" dirty="0"/>
              <a:t>Attrition is dependent on total 27 factors.</a:t>
            </a:r>
          </a:p>
          <a:p>
            <a:pPr marL="457200" lvl="1" indent="0">
              <a:buNone/>
            </a:pPr>
            <a:endParaRPr lang="en-US" dirty="0"/>
          </a:p>
        </p:txBody>
      </p:sp>
    </p:spTree>
    <p:extLst>
      <p:ext uri="{BB962C8B-B14F-4D97-AF65-F5344CB8AC3E}">
        <p14:creationId xmlns:p14="http://schemas.microsoft.com/office/powerpoint/2010/main" val="4016342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91278"/>
            <a:ext cx="10018713" cy="1752599"/>
          </a:xfrm>
        </p:spPr>
        <p:txBody>
          <a:bodyPr/>
          <a:lstStyle/>
          <a:p>
            <a:pPr algn="l"/>
            <a:r>
              <a:rPr lang="en-US" dirty="0"/>
              <a:t>DATA CLEANING AND PREPARATION</a:t>
            </a:r>
          </a:p>
        </p:txBody>
      </p:sp>
      <p:sp>
        <p:nvSpPr>
          <p:cNvPr id="3" name="Content Placeholder 2"/>
          <p:cNvSpPr>
            <a:spLocks noGrp="1"/>
          </p:cNvSpPr>
          <p:nvPr>
            <p:ph idx="1"/>
          </p:nvPr>
        </p:nvSpPr>
        <p:spPr>
          <a:xfrm>
            <a:off x="1484310" y="1642188"/>
            <a:ext cx="10018713" cy="4889241"/>
          </a:xfrm>
        </p:spPr>
        <p:txBody>
          <a:bodyPr>
            <a:normAutofit fontScale="85000" lnSpcReduction="20000"/>
          </a:bodyPr>
          <a:lstStyle/>
          <a:p>
            <a:pPr marL="0" indent="0">
              <a:buNone/>
            </a:pPr>
            <a:r>
              <a:rPr lang="en-US" dirty="0"/>
              <a:t>Once the primary analysis was over, the data quality issues  and any other inconsistencies were identified and corrected to suit the analysis. </a:t>
            </a:r>
          </a:p>
          <a:p>
            <a:pPr lvl="1">
              <a:buFont typeface="Wingdings" panose="05000000000000000000" pitchFamily="2" charset="2"/>
              <a:buChar char="§"/>
            </a:pPr>
            <a:r>
              <a:rPr lang="en-US" dirty="0"/>
              <a:t>Necessary formatting and standardization of the date entries were made.</a:t>
            </a:r>
          </a:p>
          <a:p>
            <a:pPr lvl="1">
              <a:buFont typeface="Wingdings" panose="05000000000000000000" pitchFamily="2" charset="2"/>
              <a:buChar char="§"/>
            </a:pPr>
            <a:r>
              <a:rPr lang="en-US" dirty="0"/>
              <a:t>We calculated number of leaves taken by an employee in a year from </a:t>
            </a:r>
            <a:r>
              <a:rPr lang="en-US" dirty="0" err="1"/>
              <a:t>In_time</a:t>
            </a:r>
            <a:r>
              <a:rPr lang="en-US" dirty="0"/>
              <a:t> data set.</a:t>
            </a:r>
          </a:p>
          <a:p>
            <a:pPr lvl="1">
              <a:buFont typeface="Wingdings" panose="05000000000000000000" pitchFamily="2" charset="2"/>
              <a:buChar char="§"/>
            </a:pPr>
            <a:r>
              <a:rPr lang="en-US" dirty="0"/>
              <a:t>We calculated average hours spent in office by an employee in a year from </a:t>
            </a:r>
            <a:r>
              <a:rPr lang="en-US" dirty="0" err="1"/>
              <a:t>in_time</a:t>
            </a:r>
            <a:r>
              <a:rPr lang="en-US" dirty="0"/>
              <a:t> and </a:t>
            </a:r>
            <a:r>
              <a:rPr lang="en-US" dirty="0" err="1"/>
              <a:t>out_time</a:t>
            </a:r>
            <a:r>
              <a:rPr lang="en-US" dirty="0"/>
              <a:t> data set.</a:t>
            </a:r>
          </a:p>
          <a:p>
            <a:pPr lvl="1">
              <a:buFont typeface="Wingdings" panose="05000000000000000000" pitchFamily="2" charset="2"/>
              <a:buChar char="§"/>
            </a:pPr>
            <a:r>
              <a:rPr lang="en-US" dirty="0"/>
              <a:t>We </a:t>
            </a:r>
            <a:r>
              <a:rPr lang="en-US" dirty="0" err="1"/>
              <a:t>droped</a:t>
            </a:r>
            <a:r>
              <a:rPr lang="en-US" dirty="0"/>
              <a:t> few of the below columns which will not help in the analysis. </a:t>
            </a:r>
            <a:r>
              <a:rPr lang="en-US" dirty="0">
                <a:solidFill>
                  <a:srgbClr val="0070C0"/>
                </a:solidFill>
              </a:rPr>
              <a:t>"EmployeeCount","Over18","StandardHours","EmployeeID"</a:t>
            </a:r>
          </a:p>
          <a:p>
            <a:pPr lvl="1">
              <a:buFont typeface="Wingdings" panose="05000000000000000000" pitchFamily="2" charset="2"/>
              <a:buChar char="§"/>
            </a:pPr>
            <a:r>
              <a:rPr lang="en-US" dirty="0"/>
              <a:t>The following derived metrics are created to help in the analysis: </a:t>
            </a:r>
            <a:r>
              <a:rPr lang="en-US" dirty="0">
                <a:solidFill>
                  <a:srgbClr val="0070C0"/>
                </a:solidFill>
              </a:rPr>
              <a:t>“Leaves",“</a:t>
            </a:r>
            <a:r>
              <a:rPr lang="en-US" dirty="0" err="1">
                <a:solidFill>
                  <a:srgbClr val="0070C0"/>
                </a:solidFill>
              </a:rPr>
              <a:t>avg_duration</a:t>
            </a:r>
            <a:r>
              <a:rPr lang="en-US" dirty="0">
                <a:solidFill>
                  <a:srgbClr val="0070C0"/>
                </a:solidFill>
              </a:rPr>
              <a:t>”</a:t>
            </a:r>
          </a:p>
          <a:p>
            <a:pPr lvl="1">
              <a:buFont typeface="Wingdings" panose="05000000000000000000" pitchFamily="2" charset="2"/>
              <a:buChar char="§"/>
            </a:pPr>
            <a:r>
              <a:rPr lang="en-US" dirty="0"/>
              <a:t>NA replacements done with mode for categorical variables. </a:t>
            </a:r>
          </a:p>
          <a:p>
            <a:pPr lvl="1">
              <a:buFont typeface="Wingdings" panose="05000000000000000000" pitchFamily="2" charset="2"/>
              <a:buChar char="§"/>
            </a:pPr>
            <a:r>
              <a:rPr lang="en-US" dirty="0"/>
              <a:t>Outliers were identified by the following calculation for the </a:t>
            </a:r>
            <a:r>
              <a:rPr lang="en-US" dirty="0" err="1">
                <a:solidFill>
                  <a:srgbClr val="0070C0"/>
                </a:solidFill>
              </a:rPr>
              <a:t>Monthly_Income</a:t>
            </a:r>
            <a:r>
              <a:rPr lang="en-US" dirty="0"/>
              <a:t> column</a:t>
            </a:r>
            <a:br>
              <a:rPr lang="en-US" dirty="0"/>
            </a:br>
            <a:r>
              <a:rPr lang="en-US" i="1" dirty="0"/>
              <a:t>75</a:t>
            </a:r>
            <a:r>
              <a:rPr lang="en-US" i="1" baseline="30000" dirty="0"/>
              <a:t>th</a:t>
            </a:r>
            <a:r>
              <a:rPr lang="en-US" i="1" dirty="0"/>
              <a:t> percentile + 1.5*(Inter Quartile Range)</a:t>
            </a:r>
          </a:p>
          <a:p>
            <a:pPr lvl="1">
              <a:buFont typeface="Wingdings" panose="05000000000000000000" pitchFamily="2" charset="2"/>
              <a:buChar char="§"/>
            </a:pPr>
            <a:r>
              <a:rPr lang="en-US" sz="2100" dirty="0"/>
              <a:t>Feature standardization as done for continuous variable. To keep them on same scale.</a:t>
            </a:r>
          </a:p>
          <a:p>
            <a:pPr lvl="1">
              <a:buFont typeface="Wingdings" panose="05000000000000000000" pitchFamily="2" charset="2"/>
              <a:buChar char="§"/>
            </a:pPr>
            <a:r>
              <a:rPr lang="en-US" sz="2100" dirty="0"/>
              <a:t>Created dummy variable for all categorical variable.</a:t>
            </a:r>
          </a:p>
          <a:p>
            <a:pPr lvl="1">
              <a:buFont typeface="Wingdings" panose="05000000000000000000" pitchFamily="2" charset="2"/>
              <a:buChar char="§"/>
            </a:pPr>
            <a:r>
              <a:rPr lang="en-US" sz="2100" dirty="0"/>
              <a:t>Splitting the final data into training and test for model preparation.</a:t>
            </a:r>
          </a:p>
          <a:p>
            <a:pPr lvl="1">
              <a:buFont typeface="Wingdings" panose="05000000000000000000" pitchFamily="2" charset="2"/>
              <a:buChar char="§"/>
            </a:pPr>
            <a:endParaRPr lang="en-US" sz="2100" dirty="0"/>
          </a:p>
          <a:p>
            <a:pPr marL="0" indent="0">
              <a:buNone/>
            </a:pPr>
            <a:endParaRPr lang="en-US" dirty="0"/>
          </a:p>
        </p:txBody>
      </p:sp>
    </p:spTree>
    <p:extLst>
      <p:ext uri="{BB962C8B-B14F-4D97-AF65-F5344CB8AC3E}">
        <p14:creationId xmlns:p14="http://schemas.microsoft.com/office/powerpoint/2010/main" val="611770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91278"/>
            <a:ext cx="10018713" cy="1752599"/>
          </a:xfrm>
        </p:spPr>
        <p:txBody>
          <a:bodyPr/>
          <a:lstStyle/>
          <a:p>
            <a:pPr algn="l"/>
            <a:r>
              <a:rPr lang="en-US" dirty="0"/>
              <a:t>ANALYSIS</a:t>
            </a:r>
          </a:p>
        </p:txBody>
      </p:sp>
      <p:sp>
        <p:nvSpPr>
          <p:cNvPr id="3" name="Content Placeholder 2"/>
          <p:cNvSpPr>
            <a:spLocks noGrp="1"/>
          </p:cNvSpPr>
          <p:nvPr>
            <p:ph idx="1"/>
          </p:nvPr>
        </p:nvSpPr>
        <p:spPr>
          <a:xfrm>
            <a:off x="1484309" y="1375487"/>
            <a:ext cx="10018713" cy="3937518"/>
          </a:xfrm>
        </p:spPr>
        <p:txBody>
          <a:bodyPr>
            <a:normAutofit/>
          </a:bodyPr>
          <a:lstStyle/>
          <a:p>
            <a:pPr marL="0" indent="0">
              <a:buNone/>
            </a:pPr>
            <a:r>
              <a:rPr lang="en-US" dirty="0"/>
              <a:t>With the data in hand. We went ahead and plotted some plots against Attrition rate  across various variable to gain insights.</a:t>
            </a:r>
          </a:p>
          <a:p>
            <a:pPr marL="0" indent="0">
              <a:buNone/>
            </a:pPr>
            <a:r>
              <a:rPr lang="en-US" dirty="0"/>
              <a:t>The following plots are done in R. We have used </a:t>
            </a:r>
            <a:r>
              <a:rPr lang="en-US" dirty="0">
                <a:solidFill>
                  <a:srgbClr val="0070C0"/>
                </a:solidFill>
              </a:rPr>
              <a:t>ggplot2</a:t>
            </a:r>
            <a:r>
              <a:rPr lang="en-US" dirty="0"/>
              <a:t> in R for plotting</a:t>
            </a:r>
          </a:p>
          <a:p>
            <a:pPr marL="0" indent="0">
              <a:buNone/>
            </a:pPr>
            <a:endParaRPr lang="en-US" dirty="0"/>
          </a:p>
          <a:p>
            <a:pPr marL="0" indent="0">
              <a:buNone/>
            </a:pPr>
            <a:r>
              <a:rPr lang="en-US" i="1" dirty="0"/>
              <a:t>Note: Corresponding Tableau Plots are also shown for better aesthetics</a:t>
            </a:r>
          </a:p>
        </p:txBody>
      </p:sp>
    </p:spTree>
    <p:extLst>
      <p:ext uri="{BB962C8B-B14F-4D97-AF65-F5344CB8AC3E}">
        <p14:creationId xmlns:p14="http://schemas.microsoft.com/office/powerpoint/2010/main" val="273037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56791" y="1184488"/>
            <a:ext cx="6940298" cy="4311640"/>
          </a:xfrm>
          <a:prstGeom prst="rect">
            <a:avLst/>
          </a:prstGeom>
        </p:spPr>
      </p:pic>
      <p:pic>
        <p:nvPicPr>
          <p:cNvPr id="6" name="Picture 5"/>
          <p:cNvPicPr>
            <a:picLocks noChangeAspect="1"/>
          </p:cNvPicPr>
          <p:nvPr/>
        </p:nvPicPr>
        <p:blipFill>
          <a:blip r:embed="rId3"/>
          <a:stretch>
            <a:fillRect/>
          </a:stretch>
        </p:blipFill>
        <p:spPr>
          <a:xfrm>
            <a:off x="0" y="1"/>
            <a:ext cx="12192000" cy="6858000"/>
          </a:xfrm>
          <a:prstGeom prst="rect">
            <a:avLst/>
          </a:prstGeom>
        </p:spPr>
      </p:pic>
    </p:spTree>
    <p:extLst>
      <p:ext uri="{BB962C8B-B14F-4D97-AF65-F5344CB8AC3E}">
        <p14:creationId xmlns:p14="http://schemas.microsoft.com/office/powerpoint/2010/main" val="108763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7010399"/>
          </a:xfrm>
          <a:prstGeom prst="rect">
            <a:avLst/>
          </a:prstGeom>
        </p:spPr>
      </p:pic>
    </p:spTree>
    <p:extLst>
      <p:ext uri="{BB962C8B-B14F-4D97-AF65-F5344CB8AC3E}">
        <p14:creationId xmlns:p14="http://schemas.microsoft.com/office/powerpoint/2010/main" val="5314952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2113</TotalTime>
  <Words>389</Words>
  <Application>Microsoft Office PowerPoint</Application>
  <PresentationFormat>Widescreen</PresentationFormat>
  <Paragraphs>59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Cambria</vt:lpstr>
      <vt:lpstr>Wingdings</vt:lpstr>
      <vt:lpstr>Parallax</vt:lpstr>
      <vt:lpstr>HR CASE STUDY SUBMISSION</vt:lpstr>
      <vt:lpstr>BUSINESS UNDERSTANDING</vt:lpstr>
      <vt:lpstr>Goal of the case study </vt:lpstr>
      <vt:lpstr>THE DATA</vt:lpstr>
      <vt:lpstr>DATA UNDERSTANDING</vt:lpstr>
      <vt:lpstr>DATA CLEANING AND PREPARATION</vt:lpstr>
      <vt:lpstr>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CASE STUDY SUBMISSION</dc:title>
  <dc:creator>Biswadeep Basu</dc:creator>
  <cp:lastModifiedBy>Nikita Jhalani</cp:lastModifiedBy>
  <cp:revision>49</cp:revision>
  <dcterms:created xsi:type="dcterms:W3CDTF">2017-06-24T15:33:44Z</dcterms:created>
  <dcterms:modified xsi:type="dcterms:W3CDTF">2017-08-20T07:28:35Z</dcterms:modified>
</cp:coreProperties>
</file>