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05" r:id="rId2"/>
    <p:sldId id="320" r:id="rId3"/>
    <p:sldId id="314" r:id="rId4"/>
    <p:sldId id="312" r:id="rId5"/>
    <p:sldId id="318" r:id="rId6"/>
    <p:sldId id="319" r:id="rId7"/>
    <p:sldId id="315" r:id="rId8"/>
    <p:sldId id="316" r:id="rId9"/>
    <p:sldId id="317" r:id="rId10"/>
    <p:sldId id="306" r:id="rId11"/>
    <p:sldId id="321" r:id="rId12"/>
    <p:sldId id="323" r:id="rId13"/>
    <p:sldId id="324" r:id="rId14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7">
          <p15:clr>
            <a:srgbClr val="A4A3A4"/>
          </p15:clr>
        </p15:guide>
        <p15:guide id="2" orient="horz" pos="3207">
          <p15:clr>
            <a:srgbClr val="A4A3A4"/>
          </p15:clr>
        </p15:guide>
        <p15:guide id="3" pos="295">
          <p15:clr>
            <a:srgbClr val="A4A3A4"/>
          </p15:clr>
        </p15:guide>
        <p15:guide id="4" pos="5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764" autoAdjust="0"/>
  </p:normalViewPr>
  <p:slideViewPr>
    <p:cSldViewPr snapToGrid="0">
      <p:cViewPr varScale="1">
        <p:scale>
          <a:sx n="102" d="100"/>
          <a:sy n="102" d="100"/>
        </p:scale>
        <p:origin x="883" y="82"/>
      </p:cViewPr>
      <p:guideLst>
        <p:guide orient="horz" pos="1007"/>
        <p:guide orient="horz" pos="3207"/>
        <p:guide pos="295"/>
        <p:guide pos="54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23EA8153-FA0D-4567-B612-097BE51EB0E1}" type="datetime1">
              <a:rPr lang="de-DE" sz="800" smtClean="0"/>
              <a:t>17.05.2022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95BC8A2-6DC3-4ACD-A374-BAFE1684372B}" type="datetime1">
              <a:rPr lang="de-DE" smtClean="0"/>
              <a:t>17.05.2022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79525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0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1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13" y="2315783"/>
            <a:ext cx="202991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University of Stuttgart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84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/>
              <a:t>Thank</a:t>
            </a:r>
            <a:r>
              <a:rPr lang="de-DE" sz="2000" b="1" baseline="0"/>
              <a:t> you!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University</a:t>
            </a:r>
            <a:r>
              <a:rPr lang="de-DE" baseline="0" dirty="0">
                <a:solidFill>
                  <a:schemeClr val="bg1"/>
                </a:solidFill>
              </a:rPr>
              <a:t> of</a:t>
            </a:r>
            <a:r>
              <a:rPr lang="de-DE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University of Stuttgart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/>
              <a:t>Thank</a:t>
            </a:r>
            <a:r>
              <a:rPr lang="de-DE" sz="2000" b="1" baseline="0" dirty="0"/>
              <a:t> </a:t>
            </a:r>
            <a:r>
              <a:rPr lang="de-DE" sz="2000" b="1" baseline="0" dirty="0" err="1"/>
              <a:t>you</a:t>
            </a:r>
            <a:r>
              <a:rPr lang="de-DE" sz="2000" b="1" baseline="0" dirty="0"/>
              <a:t>!</a:t>
            </a:r>
            <a:endParaRPr lang="de-DE" sz="2000" b="1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204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University</a:t>
            </a:r>
            <a:r>
              <a:rPr lang="de-DE" baseline="0" dirty="0">
                <a:solidFill>
                  <a:schemeClr val="bg1"/>
                </a:solidFill>
              </a:rPr>
              <a:t> of</a:t>
            </a:r>
            <a:r>
              <a:rPr lang="de-DE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/>
            </a:lvl1pPr>
          </a:lstStyle>
          <a:p>
            <a:pPr lvl="0"/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Industrial Automation</a:t>
            </a:r>
          </a:p>
          <a:p>
            <a:pPr lvl="0"/>
            <a:r>
              <a:rPr lang="de-DE" dirty="0" err="1"/>
              <a:t>and</a:t>
            </a:r>
            <a:r>
              <a:rPr lang="de-DE" dirty="0"/>
              <a:t> Software Engineering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Picture 27" descr="Logo_allein_klei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97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en-US"/>
              <a:t>1/20/2016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313" y="5418000"/>
            <a:ext cx="6061913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90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8" r:id="rId22"/>
    <p:sldLayoutId id="2147483689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5" b="27435"/>
          <a:stretch/>
        </p:blipFill>
        <p:spPr/>
      </p:pic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Institute of Industrial Automation</a:t>
            </a:r>
          </a:p>
          <a:p>
            <a:r>
              <a:rPr lang="de-DE" dirty="0"/>
              <a:t>and Software Engineering</a:t>
            </a:r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4691921" y="1004399"/>
            <a:ext cx="4190217" cy="4182198"/>
          </a:xfrm>
        </p:spPr>
        <p:txBody>
          <a:bodyPr/>
          <a:lstStyle/>
          <a:p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Deep Learning-based </a:t>
            </a:r>
            <a:br>
              <a:rPr lang="en-US" sz="2000" dirty="0"/>
            </a:br>
            <a:r>
              <a:rPr lang="en-US" sz="2000" dirty="0"/>
              <a:t>Monitoring of the Urban</a:t>
            </a:r>
            <a:br>
              <a:rPr lang="en-US" sz="2000" dirty="0"/>
            </a:br>
            <a:r>
              <a:rPr lang="en-US" sz="2000" dirty="0"/>
              <a:t> Traffic using MOBATSIM</a:t>
            </a:r>
            <a:br>
              <a:rPr lang="en-US" dirty="0"/>
            </a:br>
            <a:endParaRPr lang="en-US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5470946" y="3179364"/>
            <a:ext cx="2898507" cy="428400"/>
          </a:xfrm>
        </p:spPr>
        <p:txBody>
          <a:bodyPr>
            <a:normAutofit/>
          </a:bodyPr>
          <a:lstStyle/>
          <a:p>
            <a:r>
              <a:rPr lang="de-DE" sz="1600" b="1" dirty="0">
                <a:latin typeface="+mj-lt"/>
              </a:rPr>
              <a:t>INTERMEDIATE REPORT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5545898" y="3882366"/>
            <a:ext cx="2253318" cy="5700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Nikita Jhawar</a:t>
            </a:r>
          </a:p>
          <a:p>
            <a:r>
              <a:rPr lang="en-US" b="1" dirty="0"/>
              <a:t>M.Sc.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38033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8313" y="876300"/>
            <a:ext cx="8207375" cy="4213225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800" dirty="0">
                <a:latin typeface="Algerian" panose="04020705040A02060702" pitchFamily="82" charset="0"/>
              </a:rPr>
              <a:t>FINAL DATA FORMAT</a:t>
            </a:r>
            <a:endParaRPr lang="en-US" sz="2800" dirty="0">
              <a:latin typeface="Algerian" panose="04020705040A02060702" pitchFamily="82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8336BE4-342A-4E90-A45F-9118474D4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91135"/>
              </p:ext>
            </p:extLst>
          </p:nvPr>
        </p:nvGraphicFramePr>
        <p:xfrm>
          <a:off x="468312" y="1087827"/>
          <a:ext cx="8359320" cy="10857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1864">
                  <a:extLst>
                    <a:ext uri="{9D8B030D-6E8A-4147-A177-3AD203B41FA5}">
                      <a16:colId xmlns:a16="http://schemas.microsoft.com/office/drawing/2014/main" val="1400515383"/>
                    </a:ext>
                  </a:extLst>
                </a:gridCol>
                <a:gridCol w="1671864">
                  <a:extLst>
                    <a:ext uri="{9D8B030D-6E8A-4147-A177-3AD203B41FA5}">
                      <a16:colId xmlns:a16="http://schemas.microsoft.com/office/drawing/2014/main" val="3276062922"/>
                    </a:ext>
                  </a:extLst>
                </a:gridCol>
                <a:gridCol w="1671864">
                  <a:extLst>
                    <a:ext uri="{9D8B030D-6E8A-4147-A177-3AD203B41FA5}">
                      <a16:colId xmlns:a16="http://schemas.microsoft.com/office/drawing/2014/main" val="2923898034"/>
                    </a:ext>
                  </a:extLst>
                </a:gridCol>
                <a:gridCol w="1671864">
                  <a:extLst>
                    <a:ext uri="{9D8B030D-6E8A-4147-A177-3AD203B41FA5}">
                      <a16:colId xmlns:a16="http://schemas.microsoft.com/office/drawing/2014/main" val="3312444146"/>
                    </a:ext>
                  </a:extLst>
                </a:gridCol>
                <a:gridCol w="1671864">
                  <a:extLst>
                    <a:ext uri="{9D8B030D-6E8A-4147-A177-3AD203B41FA5}">
                      <a16:colId xmlns:a16="http://schemas.microsoft.com/office/drawing/2014/main" val="2258227636"/>
                    </a:ext>
                  </a:extLst>
                </a:gridCol>
              </a:tblGrid>
              <a:tr h="5428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Translation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05208"/>
                  </a:ext>
                </a:extLst>
              </a:tr>
              <a:tr h="542873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Float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6049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F6D10C-323F-4C51-BD28-363CF9B5BACF}"/>
              </a:ext>
            </a:extLst>
          </p:cNvPr>
          <p:cNvSpPr txBox="1"/>
          <p:nvPr/>
        </p:nvSpPr>
        <p:spPr>
          <a:xfrm>
            <a:off x="2118513" y="250204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Minimum No. of Attributes: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 Data Sample Rate: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0.005 seconds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 Data Sample Rate: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0.02 seconds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Every Simulation Duration: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80 seconds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(4000 entries for each simulation)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no. of simulations: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(Fault-free) +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240*3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(Faulty) =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750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>
              <a:effectLst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[Faulty data includes fault-free entries where there is no error injection.]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191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03DF-3DC9-4398-8AF9-7E88922A3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A8B7170-CBC0-4756-8D37-CD5B9B67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82" y="963589"/>
            <a:ext cx="4279592" cy="416622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D0C343F-0365-41A3-B496-070AC3CB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17" y="1011835"/>
            <a:ext cx="4125805" cy="41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7D054-5F62-4F8C-A497-059BBEDDA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2879" y="776991"/>
            <a:ext cx="3561913" cy="483423"/>
          </a:xfrm>
        </p:spPr>
        <p:txBody>
          <a:bodyPr/>
          <a:lstStyle/>
          <a:p>
            <a:pPr algn="ctr"/>
            <a:r>
              <a:rPr lang="de-DE" sz="2400" dirty="0"/>
              <a:t>TOPICS TO DISCUSS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EA05F7-0AD3-4FE4-9CD7-EE5BE64BA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072" y="1484026"/>
            <a:ext cx="7854845" cy="3185410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tx1"/>
                </a:solidFill>
              </a:rPr>
              <a:t>DATA GENERATION</a:t>
            </a:r>
            <a:r>
              <a:rPr lang="de-DE" sz="1800" dirty="0">
                <a:solidFill>
                  <a:schemeClr val="tx1"/>
                </a:solidFill>
              </a:rPr>
              <a:t>:  Willing to include </a:t>
            </a:r>
            <a:r>
              <a:rPr lang="de-DE" sz="1800" dirty="0" err="1">
                <a:solidFill>
                  <a:schemeClr val="tx1"/>
                </a:solidFill>
              </a:rPr>
              <a:t>dataset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for</a:t>
            </a:r>
            <a:r>
              <a:rPr lang="de-DE" sz="1800" dirty="0">
                <a:solidFill>
                  <a:schemeClr val="tx1"/>
                </a:solidFill>
              </a:rPr>
              <a:t> a non-uniform sample </a:t>
            </a:r>
            <a:r>
              <a:rPr lang="de-DE" sz="1800" dirty="0" err="1">
                <a:solidFill>
                  <a:schemeClr val="tx1"/>
                </a:solidFill>
              </a:rPr>
              <a:t>as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well</a:t>
            </a:r>
            <a:endParaRPr lang="de-DE" sz="1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tx1"/>
                </a:solidFill>
              </a:rPr>
              <a:t>DATA PREPROCESSING AND OUTPUT</a:t>
            </a:r>
            <a:r>
              <a:rPr lang="de-DE" sz="1800">
                <a:solidFill>
                  <a:schemeClr val="tx1"/>
                </a:solidFill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1"/>
                </a:solidFill>
              </a:rPr>
              <a:t>FINAL </a:t>
            </a:r>
            <a:r>
              <a:rPr lang="en-US" sz="1800" b="1" dirty="0">
                <a:solidFill>
                  <a:schemeClr val="tx1"/>
                </a:solidFill>
              </a:rPr>
              <a:t>REQUIREMENTS FOR THE THESIS</a:t>
            </a:r>
            <a:r>
              <a:rPr lang="en-US" sz="1800" dirty="0">
                <a:solidFill>
                  <a:schemeClr val="tx1"/>
                </a:solidFill>
              </a:rPr>
              <a:t>: Need to know if any other processes should be executed.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SUBMISSION</a:t>
            </a:r>
            <a:r>
              <a:rPr lang="en-US" sz="1800" dirty="0">
                <a:solidFill>
                  <a:schemeClr val="tx1"/>
                </a:solidFill>
              </a:rPr>
              <a:t>: Probable submission date for Thesis by 30</a:t>
            </a:r>
            <a:r>
              <a:rPr lang="en-US" sz="1800" baseline="30000" dirty="0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 May, 2022</a:t>
            </a:r>
          </a:p>
        </p:txBody>
      </p:sp>
    </p:spTree>
    <p:extLst>
      <p:ext uri="{BB962C8B-B14F-4D97-AF65-F5344CB8AC3E}">
        <p14:creationId xmlns:p14="http://schemas.microsoft.com/office/powerpoint/2010/main" val="56054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5F9BB-596F-47D7-96E0-EA7F33605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8E22-D778-4799-9AB7-DB1A0E69EC23}"/>
              </a:ext>
            </a:extLst>
          </p:cNvPr>
          <p:cNvSpPr/>
          <p:nvPr/>
        </p:nvSpPr>
        <p:spPr>
          <a:xfrm>
            <a:off x="639022" y="1626215"/>
            <a:ext cx="81233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FOR YOUR</a:t>
            </a:r>
          </a:p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TIME AND ATTENTION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50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4FD67-9C83-4FB3-ADB6-77A8666A4D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9490" y="598654"/>
            <a:ext cx="3561913" cy="483423"/>
          </a:xfrm>
        </p:spPr>
        <p:txBody>
          <a:bodyPr/>
          <a:lstStyle/>
          <a:p>
            <a:pPr algn="ctr"/>
            <a:r>
              <a:rPr lang="de-DE" sz="3600" b="1" dirty="0">
                <a:latin typeface="Algerian" panose="04020705040A02060702" pitchFamily="82" charset="0"/>
              </a:rPr>
              <a:t>TIMELINE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EE1DB4-5350-4F5F-A86A-90E78DF5B591}"/>
              </a:ext>
            </a:extLst>
          </p:cNvPr>
          <p:cNvCxnSpPr>
            <a:cxnSpLocks/>
          </p:cNvCxnSpPr>
          <p:nvPr/>
        </p:nvCxnSpPr>
        <p:spPr>
          <a:xfrm>
            <a:off x="494675" y="2954936"/>
            <a:ext cx="81505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17976F-3139-44B5-95B0-69EFABA24DEC}"/>
              </a:ext>
            </a:extLst>
          </p:cNvPr>
          <p:cNvSpPr/>
          <p:nvPr/>
        </p:nvSpPr>
        <p:spPr>
          <a:xfrm>
            <a:off x="592111" y="1386577"/>
            <a:ext cx="1686394" cy="1034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41E756-15EB-46D9-8601-75AE74C7FBE7}"/>
              </a:ext>
            </a:extLst>
          </p:cNvPr>
          <p:cNvSpPr/>
          <p:nvPr/>
        </p:nvSpPr>
        <p:spPr>
          <a:xfrm>
            <a:off x="1731364" y="3665094"/>
            <a:ext cx="1896255" cy="102682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DATA Collection with respect to different possibilities</a:t>
            </a:r>
            <a:endParaRPr lang="en-US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1A6E22-7803-45BA-9F8D-6B3495681D91}"/>
              </a:ext>
            </a:extLst>
          </p:cNvPr>
          <p:cNvSpPr/>
          <p:nvPr/>
        </p:nvSpPr>
        <p:spPr>
          <a:xfrm>
            <a:off x="3563787" y="1349100"/>
            <a:ext cx="1742480" cy="107179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9B9D36-ED45-4B51-8205-F235E98FEC5F}"/>
              </a:ext>
            </a:extLst>
          </p:cNvPr>
          <p:cNvSpPr/>
          <p:nvPr/>
        </p:nvSpPr>
        <p:spPr>
          <a:xfrm>
            <a:off x="5014210" y="3665094"/>
            <a:ext cx="1971207" cy="10268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DCBB21-FD58-4A44-B7A3-40420AC47E73}"/>
              </a:ext>
            </a:extLst>
          </p:cNvPr>
          <p:cNvSpPr/>
          <p:nvPr/>
        </p:nvSpPr>
        <p:spPr>
          <a:xfrm>
            <a:off x="6809409" y="1300379"/>
            <a:ext cx="1742480" cy="112426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F38A5-5439-434B-A96D-F8B50E6C1FE3}"/>
              </a:ext>
            </a:extLst>
          </p:cNvPr>
          <p:cNvSpPr txBox="1"/>
          <p:nvPr/>
        </p:nvSpPr>
        <p:spPr>
          <a:xfrm>
            <a:off x="734518" y="1476531"/>
            <a:ext cx="1236689" cy="768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Fault Injection in MOBATSim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84042F-583D-4F27-9638-BB593D799AE7}"/>
              </a:ext>
            </a:extLst>
          </p:cNvPr>
          <p:cNvSpPr txBox="1"/>
          <p:nvPr/>
        </p:nvSpPr>
        <p:spPr>
          <a:xfrm>
            <a:off x="3672717" y="1508071"/>
            <a:ext cx="1468909" cy="736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Data Evaluation and PreProcessing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75EE4-CF20-4065-B1DD-3DEAA459EF8D}"/>
              </a:ext>
            </a:extLst>
          </p:cNvPr>
          <p:cNvSpPr txBox="1"/>
          <p:nvPr/>
        </p:nvSpPr>
        <p:spPr>
          <a:xfrm>
            <a:off x="5141626" y="3867462"/>
            <a:ext cx="1723869" cy="697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Implementation of DL Model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8BA5E-F14E-4872-8E61-7CEFE52BA529}"/>
              </a:ext>
            </a:extLst>
          </p:cNvPr>
          <p:cNvSpPr txBox="1"/>
          <p:nvPr/>
        </p:nvSpPr>
        <p:spPr>
          <a:xfrm>
            <a:off x="6985417" y="1508071"/>
            <a:ext cx="1424065" cy="7366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Analysis and Result Comparison</a:t>
            </a:r>
            <a:endParaRPr lang="en-US" sz="16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8950C31-01F0-4311-A646-74ED39C0EB1C}"/>
              </a:ext>
            </a:extLst>
          </p:cNvPr>
          <p:cNvSpPr/>
          <p:nvPr/>
        </p:nvSpPr>
        <p:spPr>
          <a:xfrm rot="10800000">
            <a:off x="1071422" y="2465868"/>
            <a:ext cx="562879" cy="44409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86193C5-2F4D-4026-BCC2-BBE931923FDB}"/>
              </a:ext>
            </a:extLst>
          </p:cNvPr>
          <p:cNvSpPr/>
          <p:nvPr/>
        </p:nvSpPr>
        <p:spPr>
          <a:xfrm>
            <a:off x="2409791" y="3014583"/>
            <a:ext cx="539399" cy="59086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F3D6B06-A3BE-480E-A83E-C29DE48A981D}"/>
              </a:ext>
            </a:extLst>
          </p:cNvPr>
          <p:cNvSpPr/>
          <p:nvPr/>
        </p:nvSpPr>
        <p:spPr>
          <a:xfrm rot="10800000">
            <a:off x="4125731" y="2465868"/>
            <a:ext cx="562879" cy="444091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52C58B8-3011-45BC-AA0E-6F3EFA0744F9}"/>
              </a:ext>
            </a:extLst>
          </p:cNvPr>
          <p:cNvSpPr/>
          <p:nvPr/>
        </p:nvSpPr>
        <p:spPr>
          <a:xfrm>
            <a:off x="5730113" y="3022096"/>
            <a:ext cx="539399" cy="59086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8F935B2-D6A0-4C33-A59E-596BC1AF37E3}"/>
              </a:ext>
            </a:extLst>
          </p:cNvPr>
          <p:cNvSpPr/>
          <p:nvPr/>
        </p:nvSpPr>
        <p:spPr>
          <a:xfrm rot="10800000">
            <a:off x="7416009" y="2452444"/>
            <a:ext cx="562879" cy="44409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251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68AE06-3190-4810-ABB6-B50F97C18521}"/>
              </a:ext>
            </a:extLst>
          </p:cNvPr>
          <p:cNvSpPr txBox="1"/>
          <p:nvPr/>
        </p:nvSpPr>
        <p:spPr>
          <a:xfrm>
            <a:off x="2379688" y="748889"/>
            <a:ext cx="3665095" cy="2248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3200" dirty="0">
                <a:latin typeface="Algerian" panose="04020705040A02060702" pitchFamily="82" charset="0"/>
              </a:rPr>
              <a:t>FAULT INJECTION</a:t>
            </a:r>
            <a:endParaRPr lang="en-US" sz="3200" dirty="0">
              <a:latin typeface="Algerian" panose="04020705040A02060702" pitchFamily="82" charset="0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371F75F-1CB8-46D6-8DFF-DBC9916D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4" y="1344798"/>
            <a:ext cx="8761860" cy="39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7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4BC12-478A-4723-8977-937954515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030" y="672061"/>
            <a:ext cx="2448767" cy="309796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A735E2B-09A9-4D1A-8622-CB1E6C0D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06" y="1211733"/>
            <a:ext cx="7487587" cy="39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CD2378B-2730-4AEB-9A3D-68276A5C3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638" y="805166"/>
            <a:ext cx="2898507" cy="428400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lgerian" panose="04020705040A02060702" pitchFamily="82" charset="0"/>
              </a:rPr>
              <a:t>FAULT DETAILS</a:t>
            </a:r>
            <a:endParaRPr lang="en-US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FCE332-0ED3-4AAB-904E-27554C7D0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3556"/>
              </p:ext>
            </p:extLst>
          </p:nvPr>
        </p:nvGraphicFramePr>
        <p:xfrm>
          <a:off x="1010586" y="1327669"/>
          <a:ext cx="7122827" cy="3531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079">
                  <a:extLst>
                    <a:ext uri="{9D8B030D-6E8A-4147-A177-3AD203B41FA5}">
                      <a16:colId xmlns:a16="http://schemas.microsoft.com/office/drawing/2014/main" val="3487570320"/>
                    </a:ext>
                  </a:extLst>
                </a:gridCol>
                <a:gridCol w="1318302">
                  <a:extLst>
                    <a:ext uri="{9D8B030D-6E8A-4147-A177-3AD203B41FA5}">
                      <a16:colId xmlns:a16="http://schemas.microsoft.com/office/drawing/2014/main" val="1916334685"/>
                    </a:ext>
                  </a:extLst>
                </a:gridCol>
                <a:gridCol w="1259174">
                  <a:extLst>
                    <a:ext uri="{9D8B030D-6E8A-4147-A177-3AD203B41FA5}">
                      <a16:colId xmlns:a16="http://schemas.microsoft.com/office/drawing/2014/main" val="4189208902"/>
                    </a:ext>
                  </a:extLst>
                </a:gridCol>
                <a:gridCol w="1034321">
                  <a:extLst>
                    <a:ext uri="{9D8B030D-6E8A-4147-A177-3AD203B41FA5}">
                      <a16:colId xmlns:a16="http://schemas.microsoft.com/office/drawing/2014/main" val="2529975889"/>
                    </a:ext>
                  </a:extLst>
                </a:gridCol>
                <a:gridCol w="1146748">
                  <a:extLst>
                    <a:ext uri="{9D8B030D-6E8A-4147-A177-3AD203B41FA5}">
                      <a16:colId xmlns:a16="http://schemas.microsoft.com/office/drawing/2014/main" val="3353246918"/>
                    </a:ext>
                  </a:extLst>
                </a:gridCol>
                <a:gridCol w="1214203">
                  <a:extLst>
                    <a:ext uri="{9D8B030D-6E8A-4147-A177-3AD203B41FA5}">
                      <a16:colId xmlns:a16="http://schemas.microsoft.com/office/drawing/2014/main" val="1477201500"/>
                    </a:ext>
                  </a:extLst>
                </a:gridCol>
              </a:tblGrid>
              <a:tr h="6972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Vehicle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Target </a:t>
                      </a:r>
                      <a:r>
                        <a:rPr lang="de-DE" dirty="0" err="1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Target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Fault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Fault </a:t>
                      </a:r>
                      <a:r>
                        <a:rPr lang="de-DE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Injection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19488"/>
                  </a:ext>
                </a:extLst>
              </a:tr>
              <a:tr h="6972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Vehicle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Speed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Speed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Noise, StuckAt, Offset/Bias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0.6, 1.2, 1.8,</a:t>
                      </a:r>
                    </a:p>
                    <a:p>
                      <a:r>
                        <a:rPr lang="de-DE" dirty="0"/>
                        <a:t>2.4, 3.0, 3.6,</a:t>
                      </a:r>
                    </a:p>
                    <a:p>
                      <a:r>
                        <a:rPr lang="de-DE" dirty="0"/>
                        <a:t>4.2, 5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Uniform (At 10 secs, At 30 secs)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9438"/>
                  </a:ext>
                </a:extLst>
              </a:tr>
              <a:tr h="5141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Distance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Intervehicular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Noise, StuckAt, Offset/Bias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0.6, 1.2, 1.8,</a:t>
                      </a:r>
                    </a:p>
                    <a:p>
                      <a:r>
                        <a:rPr lang="de-DE" dirty="0"/>
                        <a:t>2.4, 3.0, 3.6,</a:t>
                      </a:r>
                    </a:p>
                    <a:p>
                      <a:r>
                        <a:rPr lang="de-DE" dirty="0"/>
                        <a:t>4.2, 5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Uniform (At 10 secs, At 30 secs)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0149"/>
                  </a:ext>
                </a:extLst>
              </a:tr>
              <a:tr h="5141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Vehicle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Speed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Speed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Noise, StuckAt, Offset/Bias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0.6, 1.2, 1.8,</a:t>
                      </a:r>
                    </a:p>
                    <a:p>
                      <a:r>
                        <a:rPr lang="de-DE" dirty="0"/>
                        <a:t>2.4, 3.0, 3.6,</a:t>
                      </a:r>
                    </a:p>
                    <a:p>
                      <a:r>
                        <a:rPr lang="de-DE" dirty="0"/>
                        <a:t>4.2, 5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Uniform (At 10 secs, At 30 secs)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68656"/>
                  </a:ext>
                </a:extLst>
              </a:tr>
              <a:tr h="514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Distance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Intervehicular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Noise, StuckAt, Offset/Bias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0.6, 1.2, 1.8,</a:t>
                      </a:r>
                    </a:p>
                    <a:p>
                      <a:r>
                        <a:rPr lang="de-DE" dirty="0"/>
                        <a:t>2.4, 3.0, 3.6,</a:t>
                      </a:r>
                    </a:p>
                    <a:p>
                      <a:r>
                        <a:rPr lang="de-DE" dirty="0"/>
                        <a:t>4.2, 5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Uniform (At 10 secs, At 30 secs)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4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2CD4-E46C-476D-AE2B-C551E82ABE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5718" y="806972"/>
            <a:ext cx="5154491" cy="774490"/>
          </a:xfrm>
        </p:spPr>
        <p:txBody>
          <a:bodyPr/>
          <a:lstStyle/>
          <a:p>
            <a:pPr algn="ctr"/>
            <a:r>
              <a:rPr lang="de-DE" sz="2800" dirty="0">
                <a:latin typeface="Algerian" panose="04020705040A02060702" pitchFamily="82" charset="0"/>
              </a:rPr>
              <a:t>COLLECTION AND EVALUATION OF DATASET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C544F-3D95-4238-8A7E-31CA1C512F02}"/>
              </a:ext>
            </a:extLst>
          </p:cNvPr>
          <p:cNvSpPr txBox="1"/>
          <p:nvPr/>
        </p:nvSpPr>
        <p:spPr>
          <a:xfrm>
            <a:off x="479685" y="1828800"/>
            <a:ext cx="8379502" cy="32153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Three driving scenarios have been considered: Urban City Traffic, Platoon Control, and Road Merge Collision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Three Error category has been considered: Bias/Offset, Stuck-at fault, and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every scenario, 8 faulty cases will be simulated for each error category (80 faulty cases for each category as there are 10 vehicles)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 values (for offset error), Injection time, and error duration have been predefined and chosen.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Bias/ Offset and Noise takes value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Fault duration can any value in: [0.6, 1.2,1.8, 2.4, 3.0, 3.6, 4.2, 5]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is already resampled to a 0.02-sec sampling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total of 4000 samples are collected in every dataset.</a:t>
            </a:r>
            <a:endParaRPr lang="en-US" sz="2000" dirty="0">
              <a:effectLst/>
            </a:endParaRP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900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54ABD3E-217C-444E-8CF7-DD26F33B9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141" y="918798"/>
            <a:ext cx="8207115" cy="428400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lgerian" panose="04020705040A02060702" pitchFamily="82" charset="0"/>
              </a:rPr>
              <a:t>URBAN CITY TRAFFIC</a:t>
            </a:r>
            <a:endParaRPr lang="en-US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2C3A78E-2F23-4B4E-B4C6-7DA37D19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0" y="1550311"/>
            <a:ext cx="4249710" cy="1537663"/>
          </a:xfrm>
          <a:prstGeom prst="rect">
            <a:avLst/>
          </a:prstGeom>
        </p:spPr>
      </p:pic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B7A9F48-0EFA-4CD3-BEBF-7C1B6ADC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00398"/>
            <a:ext cx="2256020" cy="167140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91B166D1-D76D-4E3A-8B88-6DE246A1F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21" y="3200398"/>
            <a:ext cx="2356801" cy="174384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E65068-D15B-4364-B8C2-3BCAC7B27DE2}"/>
              </a:ext>
            </a:extLst>
          </p:cNvPr>
          <p:cNvCxnSpPr/>
          <p:nvPr/>
        </p:nvCxnSpPr>
        <p:spPr>
          <a:xfrm>
            <a:off x="4804348" y="1347198"/>
            <a:ext cx="0" cy="3854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C884003D-F8F0-4688-B29D-F6CE4FABC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775" y="1524879"/>
            <a:ext cx="4144779" cy="1565836"/>
          </a:xfrm>
          <a:prstGeom prst="rect">
            <a:avLst/>
          </a:prstGeom>
        </p:spPr>
      </p:pic>
      <p:pic>
        <p:nvPicPr>
          <p:cNvPr id="18" name="Picture 1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9BAF1C6-C9BE-4BBA-BFDB-F96EA160B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170" y="3251356"/>
            <a:ext cx="2277435" cy="1615120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75F81B9-94DB-4A4F-998E-666C41F6E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783" y="3251356"/>
            <a:ext cx="2062215" cy="16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1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F074D9C-14FC-49F2-992D-4020C651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484" y="773921"/>
            <a:ext cx="3763280" cy="428400"/>
          </a:xfrm>
        </p:spPr>
        <p:txBody>
          <a:bodyPr>
            <a:no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Algerian" panose="04020705040A02060702" pitchFamily="82" charset="0"/>
              </a:rPr>
              <a:t>PLATOON CONTROL</a:t>
            </a:r>
            <a:endParaRPr lang="en-US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25A865C-7E24-4BD0-BA5A-36F3A1B8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87" y="3266836"/>
            <a:ext cx="2248526" cy="183766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507921A-EF05-4191-882D-D9C7B8DC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" y="3305911"/>
            <a:ext cx="2225383" cy="175951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6B5E9DE-6CE1-4AE2-9ED2-923447F85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56" y="1628078"/>
            <a:ext cx="4174857" cy="147429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650DAA-C29D-4E8C-B710-F510937A9927}"/>
              </a:ext>
            </a:extLst>
          </p:cNvPr>
          <p:cNvCxnSpPr>
            <a:cxnSpLocks/>
          </p:cNvCxnSpPr>
          <p:nvPr/>
        </p:nvCxnSpPr>
        <p:spPr>
          <a:xfrm>
            <a:off x="4691921" y="1491521"/>
            <a:ext cx="0" cy="3612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D4F794F-5CB1-446C-8E8D-278103009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829" y="1628078"/>
            <a:ext cx="4197010" cy="1474294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D90E05D6-04A9-4696-A9F1-8D45EFC76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358" y="3266836"/>
            <a:ext cx="2088506" cy="1837664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F123D477-3890-494B-BD61-0036CE7D9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864" y="3266836"/>
            <a:ext cx="2174976" cy="17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5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A26FC5F-9636-4D80-8918-2AF310469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956" y="773830"/>
            <a:ext cx="3965362" cy="428400"/>
          </a:xfrm>
        </p:spPr>
        <p:txBody>
          <a:bodyPr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lgerian" panose="04020705040A02060702" pitchFamily="82" charset="0"/>
              </a:rPr>
              <a:t>ROAD MERGE COLLISION</a:t>
            </a:r>
            <a:endParaRPr lang="en-US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6A3E3E4-1893-449B-897A-9A6302D9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3" y="1641423"/>
            <a:ext cx="4374240" cy="160394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11E1BB1-F1B6-4384-B4DE-B4134938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42215"/>
            <a:ext cx="2255612" cy="180724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5D5ED7F-C7FC-45B1-97A1-E4E1FC319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613" y="3342215"/>
            <a:ext cx="2316387" cy="18559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2A59BC-0785-4B23-B717-CEB6C4898711}"/>
              </a:ext>
            </a:extLst>
          </p:cNvPr>
          <p:cNvCxnSpPr>
            <a:stCxn id="5" idx="2"/>
          </p:cNvCxnSpPr>
          <p:nvPr/>
        </p:nvCxnSpPr>
        <p:spPr>
          <a:xfrm>
            <a:off x="4717637" y="1202230"/>
            <a:ext cx="41740" cy="3754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0BB1CB45-B04A-4AFA-AEDD-BD58E650D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833" y="1641422"/>
            <a:ext cx="4175493" cy="1569567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2B8287A7-A09C-4CA8-A12E-C0105CA35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405" y="3386744"/>
            <a:ext cx="2248619" cy="1718185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D2A99CC3-E138-4A9B-9131-2C1B82828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4024" y="3386744"/>
            <a:ext cx="2020023" cy="17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2166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International_16zu10</Template>
  <TotalTime>0</TotalTime>
  <Words>507</Words>
  <Application>Microsoft Office PowerPoint</Application>
  <PresentationFormat>On-screen Show (16:10)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-apple-system</vt:lpstr>
      <vt:lpstr>Algerian</vt:lpstr>
      <vt:lpstr>Arial</vt:lpstr>
      <vt:lpstr>Uni_Stuttgart</vt:lpstr>
      <vt:lpstr>  Deep Learning-based  Monitoring of the Urban  Traffic using MOBATSIM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DATA FORMAT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2017-05-26T12:02:42Z</dcterms:created>
  <dcterms:modified xsi:type="dcterms:W3CDTF">2022-05-17T08:56:52Z</dcterms:modified>
</cp:coreProperties>
</file>