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05" r:id="rId2"/>
    <p:sldId id="314" r:id="rId3"/>
    <p:sldId id="313" r:id="rId4"/>
    <p:sldId id="323" r:id="rId5"/>
    <p:sldId id="325" r:id="rId6"/>
    <p:sldId id="309" r:id="rId7"/>
    <p:sldId id="312" r:id="rId8"/>
    <p:sldId id="306" r:id="rId9"/>
    <p:sldId id="310" r:id="rId10"/>
    <p:sldId id="311" r:id="rId11"/>
    <p:sldId id="315" r:id="rId12"/>
    <p:sldId id="317" r:id="rId13"/>
    <p:sldId id="307" r:id="rId14"/>
    <p:sldId id="319" r:id="rId15"/>
    <p:sldId id="320" r:id="rId16"/>
    <p:sldId id="316" r:id="rId17"/>
    <p:sldId id="318" r:id="rId18"/>
    <p:sldId id="308" r:id="rId19"/>
    <p:sldId id="321" r:id="rId20"/>
    <p:sldId id="322" r:id="rId21"/>
    <p:sldId id="326" r:id="rId22"/>
    <p:sldId id="324" r:id="rId2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7">
          <p15:clr>
            <a:srgbClr val="A4A3A4"/>
          </p15:clr>
        </p15:guide>
        <p15:guide id="3" pos="295">
          <p15:clr>
            <a:srgbClr val="A4A3A4"/>
          </p15:clr>
        </p15:guide>
        <p15:guide id="4" pos="5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1C239-D441-4B97-A86D-C06DDD00A18C}" v="14" dt="2022-05-17T08:03:41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764" autoAdjust="0"/>
  </p:normalViewPr>
  <p:slideViewPr>
    <p:cSldViewPr snapToGrid="0">
      <p:cViewPr varScale="1">
        <p:scale>
          <a:sx n="102" d="100"/>
          <a:sy n="102" d="100"/>
        </p:scale>
        <p:origin x="883" y="82"/>
      </p:cViewPr>
      <p:guideLst>
        <p:guide orient="horz" pos="1007"/>
        <p:guide orient="horz" pos="3207"/>
        <p:guide pos="295"/>
        <p:guide pos="54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23EA8153-FA0D-4567-B612-097BE51EB0E1}" type="datetime1">
              <a:rPr lang="de-DE" sz="800" smtClean="0"/>
              <a:t>17.05.2022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95BC8A2-6DC3-4ACD-A374-BAFE1684372B}" type="datetime1">
              <a:rPr lang="de-DE" smtClean="0"/>
              <a:t>17.05.2022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79525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0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1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13" y="2315783"/>
            <a:ext cx="202991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/>
              <a:t>Thank</a:t>
            </a:r>
            <a:r>
              <a:rPr lang="de-DE" sz="2000" b="1" baseline="0" dirty="0"/>
              <a:t> </a:t>
            </a:r>
            <a:r>
              <a:rPr lang="de-DE" sz="2000" b="1" baseline="0" dirty="0" err="1"/>
              <a:t>you</a:t>
            </a:r>
            <a:r>
              <a:rPr lang="de-DE" sz="2000" b="1" baseline="0" dirty="0"/>
              <a:t>!</a:t>
            </a:r>
            <a:endParaRPr lang="de-DE" sz="20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/>
            </a:lvl1pPr>
          </a:lstStyle>
          <a:p>
            <a:pPr lvl="0"/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pPr lvl="0"/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97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/>
              <a:t>1/20/2016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5418000"/>
            <a:ext cx="6061913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90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8" r:id="rId22"/>
    <p:sldLayoutId id="2147483689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5" b="27435"/>
          <a:stretch/>
        </p:blipFill>
        <p:spPr/>
      </p:pic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Institute of Industrial Automation</a:t>
            </a:r>
          </a:p>
          <a:p>
            <a:r>
              <a:rPr lang="en-US" dirty="0"/>
              <a:t>and Software Engineering</a:t>
            </a:r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en-US" dirty="0"/>
              <a:t>ON-UNIFORM </a:t>
            </a:r>
            <a:br>
              <a:rPr lang="en-US" dirty="0"/>
            </a:br>
            <a:r>
              <a:rPr lang="en-US" dirty="0"/>
              <a:t>DATA COLLECTION</a:t>
            </a:r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Intermediate Report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250642" y="4082257"/>
            <a:ext cx="1938317" cy="428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N</a:t>
            </a:r>
            <a:r>
              <a:rPr lang="en-US" sz="1000" dirty="0" err="1"/>
              <a:t>ikita</a:t>
            </a:r>
            <a:r>
              <a:rPr lang="en-US" sz="1000" dirty="0"/>
              <a:t> Jhawar</a:t>
            </a:r>
          </a:p>
          <a:p>
            <a:r>
              <a:rPr lang="en-US" sz="1000" dirty="0"/>
              <a:t>3441310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033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StuckAt</a:t>
            </a:r>
            <a:r>
              <a:rPr lang="en-US" dirty="0"/>
              <a:t> (Platoon Control)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FBB532A-01A0-6AF6-5B82-02934D76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69" y="3134174"/>
            <a:ext cx="5922463" cy="228382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A8E5180-4ADF-D092-4231-FB71D35C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68" y="839449"/>
            <a:ext cx="5866459" cy="20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6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A865F84-52E5-4BC2-7421-5BFD887878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3406-3C5C-331C-A737-C132A5F547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8E175-3992-EA9F-0D65-2C6330298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722" y="2330971"/>
            <a:ext cx="6123482" cy="2203554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tx1"/>
                </a:solidFill>
              </a:rPr>
              <a:t>URBAN CITY TRAFFIC</a:t>
            </a:r>
            <a:br>
              <a:rPr lang="de-DE" sz="32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7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Fault Free</a:t>
            </a:r>
            <a:r>
              <a:rPr lang="en-US" dirty="0"/>
              <a:t>(Urban City Traffic)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3C13609-161A-6BD2-3958-798EED05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44" y="912890"/>
            <a:ext cx="5737276" cy="2207057"/>
          </a:xfrm>
          <a:prstGeom prst="rect">
            <a:avLst/>
          </a:prstGeom>
        </p:spPr>
      </p:pic>
      <p:pic>
        <p:nvPicPr>
          <p:cNvPr id="9" name="Picture 8" descr="Application, table, Excel&#10;&#10;Description automatically generated">
            <a:extLst>
              <a:ext uri="{FF2B5EF4-FFF2-40B4-BE49-F238E27FC236}">
                <a16:creationId xmlns:a16="http://schemas.microsoft.com/office/drawing/2014/main" id="{4225C9D2-3016-54F2-77AD-512413C4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33" y="3343286"/>
            <a:ext cx="5740277" cy="20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7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</a:t>
            </a:r>
            <a:r>
              <a:rPr lang="en-US" dirty="0" err="1"/>
              <a:t>oise</a:t>
            </a:r>
            <a:r>
              <a:rPr lang="en-US" dirty="0"/>
              <a:t> (Urban City Traffic)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9" name="Picture 8" descr="A picture containing text, wall&#10;&#10;Description automatically generated">
            <a:extLst>
              <a:ext uri="{FF2B5EF4-FFF2-40B4-BE49-F238E27FC236}">
                <a16:creationId xmlns:a16="http://schemas.microsoft.com/office/drawing/2014/main" id="{7B069C74-6E60-1671-E4CF-C039A19E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41" y="2954628"/>
            <a:ext cx="5779442" cy="219789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884FC80-D67A-D4C1-765E-C5CBDD275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41" y="906623"/>
            <a:ext cx="5779442" cy="19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Offset</a:t>
            </a:r>
            <a:r>
              <a:rPr lang="en-US" dirty="0"/>
              <a:t> (Urban City Traffic)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C5C9957-7FB7-69C5-EC4F-4EA41D91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09" y="910303"/>
            <a:ext cx="5944333" cy="220554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6578D4C-F386-FF28-520A-5CC16D5E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10" y="3283402"/>
            <a:ext cx="5944333" cy="22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2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StuckAt</a:t>
            </a:r>
            <a:r>
              <a:rPr lang="en-US" dirty="0"/>
              <a:t> (Urban City Traffic)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0625AEC-4F1F-E9AF-AECD-6DDE261A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66" y="3010210"/>
            <a:ext cx="5487133" cy="208672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6D23EDA-FAB8-6FD8-DD20-A9F91BF1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88" y="799282"/>
            <a:ext cx="5404687" cy="20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9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A865F84-52E5-4BC2-7421-5BFD887878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3406-3C5C-331C-A737-C132A5F547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8E175-3992-EA9F-0D65-2C6330298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722" y="2330971"/>
            <a:ext cx="6123482" cy="2203554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tx1"/>
                </a:solidFill>
              </a:rPr>
              <a:t>ROAD MERGE COLLISION</a:t>
            </a: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Fault Free</a:t>
            </a:r>
            <a:r>
              <a:rPr lang="en-US" dirty="0"/>
              <a:t>(Road merge Collision)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2C2ACAE-6F30-3DEA-79D7-2573CC28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5" y="920385"/>
            <a:ext cx="5744771" cy="220994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C251280-1768-A262-EBC1-25F17786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49" y="3346208"/>
            <a:ext cx="5827217" cy="21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</a:t>
            </a:r>
            <a:r>
              <a:rPr lang="en-US" dirty="0" err="1"/>
              <a:t>oise</a:t>
            </a:r>
            <a:r>
              <a:rPr lang="en-US" dirty="0"/>
              <a:t>(Road Merge Collision)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9" name="Picture 8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EC0E8677-CF47-33A5-AC94-D53A7355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80" y="882909"/>
            <a:ext cx="5682005" cy="215560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DD7CD06-2DF7-6FCA-B519-61FF9E4A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0" y="3247132"/>
            <a:ext cx="5682005" cy="20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Offset</a:t>
            </a:r>
            <a:r>
              <a:rPr lang="en-US" dirty="0"/>
              <a:t>(Road Merge Collision)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6" name="Picture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DF4C9598-3C3F-FAFE-82F4-FE4C2A42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45" y="1010326"/>
            <a:ext cx="5396906" cy="204744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107A350-420F-1106-D28E-91F5D472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45" y="3469069"/>
            <a:ext cx="5383838" cy="20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FAULT DATA SAMPLE</a:t>
            </a:r>
            <a:endParaRPr lang="en-US" dirty="0"/>
          </a:p>
        </p:txBody>
      </p:sp>
      <p:pic>
        <p:nvPicPr>
          <p:cNvPr id="6" name="Picture 5" descr="A picture containing shoji, text&#10;&#10;Description automatically generated">
            <a:extLst>
              <a:ext uri="{FF2B5EF4-FFF2-40B4-BE49-F238E27FC236}">
                <a16:creationId xmlns:a16="http://schemas.microsoft.com/office/drawing/2014/main" id="{49C77AFC-0D88-A113-F31F-34652402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92" y="906299"/>
            <a:ext cx="5308797" cy="42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9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StuckAt</a:t>
            </a:r>
            <a:r>
              <a:rPr lang="en-US" dirty="0"/>
              <a:t>(Road Merge Collision)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2AE5E2A-503F-0CFE-8B9D-7FADE7FA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71" y="3174504"/>
            <a:ext cx="5899362" cy="2243496"/>
          </a:xfrm>
          <a:prstGeom prst="rect">
            <a:avLst/>
          </a:prstGeom>
        </p:spPr>
      </p:pic>
      <p:pic>
        <p:nvPicPr>
          <p:cNvPr id="10" name="Picture 9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1571D670-8854-DA51-F248-665EAE3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71" y="746413"/>
            <a:ext cx="5899362" cy="22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888DB-1F4D-90F5-E665-CEEFA76D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3313E-62BE-E284-2ABA-EFAB61AA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484D6-96E6-C84C-6F55-20702A89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AA7104-7B0D-B092-8DC0-FD791B8D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Noise and </a:t>
            </a:r>
            <a:r>
              <a:rPr lang="de-DE" dirty="0" err="1"/>
              <a:t>stuckAt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B43F0BD-B66C-B331-EE96-DC8184C2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" y="1406504"/>
            <a:ext cx="4200959" cy="334298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DD29FBC-EC98-DD16-C41C-56A1B881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11" y="1342798"/>
            <a:ext cx="4327989" cy="34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4337E1-6904-B781-B41D-C67F5B97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25" y="1111250"/>
            <a:ext cx="8207375" cy="3492500"/>
          </a:xfrm>
        </p:spPr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Noise,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distortion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soon</a:t>
            </a:r>
            <a:r>
              <a:rPr lang="de-DE" dirty="0"/>
              <a:t> a </a:t>
            </a:r>
            <a:r>
              <a:rPr lang="de-DE" dirty="0" err="1"/>
              <a:t>sthe</a:t>
            </a:r>
            <a:r>
              <a:rPr lang="de-DE" dirty="0"/>
              <a:t> fault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injected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StuckAt,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V2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minimal </a:t>
            </a:r>
            <a:r>
              <a:rPr lang="de-DE" dirty="0" err="1"/>
              <a:t>or</a:t>
            </a:r>
            <a:r>
              <a:rPr lang="de-DE" dirty="0"/>
              <a:t> neglectable </a:t>
            </a:r>
            <a:r>
              <a:rPr lang="de-DE" dirty="0" err="1"/>
              <a:t>distortions</a:t>
            </a:r>
            <a:r>
              <a:rPr lang="de-DE" dirty="0"/>
              <a:t> </a:t>
            </a:r>
            <a:r>
              <a:rPr lang="de-DE" dirty="0" err="1"/>
              <a:t>whereas</a:t>
            </a:r>
            <a:r>
              <a:rPr lang="de-DE" dirty="0"/>
              <a:t> </a:t>
            </a:r>
            <a:r>
              <a:rPr lang="de-DE" dirty="0" err="1"/>
              <a:t>vehicle</a:t>
            </a:r>
            <a:r>
              <a:rPr lang="de-DE" dirty="0"/>
              <a:t> 6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distortions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V2 but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)</a:t>
            </a:r>
          </a:p>
          <a:p>
            <a:r>
              <a:rPr lang="en-US" dirty="0"/>
              <a:t>In case of Offset, speed graph shows no distortions at all no matter how big fault value is chosen.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7E704-3212-7C75-5D3D-2ED8FBA4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82845-3585-8073-46C3-C939BEAF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31436-FE46-00DB-BBF2-DC9481D1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22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36A3EA-A0A6-540C-8584-850F6FB9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8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Faults</a:t>
            </a:r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6A156BF-0CE5-AF2F-4972-ECCD79C7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7" y="1831446"/>
            <a:ext cx="2571635" cy="2046425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125590-A59F-812D-156D-65835DC1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83" y="1831445"/>
            <a:ext cx="3118888" cy="2046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93257F-0B76-6877-60DE-44FAB36CDDAB}"/>
              </a:ext>
            </a:extLst>
          </p:cNvPr>
          <p:cNvSpPr txBox="1"/>
          <p:nvPr/>
        </p:nvSpPr>
        <p:spPr>
          <a:xfrm>
            <a:off x="7136055" y="4025919"/>
            <a:ext cx="1236689" cy="493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StuckAt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42EBF1-617D-1933-2B18-76FA73D5E6AC}"/>
              </a:ext>
            </a:extLst>
          </p:cNvPr>
          <p:cNvSpPr txBox="1"/>
          <p:nvPr/>
        </p:nvSpPr>
        <p:spPr>
          <a:xfrm>
            <a:off x="976859" y="4025919"/>
            <a:ext cx="1236689" cy="493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Noise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3FD8815A-00B2-DDA0-B9D4-3C8C05F40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594" y="1831446"/>
            <a:ext cx="2599637" cy="2046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DB37F8-5DD1-7303-8FF7-FD999D73E49A}"/>
              </a:ext>
            </a:extLst>
          </p:cNvPr>
          <p:cNvSpPr txBox="1"/>
          <p:nvPr/>
        </p:nvSpPr>
        <p:spPr>
          <a:xfrm>
            <a:off x="3953655" y="4088378"/>
            <a:ext cx="1236689" cy="493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Offset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841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C4D8C-2762-D521-35D1-DDA2F90B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B0C59-7031-A043-82E1-4C736906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4070B-5B8F-E822-BF89-7858B0B2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F30BB6-031B-2022-7121-D15C8FCAF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056" y="304170"/>
            <a:ext cx="8208000" cy="276225"/>
          </a:xfrm>
        </p:spPr>
        <p:txBody>
          <a:bodyPr/>
          <a:lstStyle/>
          <a:p>
            <a:pPr algn="ctr"/>
            <a:r>
              <a:rPr lang="de-DE" sz="2400" dirty="0"/>
              <a:t>FAULT PARAMETERS</a:t>
            </a:r>
          </a:p>
          <a:p>
            <a:pPr algn="ctr"/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3CDAF44-670C-D423-A379-BAB36FF82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404443"/>
              </p:ext>
            </p:extLst>
          </p:nvPr>
        </p:nvGraphicFramePr>
        <p:xfrm>
          <a:off x="787928" y="1058472"/>
          <a:ext cx="7499272" cy="233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18">
                  <a:extLst>
                    <a:ext uri="{9D8B030D-6E8A-4147-A177-3AD203B41FA5}">
                      <a16:colId xmlns:a16="http://schemas.microsoft.com/office/drawing/2014/main" val="1595522473"/>
                    </a:ext>
                  </a:extLst>
                </a:gridCol>
                <a:gridCol w="1874818">
                  <a:extLst>
                    <a:ext uri="{9D8B030D-6E8A-4147-A177-3AD203B41FA5}">
                      <a16:colId xmlns:a16="http://schemas.microsoft.com/office/drawing/2014/main" val="3717697396"/>
                    </a:ext>
                  </a:extLst>
                </a:gridCol>
                <a:gridCol w="1874818">
                  <a:extLst>
                    <a:ext uri="{9D8B030D-6E8A-4147-A177-3AD203B41FA5}">
                      <a16:colId xmlns:a16="http://schemas.microsoft.com/office/drawing/2014/main" val="1597812960"/>
                    </a:ext>
                  </a:extLst>
                </a:gridCol>
                <a:gridCol w="1874818">
                  <a:extLst>
                    <a:ext uri="{9D8B030D-6E8A-4147-A177-3AD203B41FA5}">
                      <a16:colId xmlns:a16="http://schemas.microsoft.com/office/drawing/2014/main" val="1652329846"/>
                    </a:ext>
                  </a:extLst>
                </a:gridCol>
              </a:tblGrid>
              <a:tr h="417236">
                <a:tc>
                  <a:txBody>
                    <a:bodyPr/>
                    <a:lstStyle/>
                    <a:p>
                      <a:r>
                        <a:rPr lang="de-DE" dirty="0"/>
                        <a:t>Fault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Fault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Fault 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33007"/>
                  </a:ext>
                </a:extLst>
              </a:tr>
              <a:tr h="560039">
                <a:tc>
                  <a:txBody>
                    <a:bodyPr/>
                    <a:lstStyle/>
                    <a:p>
                      <a:r>
                        <a:rPr lang="de-DE" dirty="0"/>
                        <a:t>Bias/Offset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[50,70,90]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[0,1,2,3,4]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[0.6, 1.2, 1.8, 2.4, 3, 3.6, 4.2, 5]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00580"/>
                  </a:ext>
                </a:extLst>
              </a:tr>
              <a:tr h="417236">
                <a:tc>
                  <a:txBody>
                    <a:bodyPr/>
                    <a:lstStyle/>
                    <a:p>
                      <a:r>
                        <a:rPr lang="de-DE" dirty="0"/>
                        <a:t>StuckAt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Stuck to Last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[0,1,2,3,4]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[8,10,12]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77860"/>
                  </a:ext>
                </a:extLst>
              </a:tr>
              <a:tr h="560039">
                <a:tc>
                  <a:txBody>
                    <a:bodyPr/>
                    <a:lstStyle/>
                    <a:p>
                      <a:r>
                        <a:rPr lang="de-DE" dirty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[20,30,40,50,60]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[0,1,2,3,4]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[0.6, 1.2, 1.8, 2.4, 3, 3.6, 4.2, 5]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386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0209DA1-0125-BF52-9F49-57E5495C1E9E}"/>
              </a:ext>
            </a:extLst>
          </p:cNvPr>
          <p:cNvSpPr txBox="1"/>
          <p:nvPr/>
        </p:nvSpPr>
        <p:spPr>
          <a:xfrm>
            <a:off x="530056" y="3717561"/>
            <a:ext cx="8009144" cy="12291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Driving</a:t>
            </a:r>
            <a:r>
              <a:rPr lang="de-DE" sz="1600" dirty="0"/>
              <a:t> Scenario, </a:t>
            </a:r>
            <a:r>
              <a:rPr lang="de-DE" sz="1600" dirty="0" err="1"/>
              <a:t>simulation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fault </a:t>
            </a:r>
            <a:r>
              <a:rPr lang="de-DE" sz="1600" dirty="0" err="1"/>
              <a:t>category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run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randomly</a:t>
            </a:r>
            <a:r>
              <a:rPr lang="de-DE" sz="1600" dirty="0"/>
              <a:t> </a:t>
            </a:r>
            <a:r>
              <a:rPr lang="de-DE" sz="1600" dirty="0" err="1"/>
              <a:t>choosen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above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fault </a:t>
            </a:r>
            <a:r>
              <a:rPr lang="de-DE" sz="1600" dirty="0" err="1"/>
              <a:t>being</a:t>
            </a:r>
            <a:r>
              <a:rPr lang="de-DE" sz="1600" dirty="0"/>
              <a:t> </a:t>
            </a:r>
            <a:r>
              <a:rPr lang="de-DE" sz="1600" dirty="0" err="1"/>
              <a:t>injected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non uniform pulse at </a:t>
            </a:r>
            <a:r>
              <a:rPr lang="de-DE" sz="1600" dirty="0" err="1"/>
              <a:t>any</a:t>
            </a:r>
            <a:r>
              <a:rPr lang="de-DE" sz="1600" dirty="0"/>
              <a:t> </a:t>
            </a:r>
            <a:r>
              <a:rPr lang="de-DE" sz="1600" dirty="0" err="1"/>
              <a:t>point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time.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384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59255-FB91-973D-69EA-F314382D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DCEA-2C92-DAFC-8BEF-75F80079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AA484-59AE-FB35-9ADF-0CE1F97C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AB822A-18E4-AFC9-6630-92AFABF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FLOW CHART</a:t>
            </a:r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5A23F71-9742-8BAD-05B1-5CA7B28E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3" y="720026"/>
            <a:ext cx="5642974" cy="5017459"/>
          </a:xfrm>
          <a:prstGeom prst="rect">
            <a:avLst/>
          </a:prstGeom>
        </p:spPr>
      </p:pic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3948ADD-D62D-D105-C636-3A798BFBEBE3}"/>
              </a:ext>
            </a:extLst>
          </p:cNvPr>
          <p:cNvSpPr/>
          <p:nvPr/>
        </p:nvSpPr>
        <p:spPr>
          <a:xfrm>
            <a:off x="2930577" y="772624"/>
            <a:ext cx="3851649" cy="49423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084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A865F84-52E5-4BC2-7421-5BFD887878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3406-3C5C-331C-A737-C132A5F547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8E175-3992-EA9F-0D65-2C6330298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722" y="2330971"/>
            <a:ext cx="6123482" cy="2203554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tx1"/>
                </a:solidFill>
              </a:rPr>
              <a:t>PLATOON CONTROL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7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Fault Free</a:t>
            </a:r>
            <a:r>
              <a:rPr lang="en-US" dirty="0"/>
              <a:t>(Platoon Control)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198A8C9-4C06-B66F-937B-67B5C63E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0" y="980345"/>
            <a:ext cx="5615196" cy="216009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E98E81F-F9CE-1E81-215E-AC08083D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60" y="3387778"/>
            <a:ext cx="5701599" cy="20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</a:t>
            </a:r>
            <a:r>
              <a:rPr lang="en-US" dirty="0" err="1"/>
              <a:t>oise</a:t>
            </a:r>
            <a:r>
              <a:rPr lang="en-US" dirty="0"/>
              <a:t> (Platoon Control)</a:t>
            </a:r>
          </a:p>
        </p:txBody>
      </p:sp>
      <p:pic>
        <p:nvPicPr>
          <p:cNvPr id="16" name="Content Placeholder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AF1F556-58AF-A288-5DAF-A7DAFEF2D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406" y="815425"/>
            <a:ext cx="5454378" cy="2069248"/>
          </a:xfr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BEED8DB1-6519-2C01-50E9-DEB69133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406" y="3052040"/>
            <a:ext cx="5454378" cy="20692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91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Offset</a:t>
            </a:r>
            <a:r>
              <a:rPr lang="en-US" dirty="0"/>
              <a:t> (Platoon Control)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4BE1E-F455-A515-DEAF-3007959883E1}"/>
              </a:ext>
            </a:extLst>
          </p:cNvPr>
          <p:cNvSpPr txBox="1"/>
          <p:nvPr/>
        </p:nvSpPr>
        <p:spPr>
          <a:xfrm>
            <a:off x="7360170" y="1514007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2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6F108-E4D0-16E0-0D6A-B448F0B38C18}"/>
              </a:ext>
            </a:extLst>
          </p:cNvPr>
          <p:cNvSpPr txBox="1"/>
          <p:nvPr/>
        </p:nvSpPr>
        <p:spPr>
          <a:xfrm>
            <a:off x="7302511" y="4053574"/>
            <a:ext cx="1236689" cy="449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Vehicle 6</a:t>
            </a:r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92B88B3-2CC9-4BD9-C191-6F52FA38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05" y="1087675"/>
            <a:ext cx="5535035" cy="201305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C1B5BD9-73D5-23C5-D60A-EB2F38F8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05" y="3197335"/>
            <a:ext cx="5617481" cy="21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3603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433</Words>
  <Application>Microsoft Office PowerPoint</Application>
  <PresentationFormat>On-screen Show (16:10)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Uni_Stuttgart</vt:lpstr>
      <vt:lpstr>NON-UNIFORM  DATA COLLECTION</vt:lpstr>
      <vt:lpstr>FAULT DATA SAMPLE</vt:lpstr>
      <vt:lpstr>Faults</vt:lpstr>
      <vt:lpstr>PowerPoint Presentation</vt:lpstr>
      <vt:lpstr>FLOW CHART</vt:lpstr>
      <vt:lpstr>PowerPoint Presentation</vt:lpstr>
      <vt:lpstr>Fault Free(Platoon Control)</vt:lpstr>
      <vt:lpstr>Noise (Platoon Control)</vt:lpstr>
      <vt:lpstr>Offset (Platoon Control)</vt:lpstr>
      <vt:lpstr>StuckAt (Platoon Control)</vt:lpstr>
      <vt:lpstr>PowerPoint Presentation</vt:lpstr>
      <vt:lpstr>Fault Free(Urban City Traffic)</vt:lpstr>
      <vt:lpstr>Noise (Urban City Traffic)</vt:lpstr>
      <vt:lpstr>Offset (Urban City Traffic)</vt:lpstr>
      <vt:lpstr>StuckAt (Urban City Traffic)</vt:lpstr>
      <vt:lpstr>PowerPoint Presentation</vt:lpstr>
      <vt:lpstr>Fault Free(Road merge Collision)</vt:lpstr>
      <vt:lpstr>Noise(Road Merge Collision)</vt:lpstr>
      <vt:lpstr>Offset(Road Merge Collision)</vt:lpstr>
      <vt:lpstr>StuckAt(Road Merge Collision)</vt:lpstr>
      <vt:lpstr>Noise and stuckAt Together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2017-05-26T12:02:42Z</dcterms:created>
  <dcterms:modified xsi:type="dcterms:W3CDTF">2022-05-17T08:25:37Z</dcterms:modified>
</cp:coreProperties>
</file>