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5" r:id="rId1"/>
  </p:sldMasterIdLst>
  <p:notesMasterIdLst>
    <p:notesMasterId r:id="rId37"/>
  </p:notesMasterIdLst>
  <p:sldIdLst>
    <p:sldId id="256" r:id="rId2"/>
    <p:sldId id="257" r:id="rId3"/>
    <p:sldId id="258" r:id="rId4"/>
    <p:sldId id="285" r:id="rId5"/>
    <p:sldId id="280" r:id="rId6"/>
    <p:sldId id="262" r:id="rId7"/>
    <p:sldId id="288" r:id="rId8"/>
    <p:sldId id="275" r:id="rId9"/>
    <p:sldId id="289" r:id="rId10"/>
    <p:sldId id="260" r:id="rId11"/>
    <p:sldId id="276" r:id="rId12"/>
    <p:sldId id="261" r:id="rId13"/>
    <p:sldId id="264" r:id="rId14"/>
    <p:sldId id="283" r:id="rId15"/>
    <p:sldId id="290" r:id="rId16"/>
    <p:sldId id="295" r:id="rId17"/>
    <p:sldId id="296" r:id="rId18"/>
    <p:sldId id="297" r:id="rId19"/>
    <p:sldId id="298" r:id="rId20"/>
    <p:sldId id="287" r:id="rId21"/>
    <p:sldId id="284" r:id="rId22"/>
    <p:sldId id="273" r:id="rId23"/>
    <p:sldId id="294" r:id="rId24"/>
    <p:sldId id="291" r:id="rId25"/>
    <p:sldId id="292" r:id="rId26"/>
    <p:sldId id="293" r:id="rId27"/>
    <p:sldId id="265" r:id="rId28"/>
    <p:sldId id="266" r:id="rId29"/>
    <p:sldId id="282" r:id="rId30"/>
    <p:sldId id="267" r:id="rId31"/>
    <p:sldId id="268" r:id="rId32"/>
    <p:sldId id="269" r:id="rId33"/>
    <p:sldId id="270" r:id="rId34"/>
    <p:sldId id="286" r:id="rId35"/>
    <p:sldId id="27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70B02B-5C3E-0C46-919B-367D639B3594}">
          <p14:sldIdLst>
            <p14:sldId id="256"/>
            <p14:sldId id="257"/>
            <p14:sldId id="258"/>
            <p14:sldId id="285"/>
            <p14:sldId id="280"/>
            <p14:sldId id="262"/>
            <p14:sldId id="288"/>
            <p14:sldId id="275"/>
            <p14:sldId id="289"/>
            <p14:sldId id="260"/>
            <p14:sldId id="276"/>
            <p14:sldId id="261"/>
            <p14:sldId id="264"/>
            <p14:sldId id="283"/>
            <p14:sldId id="290"/>
            <p14:sldId id="295"/>
            <p14:sldId id="296"/>
            <p14:sldId id="297"/>
            <p14:sldId id="298"/>
            <p14:sldId id="287"/>
            <p14:sldId id="284"/>
            <p14:sldId id="273"/>
            <p14:sldId id="294"/>
            <p14:sldId id="291"/>
            <p14:sldId id="292"/>
            <p14:sldId id="293"/>
            <p14:sldId id="265"/>
            <p14:sldId id="266"/>
            <p14:sldId id="282"/>
            <p14:sldId id="267"/>
            <p14:sldId id="268"/>
            <p14:sldId id="269"/>
            <p14:sldId id="270"/>
            <p14:sldId id="28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A20"/>
    <a:srgbClr val="FFFFFF"/>
    <a:srgbClr val="C08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5407" autoAdjust="0"/>
  </p:normalViewPr>
  <p:slideViewPr>
    <p:cSldViewPr snapToGrid="0">
      <p:cViewPr varScale="1">
        <p:scale>
          <a:sx n="80" d="100"/>
          <a:sy n="80" d="100"/>
        </p:scale>
        <p:origin x="120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8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71452-A977-4AEA-A1B8-B178884D981E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0521-D60A-40FD-849C-F900BD6BAB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1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0521-D60A-40FD-849C-F900BD6BABE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4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0521-D60A-40FD-849C-F900BD6BABE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0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0521-D60A-40FD-849C-F900BD6BABE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9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0521-D60A-40FD-849C-F900BD6BABE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9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AAE7-BFBD-43C8-A2DA-5F17F457903B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4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D56-BF23-4ABB-8AF2-1FFA92593217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4640-CB18-477D-ACB9-D5B3069849A6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4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B4F7-F36A-4BC0-8709-2EAED02E3910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9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718-8698-4D14-B5A3-7878E9CB37C8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58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571-F8A2-4333-ADF1-4BE7196672E4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6E31-02BC-441E-9DCF-9A6BD7699858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2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2FE0-AF78-4712-980F-32A0AC08CE58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68A-5509-4639-9B32-D95BB80F3A1D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3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9296-638A-42D7-B66F-9304564D54B6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7359-461E-4566-B7DF-85E4C1BA77D3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382-2F69-4080-AF19-9621CFC5F34E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7402-401B-4439-AB4D-BC8FEBC685F2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4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0423-D0C2-42AC-A313-E2D2761F3169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30C6-CCD5-402E-85D6-B00BC76BA515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BC76-216B-4E68-8473-0799225056E7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6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2700-70B3-41B8-8AF7-C40B87024EFC}" type="datetime1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for CMSC 691 - BIG DATA (FALL 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3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ackoverflow.com/2009/06/stack-overflow-creative-commons-data-dump/" TargetMode="External"/><Relationship Id="rId2" Type="http://schemas.openxmlformats.org/officeDocument/2006/relationships/hyperlink" Target="https://www.kaggle.com/c/predict-closed-questions-on-stack-overflow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ta.stackexchange.com/questions/2677/database-schema-documentation-for-the-public-data-dump-and-sede" TargetMode="External"/><Relationship Id="rId5" Type="http://schemas.openxmlformats.org/officeDocument/2006/relationships/hyperlink" Target="http://stackoverflow.com/questions/10059594/a-simple-explanation-of-naive-bayes-classification" TargetMode="External"/><Relationship Id="rId4" Type="http://schemas.openxmlformats.org/officeDocument/2006/relationships/hyperlink" Target="http://stackoverflow.com/help/closed-question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g.apache.org/docs/r0.7.0/piglatin_ref2.html#Arithmetic+Operators+and+Mo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bole.com/resources/cheatsheet/pig-function-cheat-sheet/" TargetMode="External"/><Relationship Id="rId4" Type="http://schemas.openxmlformats.org/officeDocument/2006/relationships/hyperlink" Target="https://pig.apache.org/docs/r0.9.1/func.html#siz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63" y="1837752"/>
            <a:ext cx="10517482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F47A20"/>
                </a:solidFill>
                <a:latin typeface="Cambria"/>
                <a:cs typeface="Cambria"/>
              </a:rPr>
              <a:t>STACK OVERFLOW - Query Mining</a:t>
            </a:r>
            <a:r>
              <a:rPr lang="en-US" sz="5400" b="1" dirty="0" smtClean="0">
                <a:latin typeface="Cambria"/>
                <a:cs typeface="Cambria"/>
              </a:rPr>
              <a:t>    </a:t>
            </a:r>
            <a:endParaRPr lang="en-US" sz="5400" b="1" dirty="0">
              <a:latin typeface="Cambria"/>
              <a:cs typeface="Cambr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8495" y="4256348"/>
            <a:ext cx="6689071" cy="1746165"/>
          </a:xfrm>
        </p:spPr>
        <p:txBody>
          <a:bodyPr>
            <a:noAutofit/>
          </a:bodyPr>
          <a:lstStyle/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Presented by:</a:t>
            </a:r>
          </a:p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Nikita Jituri</a:t>
            </a:r>
          </a:p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Phanindra Kumar Kannaji</a:t>
            </a:r>
          </a:p>
          <a:p>
            <a:pPr algn="r"/>
            <a:r>
              <a:rPr lang="en-US" sz="24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Sneha Tatipally Venkat</a:t>
            </a:r>
            <a:endParaRPr lang="en-US" sz="24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7469" y="2966807"/>
            <a:ext cx="555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Prepared for CMSC 691 - BIG DATA (FALL 2015)</a:t>
            </a:r>
            <a:endParaRPr lang="en-US" sz="2000" dirty="0"/>
          </a:p>
        </p:txBody>
      </p:sp>
      <p:pic>
        <p:nvPicPr>
          <p:cNvPr id="6" name="Picture 5" descr="hado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22" y="390878"/>
            <a:ext cx="1990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573024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Results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662854"/>
            <a:ext cx="10058400" cy="43234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Tags identification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Additional information about the tags mentioned in the question such as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/>
              <a:t>Total number of related questions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/>
              <a:t>Total number of answers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/>
              <a:t>Total number of accepted answers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/>
              <a:t>Total number of closed questions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/>
              <a:t>Total number of current open questions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/>
              <a:t>Total numbers of users active on the related topic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Additional Services</a:t>
            </a:r>
            <a:endParaRPr lang="en-US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" y="1930400"/>
            <a:ext cx="10058400" cy="3695414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Display the top five  questions related to the tags provided by the user.</a:t>
            </a:r>
          </a:p>
          <a:p>
            <a:pPr marL="457200" lvl="1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Display </a:t>
            </a:r>
            <a:r>
              <a:rPr lang="en-US" sz="2800" dirty="0">
                <a:solidFill>
                  <a:schemeClr val="tx1"/>
                </a:solidFill>
              </a:rPr>
              <a:t>the top five </a:t>
            </a:r>
            <a:r>
              <a:rPr lang="en-US" sz="2800" dirty="0" smtClean="0">
                <a:solidFill>
                  <a:schemeClr val="tx1"/>
                </a:solidFill>
              </a:rPr>
              <a:t>users </a:t>
            </a:r>
            <a:r>
              <a:rPr lang="en-US" sz="2800" dirty="0">
                <a:solidFill>
                  <a:schemeClr val="tx1"/>
                </a:solidFill>
              </a:rPr>
              <a:t>related to the tags provided by the user.</a:t>
            </a:r>
          </a:p>
          <a:p>
            <a:pPr marL="457200" lvl="1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57" y="112538"/>
            <a:ext cx="10058400" cy="102014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Implementation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08575" y="1166527"/>
            <a:ext cx="2023238" cy="10357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HDFS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410034" y="1217913"/>
            <a:ext cx="2789797" cy="10623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7E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PIG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687100" y="1215163"/>
            <a:ext cx="1707482" cy="9384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Import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8657126" y="4142377"/>
            <a:ext cx="2105749" cy="13819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 filtering &amp;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Information retrieval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Screen Shot 2015-09-19 at 2.00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4" y="2709917"/>
            <a:ext cx="1066800" cy="865414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183658" y="1202971"/>
            <a:ext cx="3424917" cy="10524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Raw dataset</a:t>
            </a:r>
            <a:endParaRPr lang="en-US" sz="2000" b="1" dirty="0"/>
          </a:p>
        </p:txBody>
      </p:sp>
      <p:sp>
        <p:nvSpPr>
          <p:cNvPr id="17" name="Left Arrow 16"/>
          <p:cNvSpPr/>
          <p:nvPr/>
        </p:nvSpPr>
        <p:spPr>
          <a:xfrm>
            <a:off x="4657893" y="5854296"/>
            <a:ext cx="994136" cy="4392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9154" y="3213248"/>
            <a:ext cx="1213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End User</a:t>
            </a:r>
            <a:endParaRPr lang="en-US" sz="2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08828" y="3575331"/>
            <a:ext cx="2416493" cy="171275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Visualization :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HTML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8" name="Bent-Up Arrow 27"/>
          <p:cNvSpPr/>
          <p:nvPr/>
        </p:nvSpPr>
        <p:spPr>
          <a:xfrm flipH="1">
            <a:off x="1054100" y="5296325"/>
            <a:ext cx="1498044" cy="9492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26592" y="1011936"/>
            <a:ext cx="10211963" cy="24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9634825" y="2280271"/>
            <a:ext cx="324126" cy="18602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709710" y="5382934"/>
            <a:ext cx="2105749" cy="13819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SQLite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2144" y="5382934"/>
            <a:ext cx="2105749" cy="138199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Web application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Bent-Up Arrow 26"/>
          <p:cNvSpPr/>
          <p:nvPr/>
        </p:nvSpPr>
        <p:spPr>
          <a:xfrm rot="16200000" flipH="1">
            <a:off x="8477848" y="4904081"/>
            <a:ext cx="749022" cy="20299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25606" y="629356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14713" y="4093083"/>
            <a:ext cx="2789414" cy="1301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Analysis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183"/>
            <a:ext cx="8596668" cy="388077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Example: </a:t>
            </a:r>
            <a:r>
              <a:rPr lang="en-US" sz="2400" dirty="0" err="1" smtClean="0">
                <a:solidFill>
                  <a:schemeClr val="tx1"/>
                </a:solidFill>
              </a:rPr>
              <a:t>TotalNumberofActiveUsers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tag,year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Description: Count total number of active users for a given tag per year: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Input values: Post(year, tag1, tag2, tag3, tag4, tag5, </a:t>
            </a:r>
            <a:r>
              <a:rPr lang="en-US" sz="2400" dirty="0" err="1" smtClean="0">
                <a:solidFill>
                  <a:schemeClr val="tx1"/>
                </a:solidFill>
              </a:rPr>
              <a:t>ownerUserId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1822" y="4313307"/>
            <a:ext cx="164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input of Post Details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409715" y="4415565"/>
            <a:ext cx="786958" cy="483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4638" y="4559790"/>
            <a:ext cx="45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MAP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0604" y="4170676"/>
            <a:ext cx="28135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</a:rPr>
              <a:t>(Tag1,year) -&gt; (year, tag1, </a:t>
            </a:r>
            <a:r>
              <a:rPr lang="en-US" sz="1500" dirty="0" err="1" smtClean="0">
                <a:solidFill>
                  <a:srgbClr val="FFFFFF"/>
                </a:solidFill>
              </a:rPr>
              <a:t>ownerUserId</a:t>
            </a:r>
            <a:r>
              <a:rPr lang="en-US" sz="1500" dirty="0" smtClean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1500" dirty="0">
                <a:solidFill>
                  <a:srgbClr val="FFFFFF"/>
                </a:solidFill>
              </a:rPr>
              <a:t>(Tag1,year) -&gt; (year, tag1, </a:t>
            </a:r>
            <a:r>
              <a:rPr lang="en-US" sz="1500" dirty="0" err="1">
                <a:solidFill>
                  <a:srgbClr val="FFFFFF"/>
                </a:solidFill>
              </a:rPr>
              <a:t>ownerUserId</a:t>
            </a:r>
            <a:r>
              <a:rPr lang="en-US" sz="1500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1500" dirty="0" smtClean="0">
                <a:solidFill>
                  <a:srgbClr val="FFFFFF"/>
                </a:solidFill>
              </a:rPr>
              <a:t>……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023426" y="4420660"/>
            <a:ext cx="1031935" cy="483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5275" y="4562551"/>
            <a:ext cx="720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REDUCE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080539" y="4038546"/>
            <a:ext cx="2937455" cy="1410165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20820" y="4195420"/>
            <a:ext cx="264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Counts the number of </a:t>
            </a:r>
            <a:r>
              <a:rPr lang="en-US" dirty="0" err="1" smtClean="0">
                <a:solidFill>
                  <a:schemeClr val="bg1"/>
                </a:solidFill>
              </a:rPr>
              <a:t>ownerUserId</a:t>
            </a:r>
            <a:r>
              <a:rPr lang="en-US" dirty="0" smtClean="0">
                <a:solidFill>
                  <a:schemeClr val="bg1"/>
                </a:solidFill>
              </a:rPr>
              <a:t> grouped by tag and year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4670" y="5537136"/>
            <a:ext cx="200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 the posts with tags and year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7849" y="5537136"/>
            <a:ext cx="230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Counts the total number of users for each tag per year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47A20"/>
                </a:solidFill>
              </a:rPr>
              <a:t>Map Reduce Jobs(PIG Scripts)</a:t>
            </a:r>
            <a:endParaRPr lang="en-US" sz="4800" b="1" dirty="0">
              <a:solidFill>
                <a:srgbClr val="F47A2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30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have implemented </a:t>
            </a:r>
            <a:r>
              <a:rPr lang="en-US" sz="2800" dirty="0" smtClean="0"/>
              <a:t>4 PIG scripts.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Each PIG script runs 4-9 Map reduce jobs.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32593"/>
              </p:ext>
            </p:extLst>
          </p:nvPr>
        </p:nvGraphicFramePr>
        <p:xfrm>
          <a:off x="1121391" y="4018807"/>
          <a:ext cx="1626144" cy="1372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" showAsIcon="1" r:id="rId3" imgW="914400" imgH="771480" progId="Word.OpenDocumentText.12">
                  <p:embed/>
                </p:oleObj>
              </mc:Choice>
              <mc:Fallback>
                <p:oleObj name="Document" showAsIcon="1" r:id="rId3" imgW="914400" imgH="771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1391" y="4018807"/>
                        <a:ext cx="1626144" cy="1372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62987"/>
              </p:ext>
            </p:extLst>
          </p:nvPr>
        </p:nvGraphicFramePr>
        <p:xfrm>
          <a:off x="3018429" y="4005763"/>
          <a:ext cx="1641603" cy="138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showAsIcon="1" r:id="rId5" imgW="914400" imgH="771480" progId="Word.OpenDocumentText.12">
                  <p:embed/>
                </p:oleObj>
              </mc:Choice>
              <mc:Fallback>
                <p:oleObj name="Document" showAsIcon="1" r:id="rId5" imgW="914400" imgH="771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8429" y="4005763"/>
                        <a:ext cx="1641603" cy="1385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33395"/>
              </p:ext>
            </p:extLst>
          </p:nvPr>
        </p:nvGraphicFramePr>
        <p:xfrm>
          <a:off x="4778990" y="4005763"/>
          <a:ext cx="1599853" cy="134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showAsIcon="1" r:id="rId7" imgW="914400" imgH="771480" progId="Word.OpenDocumentText.12">
                  <p:embed/>
                </p:oleObj>
              </mc:Choice>
              <mc:Fallback>
                <p:oleObj name="Document" showAsIcon="1" r:id="rId7" imgW="914400" imgH="771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8990" y="4005763"/>
                        <a:ext cx="1599853" cy="1349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316927"/>
              </p:ext>
            </p:extLst>
          </p:nvPr>
        </p:nvGraphicFramePr>
        <p:xfrm>
          <a:off x="6665446" y="4018807"/>
          <a:ext cx="1584393" cy="133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showAsIcon="1" r:id="rId9" imgW="914400" imgH="771480" progId="Word.OpenDocumentText.12">
                  <p:embed/>
                </p:oleObj>
              </mc:Choice>
              <mc:Fallback>
                <p:oleObj name="Document" showAsIcon="1" r:id="rId9" imgW="914400" imgH="771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5446" y="4018807"/>
                        <a:ext cx="1584393" cy="133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8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609600"/>
            <a:ext cx="11172092" cy="1320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Map Reduce Jobs(PIG Scripts)</a:t>
            </a:r>
            <a:br>
              <a:rPr lang="en-US" sz="4400" b="1" dirty="0" smtClean="0">
                <a:solidFill>
                  <a:srgbClr val="F47A20"/>
                </a:solidFill>
              </a:rPr>
            </a:br>
            <a:r>
              <a:rPr lang="en-US" sz="4400" b="1" dirty="0" smtClean="0">
                <a:solidFill>
                  <a:srgbClr val="F47A20"/>
                </a:solidFill>
              </a:rPr>
              <a:t>(CONTINUED)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First </a:t>
            </a:r>
            <a:r>
              <a:rPr lang="en-US" sz="2400" dirty="0"/>
              <a:t>PIG script calculates the following for a tag per year: </a:t>
            </a:r>
          </a:p>
          <a:p>
            <a:pPr lvl="1"/>
            <a:r>
              <a:rPr lang="en-US" sz="2400" dirty="0"/>
              <a:t>Total number of questions</a:t>
            </a:r>
          </a:p>
          <a:p>
            <a:pPr lvl="1"/>
            <a:r>
              <a:rPr lang="en-US" sz="2400" dirty="0"/>
              <a:t>Total number of answers</a:t>
            </a:r>
          </a:p>
          <a:p>
            <a:pPr lvl="1"/>
            <a:r>
              <a:rPr lang="en-US" sz="2400" dirty="0"/>
              <a:t>Total number of accepted answers</a:t>
            </a:r>
          </a:p>
          <a:p>
            <a:pPr lvl="1"/>
            <a:r>
              <a:rPr lang="en-US" sz="2400" dirty="0"/>
              <a:t>Total score</a:t>
            </a:r>
          </a:p>
          <a:p>
            <a:pPr lvl="1"/>
            <a:r>
              <a:rPr lang="en-US" sz="2400" dirty="0"/>
              <a:t>Total number of deleted questions</a:t>
            </a:r>
          </a:p>
          <a:p>
            <a:pPr lvl="1"/>
            <a:r>
              <a:rPr lang="en-US" sz="2400" dirty="0"/>
              <a:t>Total number of closed questions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609600"/>
            <a:ext cx="11172092" cy="1320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Map Reduce Jobs(PIG Scripts)</a:t>
            </a:r>
            <a:br>
              <a:rPr lang="en-US" sz="4400" b="1" dirty="0" smtClean="0">
                <a:solidFill>
                  <a:srgbClr val="F47A20"/>
                </a:solidFill>
              </a:rPr>
            </a:br>
            <a:r>
              <a:rPr lang="en-US" sz="4400" b="1" dirty="0" smtClean="0">
                <a:solidFill>
                  <a:srgbClr val="F47A20"/>
                </a:solidFill>
              </a:rPr>
              <a:t>(CONTINUED)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27108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The results are as follows: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mapreduce,2008,9,4,0,279,61,1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mechanize,2014,314,115,0,128,262,7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merb-auth,2008,2,2,0,1,2,0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mergeinfo,2012,5,4,0,20,7,0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mergetool,2009,4,2,0,44,9,0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messenger,2013,28,13,0,26,27,1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metatable,2014,15,6,0,28,20,0)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609600"/>
            <a:ext cx="11172092" cy="1320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Map Reduce Jobs(PIG Scripts)</a:t>
            </a:r>
            <a:br>
              <a:rPr lang="en-US" sz="4400" b="1" dirty="0" smtClean="0">
                <a:solidFill>
                  <a:srgbClr val="F47A20"/>
                </a:solidFill>
              </a:rPr>
            </a:br>
            <a:r>
              <a:rPr lang="en-US" sz="4400" b="1" dirty="0" smtClean="0">
                <a:solidFill>
                  <a:srgbClr val="F47A20"/>
                </a:solidFill>
              </a:rPr>
              <a:t>(CONTINUED)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Second PIG script calculates total </a:t>
            </a:r>
            <a:r>
              <a:rPr lang="en-US" sz="2400" dirty="0"/>
              <a:t>number of active </a:t>
            </a:r>
            <a:r>
              <a:rPr lang="en-US" sz="2400" dirty="0" smtClean="0"/>
              <a:t>users for a tag per year. The results are as follows: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(internet-explorer-9,2010,150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intrusion-detection,2010,3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io-completion-ports,2012,11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ios-standalone-mode,2012,5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iphone-softkeyboard,2008,5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iphone-softkeyboard,2013,10)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609600"/>
            <a:ext cx="11172092" cy="1320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Map Reduce Jobs(PIG Scripts)</a:t>
            </a:r>
            <a:br>
              <a:rPr lang="en-US" sz="4400" b="1" dirty="0" smtClean="0">
                <a:solidFill>
                  <a:srgbClr val="F47A20"/>
                </a:solidFill>
              </a:rPr>
            </a:br>
            <a:r>
              <a:rPr lang="en-US" sz="4400" b="1" dirty="0" smtClean="0">
                <a:solidFill>
                  <a:srgbClr val="F47A20"/>
                </a:solidFill>
              </a:rPr>
              <a:t>(CONTINUED)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/>
              <a:t>Third PIG script calculates </a:t>
            </a:r>
            <a:r>
              <a:rPr lang="en-US" sz="3800" dirty="0"/>
              <a:t>Top 5 questions </a:t>
            </a:r>
            <a:r>
              <a:rPr lang="en-US" sz="3800" dirty="0" smtClean="0"/>
              <a:t>for a tag. The results are as follows: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(apache-pig,3356259,90017,Difference between Pig and Hive? Why have both?,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hadoop,hive,apache-pig,piglatin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apache-pig,13911501,28664,When to use Hadoop,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Hive and Pig?,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hadoop,hbase,hive,apache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-pig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apache-pig,9900761,25476,PIG how to count a number of rows in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alias,hadoop,apache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-pig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,,,)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apache-pig,3515481,20119,Pig Latin: Load multiple files from a date range (part of the directory structure),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hadoop,apache-pig,piglatin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,,)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apache-pig,5013003,13885,How do I parse JSON in Pig?,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json,apache-pig,piglatin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,,)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(hadoop2,22316187,2125,Datanode not starts correctly,hadoop,hadoop2,,,)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00" y="354156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47A20"/>
                </a:solidFill>
              </a:rPr>
              <a:t>SQL Query to find Top5 users when a Tag is given:</a:t>
            </a:r>
            <a:endParaRPr lang="en-US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7235"/>
            <a:ext cx="8596668" cy="4559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select </a:t>
            </a:r>
            <a:r>
              <a:rPr lang="en-US" dirty="0" err="1">
                <a:latin typeface="Gadugi" panose="020B0502040204020203" pitchFamily="34" charset="0"/>
              </a:rPr>
              <a:t>Q.tag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A.user_id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U.display_name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U.profile_image_url</a:t>
            </a:r>
            <a:r>
              <a:rPr lang="en-US" dirty="0">
                <a:latin typeface="Gadugi" panose="020B0502040204020203" pitchFamily="34" charset="0"/>
              </a:rPr>
              <a:t>, count(*) as </a:t>
            </a:r>
            <a:r>
              <a:rPr lang="en-US" dirty="0" err="1">
                <a:latin typeface="Gadugi" panose="020B0502040204020203" pitchFamily="34" charset="0"/>
              </a:rPr>
              <a:t>ans_count</a:t>
            </a:r>
            <a:r>
              <a:rPr lang="en-US" dirty="0">
                <a:latin typeface="Gadugi" panose="020B0502040204020203" pitchFamily="34" charset="0"/>
              </a:rPr>
              <a:t> from 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(select </a:t>
            </a:r>
            <a:r>
              <a:rPr lang="en-US" dirty="0" err="1">
                <a:latin typeface="Gadugi" panose="020B0502040204020203" pitchFamily="34" charset="0"/>
              </a:rPr>
              <a:t>post_id</a:t>
            </a:r>
            <a:r>
              <a:rPr lang="en-US" dirty="0">
                <a:latin typeface="Gadugi" panose="020B0502040204020203" pitchFamily="34" charset="0"/>
              </a:rPr>
              <a:t> as </a:t>
            </a:r>
            <a:r>
              <a:rPr lang="en-US" dirty="0" err="1">
                <a:latin typeface="Gadugi" panose="020B0502040204020203" pitchFamily="34" charset="0"/>
              </a:rPr>
              <a:t>answer_id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parent_id</a:t>
            </a:r>
            <a:r>
              <a:rPr lang="en-US" dirty="0">
                <a:latin typeface="Gadugi" panose="020B0502040204020203" pitchFamily="34" charset="0"/>
              </a:rPr>
              <a:t> as </a:t>
            </a:r>
            <a:r>
              <a:rPr lang="en-US" dirty="0" err="1">
                <a:latin typeface="Gadugi" panose="020B0502040204020203" pitchFamily="34" charset="0"/>
              </a:rPr>
              <a:t>question_id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owner_user_id</a:t>
            </a:r>
            <a:r>
              <a:rPr lang="en-US" dirty="0">
                <a:latin typeface="Gadugi" panose="020B0502040204020203" pitchFamily="34" charset="0"/>
              </a:rPr>
              <a:t> as </a:t>
            </a:r>
            <a:r>
              <a:rPr lang="en-US" dirty="0" err="1">
                <a:latin typeface="Gadugi" panose="020B0502040204020203" pitchFamily="34" charset="0"/>
              </a:rPr>
              <a:t>user_id</a:t>
            </a:r>
            <a:r>
              <a:rPr lang="en-US" dirty="0">
                <a:latin typeface="Gadugi" panose="020B0502040204020203" pitchFamily="34" charset="0"/>
              </a:rPr>
              <a:t> from Posts) A,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(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(select </a:t>
            </a:r>
            <a:r>
              <a:rPr lang="en-US" dirty="0" err="1">
                <a:latin typeface="Gadugi" panose="020B0502040204020203" pitchFamily="34" charset="0"/>
              </a:rPr>
              <a:t>post_id</a:t>
            </a:r>
            <a:r>
              <a:rPr lang="en-US" dirty="0">
                <a:latin typeface="Gadugi" panose="020B0502040204020203" pitchFamily="34" charset="0"/>
              </a:rPr>
              <a:t> as </a:t>
            </a:r>
            <a:r>
              <a:rPr lang="en-US" dirty="0" err="1">
                <a:latin typeface="Gadugi" panose="020B0502040204020203" pitchFamily="34" charset="0"/>
              </a:rPr>
              <a:t>question_id</a:t>
            </a:r>
            <a:r>
              <a:rPr lang="en-US" dirty="0">
                <a:latin typeface="Gadugi" panose="020B0502040204020203" pitchFamily="34" charset="0"/>
              </a:rPr>
              <a:t>, tag1 as tag from Posts where tag1 is not null) UNION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(select </a:t>
            </a:r>
            <a:r>
              <a:rPr lang="en-US" dirty="0" err="1">
                <a:latin typeface="Gadugi" panose="020B0502040204020203" pitchFamily="34" charset="0"/>
              </a:rPr>
              <a:t>post_id</a:t>
            </a:r>
            <a:r>
              <a:rPr lang="en-US" dirty="0">
                <a:latin typeface="Gadugi" panose="020B0502040204020203" pitchFamily="34" charset="0"/>
              </a:rPr>
              <a:t> as </a:t>
            </a:r>
            <a:r>
              <a:rPr lang="en-US" dirty="0" err="1">
                <a:latin typeface="Gadugi" panose="020B0502040204020203" pitchFamily="34" charset="0"/>
              </a:rPr>
              <a:t>question_id</a:t>
            </a:r>
            <a:r>
              <a:rPr lang="en-US" dirty="0">
                <a:latin typeface="Gadugi" panose="020B0502040204020203" pitchFamily="34" charset="0"/>
              </a:rPr>
              <a:t>, tag2 as tag from Posts where tag2 is not null) UNION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(select </a:t>
            </a:r>
            <a:r>
              <a:rPr lang="en-US" dirty="0" err="1">
                <a:latin typeface="Gadugi" panose="020B0502040204020203" pitchFamily="34" charset="0"/>
              </a:rPr>
              <a:t>post_id</a:t>
            </a:r>
            <a:r>
              <a:rPr lang="en-US" dirty="0">
                <a:latin typeface="Gadugi" panose="020B0502040204020203" pitchFamily="34" charset="0"/>
              </a:rPr>
              <a:t> as </a:t>
            </a:r>
            <a:r>
              <a:rPr lang="en-US" dirty="0" err="1">
                <a:latin typeface="Gadugi" panose="020B0502040204020203" pitchFamily="34" charset="0"/>
              </a:rPr>
              <a:t>question_id</a:t>
            </a:r>
            <a:r>
              <a:rPr lang="en-US" dirty="0">
                <a:latin typeface="Gadugi" panose="020B0502040204020203" pitchFamily="34" charset="0"/>
              </a:rPr>
              <a:t>, tag3 as tag from Posts where tag3 is not null) UNION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(select </a:t>
            </a:r>
            <a:r>
              <a:rPr lang="en-US" dirty="0" err="1">
                <a:latin typeface="Gadugi" panose="020B0502040204020203" pitchFamily="34" charset="0"/>
              </a:rPr>
              <a:t>post_id</a:t>
            </a:r>
            <a:r>
              <a:rPr lang="en-US" dirty="0">
                <a:latin typeface="Gadugi" panose="020B0502040204020203" pitchFamily="34" charset="0"/>
              </a:rPr>
              <a:t> as </a:t>
            </a:r>
            <a:r>
              <a:rPr lang="en-US" dirty="0" err="1">
                <a:latin typeface="Gadugi" panose="020B0502040204020203" pitchFamily="34" charset="0"/>
              </a:rPr>
              <a:t>question_id</a:t>
            </a:r>
            <a:r>
              <a:rPr lang="en-US" dirty="0">
                <a:latin typeface="Gadugi" panose="020B0502040204020203" pitchFamily="34" charset="0"/>
              </a:rPr>
              <a:t>, tag4 as tag from Posts where tag4 is not null) UNION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(select </a:t>
            </a:r>
            <a:r>
              <a:rPr lang="en-US" dirty="0" err="1">
                <a:latin typeface="Gadugi" panose="020B0502040204020203" pitchFamily="34" charset="0"/>
              </a:rPr>
              <a:t>post_id</a:t>
            </a:r>
            <a:r>
              <a:rPr lang="en-US" dirty="0">
                <a:latin typeface="Gadugi" panose="020B0502040204020203" pitchFamily="34" charset="0"/>
              </a:rPr>
              <a:t> as </a:t>
            </a:r>
            <a:r>
              <a:rPr lang="en-US" dirty="0" err="1">
                <a:latin typeface="Gadugi" panose="020B0502040204020203" pitchFamily="34" charset="0"/>
              </a:rPr>
              <a:t>question_id</a:t>
            </a:r>
            <a:r>
              <a:rPr lang="en-US" dirty="0">
                <a:latin typeface="Gadugi" panose="020B0502040204020203" pitchFamily="34" charset="0"/>
              </a:rPr>
              <a:t>, tag5 as tag from Posts where tag5 is not null)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) Q,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(select </a:t>
            </a:r>
            <a:r>
              <a:rPr lang="en-US" dirty="0" err="1">
                <a:latin typeface="Gadugi" panose="020B0502040204020203" pitchFamily="34" charset="0"/>
              </a:rPr>
              <a:t>user_id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display_name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profile_image_url</a:t>
            </a:r>
            <a:r>
              <a:rPr lang="en-US" dirty="0">
                <a:latin typeface="Gadugi" panose="020B0502040204020203" pitchFamily="34" charset="0"/>
              </a:rPr>
              <a:t> from Users) U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WHERE </a:t>
            </a:r>
            <a:r>
              <a:rPr lang="en-US" dirty="0" err="1">
                <a:latin typeface="Gadugi" panose="020B0502040204020203" pitchFamily="34" charset="0"/>
              </a:rPr>
              <a:t>A.question_id</a:t>
            </a:r>
            <a:r>
              <a:rPr lang="en-US" dirty="0">
                <a:latin typeface="Gadugi" panose="020B0502040204020203" pitchFamily="34" charset="0"/>
              </a:rPr>
              <a:t>=</a:t>
            </a:r>
            <a:r>
              <a:rPr lang="en-US" dirty="0" err="1">
                <a:latin typeface="Gadugi" panose="020B0502040204020203" pitchFamily="34" charset="0"/>
              </a:rPr>
              <a:t>Q.question_id</a:t>
            </a:r>
            <a:r>
              <a:rPr lang="en-US" dirty="0">
                <a:latin typeface="Gadugi" panose="020B0502040204020203" pitchFamily="34" charset="0"/>
              </a:rPr>
              <a:t/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AND </a:t>
            </a:r>
            <a:r>
              <a:rPr lang="en-US" dirty="0" err="1">
                <a:latin typeface="Gadugi" panose="020B0502040204020203" pitchFamily="34" charset="0"/>
              </a:rPr>
              <a:t>Q.tag</a:t>
            </a:r>
            <a:r>
              <a:rPr lang="en-US" dirty="0">
                <a:latin typeface="Gadugi" panose="020B0502040204020203" pitchFamily="34" charset="0"/>
              </a:rPr>
              <a:t> IS NOT NULL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AND </a:t>
            </a:r>
            <a:r>
              <a:rPr lang="en-US" dirty="0" err="1">
                <a:latin typeface="Gadugi" panose="020B0502040204020203" pitchFamily="34" charset="0"/>
              </a:rPr>
              <a:t>A.user_id</a:t>
            </a:r>
            <a:r>
              <a:rPr lang="en-US" dirty="0">
                <a:latin typeface="Gadugi" panose="020B0502040204020203" pitchFamily="34" charset="0"/>
              </a:rPr>
              <a:t> = </a:t>
            </a:r>
            <a:r>
              <a:rPr lang="en-US" dirty="0" err="1">
                <a:latin typeface="Gadugi" panose="020B0502040204020203" pitchFamily="34" charset="0"/>
              </a:rPr>
              <a:t>U.user_id</a:t>
            </a:r>
            <a:r>
              <a:rPr lang="en-US" dirty="0">
                <a:latin typeface="Gadugi" panose="020B0502040204020203" pitchFamily="34" charset="0"/>
              </a:rPr>
              <a:t/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) GROUP BY </a:t>
            </a:r>
            <a:r>
              <a:rPr lang="en-US" dirty="0" err="1">
                <a:latin typeface="Gadugi" panose="020B0502040204020203" pitchFamily="34" charset="0"/>
              </a:rPr>
              <a:t>Q.tag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A.user_id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U.display_name</a:t>
            </a:r>
            <a:r>
              <a:rPr lang="en-US" dirty="0">
                <a:latin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</a:rPr>
              <a:t>U.profile_image_url</a:t>
            </a:r>
            <a:r>
              <a:rPr lang="en-US" dirty="0">
                <a:latin typeface="Gadugi" panose="020B0502040204020203" pitchFamily="34" charset="0"/>
              </a:rPr>
              <a:t/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ORDER BY COUNT(*) DESC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LIMIT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4864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Introduction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1" y="1614086"/>
            <a:ext cx="10294737" cy="5091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Q&amp;A sites work on a simple premise: that any user can pose a question, and in turn other users – potentially many of them – will provide an answer.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Tens </a:t>
            </a:r>
            <a:r>
              <a:rPr lang="en-US" sz="2400" dirty="0"/>
              <a:t>of thousands of questions are asked and answered every day on </a:t>
            </a:r>
            <a:r>
              <a:rPr lang="en-US" sz="2400" dirty="0" smtClean="0"/>
              <a:t>question </a:t>
            </a:r>
            <a:r>
              <a:rPr lang="en-US" sz="2400" dirty="0"/>
              <a:t>and answer (Q&amp;A) Web sites such as </a:t>
            </a:r>
            <a:r>
              <a:rPr lang="en-US" sz="2400" dirty="0" smtClean="0"/>
              <a:t>StackOverflow.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Millions of programmers use StackOverflow to get high quality answers to their programming questions every day.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More </a:t>
            </a:r>
            <a:r>
              <a:rPr lang="en-US" sz="2400" dirty="0"/>
              <a:t>than six thousand new questions is asked on </a:t>
            </a:r>
            <a:r>
              <a:rPr lang="en-US" sz="2400" dirty="0" smtClean="0"/>
              <a:t>StackOverflow </a:t>
            </a:r>
            <a:r>
              <a:rPr lang="en-US" sz="2400" dirty="0"/>
              <a:t>every </a:t>
            </a:r>
            <a:r>
              <a:rPr lang="en-US" sz="2400" dirty="0" smtClean="0"/>
              <a:t>weekday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609600"/>
            <a:ext cx="11172092" cy="13208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Map Reduce Jobs(PIG Scripts)</a:t>
            </a:r>
            <a:br>
              <a:rPr lang="en-US" sz="4400" b="1" dirty="0" smtClean="0">
                <a:solidFill>
                  <a:srgbClr val="F47A20"/>
                </a:solidFill>
              </a:rPr>
            </a:br>
            <a:r>
              <a:rPr lang="en-US" sz="4400" b="1" dirty="0" smtClean="0">
                <a:solidFill>
                  <a:srgbClr val="F47A20"/>
                </a:solidFill>
              </a:rPr>
              <a:t>(CONTINUED)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Fourth Pig script calculates Top 5 users for a tag. The results are as follows: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(allegro,1968,78,Konrad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Rudolph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(allegro,4381,39,Vicent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Marti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(amazon-javascript-sdk,174184,3,TJ-,)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angular-seed,39396,14,Carl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angular-seed,345944,9,Liad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Livnat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angular-seed,38611,8,zilupe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(angular-seed,1691,1,olore,)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More About Map Reduce Jobs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Time taken for each script are as follows:</a:t>
            </a:r>
          </a:p>
          <a:p>
            <a:pPr lvl="1"/>
            <a:r>
              <a:rPr lang="en-US" sz="2200" dirty="0" smtClean="0"/>
              <a:t>First script: 1 hour 30 minutes</a:t>
            </a:r>
          </a:p>
          <a:p>
            <a:pPr lvl="1"/>
            <a:r>
              <a:rPr lang="en-US" sz="2200" dirty="0" smtClean="0"/>
              <a:t>Second script: 2 hour 45 minutes</a:t>
            </a:r>
          </a:p>
          <a:p>
            <a:pPr lvl="1"/>
            <a:r>
              <a:rPr lang="en-US" sz="2200" dirty="0" smtClean="0"/>
              <a:t>Third script: 1 hour</a:t>
            </a:r>
          </a:p>
          <a:p>
            <a:pPr lvl="1"/>
            <a:r>
              <a:rPr lang="en-US" sz="2200" dirty="0" smtClean="0"/>
              <a:t>Fourth script</a:t>
            </a:r>
            <a:r>
              <a:rPr lang="en-US" sz="2200" dirty="0"/>
              <a:t>: 45 minutes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Data </a:t>
            </a:r>
            <a:r>
              <a:rPr lang="en-US" sz="4400" b="1" dirty="0">
                <a:solidFill>
                  <a:srgbClr val="F47A20"/>
                </a:solidFill>
              </a:rPr>
              <a:t>V</a:t>
            </a:r>
            <a:r>
              <a:rPr lang="en-US" sz="4400" b="1" dirty="0" smtClean="0">
                <a:solidFill>
                  <a:srgbClr val="F47A20"/>
                </a:solidFill>
              </a:rPr>
              <a:t>isualization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2562726"/>
            <a:ext cx="8169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example if we type a question as “ What is the best database for Django” then the data visualization will be displayed as mentioned further.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57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Data </a:t>
            </a:r>
            <a:r>
              <a:rPr lang="en-US" sz="4400" b="1" dirty="0">
                <a:solidFill>
                  <a:srgbClr val="F47A20"/>
                </a:solidFill>
              </a:rPr>
              <a:t>V</a:t>
            </a:r>
            <a:r>
              <a:rPr lang="en-US" sz="4400" b="1" dirty="0" smtClean="0">
                <a:solidFill>
                  <a:srgbClr val="F47A20"/>
                </a:solidFill>
              </a:rPr>
              <a:t>isualization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10588"/>
            <a:ext cx="9169345" cy="34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Data </a:t>
            </a:r>
            <a:r>
              <a:rPr lang="en-US" sz="4400" b="1" dirty="0">
                <a:solidFill>
                  <a:srgbClr val="F47A20"/>
                </a:solidFill>
              </a:rPr>
              <a:t>V</a:t>
            </a:r>
            <a:r>
              <a:rPr lang="en-US" sz="4400" b="1" dirty="0" smtClean="0">
                <a:solidFill>
                  <a:srgbClr val="F47A20"/>
                </a:solidFill>
              </a:rPr>
              <a:t>isualization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57496"/>
            <a:ext cx="6718251" cy="28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Data </a:t>
            </a:r>
            <a:r>
              <a:rPr lang="en-US" sz="4400" b="1" dirty="0">
                <a:solidFill>
                  <a:srgbClr val="F47A20"/>
                </a:solidFill>
              </a:rPr>
              <a:t>V</a:t>
            </a:r>
            <a:r>
              <a:rPr lang="en-US" sz="4400" b="1" dirty="0" smtClean="0">
                <a:solidFill>
                  <a:srgbClr val="F47A20"/>
                </a:solidFill>
              </a:rPr>
              <a:t>isualization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62375"/>
            <a:ext cx="8226034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Data </a:t>
            </a:r>
            <a:r>
              <a:rPr lang="en-US" sz="4400" b="1" dirty="0">
                <a:solidFill>
                  <a:srgbClr val="F47A20"/>
                </a:solidFill>
              </a:rPr>
              <a:t>V</a:t>
            </a:r>
            <a:r>
              <a:rPr lang="en-US" sz="4400" b="1" dirty="0" smtClean="0">
                <a:solidFill>
                  <a:srgbClr val="F47A20"/>
                </a:solidFill>
              </a:rPr>
              <a:t>isualization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5746"/>
            <a:ext cx="872611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4" y="770701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F47A20"/>
                </a:solidFill>
              </a:rPr>
              <a:t>DEMO</a:t>
            </a:r>
            <a:endParaRPr lang="en-US" sz="9600" dirty="0">
              <a:solidFill>
                <a:srgbClr val="F47A2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Tools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Apache Hadoop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Apache PIG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SQLite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Django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Google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PyCharm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Ajax, 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Bootstrap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Road Blocks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Handling variable data schema.</a:t>
            </a:r>
          </a:p>
          <a:p>
            <a:endParaRPr lang="en-US" sz="2400" dirty="0" smtClean="0"/>
          </a:p>
          <a:p>
            <a:r>
              <a:rPr lang="en-US" sz="2400" dirty="0" smtClean="0"/>
              <a:t>We tried to install the web application in HPCF but there is no webhosting 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47A20"/>
                </a:solidFill>
              </a:rPr>
              <a:t>Problem Statement</a:t>
            </a:r>
            <a:endParaRPr lang="en-US" sz="40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7293"/>
            <a:ext cx="8596668" cy="4680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Analysis of the data of Stack overflow which includes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Visualize the trends and statistics of the technologies specified in the question.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Providing the additional information of the </a:t>
            </a:r>
            <a:r>
              <a:rPr lang="en-US" sz="2400" dirty="0" smtClean="0"/>
              <a:t>tagged technologies.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Generating Top5 users and questions based on the tag given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41376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Roles and Responsibilities</a:t>
            </a:r>
            <a:endParaRPr lang="en-US" sz="4400" b="1" dirty="0">
              <a:solidFill>
                <a:srgbClr val="F47A2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76942"/>
              </p:ext>
            </p:extLst>
          </p:nvPr>
        </p:nvGraphicFramePr>
        <p:xfrm>
          <a:off x="329184" y="1377696"/>
          <a:ext cx="9656064" cy="500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884"/>
                <a:gridCol w="5896180"/>
              </a:tblGrid>
              <a:tr h="55321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 ASSIGNED</a:t>
                      </a:r>
                      <a:endParaRPr lang="en-IN" dirty="0"/>
                    </a:p>
                  </a:txBody>
                  <a:tcPr/>
                </a:tc>
              </a:tr>
              <a:tr h="528828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Nikita </a:t>
                      </a:r>
                    </a:p>
                  </a:txBody>
                  <a:tcPr/>
                </a:tc>
              </a:tr>
              <a:tr h="528828">
                <a:tc>
                  <a:txBody>
                    <a:bodyPr/>
                    <a:lstStyle/>
                    <a:p>
                      <a:r>
                        <a:rPr lang="en-US" dirty="0" smtClean="0"/>
                        <a:t>HDFS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Phanindra, Nikita, Sneha</a:t>
                      </a:r>
                    </a:p>
                  </a:txBody>
                  <a:tcPr/>
                </a:tc>
              </a:tr>
              <a:tr h="528828">
                <a:tc>
                  <a:txBody>
                    <a:bodyPr/>
                    <a:lstStyle/>
                    <a:p>
                      <a:r>
                        <a:rPr lang="en-IN" dirty="0" smtClean="0"/>
                        <a:t>Web GUI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Sneha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528828">
                <a:tc>
                  <a:txBody>
                    <a:bodyPr/>
                    <a:lstStyle/>
                    <a:p>
                      <a:r>
                        <a:rPr lang="en-IN" dirty="0" smtClean="0"/>
                        <a:t>Hadoop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Phanindra, Sneha, Nikita</a:t>
                      </a:r>
                    </a:p>
                  </a:txBody>
                  <a:tcPr/>
                </a:tc>
              </a:tr>
              <a:tr h="528828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Nikita, Sneha</a:t>
                      </a:r>
                      <a:endParaRPr lang="en-IN" dirty="0"/>
                    </a:p>
                  </a:txBody>
                  <a:tcPr/>
                </a:tc>
              </a:tr>
              <a:tr h="528828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PIG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Phanindra,</a:t>
                      </a:r>
                      <a:r>
                        <a:rPr lang="en-IN" baseline="0" dirty="0" smtClean="0"/>
                        <a:t> Sneha</a:t>
                      </a:r>
                      <a:endParaRPr lang="en-IN" dirty="0"/>
                    </a:p>
                  </a:txBody>
                  <a:tcPr/>
                </a:tc>
              </a:tr>
              <a:tr h="528828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Nikita,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Sneha, Phanindra</a:t>
                      </a:r>
                    </a:p>
                  </a:txBody>
                  <a:tcPr/>
                </a:tc>
              </a:tr>
              <a:tr h="528828">
                <a:tc>
                  <a:txBody>
                    <a:bodyPr/>
                    <a:lstStyle/>
                    <a:p>
                      <a:r>
                        <a:rPr lang="en-IN" dirty="0" smtClean="0"/>
                        <a:t>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Sneha, Nikita, Phanindra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Schedule</a:t>
            </a:r>
            <a:endParaRPr lang="en-US" sz="4400" b="1" dirty="0">
              <a:solidFill>
                <a:srgbClr val="F47A2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85438"/>
              </p:ext>
            </p:extLst>
          </p:nvPr>
        </p:nvGraphicFramePr>
        <p:xfrm>
          <a:off x="677334" y="1525018"/>
          <a:ext cx="8012430" cy="478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2430"/>
              </a:tblGrid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Finalizing the topic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Finalizing the technologies</a:t>
                      </a:r>
                      <a:endParaRPr lang="en-IN" sz="16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Finalizing the architecture</a:t>
                      </a:r>
                      <a:endParaRPr lang="en-IN" sz="16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Analyzing the dataset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Demo Web</a:t>
                      </a:r>
                      <a:r>
                        <a:rPr lang="en-IN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page 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Initial Presentation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Loading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data to HDFS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Loading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data to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PIG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Build the Machine Learning Model</a:t>
                      </a:r>
                      <a:endParaRPr lang="en-IN" sz="16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Test the model on test dataset</a:t>
                      </a:r>
                      <a:endParaRPr lang="en-IN" sz="16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MIDTERM PRESENTATION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808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 the</a:t>
                      </a:r>
                      <a:r>
                        <a:rPr lang="en-US" sz="1600" b="0" cap="all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web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GUI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to the processed data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Test the project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Times New Roman"/>
                        </a:rPr>
                        <a:t>FINAL PRESENTATION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IEEE Paper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Related Work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Clayton Stanley, Michael D. Byrne. 2013. </a:t>
            </a:r>
            <a:r>
              <a:rPr lang="en-US" sz="2400" b="1" dirty="0"/>
              <a:t>Predicting Tags for StackOverﬂow Posts</a:t>
            </a:r>
            <a:r>
              <a:rPr lang="en-US" sz="2400" dirty="0"/>
              <a:t> In </a:t>
            </a:r>
            <a:r>
              <a:rPr lang="en-US" sz="2400" i="1" dirty="0"/>
              <a:t>12th International Conference on Cognitive Modelling</a:t>
            </a:r>
            <a:r>
              <a:rPr lang="en-US" sz="2400" dirty="0"/>
              <a:t>. , pages 414-419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Fabio </a:t>
            </a:r>
            <a:r>
              <a:rPr lang="en-US" sz="2400" dirty="0" err="1"/>
              <a:t>Calefato</a:t>
            </a:r>
            <a:r>
              <a:rPr lang="en-US" sz="2400" dirty="0"/>
              <a:t>, Filippo </a:t>
            </a:r>
            <a:r>
              <a:rPr lang="en-US" sz="2400" dirty="0" err="1"/>
              <a:t>Lanubile</a:t>
            </a:r>
            <a:r>
              <a:rPr lang="en-US" sz="2400" dirty="0"/>
              <a:t>, Maria </a:t>
            </a:r>
            <a:r>
              <a:rPr lang="en-US" sz="2400" dirty="0" err="1"/>
              <a:t>Concetta</a:t>
            </a:r>
            <a:r>
              <a:rPr lang="en-US" sz="2400" dirty="0"/>
              <a:t> </a:t>
            </a:r>
            <a:r>
              <a:rPr lang="en-US" sz="2400" dirty="0" err="1"/>
              <a:t>Marasciulo</a:t>
            </a:r>
            <a:r>
              <a:rPr lang="en-US" sz="2400" dirty="0"/>
              <a:t>, Nicole </a:t>
            </a:r>
            <a:r>
              <a:rPr lang="en-US" sz="2400" dirty="0" err="1"/>
              <a:t>Novielli</a:t>
            </a:r>
            <a:r>
              <a:rPr lang="en-US" sz="2400" dirty="0"/>
              <a:t>. </a:t>
            </a:r>
            <a:r>
              <a:rPr lang="en-US" sz="2400" b="1" dirty="0"/>
              <a:t>Mining Successful Answers in Stack Overflow</a:t>
            </a:r>
            <a:r>
              <a:rPr lang="en-US" sz="2400" dirty="0"/>
              <a:t>. In Proceedings of MSR 2015, The 12th Working Conference on Mining Software Repositories.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References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572768"/>
            <a:ext cx="10058400" cy="46817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hlinkClick r:id="rId2"/>
              </a:rPr>
              <a:t>https</a:t>
            </a:r>
            <a:r>
              <a:rPr lang="en-US" sz="2400" b="1" u="sng" dirty="0">
                <a:hlinkClick r:id="rId2"/>
              </a:rPr>
              <a:t>://</a:t>
            </a:r>
            <a:r>
              <a:rPr lang="en-US" sz="2400" b="1" u="sng" dirty="0" smtClean="0">
                <a:hlinkClick r:id="rId2"/>
              </a:rPr>
              <a:t>www.kaggle.com/c/predict-closed-questions-on-stack-overflow/data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hlinkClick r:id="rId3"/>
              </a:rPr>
              <a:t>http</a:t>
            </a:r>
            <a:r>
              <a:rPr lang="en-US" sz="2400" b="1" u="sng" dirty="0">
                <a:hlinkClick r:id="rId3"/>
              </a:rPr>
              <a:t>://</a:t>
            </a:r>
            <a:r>
              <a:rPr lang="en-US" sz="2400" b="1" u="sng" dirty="0" smtClean="0">
                <a:hlinkClick r:id="rId3"/>
              </a:rPr>
              <a:t>blog.stackoverflow.com/2009/06/stack-overflow-creative-commons-data-dump/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hlinkClick r:id="rId4"/>
              </a:rPr>
              <a:t>http</a:t>
            </a:r>
            <a:r>
              <a:rPr lang="en-US" sz="2400" b="1" u="sng" dirty="0">
                <a:hlinkClick r:id="rId4"/>
              </a:rPr>
              <a:t>://</a:t>
            </a:r>
            <a:r>
              <a:rPr lang="en-US" sz="2400" b="1" u="sng" dirty="0" smtClean="0">
                <a:hlinkClick r:id="rId4"/>
              </a:rPr>
              <a:t>stackoverflow.com/help/closed-questions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hlinkClick r:id="rId5"/>
              </a:rPr>
              <a:t>http</a:t>
            </a:r>
            <a:r>
              <a:rPr lang="en-US" sz="2400" b="1" u="sng" dirty="0">
                <a:hlinkClick r:id="rId5"/>
              </a:rPr>
              <a:t>://</a:t>
            </a:r>
            <a:r>
              <a:rPr lang="en-US" sz="2400" b="1" u="sng" dirty="0" smtClean="0">
                <a:hlinkClick r:id="rId5"/>
              </a:rPr>
              <a:t>stackoverflow.com/questions/10059594/a-simple-explanation-of-naive-bayes-classification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chemeClr val="accent1"/>
                </a:solidFill>
                <a:hlinkClick r:id="rId6"/>
              </a:rPr>
              <a:t>http</a:t>
            </a:r>
            <a:r>
              <a:rPr lang="en-US" sz="2400" b="1" u="sng" dirty="0">
                <a:solidFill>
                  <a:schemeClr val="accent1"/>
                </a:solidFill>
                <a:hlinkClick r:id="rId6"/>
              </a:rPr>
              <a:t>://</a:t>
            </a:r>
            <a:r>
              <a:rPr lang="en-US" sz="2400" b="1" u="sng" dirty="0" smtClean="0">
                <a:solidFill>
                  <a:schemeClr val="accent1"/>
                </a:solidFill>
                <a:hlinkClick r:id="rId6"/>
              </a:rPr>
              <a:t>meta.stackexchange.com/questions/2677/database-schema-documentation-for-the-public-data-dump-and-sede</a:t>
            </a:r>
            <a:endParaRPr lang="en-US" sz="2400" b="1" u="sng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References(Continued)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46" y="1843597"/>
            <a:ext cx="9722442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sz="2400" b="1" u="sng" dirty="0" smtClean="0">
                <a:solidFill>
                  <a:schemeClr val="accent1"/>
                </a:solidFill>
                <a:hlinkClick r:id="rId3"/>
              </a:rPr>
              <a:t>pig.apache.org/docs/r0.7.0/piglatin_ref2.html#Arithmetic+Operators+and+More</a:t>
            </a:r>
            <a:endParaRPr lang="en-US" sz="2400" b="1" u="sng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accent1"/>
                </a:solidFill>
                <a:hlinkClick r:id="rId4"/>
              </a:rPr>
              <a:t>https://</a:t>
            </a:r>
            <a:r>
              <a:rPr lang="en-US" sz="2400" b="1" u="sng" dirty="0" smtClean="0">
                <a:solidFill>
                  <a:schemeClr val="accent1"/>
                </a:solidFill>
                <a:hlinkClick r:id="rId4"/>
              </a:rPr>
              <a:t>pig.apache.org/docs/r0.9.1/func.html#size</a:t>
            </a:r>
            <a:endParaRPr lang="en-US" sz="2400" b="1" u="sng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accent1"/>
                </a:solidFill>
                <a:hlinkClick r:id="rId5"/>
              </a:rPr>
              <a:t>https://www.qubole.com/resources/cheatsheet/pig-function-cheat-sheet</a:t>
            </a:r>
            <a:r>
              <a:rPr lang="en-US" sz="2400" b="1" u="sng" dirty="0" smtClean="0">
                <a:solidFill>
                  <a:schemeClr val="accent1"/>
                </a:solidFill>
                <a:hlinkClick r:id="rId5"/>
              </a:rPr>
              <a:t>/</a:t>
            </a:r>
            <a:endParaRPr lang="en-US" sz="2400" b="1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u="sng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47A20"/>
                </a:solidFill>
              </a:rPr>
              <a:t>THANK YOU</a:t>
            </a:r>
            <a:br>
              <a:rPr lang="en-US" dirty="0" smtClean="0">
                <a:solidFill>
                  <a:srgbClr val="F47A20"/>
                </a:solidFill>
              </a:rPr>
            </a:br>
            <a:r>
              <a:rPr lang="en-US" dirty="0" smtClean="0">
                <a:solidFill>
                  <a:srgbClr val="F47A20"/>
                </a:solidFill>
              </a:rPr>
              <a:t>Questions (If any)</a:t>
            </a:r>
            <a:endParaRPr lang="en-US" dirty="0">
              <a:solidFill>
                <a:srgbClr val="F47A2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2795222"/>
            <a:ext cx="9525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Motivation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provide an interface for the user to get information about the </a:t>
            </a:r>
            <a:r>
              <a:rPr lang="en-US" sz="2400"/>
              <a:t>technologies </a:t>
            </a:r>
            <a:r>
              <a:rPr lang="en-US" sz="2400" smtClean="0"/>
              <a:t>the user</a:t>
            </a:r>
            <a:r>
              <a:rPr lang="en-US" sz="2400" smtClean="0"/>
              <a:t> </a:t>
            </a:r>
            <a:r>
              <a:rPr lang="en-US" sz="2400" dirty="0"/>
              <a:t>is working 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motivation is to implement complex SQL queries in PIG scripts.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47A20"/>
                </a:solidFill>
              </a:rPr>
              <a:t>Data</a:t>
            </a:r>
            <a:endParaRPr lang="en-US" sz="5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080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Volume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Veracity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Dataset Description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1405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Total dataset of 46GB which consists of: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11 million questions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17 million answers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42 million comments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38 thousand tags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3.4 million users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47A20"/>
                </a:solidFill>
              </a:rPr>
              <a:t>Dataset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Badges </a:t>
            </a:r>
          </a:p>
          <a:p>
            <a:r>
              <a:rPr lang="en-US" sz="2400" dirty="0"/>
              <a:t>Comments</a:t>
            </a:r>
          </a:p>
          <a:p>
            <a:r>
              <a:rPr lang="en-US" sz="2400" dirty="0"/>
              <a:t>Post History</a:t>
            </a:r>
          </a:p>
          <a:p>
            <a:r>
              <a:rPr lang="en-US" sz="2400" dirty="0"/>
              <a:t>Post Links</a:t>
            </a:r>
          </a:p>
          <a:p>
            <a:r>
              <a:rPr lang="en-US" sz="2400" dirty="0"/>
              <a:t>Posts</a:t>
            </a:r>
          </a:p>
          <a:p>
            <a:r>
              <a:rPr lang="en-US" sz="2400" dirty="0"/>
              <a:t>Tags</a:t>
            </a:r>
          </a:p>
          <a:p>
            <a:r>
              <a:rPr lang="en-US" sz="2400" dirty="0"/>
              <a:t>Users</a:t>
            </a:r>
          </a:p>
          <a:p>
            <a:r>
              <a:rPr lang="en-US" sz="2400" dirty="0" smtClean="0"/>
              <a:t>Votes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79247"/>
            <a:ext cx="10058400" cy="89611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47A20"/>
                </a:solidFill>
              </a:rPr>
              <a:t>Sample Dataset</a:t>
            </a:r>
            <a:endParaRPr lang="en-US" sz="4400" b="1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" t="22446" r="527" b="10410"/>
          <a:stretch/>
        </p:blipFill>
        <p:spPr>
          <a:xfrm>
            <a:off x="0" y="975359"/>
            <a:ext cx="12192000" cy="589738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85216" y="804672"/>
            <a:ext cx="10046208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47A20"/>
                </a:solidFill>
              </a:rPr>
              <a:t>Input</a:t>
            </a:r>
            <a:endParaRPr lang="en-US" sz="4400" dirty="0">
              <a:solidFill>
                <a:srgbClr val="F47A2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User’s Question</a:t>
            </a:r>
          </a:p>
          <a:p>
            <a:r>
              <a:rPr lang="en-US" sz="3200" dirty="0" smtClean="0"/>
              <a:t>Tags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2272</TotalTime>
  <Words>1032</Words>
  <Application>Microsoft Office PowerPoint</Application>
  <PresentationFormat>Widescreen</PresentationFormat>
  <Paragraphs>256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Cambria</vt:lpstr>
      <vt:lpstr>Consolas</vt:lpstr>
      <vt:lpstr>Gadugi</vt:lpstr>
      <vt:lpstr>Times New Roman</vt:lpstr>
      <vt:lpstr>Trebuchet MS</vt:lpstr>
      <vt:lpstr>Wingdings</vt:lpstr>
      <vt:lpstr>Wingdings 3</vt:lpstr>
      <vt:lpstr>Facet</vt:lpstr>
      <vt:lpstr>Document</vt:lpstr>
      <vt:lpstr>STACK OVERFLOW - Query Mining    </vt:lpstr>
      <vt:lpstr>Introduction</vt:lpstr>
      <vt:lpstr>Problem Statement</vt:lpstr>
      <vt:lpstr>Motivation</vt:lpstr>
      <vt:lpstr>Data</vt:lpstr>
      <vt:lpstr>Dataset Description</vt:lpstr>
      <vt:lpstr>Dataset Components</vt:lpstr>
      <vt:lpstr>Sample Dataset</vt:lpstr>
      <vt:lpstr>Input</vt:lpstr>
      <vt:lpstr>Results</vt:lpstr>
      <vt:lpstr>Additional Services</vt:lpstr>
      <vt:lpstr>Implementation</vt:lpstr>
      <vt:lpstr>Analysis</vt:lpstr>
      <vt:lpstr>Map Reduce Jobs(PIG Scripts)</vt:lpstr>
      <vt:lpstr>Map Reduce Jobs(PIG Scripts) (CONTINUED)</vt:lpstr>
      <vt:lpstr>Map Reduce Jobs(PIG Scripts) (CONTINUED)</vt:lpstr>
      <vt:lpstr>Map Reduce Jobs(PIG Scripts) (CONTINUED)</vt:lpstr>
      <vt:lpstr>Map Reduce Jobs(PIG Scripts) (CONTINUED)</vt:lpstr>
      <vt:lpstr>SQL Query to find Top5 users when a Tag is given:</vt:lpstr>
      <vt:lpstr>Map Reduce Jobs(PIG Scripts) (CONTINUED)</vt:lpstr>
      <vt:lpstr>More About Map Reduce Jobs</vt:lpstr>
      <vt:lpstr>Data Visualization</vt:lpstr>
      <vt:lpstr>Data Visualization</vt:lpstr>
      <vt:lpstr>Data Visualization</vt:lpstr>
      <vt:lpstr>Data Visualization</vt:lpstr>
      <vt:lpstr>Data Visualization</vt:lpstr>
      <vt:lpstr>PowerPoint Presentation</vt:lpstr>
      <vt:lpstr>Tools</vt:lpstr>
      <vt:lpstr>Road Blocks</vt:lpstr>
      <vt:lpstr>Roles and Responsibilities</vt:lpstr>
      <vt:lpstr>Schedule</vt:lpstr>
      <vt:lpstr>Related Work</vt:lpstr>
      <vt:lpstr>References</vt:lpstr>
      <vt:lpstr>References(Continued)</vt:lpstr>
      <vt:lpstr>THANK YOU Questions (If any)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the response for your question in STACK OVERFLOW</dc:title>
  <dc:creator>sneha</dc:creator>
  <cp:lastModifiedBy>Sneha TV</cp:lastModifiedBy>
  <cp:revision>137</cp:revision>
  <dcterms:created xsi:type="dcterms:W3CDTF">2015-10-11T18:21:43Z</dcterms:created>
  <dcterms:modified xsi:type="dcterms:W3CDTF">2015-12-11T02:07:14Z</dcterms:modified>
</cp:coreProperties>
</file>