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06AB18-1221-49FD-B533-40E43E101C8E}">
  <a:tblStyle styleId="{7706AB18-1221-49FD-B533-40E43E101C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93e319c4f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93e319c4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93e319c4f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93e319c4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93e319c4f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93e319c4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93e319c4f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93e319c4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93e319c4f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93e319c4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2576875"/>
            <a:ext cx="91440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/>
              <a:t>Генератор трехмерного ландшафта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4278000"/>
            <a:ext cx="91440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Дисциплина: Компьютерная графика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Студент: </a:t>
            </a:r>
            <a:r>
              <a:rPr lang="ru-RU"/>
              <a:t>Лысцев Никита Дмитриевич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ИУ7-53Б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Научный р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уководитель: Филиппов М</a:t>
            </a:r>
            <a:r>
              <a:rPr lang="ru-RU"/>
              <a:t>ихаил Владимирович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5251474" y="6078071"/>
            <a:ext cx="1689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Москва, 2023 г.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575" y="475597"/>
            <a:ext cx="1144850" cy="129353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951575" y="463641"/>
            <a:ext cx="102387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Министерство науки и высшего образования Российской Федерации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высшего образования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«Московский государственный технический университет имени Н.Э. Баумана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университет)»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(МГТУ им. Н.Э. Баумана)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764500" y="2032750"/>
            <a:ext cx="66630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Презентация к курсовой работе на тему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838200" y="620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Интерфейс программы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863" y="1331769"/>
            <a:ext cx="8340270" cy="522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Примеры работы программы(2)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75" y="2111775"/>
            <a:ext cx="5348553" cy="33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915" y="2111774"/>
            <a:ext cx="5348560" cy="33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Зависимость времени построения одного кадра ландшафта от размеров линейных размеров ландшафта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190642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Зависимость времени построения одного кадра ландшафта от числа октав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169082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/>
              <a:t>В ходе выполнения курсового проекта были решены следующие задачи: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ru-RU" sz="1800"/>
              <a:t>выполнена формализация объектов синтезируемой сцены;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-RU" sz="1800"/>
              <a:t>проведен анализ существующих алгоритмов создания ландшафта и визуализации сцены, выбраны подходящие и обоснован их выбор;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-RU" sz="1800"/>
              <a:t>разработано ПО;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-RU" sz="1800"/>
              <a:t>реализованы выбранные алгоритмы;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-RU" sz="1800"/>
              <a:t>проведено исследование временных характеристик разработанного ПО. </a:t>
            </a:r>
            <a:endParaRPr sz="1800"/>
          </a:p>
          <a:p>
            <a:pPr indent="4572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/>
              <a:t>Цель работы, а именно </a:t>
            </a:r>
            <a:r>
              <a:rPr lang="ru-RU" sz="1800"/>
              <a:t>разработка  и создание программного обеспечения для генерации и визуализации трехмерного ландшафта.</a:t>
            </a:r>
            <a:endParaRPr sz="1800">
              <a:solidFill>
                <a:srgbClr val="F2FFF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805"/>
              <a:buNone/>
            </a:pPr>
            <a:r>
              <a:rPr lang="ru-RU" sz="7215"/>
              <a:t>Цель работы – разработка  и создание программного обеспечения для генерации и визуализации трехмерного ландшафта.</a:t>
            </a:r>
            <a:endParaRPr sz="7215"/>
          </a:p>
          <a:p>
            <a:pPr indent="4572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8805"/>
              <a:buNone/>
            </a:pPr>
            <a:r>
              <a:rPr lang="ru-RU" sz="7215"/>
              <a:t>Для достижения поставленной цели необходимо решить следующие задачи:   </a:t>
            </a:r>
            <a:endParaRPr sz="7215"/>
          </a:p>
          <a:p>
            <a:pPr indent="-178679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7215"/>
              <a:t>выполнить формализацию объектов синтезируемой сцены; </a:t>
            </a:r>
            <a:endParaRPr sz="7215"/>
          </a:p>
          <a:p>
            <a:pPr indent="-178679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7215"/>
              <a:t>провести анализ существующих алгоритмов создания ландшафта и визуализации сцены, выбрать подходящие и обосновать их выбор; </a:t>
            </a:r>
            <a:endParaRPr sz="7215"/>
          </a:p>
          <a:p>
            <a:pPr indent="-178679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7215"/>
              <a:t>разработать ПО; </a:t>
            </a:r>
            <a:endParaRPr sz="7215"/>
          </a:p>
          <a:p>
            <a:pPr indent="-178679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7215"/>
              <a:t>реализовать выбранные алгоритмы; </a:t>
            </a:r>
            <a:endParaRPr sz="7215"/>
          </a:p>
          <a:p>
            <a:pPr indent="-178679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ru-RU" sz="7215"/>
              <a:t>провести исследование временных характеристик разработанного ПО.</a:t>
            </a:r>
            <a:endParaRPr sz="7215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Формализация  объектов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синтезируемой сцены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8200" y="1690700"/>
            <a:ext cx="105156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Сцена состоит из следующих объектов: 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ландшафт — трехмерная модель, описываемая полигональной сеткой;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источник света — материальная точка, испускающая лучи света.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Выбор алгоритмов (1)</a:t>
            </a:r>
            <a:endParaRPr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873750" y="169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{7706AB18-1221-49FD-B533-40E43E101C8E}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Способ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Наглядность представления данных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Сложность модификации данных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Регулярная сетка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Низкая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Иррегулярная сетка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Средняя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Посегментная карта высот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Средняя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8" name="Google Shape;108;p16"/>
          <p:cNvSpPr txBox="1"/>
          <p:nvPr/>
        </p:nvSpPr>
        <p:spPr>
          <a:xfrm>
            <a:off x="838200" y="121142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Таблица 1: Сравнение способов представления данных о ландшафте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9" name="Google Shape;109;p16"/>
          <p:cNvGraphicFramePr/>
          <p:nvPr/>
        </p:nvGraphicFramePr>
        <p:xfrm>
          <a:off x="873750" y="417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{7706AB18-1221-49FD-B533-40E43E101C8E}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Алгоритм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Качество ландшафта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Отсутствие артефактов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Контроль ландшафта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Diamond-Square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Среднее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Низкий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Холмовой алгоритм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Среднее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Средний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Шум Перлина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Высокое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+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Высокий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0" name="Google Shape;110;p16"/>
          <p:cNvSpPr txBox="1"/>
          <p:nvPr/>
        </p:nvSpPr>
        <p:spPr>
          <a:xfrm>
            <a:off x="838200" y="369587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Таблица 2: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алгоритмов процедурной генерации ландшафта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838200" y="327862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Выбор: регулярная сетка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838200" y="576307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Выбор: шум Перлина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838200" y="365125"/>
            <a:ext cx="105156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Выбор алгоритмов (2)</a:t>
            </a:r>
            <a:endParaRPr/>
          </a:p>
        </p:txBody>
      </p:sp>
      <p:graphicFrame>
        <p:nvGraphicFramePr>
          <p:cNvPr id="118" name="Google Shape;118;p17"/>
          <p:cNvGraphicFramePr/>
          <p:nvPr/>
        </p:nvGraphicFramePr>
        <p:xfrm>
          <a:off x="952500" y="169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{7706AB18-1221-49FD-B533-40E43E101C8E}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Алгоритм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Сложность алгоритма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Скорость работы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Типы объектов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Алгоритм Робертса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O(n^2)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Средняя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Выпуклые многогранники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Алгоритм с z-буфером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O(np)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Произвольные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Алгоритм с обратной трассировки лучей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O(np)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Низкая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Произвольные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Google Shape;119;p17"/>
          <p:cNvSpPr txBox="1"/>
          <p:nvPr/>
        </p:nvSpPr>
        <p:spPr>
          <a:xfrm>
            <a:off x="916950" y="121142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Таблица 3: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алгоритмов удаления невидимых линий и поверхностей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0" name="Google Shape;120;p17"/>
          <p:cNvGraphicFramePr/>
          <p:nvPr/>
        </p:nvGraphicFramePr>
        <p:xfrm>
          <a:off x="952500" y="469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{7706AB18-1221-49FD-B533-40E43E101C8E}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Модель освещения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Реалистичность изображения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Объем вычислений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Модель Ламберта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Низкая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Модель Фонга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Большой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Google Shape;121;p17"/>
          <p:cNvSpPr txBox="1"/>
          <p:nvPr/>
        </p:nvSpPr>
        <p:spPr>
          <a:xfrm>
            <a:off x="916950" y="420917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Таблица 3: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моделей освещения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916950" y="349197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алгоритм с Z-буфером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916950" y="588017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Выбор: модель Ламберта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838200" y="365125"/>
            <a:ext cx="105156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Выбор алгоритмов (3)</a:t>
            </a:r>
            <a:endParaRPr/>
          </a:p>
        </p:txBody>
      </p:sp>
      <p:graphicFrame>
        <p:nvGraphicFramePr>
          <p:cNvPr id="129" name="Google Shape;129;p18"/>
          <p:cNvGraphicFramePr/>
          <p:nvPr/>
        </p:nvGraphicFramePr>
        <p:xfrm>
          <a:off x="1082575" y="252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{7706AB18-1221-49FD-B533-40E43E101C8E}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Алгоритм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Скорость работы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Реалистичность изображения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Сочетание с диффузным отражением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Простая закраска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Высокая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Низкая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Высокое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Закраска по Гуро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Средняя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Средняя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Высокое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Закраска по Фонгу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Низкая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Cредняя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" name="Google Shape;130;p18"/>
          <p:cNvSpPr txBox="1"/>
          <p:nvPr/>
        </p:nvSpPr>
        <p:spPr>
          <a:xfrm>
            <a:off x="1047025" y="204752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Таблица 3: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алгоритмов закраски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1047025" y="4328075"/>
            <a:ext cx="10358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Выбор: закраска по Гуро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Схема построения одного кадра изображения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038" y="2027873"/>
            <a:ext cx="3509925" cy="41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Структура ПО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/>
              <a:t>В разрабатываемом программном обеспечении реализуются следующие классы: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PerlinNoise — класс, хранящий параметры алгоритма шума Перлина и реализующий возможность генерации высоты для переданной точки;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Plane — класс для представления плоскости, являющейся треугольным полигоном;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Transform — класс для осуществления афинных преобразований;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Light — класс для представления точечного источник света;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LightManager — класс для вычисления интенсивностей света в точке;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Landscape — класс для представления трехмерного ландшафта;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LandscapeManager — класс для осуществления всех операций по изменению ландшафта;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Renderer — класс для растеризации ландшафта и вывода его на экран.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Средства реализации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934250" y="1693975"/>
            <a:ext cx="10307400" cy="4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495000" wrap="square" tIns="91425">
            <a:noAutofit/>
          </a:bodyPr>
          <a:lstStyle/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реализации программного продукта был выбран  C + + по следующим причинам: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стандартной библиотеке языка присутствует поддержка всех структур данных, выбранных по результатам проектирования;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средствами С + + можно реализовать все алгоритмы, выбранные в результате проектирования.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качестве среды разработки предпочтение было отдано среде QT Creator по следующим причинам: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данная среда поставляется с фреймворком Qt, который содержит в себе все необходимые средства, позволяющие работать непосредственно с пикселями изображения;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QT Creator позволяет работать с расширением QT Design, который позволяет создавать удобный и надежный интерфейс.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упрощения и автоматизации сборки проекта используется утилита cmake.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