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AF25B29-1CE0-4AC9-9750-50A543159314}">
  <a:tblStyle styleId="{BAF25B29-1CE0-4AC9-9750-50A54315931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a93e319c4f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a93e319c4f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a93e319c4f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a93e319c4f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a93e319c4f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a93e319c4f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a93e319c4f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a93e319c4f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a93e319c4f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a93e319c4f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  <a:defRPr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1524000" y="3121000"/>
            <a:ext cx="9144000" cy="15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ru-RU" sz="4000" dirty="0">
                <a:latin typeface="Times New Roman"/>
                <a:ea typeface="Times New Roman"/>
                <a:cs typeface="Times New Roman"/>
                <a:sym typeface="Times New Roman"/>
              </a:rPr>
              <a:t>Разработка базы данных для сравнительного анализа цен на элементы продуктовой корзины первой необходимости</a:t>
            </a:r>
            <a:endParaRPr sz="4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1498925" y="4691500"/>
            <a:ext cx="9144000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dirty="0"/>
              <a:t>Дисциплина: Базы данных 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Студент: </a:t>
            </a:r>
            <a:r>
              <a:rPr lang="ru-RU" dirty="0"/>
              <a:t>Лысцев Никита Дмитриевич 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ИУ7-63Б</a:t>
            </a: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dirty="0"/>
              <a:t>Научный р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уководитель: Строганов Юрий Владимирович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5152103" y="6078071"/>
            <a:ext cx="1788423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Москва, 2024 г.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7" name="Google Shape;87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1575" y="475597"/>
            <a:ext cx="1144850" cy="1293532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3"/>
          <p:cNvSpPr txBox="1"/>
          <p:nvPr/>
        </p:nvSpPr>
        <p:spPr>
          <a:xfrm>
            <a:off x="951575" y="463641"/>
            <a:ext cx="10238700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Министерство науки и высшего образования Российской Федерации</a:t>
            </a:r>
            <a:endParaRPr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Федеральное государственное бюджетное образовательное учреждение высшего образования</a:t>
            </a:r>
            <a:endParaRPr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«Московский государственный технический университет имени Н.Э. Баумана</a:t>
            </a:r>
            <a:endParaRPr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(национальный исследовательский университет)»</a:t>
            </a:r>
            <a:endParaRPr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(МГТУ им. Н.Э. Баумана) </a:t>
            </a:r>
            <a:endParaRPr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2764500" y="1850212"/>
            <a:ext cx="6663000" cy="6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Презентация к курсовой работе на тему</a:t>
            </a:r>
            <a:endParaRPr sz="2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 dirty="0"/>
              <a:t>Выбор средств реализации (1)</a:t>
            </a:r>
            <a:endParaRPr dirty="0"/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0C641B06-D9D5-A4A0-EB5F-466C5D7E16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7501930"/>
              </p:ext>
            </p:extLst>
          </p:nvPr>
        </p:nvGraphicFramePr>
        <p:xfrm>
          <a:off x="2031999" y="2687320"/>
          <a:ext cx="8350864" cy="2021840"/>
        </p:xfrm>
        <a:graphic>
          <a:graphicData uri="http://schemas.openxmlformats.org/drawingml/2006/table">
            <a:tbl>
              <a:tblPr firstRow="1" bandRow="1">
                <a:tableStyleId>{BAF25B29-1CE0-4AC9-9750-50A543159314}</a:tableStyleId>
              </a:tblPr>
              <a:tblGrid>
                <a:gridCol w="3562556">
                  <a:extLst>
                    <a:ext uri="{9D8B030D-6E8A-4147-A177-3AD203B41FA5}">
                      <a16:colId xmlns:a16="http://schemas.microsoft.com/office/drawing/2014/main" val="2338804522"/>
                    </a:ext>
                  </a:extLst>
                </a:gridCol>
                <a:gridCol w="983226">
                  <a:extLst>
                    <a:ext uri="{9D8B030D-6E8A-4147-A177-3AD203B41FA5}">
                      <a16:colId xmlns:a16="http://schemas.microsoft.com/office/drawing/2014/main" val="159946099"/>
                    </a:ext>
                  </a:extLst>
                </a:gridCol>
                <a:gridCol w="963561">
                  <a:extLst>
                    <a:ext uri="{9D8B030D-6E8A-4147-A177-3AD203B41FA5}">
                      <a16:colId xmlns:a16="http://schemas.microsoft.com/office/drawing/2014/main" val="3237260824"/>
                    </a:ext>
                  </a:extLst>
                </a:gridCol>
                <a:gridCol w="1376516">
                  <a:extLst>
                    <a:ext uri="{9D8B030D-6E8A-4147-A177-3AD203B41FA5}">
                      <a16:colId xmlns:a16="http://schemas.microsoft.com/office/drawing/2014/main" val="2741505187"/>
                    </a:ext>
                  </a:extLst>
                </a:gridCol>
                <a:gridCol w="1465005">
                  <a:extLst>
                    <a:ext uri="{9D8B030D-6E8A-4147-A177-3AD203B41FA5}">
                      <a16:colId xmlns:a16="http://schemas.microsoft.com/office/drawing/2014/main" val="35824596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Критерии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MySQL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Oracle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 SQL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PostgreSQL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2278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Бесплатное распространение СУБД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4686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Наличие подробной  документации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329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Наличие опыта работы с СУБД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349409"/>
                  </a:ext>
                </a:extLst>
              </a:tr>
            </a:tbl>
          </a:graphicData>
        </a:graphic>
      </p:graphicFrame>
      <p:sp>
        <p:nvSpPr>
          <p:cNvPr id="4" name="Google Shape;130;p18">
            <a:extLst>
              <a:ext uri="{FF2B5EF4-FFF2-40B4-BE49-F238E27FC236}">
                <a16:creationId xmlns:a16="http://schemas.microsoft.com/office/drawing/2014/main" id="{B5C8656E-52FE-8A54-648E-4EE6AC1384FA}"/>
              </a:ext>
            </a:extLst>
          </p:cNvPr>
          <p:cNvSpPr txBox="1"/>
          <p:nvPr/>
        </p:nvSpPr>
        <p:spPr>
          <a:xfrm>
            <a:off x="2032000" y="2204920"/>
            <a:ext cx="8128001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Таблица 3: Сравнение СУБД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 dirty="0"/>
              <a:t>Выбор средств реализации (2)</a:t>
            </a:r>
            <a:endParaRPr dirty="0"/>
          </a:p>
        </p:txBody>
      </p:sp>
      <p:sp>
        <p:nvSpPr>
          <p:cNvPr id="2" name="Текст 1">
            <a:extLst>
              <a:ext uri="{FF2B5EF4-FFF2-40B4-BE49-F238E27FC236}">
                <a16:creationId xmlns:a16="http://schemas.microsoft.com/office/drawing/2014/main" id="{B0DBBE4C-41B0-1331-3080-6C060BA462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8805"/>
              <a:buNone/>
            </a:pPr>
            <a:r>
              <a:rPr lang="ru-RU" sz="1800" dirty="0"/>
              <a:t>Тип приложения:  </a:t>
            </a:r>
            <a:r>
              <a:rPr lang="en-US" sz="1800" dirty="0"/>
              <a:t>Web </a:t>
            </a:r>
            <a:r>
              <a:rPr lang="ru-RU" sz="1800" dirty="0"/>
              <a:t>приложение с консольным интерфейсом.</a:t>
            </a:r>
          </a:p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8805"/>
              <a:buNone/>
            </a:pPr>
            <a:r>
              <a:rPr lang="ru-RU" sz="1800" dirty="0"/>
              <a:t>Для реализации </a:t>
            </a:r>
            <a:r>
              <a:rPr lang="ru-RU" sz="1800" dirty="0" err="1"/>
              <a:t>backend</a:t>
            </a:r>
            <a:r>
              <a:rPr lang="ru-RU" sz="1800" dirty="0"/>
              <a:t> и </a:t>
            </a:r>
            <a:r>
              <a:rPr lang="ru-RU" sz="1800" dirty="0" err="1"/>
              <a:t>frontend</a:t>
            </a:r>
            <a:r>
              <a:rPr lang="ru-RU" sz="1800" dirty="0"/>
              <a:t> частей приложения был выбран язык программирования Go по следующим причинам: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Go </a:t>
            </a:r>
            <a:r>
              <a:rPr lang="ru-RU" sz="1800" dirty="0"/>
              <a:t>обладает </a:t>
            </a:r>
            <a:r>
              <a:rPr lang="ru-RU" sz="1800" dirty="0" err="1"/>
              <a:t>обладает</a:t>
            </a:r>
            <a:r>
              <a:rPr lang="ru-RU" sz="1800" dirty="0"/>
              <a:t> более быстрым временем компиляции среди других языков</a:t>
            </a:r>
            <a:r>
              <a:rPr lang="en-US" sz="1800" dirty="0"/>
              <a:t>;</a:t>
            </a:r>
          </a:p>
          <a:p>
            <a:pPr>
              <a:lnSpc>
                <a:spcPct val="150000"/>
              </a:lnSpc>
            </a:pPr>
            <a:r>
              <a:rPr lang="ru-RU" sz="1800" dirty="0"/>
              <a:t>Стандартная библиотека </a:t>
            </a:r>
            <a:r>
              <a:rPr lang="en-US" sz="1800" dirty="0"/>
              <a:t>Go </a:t>
            </a:r>
            <a:r>
              <a:rPr lang="ru-RU" sz="1800" dirty="0"/>
              <a:t>имеет весь необходимый функционал для работы с реляционными базами данных и созданием серверов для </a:t>
            </a:r>
            <a:r>
              <a:rPr lang="en-US" sz="1800" dirty="0"/>
              <a:t>web </a:t>
            </a:r>
            <a:r>
              <a:rPr lang="ru-RU" sz="1800" dirty="0"/>
              <a:t>приложений.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ru-RU" sz="1800" dirty="0"/>
              <a:t>     В качестве среды разработки приложения была выбрана </a:t>
            </a:r>
            <a:r>
              <a:rPr lang="en-US" sz="1800" dirty="0" err="1"/>
              <a:t>GoLand</a:t>
            </a:r>
            <a:r>
              <a:rPr lang="en-US" sz="1800" dirty="0"/>
              <a:t> </a:t>
            </a:r>
            <a:r>
              <a:rPr lang="ru-RU" sz="1800" dirty="0"/>
              <a:t>от компании </a:t>
            </a:r>
            <a:r>
              <a:rPr lang="en-US" sz="1800" dirty="0"/>
              <a:t>JetBrains.</a:t>
            </a:r>
            <a:endParaRPr lang="ru-RU" sz="1800" dirty="0"/>
          </a:p>
          <a:p>
            <a:pPr marL="114300" indent="0">
              <a:buNone/>
            </a:pPr>
            <a:endParaRPr lang="ru-RU" sz="1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Зависимость среднего времени ответа на запросы от числа запросов в секунду с использованием кеша приложения и без</a:t>
            </a:r>
            <a:endParaRPr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F5A55B2-CA15-A9AF-54A8-AC8EDD2C54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71825" y="2101850"/>
            <a:ext cx="5848350" cy="43910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/>
              <a:t>Зависимости времени выполнения запроса от наличия или отсутствия индексов при различном числе записей</a:t>
            </a:r>
            <a:endParaRPr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8CF1608-F15B-3337-BE7F-B326DCFD3C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71825" y="2101850"/>
            <a:ext cx="5848350" cy="439102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 dirty="0"/>
              <a:t>Заключение</a:t>
            </a:r>
            <a:endParaRPr dirty="0"/>
          </a:p>
        </p:txBody>
      </p:sp>
      <p:sp>
        <p:nvSpPr>
          <p:cNvPr id="180" name="Google Shape;180;p2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457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1800" dirty="0"/>
              <a:t>В ходе выполнения курсового проекта были решены следующие задачи: </a:t>
            </a:r>
            <a:endParaRPr sz="1800" dirty="0"/>
          </a:p>
          <a:p>
            <a:pPr marL="228600" lvl="0" indent="-178679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arenR"/>
            </a:pPr>
            <a:r>
              <a:rPr lang="ru-RU" sz="1800" dirty="0"/>
              <a:t> провести анализ предметной области; </a:t>
            </a:r>
          </a:p>
          <a:p>
            <a:pPr marL="228600" lvl="0" indent="-178679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arenR"/>
            </a:pPr>
            <a:r>
              <a:rPr lang="ru-RU" sz="1800" dirty="0"/>
              <a:t> проанализировать существующие решения; </a:t>
            </a:r>
          </a:p>
          <a:p>
            <a:pPr marL="228600" lvl="0" indent="-178679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arenR"/>
            </a:pPr>
            <a:r>
              <a:rPr lang="ru-RU" sz="1800" dirty="0"/>
              <a:t> спроектировать базу данных, описать ее сущности и связи между сущностями; </a:t>
            </a:r>
          </a:p>
          <a:p>
            <a:pPr marL="228600" lvl="0" indent="-178679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arenR"/>
            </a:pPr>
            <a:r>
              <a:rPr lang="ru-RU" sz="1800" dirty="0"/>
              <a:t> выбрать подходящие средства реализации; </a:t>
            </a:r>
          </a:p>
          <a:p>
            <a:pPr marL="228600" lvl="0" indent="-178679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arenR"/>
            </a:pPr>
            <a:r>
              <a:rPr lang="ru-RU" sz="1800" dirty="0"/>
              <a:t> реализовать базу данных</a:t>
            </a:r>
            <a:r>
              <a:rPr lang="en-US" sz="1800" dirty="0"/>
              <a:t>;</a:t>
            </a:r>
          </a:p>
          <a:p>
            <a:pPr marL="228600" lvl="0" indent="-178679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arenR"/>
            </a:pPr>
            <a:r>
              <a:rPr lang="en-US" sz="1800" dirty="0"/>
              <a:t> </a:t>
            </a:r>
            <a:r>
              <a:rPr lang="ru-RU" sz="1800" dirty="0"/>
              <a:t>провести исследования созданной базы данных</a:t>
            </a:r>
            <a:r>
              <a:rPr lang="en-US" sz="1800" dirty="0"/>
              <a:t>.</a:t>
            </a:r>
            <a:endParaRPr lang="ru-RU" sz="1800" dirty="0"/>
          </a:p>
          <a:p>
            <a:pPr marL="0" lvl="0" indent="457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1800" dirty="0"/>
              <a:t>Цель работы, а именно разработка базы данных для сравнительного анализа цен на элементы продуктовой корзины первой необходимости, также была достигнута.</a:t>
            </a:r>
            <a:endParaRPr sz="1800" dirty="0">
              <a:solidFill>
                <a:srgbClr val="F2FFFC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308995-14A2-7E97-0AB5-6DF192E0B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Направления дальнейшего развития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1DF7229-BBBF-8411-AF1E-4BA2112161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lvl="0" indent="457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1800" dirty="0"/>
              <a:t>В дальнейшем созданную систему можно улучшать, добавив следующее: </a:t>
            </a:r>
          </a:p>
          <a:p>
            <a:pPr marL="228600" lvl="0" indent="-178679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arenR"/>
            </a:pPr>
            <a:r>
              <a:rPr lang="ru-RU" sz="1800" dirty="0"/>
              <a:t> реализовать полноценный графический интерфейс для более удобного использования приложения; </a:t>
            </a:r>
          </a:p>
          <a:p>
            <a:pPr marL="228600" lvl="0" indent="-178679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arenR"/>
            </a:pPr>
            <a:r>
              <a:rPr lang="ru-RU" sz="1800" dirty="0"/>
              <a:t> добавить поддержку обложек товаров  и магазинов в виде картинок; </a:t>
            </a:r>
          </a:p>
          <a:p>
            <a:pPr marL="228600" lvl="0" indent="-178679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arenR"/>
            </a:pPr>
            <a:r>
              <a:rPr lang="ru-RU" sz="1800" dirty="0"/>
              <a:t> интегрироваться с розничными торговыми точками для автоматического обновления актуальной информации; </a:t>
            </a:r>
          </a:p>
          <a:p>
            <a:pPr marL="228600" lvl="0" indent="-178679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arenR"/>
            </a:pPr>
            <a:r>
              <a:rPr lang="ru-RU" sz="1800" dirty="0"/>
              <a:t> реализовать конвертер валют для более удобного проведения сравнения цен</a:t>
            </a:r>
            <a:r>
              <a:rPr lang="en-US" sz="1800" dirty="0"/>
              <a:t>.</a:t>
            </a:r>
            <a:r>
              <a:rPr lang="ru-RU" sz="1800" dirty="0"/>
              <a:t>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19390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Цель и задачи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/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8805"/>
              <a:buNone/>
            </a:pPr>
            <a:r>
              <a:rPr lang="ru-RU" sz="7215" dirty="0"/>
              <a:t>Цель работы – разработка базы данных для сравнительного анализа цен на элементы продуктовой корзины первой необходимости.</a:t>
            </a:r>
          </a:p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8805"/>
              <a:buNone/>
            </a:pPr>
            <a:r>
              <a:rPr lang="ru-RU" sz="7215" dirty="0"/>
              <a:t>Для достижения поставленной цели необходимо решить следующие задачи:   </a:t>
            </a:r>
            <a:endParaRPr sz="7215" dirty="0"/>
          </a:p>
          <a:p>
            <a:pPr marL="228600" lvl="0" indent="-178679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arenR"/>
            </a:pPr>
            <a:r>
              <a:rPr lang="ru-RU" sz="7215" dirty="0"/>
              <a:t> провести анализ предметной области; </a:t>
            </a:r>
          </a:p>
          <a:p>
            <a:pPr marL="228600" lvl="0" indent="-178679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arenR"/>
            </a:pPr>
            <a:r>
              <a:rPr lang="ru-RU" sz="7215" dirty="0"/>
              <a:t> проанализировать существующие решения; </a:t>
            </a:r>
          </a:p>
          <a:p>
            <a:pPr marL="228600" lvl="0" indent="-178679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arenR"/>
            </a:pPr>
            <a:r>
              <a:rPr lang="ru-RU" sz="7215" dirty="0"/>
              <a:t> спроектировать базу данных, описать ее сущности и связи между сущностями; </a:t>
            </a:r>
          </a:p>
          <a:p>
            <a:pPr marL="228600" lvl="0" indent="-178679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arenR"/>
            </a:pPr>
            <a:r>
              <a:rPr lang="ru-RU" sz="7215" dirty="0"/>
              <a:t> выбрать подходящие средства реализации; </a:t>
            </a:r>
          </a:p>
          <a:p>
            <a:pPr marL="228600" lvl="0" indent="-178679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arenR"/>
            </a:pPr>
            <a:r>
              <a:rPr lang="ru-RU" sz="7215" dirty="0"/>
              <a:t> реализовать базу данных</a:t>
            </a:r>
            <a:r>
              <a:rPr lang="en-US" sz="7215" dirty="0"/>
              <a:t>;</a:t>
            </a:r>
          </a:p>
          <a:p>
            <a:pPr marL="228600" lvl="0" indent="-178679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arenR"/>
            </a:pPr>
            <a:r>
              <a:rPr lang="en-US" sz="7215" dirty="0"/>
              <a:t> </a:t>
            </a:r>
            <a:r>
              <a:rPr lang="ru-RU" sz="7215" dirty="0"/>
              <a:t>провести исследования созданной базы данных</a:t>
            </a:r>
            <a:r>
              <a:rPr lang="en-US" sz="7215" dirty="0"/>
              <a:t>.</a:t>
            </a:r>
            <a:endParaRPr lang="ru-RU" sz="7215" dirty="0"/>
          </a:p>
          <a:p>
            <a:pPr marL="228600" lvl="0" indent="-6413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/>
          </a:p>
          <a:p>
            <a:pPr marL="228600" lvl="0" indent="-6413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/>
          </a:p>
          <a:p>
            <a:pPr marL="228600" lvl="0" indent="-6413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87AFEA3E-872F-041B-C382-2A067832F7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6320975"/>
              </p:ext>
            </p:extLst>
          </p:nvPr>
        </p:nvGraphicFramePr>
        <p:xfrm>
          <a:off x="1802581" y="2351819"/>
          <a:ext cx="8586838" cy="2731456"/>
        </p:xfrm>
        <a:graphic>
          <a:graphicData uri="http://schemas.openxmlformats.org/drawingml/2006/table">
            <a:tbl>
              <a:tblPr firstRow="1" bandRow="1">
                <a:tableStyleId>{BAF25B29-1CE0-4AC9-9750-50A543159314}</a:tableStyleId>
              </a:tblPr>
              <a:tblGrid>
                <a:gridCol w="4596791">
                  <a:extLst>
                    <a:ext uri="{9D8B030D-6E8A-4147-A177-3AD203B41FA5}">
                      <a16:colId xmlns:a16="http://schemas.microsoft.com/office/drawing/2014/main" val="588855706"/>
                    </a:ext>
                  </a:extLst>
                </a:gridCol>
                <a:gridCol w="1362162">
                  <a:extLst>
                    <a:ext uri="{9D8B030D-6E8A-4147-A177-3AD203B41FA5}">
                      <a16:colId xmlns:a16="http://schemas.microsoft.com/office/drawing/2014/main" val="1230550497"/>
                    </a:ext>
                  </a:extLst>
                </a:gridCol>
                <a:gridCol w="1514850">
                  <a:extLst>
                    <a:ext uri="{9D8B030D-6E8A-4147-A177-3AD203B41FA5}">
                      <a16:colId xmlns:a16="http://schemas.microsoft.com/office/drawing/2014/main" val="1067109582"/>
                    </a:ext>
                  </a:extLst>
                </a:gridCol>
                <a:gridCol w="1113035">
                  <a:extLst>
                    <a:ext uri="{9D8B030D-6E8A-4147-A177-3AD203B41FA5}">
                      <a16:colId xmlns:a16="http://schemas.microsoft.com/office/drawing/2014/main" val="2719285252"/>
                    </a:ext>
                  </a:extLst>
                </a:gridCol>
              </a:tblGrid>
              <a:tr h="471386"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Критерии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</a:t>
                      </a:r>
                      <a:r>
                        <a:rPr lang="ru-RU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Едадил</a:t>
                      </a:r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SkidkaOnline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Price.ru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33112"/>
                  </a:ext>
                </a:extLst>
              </a:tr>
              <a:tr h="658649"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Возможность  сравнения цены на конкретный товар в разных магазинах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3334934"/>
                  </a:ext>
                </a:extLst>
              </a:tr>
              <a:tr h="471386"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Возможность оставить отзыв от товаре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022797"/>
                  </a:ext>
                </a:extLst>
              </a:tr>
              <a:tr h="471386"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Наличие информации об акциях на товары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709852"/>
                  </a:ext>
                </a:extLst>
              </a:tr>
              <a:tr h="658649"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Возможность просмотра сертификатов соответствия конкретного товара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7852123"/>
                  </a:ext>
                </a:extLst>
              </a:tr>
            </a:tbl>
          </a:graphicData>
        </a:graphic>
      </p:graphicFrame>
      <p:sp>
        <p:nvSpPr>
          <p:cNvPr id="5" name="Google Shape;108;p16">
            <a:extLst>
              <a:ext uri="{FF2B5EF4-FFF2-40B4-BE49-F238E27FC236}">
                <a16:creationId xmlns:a16="http://schemas.microsoft.com/office/drawing/2014/main" id="{86273841-3BFA-646D-A7FA-120BE7671A03}"/>
              </a:ext>
            </a:extLst>
          </p:cNvPr>
          <p:cNvSpPr txBox="1"/>
          <p:nvPr/>
        </p:nvSpPr>
        <p:spPr>
          <a:xfrm>
            <a:off x="1802581" y="1869419"/>
            <a:ext cx="8586838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Таблица 1: Сравнение существующих решений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" name="Google Shape;94;p14">
            <a:extLst>
              <a:ext uri="{FF2B5EF4-FFF2-40B4-BE49-F238E27FC236}">
                <a16:creationId xmlns:a16="http://schemas.microsoft.com/office/drawing/2014/main" id="{57D638F9-83E1-9F14-3FD0-FE98B6087F6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Анализ существующих решений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D931FF2-2FA4-2381-E8F7-B6F361DF26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8103" y="1649959"/>
            <a:ext cx="5273163" cy="5042391"/>
          </a:xfrm>
          <a:prstGeom prst="rect">
            <a:avLst/>
          </a:prstGeom>
        </p:spPr>
      </p:pic>
      <p:sp>
        <p:nvSpPr>
          <p:cNvPr id="4" name="Google Shape;94;p14">
            <a:extLst>
              <a:ext uri="{FF2B5EF4-FFF2-40B4-BE49-F238E27FC236}">
                <a16:creationId xmlns:a16="http://schemas.microsoft.com/office/drawing/2014/main" id="{2968233A-6AE2-C4E4-3030-71BA347323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dirty="0"/>
              <a:t>ER-</a:t>
            </a:r>
            <a:r>
              <a:rPr lang="ru-RU" dirty="0"/>
              <a:t>диаграмма разрабатываемой базы данных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B47F13F-C686-B127-8FD6-B51977A9A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5979" y="1539428"/>
            <a:ext cx="3780042" cy="4953447"/>
          </a:xfrm>
          <a:prstGeom prst="rect">
            <a:avLst/>
          </a:prstGeom>
        </p:spPr>
      </p:pic>
      <p:sp>
        <p:nvSpPr>
          <p:cNvPr id="6" name="Google Shape;94;p14">
            <a:extLst>
              <a:ext uri="{FF2B5EF4-FFF2-40B4-BE49-F238E27FC236}">
                <a16:creationId xmlns:a16="http://schemas.microsoft.com/office/drawing/2014/main" id="{E4BF01EE-EFB5-F65C-D42B-503AA850AB8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Диаграмма вариантов использования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9" name="Google Shape;129;p18"/>
          <p:cNvGraphicFramePr/>
          <p:nvPr>
            <p:extLst>
              <p:ext uri="{D42A27DB-BD31-4B8C-83A1-F6EECF244321}">
                <p14:modId xmlns:p14="http://schemas.microsoft.com/office/powerpoint/2010/main" val="1041895300"/>
              </p:ext>
            </p:extLst>
          </p:nvPr>
        </p:nvGraphicFramePr>
        <p:xfrm>
          <a:off x="1082575" y="2529925"/>
          <a:ext cx="10287000" cy="2377320"/>
        </p:xfrm>
        <a:graphic>
          <a:graphicData uri="http://schemas.openxmlformats.org/drawingml/2006/table">
            <a:tbl>
              <a:tblPr>
                <a:noFill/>
                <a:tableStyleId>{BAF25B29-1CE0-4AC9-9750-50A543159314}</a:tableStyleId>
              </a:tblPr>
              <a:tblGrid>
                <a:gridCol w="2571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1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71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71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Модель данных </a:t>
                      </a: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Обеспечение целостности сущностей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Обеспечение ссылочной 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целостности</a:t>
                      </a: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Независимость от физической организации данных</a:t>
                      </a: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Дореляционная</a:t>
                      </a: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8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8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</a:t>
                      </a: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8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Реляционная</a:t>
                      </a: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Постреляционная</a:t>
                      </a: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</a:t>
                      </a: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0" name="Google Shape;130;p18"/>
          <p:cNvSpPr txBox="1"/>
          <p:nvPr/>
        </p:nvSpPr>
        <p:spPr>
          <a:xfrm>
            <a:off x="1047025" y="2047525"/>
            <a:ext cx="103581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Таблица 2: Сравнение баз данных по модели данных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Google Shape;94;p14">
            <a:extLst>
              <a:ext uri="{FF2B5EF4-FFF2-40B4-BE49-F238E27FC236}">
                <a16:creationId xmlns:a16="http://schemas.microsoft.com/office/drawing/2014/main" id="{DDD4213D-B3CB-0A12-597E-3356A92FF3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Выбор СУБД по модели данных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dirty="0"/>
              <a:t>ER-</a:t>
            </a:r>
            <a:r>
              <a:rPr lang="ru-RU" dirty="0"/>
              <a:t>модель разрабатываемой базы данных</a:t>
            </a:r>
            <a:endParaRPr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F6A975F-886B-169D-106F-9A1A5B60A3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2736" y="1690688"/>
            <a:ext cx="5266528" cy="48895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FF71B48-E2EE-6C81-994C-4F215130B2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5237" y="1690825"/>
            <a:ext cx="4581525" cy="4581525"/>
          </a:xfrm>
          <a:prstGeom prst="rect">
            <a:avLst/>
          </a:prstGeom>
        </p:spPr>
      </p:pic>
      <p:sp>
        <p:nvSpPr>
          <p:cNvPr id="8" name="Google Shape;94;p14">
            <a:extLst>
              <a:ext uri="{FF2B5EF4-FFF2-40B4-BE49-F238E27FC236}">
                <a16:creationId xmlns:a16="http://schemas.microsoft.com/office/drawing/2014/main" id="{7C625108-C19F-4F10-6871-48804A8B4A0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Схема разрабатываемой функции</a:t>
            </a:r>
            <a:r>
              <a:rPr lang="ru-RU" dirty="0"/>
              <a:t> базы данных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2BEFF6B-459C-FF65-38B9-29A0642858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4066" y="1690825"/>
            <a:ext cx="4883867" cy="4752315"/>
          </a:xfrm>
          <a:prstGeom prst="rect">
            <a:avLst/>
          </a:prstGeom>
        </p:spPr>
      </p:pic>
      <p:sp>
        <p:nvSpPr>
          <p:cNvPr id="6" name="Google Shape;94;p14">
            <a:extLst>
              <a:ext uri="{FF2B5EF4-FFF2-40B4-BE49-F238E27FC236}">
                <a16:creationId xmlns:a16="http://schemas.microsoft.com/office/drawing/2014/main" id="{A265681A-8A6D-29FC-8250-A5CC2FDDCC8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Схема разрабатываемого триггера базы данных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547</Words>
  <Application>Microsoft Office PowerPoint</Application>
  <PresentationFormat>Широкоэкранный</PresentationFormat>
  <Paragraphs>112</Paragraphs>
  <Slides>15</Slides>
  <Notes>14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8" baseType="lpstr">
      <vt:lpstr>Arial</vt:lpstr>
      <vt:lpstr>Times New Roman</vt:lpstr>
      <vt:lpstr>Office Theme</vt:lpstr>
      <vt:lpstr>Разработка базы данных для сравнительного анализа цен на элементы продуктовой корзины первой необходимости</vt:lpstr>
      <vt:lpstr>Цель и задачи</vt:lpstr>
      <vt:lpstr>Анализ существующих решений</vt:lpstr>
      <vt:lpstr>ER-диаграмма разрабатываемой базы данных</vt:lpstr>
      <vt:lpstr>Диаграмма вариантов использования</vt:lpstr>
      <vt:lpstr>Выбор СУБД по модели данных</vt:lpstr>
      <vt:lpstr>ER-модель разрабатываемой базы данных</vt:lpstr>
      <vt:lpstr>Схема разрабатываемой функции базы данных</vt:lpstr>
      <vt:lpstr>Схема разрабатываемого триггера базы данных</vt:lpstr>
      <vt:lpstr>Выбор средств реализации (1)</vt:lpstr>
      <vt:lpstr>Выбор средств реализации (2)</vt:lpstr>
      <vt:lpstr>Зависимость среднего времени ответа на запросы от числа запросов в секунду с использованием кеша приложения и без</vt:lpstr>
      <vt:lpstr>Зависимости времени выполнения запроса от наличия или отсутствия индексов при различном числе записей</vt:lpstr>
      <vt:lpstr>Заключение</vt:lpstr>
      <vt:lpstr>Направления дальнейшего развития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Никита Лысцев</cp:lastModifiedBy>
  <cp:revision>9</cp:revision>
  <dcterms:modified xsi:type="dcterms:W3CDTF">2024-09-09T05:24:46Z</dcterms:modified>
</cp:coreProperties>
</file>