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F25B29-1CE0-4AC9-9750-50A543159314}">
  <a:tblStyle styleId="{BAF25B29-1CE0-4AC9-9750-50A5431593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93e319c4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93e319c4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93e319c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93e319c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93e319c4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93e319c4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93e319c4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93e319c4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93e319c4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93e319c4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3121000"/>
            <a:ext cx="91440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4000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базы данных для сравнительного анализа цен на элементы продуктовой корзины первой необходимости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498925" y="4691500"/>
            <a:ext cx="9144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/>
              <a:t>Дисциплина: Базы данных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Студент: </a:t>
            </a:r>
            <a:r>
              <a:rPr lang="ru-RU" dirty="0"/>
              <a:t>Лысцев Никита Дмитриевич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ИУ7-63Б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/>
              <a:t>Научный р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уководитель: Строганов Юрий Владимирович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152103" y="6078071"/>
            <a:ext cx="178842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Москва, 2024 г.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575" y="475597"/>
            <a:ext cx="1144850" cy="129353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951575" y="463641"/>
            <a:ext cx="102387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науки и высшего образования Российской Федерации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(МГТУ им. Н.Э. Баумана)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764500" y="1850212"/>
            <a:ext cx="66630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Презентация к курсовой работе на тему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88C4CD4-5CDE-EBD1-B039-B0C9AD70AE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/>
              <a:t>Выбор средств реализации (1</a:t>
            </a:r>
            <a:r>
              <a:rPr lang="en-US" dirty="0"/>
              <a:t>/2</a:t>
            </a:r>
            <a:r>
              <a:rPr lang="ru-RU" dirty="0"/>
              <a:t>)</a:t>
            </a:r>
            <a:endParaRPr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C641B06-D9D5-A4A0-EB5F-466C5D7E1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501930"/>
              </p:ext>
            </p:extLst>
          </p:nvPr>
        </p:nvGraphicFramePr>
        <p:xfrm>
          <a:off x="2031999" y="2687320"/>
          <a:ext cx="8350864" cy="2021840"/>
        </p:xfrm>
        <a:graphic>
          <a:graphicData uri="http://schemas.openxmlformats.org/drawingml/2006/table">
            <a:tbl>
              <a:tblPr firstRow="1" bandRow="1">
                <a:tableStyleId>{BAF25B29-1CE0-4AC9-9750-50A543159314}</a:tableStyleId>
              </a:tblPr>
              <a:tblGrid>
                <a:gridCol w="3562556">
                  <a:extLst>
                    <a:ext uri="{9D8B030D-6E8A-4147-A177-3AD203B41FA5}">
                      <a16:colId xmlns:a16="http://schemas.microsoft.com/office/drawing/2014/main" val="2338804522"/>
                    </a:ext>
                  </a:extLst>
                </a:gridCol>
                <a:gridCol w="983226">
                  <a:extLst>
                    <a:ext uri="{9D8B030D-6E8A-4147-A177-3AD203B41FA5}">
                      <a16:colId xmlns:a16="http://schemas.microsoft.com/office/drawing/2014/main" val="159946099"/>
                    </a:ext>
                  </a:extLst>
                </a:gridCol>
                <a:gridCol w="963561">
                  <a:extLst>
                    <a:ext uri="{9D8B030D-6E8A-4147-A177-3AD203B41FA5}">
                      <a16:colId xmlns:a16="http://schemas.microsoft.com/office/drawing/2014/main" val="3237260824"/>
                    </a:ext>
                  </a:extLst>
                </a:gridCol>
                <a:gridCol w="1376516">
                  <a:extLst>
                    <a:ext uri="{9D8B030D-6E8A-4147-A177-3AD203B41FA5}">
                      <a16:colId xmlns:a16="http://schemas.microsoft.com/office/drawing/2014/main" val="2741505187"/>
                    </a:ext>
                  </a:extLst>
                </a:gridCol>
                <a:gridCol w="1465005">
                  <a:extLst>
                    <a:ext uri="{9D8B030D-6E8A-4147-A177-3AD203B41FA5}">
                      <a16:colId xmlns:a16="http://schemas.microsoft.com/office/drawing/2014/main" val="3582459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SQL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27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Бесплатное распространение СУБД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68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подробной  документации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32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опыта работы с СУБД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349409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FB5693E-1018-E472-AE76-450D1038F5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/>
              <a:t>Выбор средств реализации (2</a:t>
            </a:r>
            <a:r>
              <a:rPr lang="en-US" dirty="0"/>
              <a:t>/2</a:t>
            </a:r>
            <a:r>
              <a:rPr lang="ru-RU" dirty="0"/>
              <a:t>)</a:t>
            </a:r>
            <a:endParaRPr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0DBBE4C-41B0-1331-3080-6C060BA46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805"/>
              <a:buNone/>
            </a:pPr>
            <a:r>
              <a:rPr lang="ru-RU" sz="1800" dirty="0"/>
              <a:t>Тип приложения: монолитное </a:t>
            </a:r>
            <a:r>
              <a:rPr lang="en-US" sz="1800" dirty="0"/>
              <a:t>Web </a:t>
            </a:r>
            <a:r>
              <a:rPr lang="ru-RU" sz="1800" dirty="0"/>
              <a:t>приложение с консольным интерфейсом.</a:t>
            </a: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805"/>
              <a:buNone/>
            </a:pPr>
            <a:r>
              <a:rPr lang="ru-RU" sz="1800" dirty="0"/>
              <a:t>Для реализации </a:t>
            </a:r>
            <a:r>
              <a:rPr lang="ru-RU" sz="1800" dirty="0" err="1"/>
              <a:t>backend</a:t>
            </a:r>
            <a:r>
              <a:rPr lang="ru-RU" sz="1800" dirty="0"/>
              <a:t> и </a:t>
            </a:r>
            <a:r>
              <a:rPr lang="ru-RU" sz="1800" dirty="0" err="1"/>
              <a:t>frontend</a:t>
            </a:r>
            <a:r>
              <a:rPr lang="ru-RU" sz="1800" dirty="0"/>
              <a:t> частей приложения был выбран язык программирования Go по следующим причинам: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Go </a:t>
            </a:r>
            <a:r>
              <a:rPr lang="ru-RU" sz="1800" dirty="0"/>
              <a:t>обладает </a:t>
            </a:r>
            <a:r>
              <a:rPr lang="ru-RU" sz="1800" dirty="0" err="1"/>
              <a:t>обладает</a:t>
            </a:r>
            <a:r>
              <a:rPr lang="ru-RU" sz="1800" dirty="0"/>
              <a:t> более быстрым временем компиляции среди других языков</a:t>
            </a:r>
            <a:r>
              <a:rPr lang="en-US" sz="1800" dirty="0"/>
              <a:t>;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Стандартная библиотека </a:t>
            </a:r>
            <a:r>
              <a:rPr lang="en-US" sz="1800" dirty="0"/>
              <a:t>Go </a:t>
            </a:r>
            <a:r>
              <a:rPr lang="ru-RU" sz="1800" dirty="0"/>
              <a:t>имеет весь необходимый функционал для работы с реляционными базами данных и созданием серверов для </a:t>
            </a:r>
            <a:r>
              <a:rPr lang="en-US" sz="1800" dirty="0"/>
              <a:t>web </a:t>
            </a:r>
            <a:r>
              <a:rPr lang="ru-RU" sz="1800" dirty="0"/>
              <a:t>приложений.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ru-RU" sz="1800" dirty="0"/>
              <a:t>     В качестве среды разработки приложения была выбрана </a:t>
            </a:r>
            <a:r>
              <a:rPr lang="en-US" sz="1800" dirty="0" err="1"/>
              <a:t>GoLand</a:t>
            </a:r>
            <a:r>
              <a:rPr lang="en-US" sz="1800" dirty="0"/>
              <a:t> </a:t>
            </a:r>
            <a:r>
              <a:rPr lang="ru-RU" sz="1800" dirty="0"/>
              <a:t>от компании </a:t>
            </a:r>
            <a:r>
              <a:rPr lang="en-US" sz="1800" dirty="0"/>
              <a:t>JetBrains.</a:t>
            </a:r>
            <a:endParaRPr lang="ru-RU" sz="1800" dirty="0"/>
          </a:p>
          <a:p>
            <a:pPr marL="114300" indent="0">
              <a:buNone/>
            </a:pPr>
            <a:endParaRPr lang="ru-RU" sz="1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CA41A98-330D-8516-A200-0A23C0FB37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Зависимость среднего времени ответа на запросы от числа запросов в секунду с использованием кеша приложения и без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5A55B2-CA15-A9AF-54A8-AC8EDD2C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1825" y="2101850"/>
            <a:ext cx="5848350" cy="439102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340496F-EA84-B4F9-400C-72AD154810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Зависимости времени выполнения запроса от наличия или отсутствия индексов при различном числе записей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CF1608-F15B-3337-BE7F-B326DCFD3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1825" y="2101850"/>
            <a:ext cx="5848350" cy="439102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FCDE7A4-9267-3E5A-27EB-E0107CB224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/>
              <a:t>Заключение</a:t>
            </a:r>
            <a:endParaRPr dirty="0"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dirty="0"/>
              <a:t>В ходе выполнения курсового проекта были решены следующие задачи: </a:t>
            </a:r>
            <a:endParaRPr lang="en-US" sz="1800" dirty="0"/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US" sz="1800" dirty="0"/>
              <a:t> </a:t>
            </a:r>
            <a:r>
              <a:rPr lang="ru-RU" sz="1800" dirty="0"/>
              <a:t>проанализирована предметную область и существующие решения;</a:t>
            </a:r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1800" dirty="0"/>
              <a:t> спроектирована база данных, описаны ее сущности и связи между сущностями; </a:t>
            </a:r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1800" dirty="0"/>
              <a:t> реализована база данных и приложение</a:t>
            </a:r>
            <a:r>
              <a:rPr lang="en-US" sz="1800" dirty="0"/>
              <a:t>;</a:t>
            </a:r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US" sz="1800" dirty="0"/>
              <a:t> </a:t>
            </a:r>
            <a:r>
              <a:rPr lang="ru-RU" sz="1800" dirty="0"/>
              <a:t>проведено исследование зависимости времени выполнения запроса от наличия индексов.</a:t>
            </a:r>
            <a:endParaRPr sz="1800" dirty="0"/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dirty="0"/>
              <a:t>Цель работы, а именно разработка базы данных для сравнительного анализа цен на элементы продуктовой корзины первой необходимости, также была достигнута.</a:t>
            </a:r>
            <a:endParaRPr sz="1800" dirty="0">
              <a:solidFill>
                <a:srgbClr val="F2FFFC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0888225-6F6B-7669-194A-CE3474BD1B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08995-14A2-7E97-0AB5-6DF192E0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Направления дальнейшего развития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DF7229-BBBF-8411-AF1E-4BA211216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dirty="0"/>
              <a:t>В дальнейшем созданную систему можно улучшать, добавив следующее: </a:t>
            </a:r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1800" dirty="0"/>
              <a:t> реализовать полноценный графический интерфейс для более удобного использования приложения; </a:t>
            </a:r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1800" dirty="0"/>
              <a:t> добавить поддержку обложек товаров  и магазинов в виде картинок; </a:t>
            </a:r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1800" dirty="0"/>
              <a:t> интегрироваться с розничными торговыми точками для автоматического обновления актуальной      информации; </a:t>
            </a:r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1800" dirty="0"/>
              <a:t> реализовать конвертер валют для более удобного проведения сравнения цен</a:t>
            </a:r>
            <a:r>
              <a:rPr lang="en-US" sz="1800" dirty="0"/>
              <a:t>.</a:t>
            </a:r>
            <a:r>
              <a:rPr lang="ru-RU" sz="1800" dirty="0"/>
              <a:t> </a:t>
            </a:r>
            <a:endParaRPr lang="en-US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0B536F-F88C-E8EF-BFD0-D4784E661B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39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805"/>
              <a:buNone/>
            </a:pPr>
            <a:r>
              <a:rPr lang="ru-RU" sz="1800" dirty="0"/>
              <a:t>Цель работы – разработка базы данных для сравнительного анализа цен на элементы продуктовой корзины первой необходимости.</a:t>
            </a: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805"/>
              <a:buNone/>
            </a:pPr>
            <a:r>
              <a:rPr lang="ru-RU" sz="1800" dirty="0"/>
              <a:t>Для достижения поставленной цели необходимо решить следующие задачи:   </a:t>
            </a:r>
            <a:endParaRPr sz="1800" dirty="0"/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1800" dirty="0"/>
              <a:t> проанализировать предметную область и существующие решения;</a:t>
            </a:r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1800" dirty="0"/>
              <a:t> спроектировать базу данных, описать ее сущности и связи между сущностями; </a:t>
            </a:r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1800" dirty="0"/>
              <a:t> реализовать базу данных и приложение</a:t>
            </a:r>
            <a:r>
              <a:rPr lang="en-US" sz="1800" dirty="0"/>
              <a:t>;</a:t>
            </a:r>
          </a:p>
          <a:p>
            <a:pPr marL="228600" lvl="0" indent="-17867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US" sz="1800" dirty="0"/>
              <a:t> </a:t>
            </a:r>
            <a:r>
              <a:rPr lang="ru-RU" sz="1800" dirty="0"/>
              <a:t>провести исследования зависимости времени выполнения запроса от наличия индексов.</a:t>
            </a:r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FE51BC7-F18D-9C2E-0C5C-986003325B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7AFEA3E-872F-041B-C382-2A067832F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20975"/>
              </p:ext>
            </p:extLst>
          </p:nvPr>
        </p:nvGraphicFramePr>
        <p:xfrm>
          <a:off x="1802581" y="2351819"/>
          <a:ext cx="8586838" cy="2731456"/>
        </p:xfrm>
        <a:graphic>
          <a:graphicData uri="http://schemas.openxmlformats.org/drawingml/2006/table">
            <a:tbl>
              <a:tblPr firstRow="1" bandRow="1">
                <a:tableStyleId>{BAF25B29-1CE0-4AC9-9750-50A543159314}</a:tableStyleId>
              </a:tblPr>
              <a:tblGrid>
                <a:gridCol w="4596791">
                  <a:extLst>
                    <a:ext uri="{9D8B030D-6E8A-4147-A177-3AD203B41FA5}">
                      <a16:colId xmlns:a16="http://schemas.microsoft.com/office/drawing/2014/main" val="588855706"/>
                    </a:ext>
                  </a:extLst>
                </a:gridCol>
                <a:gridCol w="1362162">
                  <a:extLst>
                    <a:ext uri="{9D8B030D-6E8A-4147-A177-3AD203B41FA5}">
                      <a16:colId xmlns:a16="http://schemas.microsoft.com/office/drawing/2014/main" val="1230550497"/>
                    </a:ext>
                  </a:extLst>
                </a:gridCol>
                <a:gridCol w="1514850">
                  <a:extLst>
                    <a:ext uri="{9D8B030D-6E8A-4147-A177-3AD203B41FA5}">
                      <a16:colId xmlns:a16="http://schemas.microsoft.com/office/drawing/2014/main" val="1067109582"/>
                    </a:ext>
                  </a:extLst>
                </a:gridCol>
                <a:gridCol w="1113035">
                  <a:extLst>
                    <a:ext uri="{9D8B030D-6E8A-4147-A177-3AD203B41FA5}">
                      <a16:colId xmlns:a16="http://schemas.microsoft.com/office/drawing/2014/main" val="2719285252"/>
                    </a:ext>
                  </a:extLst>
                </a:gridCol>
              </a:tblGrid>
              <a:tr h="471386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Едадил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SkidkaOnline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Price.ru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3112"/>
                  </a:ext>
                </a:extLst>
              </a:tr>
              <a:tr h="65864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 сравнения цены на конкретный товар в разных магазинах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34934"/>
                  </a:ext>
                </a:extLst>
              </a:tr>
              <a:tr h="471386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оставить отзыв от товаре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22797"/>
                  </a:ext>
                </a:extLst>
              </a:tr>
              <a:tr h="471386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информации об акциях на товары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09852"/>
                  </a:ext>
                </a:extLst>
              </a:tr>
              <a:tr h="65864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просмотра сертификатов соответствия конкретного товара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52123"/>
                  </a:ext>
                </a:extLst>
              </a:tr>
            </a:tbl>
          </a:graphicData>
        </a:graphic>
      </p:graphicFrame>
      <p:sp>
        <p:nvSpPr>
          <p:cNvPr id="7" name="Google Shape;94;p14">
            <a:extLst>
              <a:ext uri="{FF2B5EF4-FFF2-40B4-BE49-F238E27FC236}">
                <a16:creationId xmlns:a16="http://schemas.microsoft.com/office/drawing/2014/main" id="{57D638F9-83E1-9F14-3FD0-FE98B6087F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Анализ существующих решений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E66699C-44EB-F71A-D546-8E0E88F1FD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14">
            <a:extLst>
              <a:ext uri="{FF2B5EF4-FFF2-40B4-BE49-F238E27FC236}">
                <a16:creationId xmlns:a16="http://schemas.microsoft.com/office/drawing/2014/main" id="{2968233A-6AE2-C4E4-3030-71BA3473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/>
              <a:t>ER-</a:t>
            </a:r>
            <a:r>
              <a:rPr lang="ru-RU" dirty="0"/>
              <a:t>диаграмма разрабатываемой базы данных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2D027D3-F71C-1674-B460-87EB1A36E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580" y="1690688"/>
            <a:ext cx="10276840" cy="4952543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06E235A-8A74-7E6D-BC65-F02E3DD3E4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4;p14">
            <a:extLst>
              <a:ext uri="{FF2B5EF4-FFF2-40B4-BE49-F238E27FC236}">
                <a16:creationId xmlns:a16="http://schemas.microsoft.com/office/drawing/2014/main" id="{E4BF01EE-EFB5-F65C-D42B-503AA850AB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Диаграмма вариантов использования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A7D80D-4C7E-C024-E0E8-F734B4DA8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0" y="2408766"/>
            <a:ext cx="11353800" cy="2040467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8CD5AB5-CC71-2934-DADD-D77BC1ABAA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18"/>
          <p:cNvGraphicFramePr/>
          <p:nvPr>
            <p:extLst>
              <p:ext uri="{D42A27DB-BD31-4B8C-83A1-F6EECF244321}">
                <p14:modId xmlns:p14="http://schemas.microsoft.com/office/powerpoint/2010/main" val="685620140"/>
              </p:ext>
            </p:extLst>
          </p:nvPr>
        </p:nvGraphicFramePr>
        <p:xfrm>
          <a:off x="1082575" y="2529925"/>
          <a:ext cx="10287000" cy="2103000"/>
        </p:xfrm>
        <a:graphic>
          <a:graphicData uri="http://schemas.openxmlformats.org/drawingml/2006/table">
            <a:tbl>
              <a:tblPr>
                <a:noFill/>
                <a:tableStyleId>{BAF25B29-1CE0-4AC9-9750-50A543159314}</a:tableStyleId>
              </a:tblPr>
              <a:tblGrid>
                <a:gridCol w="3843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4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данных 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Дореляционная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</a:p>
                  </a:txBody>
                  <a:tcPr marL="91425" marR="91425" marT="91425" marB="914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Постреляционная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целостности сущностей 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ссылочной целостности 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Независимость от физической организации данных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Google Shape;94;p14">
            <a:extLst>
              <a:ext uri="{FF2B5EF4-FFF2-40B4-BE49-F238E27FC236}">
                <a16:creationId xmlns:a16="http://schemas.microsoft.com/office/drawing/2014/main" id="{DDD4213D-B3CB-0A12-597E-3356A92FF3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Выбор СУБД по модели данных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D59A704-DBE0-4651-E572-0D62650C89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/>
              <a:t>ER-</a:t>
            </a:r>
            <a:r>
              <a:rPr lang="ru-RU" dirty="0"/>
              <a:t>модель разрабатываемой базы данных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C0E203-71C7-2C6B-023D-43ECCD76C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760" y="1690688"/>
            <a:ext cx="11206480" cy="4734219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AC9CFA-8CA0-BA3E-8740-21012C7345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F71B48-E2EE-6C81-994C-4F215130B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7" y="1690825"/>
            <a:ext cx="4581525" cy="4581525"/>
          </a:xfrm>
          <a:prstGeom prst="rect">
            <a:avLst/>
          </a:prstGeom>
        </p:spPr>
      </p:pic>
      <p:sp>
        <p:nvSpPr>
          <p:cNvPr id="8" name="Google Shape;94;p14">
            <a:extLst>
              <a:ext uri="{FF2B5EF4-FFF2-40B4-BE49-F238E27FC236}">
                <a16:creationId xmlns:a16="http://schemas.microsoft.com/office/drawing/2014/main" id="{7C625108-C19F-4F10-6871-48804A8B4A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Схема разрабатываемой функции</a:t>
            </a:r>
            <a:r>
              <a:rPr lang="ru-RU" dirty="0"/>
              <a:t> базы данных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3A1E0C3-6C31-A157-8771-3D672D8441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BEFF6B-459C-FF65-38B9-29A06428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066" y="1690825"/>
            <a:ext cx="4883867" cy="4752315"/>
          </a:xfrm>
          <a:prstGeom prst="rect">
            <a:avLst/>
          </a:prstGeom>
        </p:spPr>
      </p:pic>
      <p:sp>
        <p:nvSpPr>
          <p:cNvPr id="6" name="Google Shape;94;p14">
            <a:extLst>
              <a:ext uri="{FF2B5EF4-FFF2-40B4-BE49-F238E27FC236}">
                <a16:creationId xmlns:a16="http://schemas.microsoft.com/office/drawing/2014/main" id="{A265681A-8A6D-29FC-8250-A5CC2FDDCC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Схема разрабатываемого триггера базы данных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2141DAD-526B-2213-2268-8FEE8128E1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539</Words>
  <Application>Microsoft Office PowerPoint</Application>
  <PresentationFormat>Широкоэкранный</PresentationFormat>
  <Paragraphs>119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Office Theme</vt:lpstr>
      <vt:lpstr>Разработка базы данных для сравнительного анализа цен на элементы продуктовой корзины первой необходимости</vt:lpstr>
      <vt:lpstr>Цель и задачи</vt:lpstr>
      <vt:lpstr>Анализ существующих решений</vt:lpstr>
      <vt:lpstr>ER-диаграмма разрабатываемой базы данных</vt:lpstr>
      <vt:lpstr>Диаграмма вариантов использования</vt:lpstr>
      <vt:lpstr>Выбор СУБД по модели данных</vt:lpstr>
      <vt:lpstr>ER-модель разрабатываемой базы данных</vt:lpstr>
      <vt:lpstr>Схема разрабатываемой функции базы данных</vt:lpstr>
      <vt:lpstr>Схема разрабатываемого триггера базы данных</vt:lpstr>
      <vt:lpstr>Выбор средств реализации (1/2)</vt:lpstr>
      <vt:lpstr>Выбор средств реализации (2/2)</vt:lpstr>
      <vt:lpstr>Зависимость среднего времени ответа на запросы от числа запросов в секунду с использованием кеша приложения и без</vt:lpstr>
      <vt:lpstr>Зависимости времени выполнения запроса от наличия или отсутствия индексов при различном числе записей</vt:lpstr>
      <vt:lpstr>Заключение</vt:lpstr>
      <vt:lpstr>Направления дальнейшего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Никита Лысцев</cp:lastModifiedBy>
  <cp:revision>17</cp:revision>
  <dcterms:modified xsi:type="dcterms:W3CDTF">2024-09-12T12:02:23Z</dcterms:modified>
</cp:coreProperties>
</file>