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05" r:id="rId2"/>
    <p:sldId id="310" r:id="rId3"/>
    <p:sldId id="308" r:id="rId4"/>
    <p:sldId id="307" r:id="rId5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7">
          <p15:clr>
            <a:srgbClr val="A4A3A4"/>
          </p15:clr>
        </p15:guide>
        <p15:guide id="2" orient="horz" pos="3207">
          <p15:clr>
            <a:srgbClr val="A4A3A4"/>
          </p15:clr>
        </p15:guide>
        <p15:guide id="3" pos="295">
          <p15:clr>
            <a:srgbClr val="A4A3A4"/>
          </p15:clr>
        </p15:guide>
        <p15:guide id="4" pos="5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64" autoAdjust="0"/>
  </p:normalViewPr>
  <p:slideViewPr>
    <p:cSldViewPr snapToGrid="0">
      <p:cViewPr varScale="1">
        <p:scale>
          <a:sx n="96" d="100"/>
          <a:sy n="96" d="100"/>
        </p:scale>
        <p:origin x="1051" y="77"/>
      </p:cViewPr>
      <p:guideLst>
        <p:guide orient="horz" pos="1007"/>
        <p:guide orient="horz" pos="3207"/>
        <p:guide pos="295"/>
        <p:guide pos="54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23EA8153-FA0D-4567-B612-097BE51EB0E1}" type="datetime1">
              <a:rPr lang="de-DE" sz="800" smtClean="0"/>
              <a:t>19.05.2024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595BC8A2-6DC3-4ACD-A374-BAFE1684372B}" type="datetime1">
              <a:rPr lang="de-DE" smtClean="0"/>
              <a:t>14.05.2024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95BC8A2-6DC3-4ACD-A374-BAFE1684372B}" type="datetime1">
              <a:rPr lang="de-DE" smtClean="0"/>
              <a:t>14.05.2024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95BC8A2-6DC3-4ACD-A374-BAFE1684372B}" type="datetime1">
              <a:rPr lang="de-DE" smtClean="0"/>
              <a:t>14.05.2024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3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79525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70" y="2315783"/>
            <a:ext cx="2814039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71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3"/>
            <a:ext cx="2520000" cy="2775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8313" y="2315783"/>
            <a:ext cx="2029913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084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/>
              <a:t>Thank</a:t>
            </a:r>
            <a:r>
              <a:rPr lang="de-DE" sz="2000" b="1" baseline="0"/>
              <a:t> you!</a:t>
            </a:r>
            <a:endParaRPr lang="de-DE" sz="2000" b="1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University</a:t>
            </a:r>
            <a:r>
              <a:rPr lang="de-DE" baseline="0">
                <a:solidFill>
                  <a:schemeClr val="bg1"/>
                </a:solidFill>
              </a:rPr>
              <a:t> of</a:t>
            </a:r>
            <a:r>
              <a:rPr lang="de-DE">
                <a:solidFill>
                  <a:schemeClr val="bg1"/>
                </a:solidFill>
              </a:rPr>
              <a:t>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/>
              <a:t>Thank</a:t>
            </a:r>
            <a:r>
              <a:rPr lang="de-DE" sz="2000" b="1" baseline="0" dirty="0"/>
              <a:t> </a:t>
            </a:r>
            <a:r>
              <a:rPr lang="de-DE" sz="2000" b="1" baseline="0" dirty="0" err="1"/>
              <a:t>you</a:t>
            </a:r>
            <a:r>
              <a:rPr lang="de-DE" sz="2000" b="1" baseline="0" dirty="0"/>
              <a:t>!</a:t>
            </a:r>
            <a:endParaRPr lang="de-DE" sz="2000" b="1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204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University</a:t>
            </a:r>
            <a:r>
              <a:rPr lang="de-DE" baseline="0">
                <a:solidFill>
                  <a:schemeClr val="bg1"/>
                </a:solidFill>
              </a:rPr>
              <a:t> of</a:t>
            </a:r>
            <a:r>
              <a:rPr lang="de-DE">
                <a:solidFill>
                  <a:schemeClr val="bg1"/>
                </a:solidFill>
              </a:rPr>
              <a:t>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aseline="0"/>
            </a:lvl1pPr>
          </a:lstStyle>
          <a:p>
            <a:pPr lvl="0"/>
            <a:r>
              <a:rPr lang="de-DE" dirty="0"/>
              <a:t>Institute </a:t>
            </a:r>
            <a:r>
              <a:rPr lang="de-DE" dirty="0" err="1"/>
              <a:t>of</a:t>
            </a:r>
            <a:r>
              <a:rPr lang="de-DE" dirty="0"/>
              <a:t> Industrial Automation</a:t>
            </a:r>
          </a:p>
          <a:p>
            <a:pPr lvl="0"/>
            <a:r>
              <a:rPr lang="de-DE" dirty="0" err="1"/>
              <a:t>and</a:t>
            </a:r>
            <a:r>
              <a:rPr lang="de-DE" dirty="0"/>
              <a:t> Software Engineering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887" y="3248562"/>
            <a:ext cx="2898507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1" name="Picture 27" descr="Logo_allein_klei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3526" y="5192129"/>
            <a:ext cx="922162" cy="417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976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en-US"/>
              <a:t>1/20/2016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313" y="5418000"/>
            <a:ext cx="6061913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90" r:id="rId3"/>
    <p:sldLayoutId id="2147483662" r:id="rId4"/>
    <p:sldLayoutId id="2147483663" r:id="rId5"/>
    <p:sldLayoutId id="2147483676" r:id="rId6"/>
    <p:sldLayoutId id="2147483680" r:id="rId7"/>
    <p:sldLayoutId id="2147483664" r:id="rId8"/>
    <p:sldLayoutId id="2147483665" r:id="rId9"/>
    <p:sldLayoutId id="2147483677" r:id="rId10"/>
    <p:sldLayoutId id="2147483678" r:id="rId11"/>
    <p:sldLayoutId id="2147483679" r:id="rId12"/>
    <p:sldLayoutId id="2147483684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7" r:id="rId21"/>
    <p:sldLayoutId id="2147483688" r:id="rId22"/>
    <p:sldLayoutId id="2147483689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5" b="27435"/>
          <a:stretch/>
        </p:blipFill>
        <p:spPr/>
      </p:pic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de-DE" dirty="0" err="1"/>
              <a:t>of</a:t>
            </a:r>
            <a:r>
              <a:rPr lang="de-DE" dirty="0"/>
              <a:t> Industrial Automation</a:t>
            </a:r>
          </a:p>
          <a:p>
            <a:r>
              <a:rPr lang="de-DE" dirty="0" err="1"/>
              <a:t>and</a:t>
            </a:r>
            <a:r>
              <a:rPr lang="de-DE" dirty="0"/>
              <a:t> Software Engineering</a:t>
            </a:r>
          </a:p>
        </p:txBody>
      </p:sp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/>
              <a:t>Analyzing the Impact of </a:t>
            </a:r>
            <a:br>
              <a:rPr lang="en-US" sz="2000" dirty="0"/>
            </a:br>
            <a:r>
              <a:rPr lang="en-US" sz="2000" dirty="0"/>
              <a:t>Uncertainty Models on the </a:t>
            </a:r>
            <a:br>
              <a:rPr lang="en-US" sz="2000" dirty="0"/>
            </a:br>
            <a:r>
              <a:rPr lang="en-US" sz="2000" dirty="0"/>
              <a:t>Occurrence of Risks in</a:t>
            </a:r>
            <a:br>
              <a:rPr lang="en-US" sz="2000" dirty="0"/>
            </a:br>
            <a:r>
              <a:rPr lang="en-US" sz="2000" dirty="0"/>
              <a:t>Robot Applications </a:t>
            </a:r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Kick-off Meeting – Master Thesis</a:t>
            </a: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6250642" y="4082257"/>
            <a:ext cx="1938317" cy="428400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Name: Nikita Majalikar</a:t>
            </a:r>
          </a:p>
          <a:p>
            <a:r>
              <a:rPr lang="en-US" sz="1000" dirty="0"/>
              <a:t>Study Program: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38033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8313" y="876300"/>
            <a:ext cx="8207375" cy="4213225"/>
          </a:xfrm>
        </p:spPr>
        <p:txBody>
          <a:bodyPr/>
          <a:lstStyle/>
          <a:p>
            <a:endParaRPr lang="en-US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i="1" dirty="0">
              <a:sym typeface="Wingdings" panose="05000000000000000000" pitchFamily="2" charset="2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07/05/2024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Motivation: Uncertainties and 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20F1B-BA71-6355-93F0-4FEAF102905F}"/>
              </a:ext>
            </a:extLst>
          </p:cNvPr>
          <p:cNvSpPr txBox="1"/>
          <p:nvPr/>
        </p:nvSpPr>
        <p:spPr>
          <a:xfrm>
            <a:off x="340856" y="1002765"/>
            <a:ext cx="5781413" cy="34333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IN" sz="1600" b="1" dirty="0"/>
              <a:t>Safety is highly important for robot systems: Violations can result in severe accidents 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IN" sz="1600" b="1" dirty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IN" sz="1600" b="1" dirty="0"/>
              <a:t>Risk Models offer the possibility to consider/account for</a:t>
            </a:r>
            <a:br>
              <a:rPr lang="en-IN" sz="1600" b="1" dirty="0"/>
            </a:br>
            <a:r>
              <a:rPr lang="en-IN" sz="1600" b="1" dirty="0"/>
              <a:t>possible failures </a:t>
            </a:r>
            <a:br>
              <a:rPr lang="en-IN" sz="1600" b="1" dirty="0"/>
            </a:br>
            <a:endParaRPr lang="en-IN" sz="1600" b="1" dirty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IN" sz="1600" b="1" dirty="0"/>
              <a:t>Current/Existing risk model: decision trees with distinct parameter representation</a:t>
            </a:r>
            <a:br>
              <a:rPr lang="en-IN" sz="1600" b="1" dirty="0"/>
            </a:br>
            <a:endParaRPr lang="en-IN" sz="1600" b="1" strike="sngStrike" dirty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IN" sz="1600" b="1" dirty="0"/>
              <a:t>Goal of Thesis: Incorporate uncertainty models in the </a:t>
            </a:r>
            <a:br>
              <a:rPr lang="en-IN" sz="1600" b="1" dirty="0"/>
            </a:br>
            <a:r>
              <a:rPr lang="en-IN" sz="1600" b="1" dirty="0"/>
              <a:t>risk model </a:t>
            </a:r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179388" indent="-17938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795875-6724-246E-1ED6-A44D6E78C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504" y="760580"/>
            <a:ext cx="2316042" cy="1737031"/>
          </a:xfrm>
          <a:prstGeom prst="rect">
            <a:avLst/>
          </a:prstGeom>
        </p:spPr>
      </p:pic>
      <p:pic>
        <p:nvPicPr>
          <p:cNvPr id="12" name="Picture 2" descr="ROBOTIS TurtleBot3 Waffle Pi (incl. Raspberry Pi 4)">
            <a:extLst>
              <a:ext uri="{FF2B5EF4-FFF2-40B4-BE49-F238E27FC236}">
                <a16:creationId xmlns:a16="http://schemas.microsoft.com/office/drawing/2014/main" id="{AD2FE91D-E4FC-EEAE-C6AE-BE6B81DCB3F7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" t="21335" r="8839" b="25376"/>
          <a:stretch/>
        </p:blipFill>
        <p:spPr bwMode="auto">
          <a:xfrm>
            <a:off x="6622837" y="3373923"/>
            <a:ext cx="2239376" cy="140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07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967434-9AE8-D709-ECE0-033CB9EF3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00" y="676771"/>
            <a:ext cx="8318975" cy="459123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Literature Review and Familiarization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Robotics Safety and Human-Robot Interaction (HRI),</a:t>
            </a:r>
            <a:br>
              <a:rPr lang="en-US" dirty="0"/>
            </a:br>
            <a:r>
              <a:rPr lang="en-US" dirty="0"/>
              <a:t>Uncertainty and Probabilistic Modeling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Simulation Environment – Gazebo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Implementation of Uncertainties in the Risk Model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Conducting real-world experiments in different configurations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Implementing uncertainty-aware parameter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Evaluation on the Influence of Uncertainties</a:t>
            </a:r>
          </a:p>
          <a:p>
            <a:pPr lvl="1"/>
            <a:r>
              <a:rPr lang="en-US" dirty="0"/>
              <a:t>Performing statistical analysis to study how the uncertainty</a:t>
            </a:r>
            <a:br>
              <a:rPr lang="en-US" dirty="0"/>
            </a:br>
            <a:r>
              <a:rPr lang="en-US" dirty="0"/>
              <a:t>models impact the risk analysis</a:t>
            </a:r>
          </a:p>
          <a:p>
            <a:pPr lvl="1"/>
            <a:r>
              <a:rPr lang="en-US" dirty="0"/>
              <a:t>Suggesting system constellations for low risk probability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176213" lvl="1" indent="0">
              <a:buNone/>
            </a:pPr>
            <a:r>
              <a:rPr lang="en-IN" b="1" dirty="0"/>
              <a:t>Central Research Question: </a:t>
            </a:r>
            <a:r>
              <a:rPr lang="en-IN" dirty="0"/>
              <a:t>How can risk reduction methods be derived by developing uncertainty-aware risk models in the considered robot applications?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A8F94-20E8-7F6A-578F-2E1DBFE7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B006E-BE9C-4835-7880-79A509D7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9ACABC-2D90-211C-EEFF-4D5E59F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Task Description</a:t>
            </a:r>
          </a:p>
        </p:txBody>
      </p:sp>
      <p:sp>
        <p:nvSpPr>
          <p:cNvPr id="6" name="Datumsplatzhalter 2">
            <a:extLst>
              <a:ext uri="{FF2B5EF4-FFF2-40B4-BE49-F238E27FC236}">
                <a16:creationId xmlns:a16="http://schemas.microsoft.com/office/drawing/2014/main" id="{B647FB7F-D6DF-694E-2866-6BFF3BBC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5418000"/>
            <a:ext cx="532800" cy="126000"/>
          </a:xfrm>
        </p:spPr>
        <p:txBody>
          <a:bodyPr/>
          <a:lstStyle/>
          <a:p>
            <a:r>
              <a:rPr lang="en-US" dirty="0"/>
              <a:t>07/05/2024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9B5C8-BFB0-DFE8-69F2-4F2B4ABE5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713" y="396000"/>
            <a:ext cx="2008974" cy="400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4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8313" y="830580"/>
            <a:ext cx="8294087" cy="4400987"/>
          </a:xfrm>
        </p:spPr>
        <p:txBody>
          <a:bodyPr/>
          <a:lstStyle/>
          <a:p>
            <a:r>
              <a:rPr lang="en-US" b="1" dirty="0"/>
              <a:t>Dates:</a:t>
            </a:r>
          </a:p>
          <a:p>
            <a:pPr marL="531813" lvl="1" indent="-342900">
              <a:buFont typeface="+mj-lt"/>
              <a:buAutoNum type="arabicPeriod"/>
            </a:pPr>
            <a:r>
              <a:rPr lang="en-US" dirty="0"/>
              <a:t>Familiarization with concept till </a:t>
            </a:r>
            <a:r>
              <a:rPr lang="en-US" b="1" dirty="0"/>
              <a:t>June 30, 2024</a:t>
            </a:r>
          </a:p>
          <a:p>
            <a:pPr marL="531813" lvl="1" indent="-342900">
              <a:buFont typeface="+mj-lt"/>
              <a:buAutoNum type="arabicPeriod"/>
            </a:pPr>
            <a:r>
              <a:rPr lang="en-US" dirty="0"/>
              <a:t>Design / Conception Phase till </a:t>
            </a:r>
            <a:r>
              <a:rPr lang="en-US" b="1" dirty="0"/>
              <a:t>August 31, 2024</a:t>
            </a:r>
          </a:p>
          <a:p>
            <a:pPr marL="531813" lvl="1" indent="-342900">
              <a:buFont typeface="+mj-lt"/>
              <a:buAutoNum type="arabicPeriod"/>
            </a:pPr>
            <a:r>
              <a:rPr lang="en-US" dirty="0"/>
              <a:t>Presentation in </a:t>
            </a:r>
            <a:r>
              <a:rPr lang="en-US" b="1" dirty="0"/>
              <a:t>5</a:t>
            </a:r>
            <a:r>
              <a:rPr lang="en-US" dirty="0"/>
              <a:t> months</a:t>
            </a:r>
          </a:p>
          <a:p>
            <a:pPr marL="531813" lvl="1" indent="-342900">
              <a:buFont typeface="+mj-lt"/>
              <a:buAutoNum type="arabicPeriod"/>
            </a:pPr>
            <a:r>
              <a:rPr lang="en-US" dirty="0"/>
              <a:t>Submission of Thesis on </a:t>
            </a:r>
            <a:r>
              <a:rPr lang="en-US" b="1" dirty="0"/>
              <a:t>November 7, 2024</a:t>
            </a:r>
          </a:p>
          <a:p>
            <a:pPr marL="285750" indent="-285750"/>
            <a:r>
              <a:rPr lang="en-US" b="1" dirty="0"/>
              <a:t>Type of Execution: </a:t>
            </a:r>
            <a:r>
              <a:rPr lang="en-US" dirty="0"/>
              <a:t>Conceptual model</a:t>
            </a:r>
            <a:endParaRPr lang="en-US" sz="500" dirty="0"/>
          </a:p>
          <a:p>
            <a:pPr marL="285750" indent="-285750"/>
            <a:r>
              <a:rPr lang="en-US" b="1" dirty="0"/>
              <a:t>Literature:</a:t>
            </a:r>
          </a:p>
          <a:p>
            <a:pPr marL="0" indent="0">
              <a:buNone/>
            </a:pPr>
            <a:r>
              <a:rPr lang="en-US" dirty="0"/>
              <a:t>[1]   </a:t>
            </a:r>
            <a:r>
              <a:rPr lang="en-I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W. -J. Baek and T. </a:t>
            </a:r>
            <a:r>
              <a:rPr lang="en-I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Kröger</a:t>
            </a:r>
            <a:r>
              <a:rPr lang="en-I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, "Safety Evaluation of Robot Systems via Uncertainty Quantification," </a:t>
            </a:r>
            <a:r>
              <a:rPr lang="en-IN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2023 IEEE International Conference on Robotics and Automation (ICRA)</a:t>
            </a:r>
            <a:r>
              <a:rPr lang="en-I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, London, United Kingdom, 2023, pp. 10532-10538</a:t>
            </a:r>
          </a:p>
          <a:p>
            <a:pPr marL="0" indent="0">
              <a:buNone/>
            </a:pPr>
            <a:r>
              <a:rPr lang="en-US" dirty="0"/>
              <a:t>[2]   Baek, WJ., Ledermann, C., </a:t>
            </a:r>
            <a:r>
              <a:rPr lang="en-US" dirty="0" err="1"/>
              <a:t>Kröger</a:t>
            </a:r>
            <a:r>
              <a:rPr lang="en-US" dirty="0"/>
              <a:t>, T. (2023). Uncertainty Estimation for Safe Human-Robot Collaboration Using Conservation Measures. In: Petrovic, I., </a:t>
            </a:r>
            <a:r>
              <a:rPr lang="en-US" dirty="0" err="1"/>
              <a:t>Menegatti</a:t>
            </a:r>
            <a:r>
              <a:rPr lang="en-US" dirty="0"/>
              <a:t>, E., </a:t>
            </a:r>
            <a:r>
              <a:rPr lang="en-US" dirty="0" err="1"/>
              <a:t>Marković</a:t>
            </a:r>
            <a:r>
              <a:rPr lang="en-US" dirty="0"/>
              <a:t>, I. (eds) Intelligent Autonomous Systems 17. IAS 2022.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Project Execution</a:t>
            </a:r>
          </a:p>
        </p:txBody>
      </p:sp>
      <p:sp>
        <p:nvSpPr>
          <p:cNvPr id="6" name="Datumsplatzhalter 2">
            <a:extLst>
              <a:ext uri="{FF2B5EF4-FFF2-40B4-BE49-F238E27FC236}">
                <a16:creationId xmlns:a16="http://schemas.microsoft.com/office/drawing/2014/main" id="{A6848C0B-1CE5-F929-CA3C-D0F4889E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5418000"/>
            <a:ext cx="532800" cy="126000"/>
          </a:xfrm>
        </p:spPr>
        <p:txBody>
          <a:bodyPr/>
          <a:lstStyle/>
          <a:p>
            <a:r>
              <a:rPr lang="en-US" dirty="0"/>
              <a:t>07/05/2024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567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_Stuttgart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International_16zu10.potx" id="{EEF73C58-E8FD-4D51-872B-41F250AD6A62}" vid="{DEDCFEFF-E63B-42F1-9341-A933EFF6A35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International_16zu10</Template>
  <TotalTime>0</TotalTime>
  <Words>354</Words>
  <Application>Microsoft Office PowerPoint</Application>
  <PresentationFormat>On-screen Show (16:10)</PresentationFormat>
  <Paragraphs>51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HelveticaNeue Regular</vt:lpstr>
      <vt:lpstr>Wingdings</vt:lpstr>
      <vt:lpstr>Uni_Stuttgart</vt:lpstr>
      <vt:lpstr>Analyzing the Impact of  Uncertainty Models on the  Occurrence of Risks in Robot Applications </vt:lpstr>
      <vt:lpstr>Motivation: Uncertainties and Safety</vt:lpstr>
      <vt:lpstr>Task Description</vt:lpstr>
      <vt:lpstr>Approach to Project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2017-05-26T12:02:42Z</dcterms:created>
  <dcterms:modified xsi:type="dcterms:W3CDTF">2024-05-21T12:33:08Z</dcterms:modified>
</cp:coreProperties>
</file>