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5" r:id="rId3"/>
    <p:sldId id="296" r:id="rId4"/>
    <p:sldId id="293" r:id="rId5"/>
    <p:sldId id="294" r:id="rId6"/>
    <p:sldId id="297" r:id="rId7"/>
    <p:sldId id="28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75BC"/>
    <a:srgbClr val="0033A0"/>
    <a:srgbClr val="224098"/>
    <a:srgbClr val="20409A"/>
    <a:srgbClr val="263996"/>
    <a:srgbClr val="E5F6FF"/>
    <a:srgbClr val="D5F0FF"/>
    <a:srgbClr val="0086CE"/>
    <a:srgbClr val="008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1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1E5EC-C690-4321-BFDC-EB8B4AF3D82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0D60-8EDD-40C8-9123-E80E46497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bg>
      <p:bgPr>
        <a:gradFill>
          <a:gsLst>
            <a:gs pos="0">
              <a:srgbClr val="D5F0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4366819" y="2760335"/>
            <a:ext cx="7607531" cy="13255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4000" b="1" baseline="0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ФИНАЛ КОНКУРСА ПРОЕКТОВ 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1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House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44"/>
          <a:stretch/>
        </p:blipFill>
        <p:spPr>
          <a:xfrm>
            <a:off x="15512" y="3562656"/>
            <a:ext cx="12013582" cy="3295344"/>
          </a:xfrm>
          <a:prstGeom prst="rect">
            <a:avLst/>
          </a:prstGeom>
        </p:spPr>
      </p:pic>
      <p:sp>
        <p:nvSpPr>
          <p:cNvPr id="4" name="Дата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8A77A7-5580-4153-9C78-E0FD3ECD1847}" type="datetime1">
              <a:rPr lang="ru-RU" smtClean="0"/>
              <a:t>24.06.2024</a:t>
            </a:fld>
            <a:endParaRPr lang="ru-RU"/>
          </a:p>
        </p:txBody>
      </p:sp>
      <p:sp>
        <p:nvSpPr>
          <p:cNvPr id="5" name="Нижний колонтитул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Header"/>
          <p:cNvSpPr>
            <a:spLocks noGrp="1"/>
          </p:cNvSpPr>
          <p:nvPr>
            <p:ph type="title" hasCustomPrompt="1"/>
          </p:nvPr>
        </p:nvSpPr>
        <p:spPr>
          <a:xfrm>
            <a:off x="545869" y="285989"/>
            <a:ext cx="8789517" cy="399811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80000"/>
              </a:lnSpc>
              <a:defRPr sz="2800" b="1">
                <a:solidFill>
                  <a:srgbClr val="263996"/>
                </a:solidFill>
                <a:latin typeface="+mn-lt"/>
              </a:defRPr>
            </a:lvl1pPr>
          </a:lstStyle>
          <a:p>
            <a:r>
              <a:rPr lang="ru-RU" dirty="0">
                <a:latin typeface="+mn-lt"/>
              </a:rPr>
              <a:t>Заголовок</a:t>
            </a:r>
            <a:endParaRPr lang="ru-RU" dirty="0"/>
          </a:p>
        </p:txBody>
      </p:sp>
      <p:sp>
        <p:nvSpPr>
          <p:cNvPr id="12" name="Decor"/>
          <p:cNvSpPr/>
          <p:nvPr userDrawn="1"/>
        </p:nvSpPr>
        <p:spPr>
          <a:xfrm rot="5400000">
            <a:off x="9142050" y="-1901906"/>
            <a:ext cx="36000" cy="5400000"/>
          </a:xfrm>
          <a:prstGeom prst="rect">
            <a:avLst/>
          </a:prstGeom>
          <a:gradFill>
            <a:gsLst>
              <a:gs pos="0">
                <a:srgbClr val="263996"/>
              </a:gs>
              <a:gs pos="100000">
                <a:srgbClr val="008BD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9" name="Decor"/>
          <p:cNvSpPr/>
          <p:nvPr userDrawn="1"/>
        </p:nvSpPr>
        <p:spPr>
          <a:xfrm rot="5400000">
            <a:off x="1190569" y="438094"/>
            <a:ext cx="36000" cy="720000"/>
          </a:xfrm>
          <a:prstGeom prst="rect">
            <a:avLst/>
          </a:prstGeom>
          <a:solidFill>
            <a:srgbClr val="008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Decor"/>
          <p:cNvSpPr/>
          <p:nvPr userDrawn="1"/>
        </p:nvSpPr>
        <p:spPr>
          <a:xfrm>
            <a:off x="-116423" y="2050473"/>
            <a:ext cx="12192000" cy="4807527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Decor"/>
          <p:cNvSpPr/>
          <p:nvPr userDrawn="1"/>
        </p:nvSpPr>
        <p:spPr>
          <a:xfrm>
            <a:off x="1568569" y="694392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7" name="Decor"/>
          <p:cNvSpPr/>
          <p:nvPr userDrawn="1"/>
        </p:nvSpPr>
        <p:spPr>
          <a:xfrm>
            <a:off x="6252647" y="694391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8" name="Decor"/>
          <p:cNvSpPr/>
          <p:nvPr userDrawn="1"/>
        </p:nvSpPr>
        <p:spPr>
          <a:xfrm>
            <a:off x="647715" y="694390"/>
            <a:ext cx="207403" cy="207403"/>
          </a:xfrm>
          <a:prstGeom prst="ellipse">
            <a:avLst/>
          </a:prstGeom>
          <a:noFill/>
          <a:ln w="25400">
            <a:solidFill>
              <a:srgbClr val="0086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24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262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3D7FF-FE66-4EA7-AA30-EF9B58C5C9E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7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F6FF"/>
            </a:gs>
            <a:gs pos="100000">
              <a:schemeClr val="bg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514165" y="1152166"/>
            <a:ext cx="10013577" cy="3476695"/>
          </a:xfrm>
        </p:spPr>
        <p:txBody>
          <a:bodyPr/>
          <a:lstStyle/>
          <a:p>
            <a:r>
              <a:rPr lang="ru-RU" dirty="0">
                <a:solidFill>
                  <a:srgbClr val="0F75BC"/>
                </a:solidFill>
              </a:rPr>
              <a:t>Система мониторинга парковочного </a:t>
            </a:r>
            <a:br>
              <a:rPr lang="ru-RU" dirty="0">
                <a:solidFill>
                  <a:srgbClr val="0F75BC"/>
                </a:solidFill>
              </a:rPr>
            </a:br>
            <a:r>
              <a:rPr lang="ru-RU" dirty="0">
                <a:solidFill>
                  <a:srgbClr val="0F75BC"/>
                </a:solidFill>
              </a:rPr>
              <a:t>места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  <a:t/>
            </a:r>
            <a:br>
              <a:rPr lang="ru-RU" dirty="0">
                <a:solidFill>
                  <a:schemeClr val="tx2">
                    <a:lumMod val="75000"/>
                  </a:schemeClr>
                </a:solidFill>
                <a:latin typeface="+mn-lt"/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Авторы: Тарасов Никита Максимович, Ахметшин Марат </a:t>
            </a: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Мансурович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 err="1">
                <a:solidFill>
                  <a:schemeClr val="tx2">
                    <a:lumMod val="75000"/>
                  </a:schemeClr>
                </a:solidFill>
              </a:rPr>
              <a:t>Зябкова</a:t>
            </a: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 Юлия Юрьевна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Организация: Уфимский Университет Науки и Технологии</a:t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Дата</a:t>
            </a:r>
            <a:r>
              <a:rPr lang="ru-RU" sz="200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ru-RU" sz="2000" smtClean="0">
                <a:solidFill>
                  <a:schemeClr val="tx2">
                    <a:lumMod val="75000"/>
                  </a:schemeClr>
                </a:solidFill>
              </a:rPr>
              <a:t>24.06.24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982B24E-A609-438C-B68A-2305BBF5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4B45519-4F71-0463-EBA2-DDC827FD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CA35511-607D-467F-FB2D-1147CAFE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1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B43A8-8565-8253-DE6C-EAB2CB24B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57" t="10813" r="14168" b="8856"/>
          <a:stretch/>
        </p:blipFill>
        <p:spPr>
          <a:xfrm>
            <a:off x="7947797" y="1283980"/>
            <a:ext cx="3083859" cy="3496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D28B0-1999-CBE3-A93F-A08C775B0483}"/>
              </a:ext>
            </a:extLst>
          </p:cNvPr>
          <p:cNvSpPr txBox="1"/>
          <p:nvPr/>
        </p:nvSpPr>
        <p:spPr>
          <a:xfrm>
            <a:off x="746313" y="2524035"/>
            <a:ext cx="691627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NUCLEO F401RE</a:t>
            </a:r>
            <a:r>
              <a:rPr lang="ru-RU" sz="2000" b="1" dirty="0"/>
              <a:t> </a:t>
            </a:r>
            <a:r>
              <a:rPr lang="ru-RU" sz="2000" dirty="0"/>
              <a:t>- Отладочная плата, которая представляет собой гибкую платформу, позволяющая подключить нужные датчики, для того чтобы реализовать проект: «</a:t>
            </a:r>
            <a:r>
              <a:rPr lang="ru-RU" dirty="0"/>
              <a:t>Система мониторинга парковочного места с использованием технологий </a:t>
            </a:r>
            <a:r>
              <a:rPr lang="ru-RU"/>
              <a:t>интернета вещей</a:t>
            </a:r>
            <a:r>
              <a:rPr lang="ru-RU" sz="2000"/>
              <a:t>»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4604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80D457-F21C-6432-59E8-F45B1959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07105D-5C41-B380-9692-F073E493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176346-1B03-52A1-5D12-1BBF88131963}"/>
              </a:ext>
            </a:extLst>
          </p:cNvPr>
          <p:cNvSpPr txBox="1"/>
          <p:nvPr/>
        </p:nvSpPr>
        <p:spPr>
          <a:xfrm>
            <a:off x="545869" y="1299882"/>
            <a:ext cx="2451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Сенсорика на борту: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6F9C9-452E-04A3-2F47-4AFE708A83B2}"/>
              </a:ext>
            </a:extLst>
          </p:cNvPr>
          <p:cNvSpPr txBox="1"/>
          <p:nvPr/>
        </p:nvSpPr>
        <p:spPr>
          <a:xfrm>
            <a:off x="2336035" y="4557937"/>
            <a:ext cx="3274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HC-SR04 (</a:t>
            </a:r>
            <a:r>
              <a:rPr lang="ru-RU" b="1" dirty="0"/>
              <a:t>Дальномер)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9B8BBE-A162-4266-A942-D57AAFE7B1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029" y="2201457"/>
            <a:ext cx="2307259" cy="208575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FB75F1-B524-4021-8893-C0EFD6DC5564}"/>
              </a:ext>
            </a:extLst>
          </p:cNvPr>
          <p:cNvSpPr txBox="1"/>
          <p:nvPr/>
        </p:nvSpPr>
        <p:spPr>
          <a:xfrm>
            <a:off x="6369322" y="4557937"/>
            <a:ext cx="2624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Wi-Fi (</a:t>
            </a:r>
            <a:r>
              <a:rPr lang="en-US" b="1" dirty="0" err="1"/>
              <a:t>Troyka</a:t>
            </a:r>
            <a:r>
              <a:rPr lang="en-US" b="1" dirty="0"/>
              <a:t>-</a:t>
            </a:r>
            <a:r>
              <a:rPr lang="ru-RU" b="1" dirty="0"/>
              <a:t>модуль)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9E38C4-FA53-45BB-807A-69701B06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826" y="2588144"/>
            <a:ext cx="2689410" cy="17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E3BB1-A927-443B-A253-7A17650B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FC86C-6716-4027-A657-820CC007FAB7}"/>
              </a:ext>
            </a:extLst>
          </p:cNvPr>
          <p:cNvSpPr/>
          <p:nvPr/>
        </p:nvSpPr>
        <p:spPr>
          <a:xfrm>
            <a:off x="788405" y="1375899"/>
            <a:ext cx="97187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Суть задачи:  </a:t>
            </a:r>
            <a:r>
              <a:rPr lang="ru-RU" sz="2000" dirty="0"/>
              <a:t>Мониторинг парковочных мест.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A22C60F-B834-4E8E-AE4D-B9A14D6C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0A4B92-44FD-4270-BDE5-447FC31133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40327" y="2391562"/>
            <a:ext cx="2400300" cy="3200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31FBE-5698-4264-BECB-2F83B836CE0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81" y="2391562"/>
            <a:ext cx="3788990" cy="3247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525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88403A2-DA37-D395-A101-45BEC612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0A86191-A2D0-2E19-A35F-7D2CE0A6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4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A047F-2E4B-44BF-9F26-593ECA0E29AA}"/>
              </a:ext>
            </a:extLst>
          </p:cNvPr>
          <p:cNvSpPr txBox="1"/>
          <p:nvPr/>
        </p:nvSpPr>
        <p:spPr>
          <a:xfrm>
            <a:off x="923905" y="1538370"/>
            <a:ext cx="985221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Принцип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работе устройства, каждую секунду происходит считывание параметра расстояния через дальномер. Если расстояние достаточно большое, то пользователю в "Телеграмм - бот " приходит уведомление «Свободное место на парковке». Если же расстояние маленькое, то приходит уведомление «Парковочное место занято».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помощью  W</a:t>
            </a:r>
            <a:r>
              <a:rPr lang="en-US" dirty="0" err="1"/>
              <a:t>i</a:t>
            </a:r>
            <a:r>
              <a:rPr lang="ru-RU" dirty="0"/>
              <a:t>-F</a:t>
            </a:r>
            <a:r>
              <a:rPr lang="en-US" dirty="0" err="1"/>
              <a:t>i</a:t>
            </a:r>
            <a:r>
              <a:rPr lang="en-US" dirty="0"/>
              <a:t> - </a:t>
            </a:r>
            <a:r>
              <a:rPr lang="ru-RU" dirty="0"/>
              <a:t>модуля</a:t>
            </a:r>
            <a:r>
              <a:rPr lang="en-US" dirty="0"/>
              <a:t> </a:t>
            </a:r>
            <a:r>
              <a:rPr lang="ru-RU" dirty="0"/>
              <a:t> отправляется информация в облако о параметре расстояния;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Данные в облаке обрабатываются и посылается сигнал на устройство через </a:t>
            </a:r>
            <a:r>
              <a:rPr lang="en-US" dirty="0"/>
              <a:t>telegram </a:t>
            </a:r>
            <a:r>
              <a:rPr lang="ru-RU" dirty="0"/>
              <a:t>– бота </a:t>
            </a:r>
            <a:r>
              <a:rPr lang="en-US" dirty="0"/>
              <a:t>c</a:t>
            </a:r>
            <a:r>
              <a:rPr lang="ru-RU" dirty="0"/>
              <a:t> использованием логики </a:t>
            </a:r>
            <a:r>
              <a:rPr lang="ru-RU" dirty="0" err="1"/>
              <a:t>Rightech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5875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DACDA19-FDD8-F4D4-C02B-2E859B4C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B0E3A34-38D2-FF99-8BB9-2BD9FB1A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3B5AD-B8DE-ACDC-2215-654DA5EF56B1}"/>
              </a:ext>
            </a:extLst>
          </p:cNvPr>
          <p:cNvSpPr txBox="1"/>
          <p:nvPr/>
        </p:nvSpPr>
        <p:spPr>
          <a:xfrm>
            <a:off x="737348" y="1390454"/>
            <a:ext cx="8039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Возможные улучшения: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Миниатюризация устройства;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Система крепления к поверхности чего-либо. 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FCBCF7D-2424-4D49-B902-4E83A26E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064" y="2713893"/>
            <a:ext cx="5499936" cy="388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55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12198" y="2766218"/>
            <a:ext cx="2767603" cy="1325563"/>
          </a:xfrm>
        </p:spPr>
        <p:txBody>
          <a:bodyPr/>
          <a:lstStyle/>
          <a:p>
            <a:r>
              <a:rPr lang="ru-RU" sz="7200" dirty="0"/>
              <a:t>Конец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49DC45-F507-44B6-B6CA-B840B458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3D7FF-FE66-4EA7-AA30-EF9B58C5C9E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9398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139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Система мониторинга парковочного  места  Авторы: Тарасов Никита Максимович, Ахметшин Марат Мансурович,  Зябкова Юлия Юрьевна   Организация: Уфимский Университет Науки и Технологии  Дата: 24.06.24</vt:lpstr>
      <vt:lpstr>Слайд 1 </vt:lpstr>
      <vt:lpstr>Слайд 2</vt:lpstr>
      <vt:lpstr>Слайд 3</vt:lpstr>
      <vt:lpstr>Слайд 4 </vt:lpstr>
      <vt:lpstr>Слайд 5</vt:lpstr>
      <vt:lpstr>Конец</vt:lpstr>
    </vt:vector>
  </TitlesOfParts>
  <Company>VistaVideo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AIR</cp:lastModifiedBy>
  <cp:revision>196</cp:revision>
  <dcterms:created xsi:type="dcterms:W3CDTF">2018-05-28T23:03:13Z</dcterms:created>
  <dcterms:modified xsi:type="dcterms:W3CDTF">2024-06-24T05:34:50Z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