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71" autoAdjust="0"/>
  </p:normalViewPr>
  <p:slideViewPr>
    <p:cSldViewPr snapToGrid="0">
      <p:cViewPr varScale="1">
        <p:scale>
          <a:sx n="86" d="100"/>
          <a:sy n="86" d="100"/>
        </p:scale>
        <p:origin x="93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Font typeface="Times New Roman"/>
              <a:buChar char="●"/>
            </a:pPr>
            <a:r>
              <a:rPr lang="en-US" dirty="0">
                <a:latin typeface="Times New Roman"/>
                <a:ea typeface="Times New Roman"/>
                <a:cs typeface="Times New Roman"/>
                <a:sym typeface="Times New Roman"/>
              </a:rPr>
              <a:t>The crime prone areas in LA are Area 3 i.e. Southwest LA and Area 12 i.e. 77th Street of LA.</a:t>
            </a:r>
          </a:p>
          <a:p>
            <a:pPr marL="457200" lvl="0" indent="-311150">
              <a:spcBef>
                <a:spcPts val="0"/>
              </a:spcBef>
              <a:spcAft>
                <a:spcPts val="0"/>
              </a:spcAft>
              <a:buSzPts val="1300"/>
              <a:buFont typeface="Times New Roman"/>
              <a:buChar char="●"/>
            </a:pPr>
            <a:r>
              <a:rPr lang="en-US" dirty="0">
                <a:latin typeface="Times New Roman"/>
                <a:ea typeface="Times New Roman"/>
                <a:cs typeface="Times New Roman"/>
                <a:sym typeface="Times New Roman"/>
              </a:rPr>
              <a:t>Most of the crimes take place in evening. We recommend to tighten security measures during evening.</a:t>
            </a:r>
          </a:p>
          <a:p>
            <a:pPr marL="457200" lvl="0" indent="-311150">
              <a:spcBef>
                <a:spcPts val="0"/>
              </a:spcBef>
              <a:spcAft>
                <a:spcPts val="0"/>
              </a:spcAft>
              <a:buSzPts val="1300"/>
              <a:buFont typeface="Times New Roman"/>
              <a:buChar char="●"/>
            </a:pPr>
            <a:r>
              <a:rPr lang="en-US" dirty="0">
                <a:latin typeface="Times New Roman"/>
                <a:ea typeface="Times New Roman"/>
                <a:cs typeface="Times New Roman"/>
                <a:sym typeface="Times New Roman"/>
              </a:rPr>
              <a:t>Most of the crimes are committed by using the physical strength by the criminals or by verbal threat. The most used weapon is the knife with blade 6 inches or less. The  area codes 1 to 6 has the highest use of hand gun/pistol or revolver. We recommend using some stringent regulations behind usage of such weapons in these areas.</a:t>
            </a:r>
          </a:p>
          <a:p>
            <a:pPr marL="457200" lvl="0" indent="-311150">
              <a:spcBef>
                <a:spcPts val="0"/>
              </a:spcBef>
              <a:spcAft>
                <a:spcPts val="0"/>
              </a:spcAft>
              <a:buSzPts val="1300"/>
              <a:buFont typeface="Times New Roman"/>
              <a:buChar char="●"/>
            </a:pPr>
            <a:r>
              <a:rPr lang="en-US" dirty="0">
                <a:latin typeface="Times New Roman"/>
                <a:ea typeface="Times New Roman"/>
                <a:cs typeface="Times New Roman"/>
                <a:sym typeface="Times New Roman"/>
              </a:rPr>
              <a:t>Adult age group is the most targeted age group for crimes in LA, followed by teen and kid. Necessary awareness campaigns and training can be given based on this analysis to people of various age groups.</a:t>
            </a:r>
          </a:p>
          <a:p>
            <a:pPr marL="0" lvl="0" indent="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Dummy Variables- necessary to have all independent variables to be numeric for analysis </a:t>
            </a:r>
            <a:r>
              <a:rPr lang="en" sz="1100" dirty="0">
                <a:solidFill>
                  <a:srgbClr val="000000"/>
                </a:solidFill>
                <a:latin typeface="Times New Roman"/>
                <a:ea typeface="Times New Roman"/>
                <a:cs typeface="Times New Roman"/>
                <a:sym typeface="Times New Roman"/>
              </a:rPr>
              <a:t>Area_ID, Victim Sex, Victim Descent, Status Code, Time Occurred, Age and Binned Weapon Used Code.</a:t>
            </a:r>
          </a:p>
          <a:p>
            <a:pPr marL="0" lvl="0" indent="0">
              <a:spcBef>
                <a:spcPts val="0"/>
              </a:spcBef>
              <a:spcAft>
                <a:spcPts val="0"/>
              </a:spcAft>
              <a:buNone/>
            </a:pPr>
            <a:r>
              <a:rPr lang="en" sz="1100" dirty="0">
                <a:solidFill>
                  <a:srgbClr val="000000"/>
                </a:solidFill>
                <a:latin typeface="Times New Roman"/>
                <a:cs typeface="Times New Roman"/>
                <a:sym typeface="Times New Roman"/>
              </a:rPr>
              <a:t>Discretize - </a:t>
            </a:r>
            <a:r>
              <a:rPr lang="en" sz="1100" dirty="0">
                <a:solidFill>
                  <a:srgbClr val="000000"/>
                </a:solidFill>
                <a:latin typeface="Times New Roman"/>
                <a:ea typeface="Times New Roman"/>
                <a:cs typeface="Times New Roman"/>
                <a:sym typeface="Times New Roman"/>
              </a:rPr>
              <a:t>This helps us in classify specific category of attribute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KNN- </a:t>
            </a:r>
            <a:r>
              <a:rPr lang="en" sz="1100" dirty="0">
                <a:solidFill>
                  <a:srgbClr val="000000"/>
                </a:solidFill>
                <a:highlight>
                  <a:srgbClr val="FFFFFF"/>
                </a:highlight>
                <a:latin typeface="Times New Roman"/>
                <a:ea typeface="Times New Roman"/>
                <a:cs typeface="Times New Roman"/>
                <a:sym typeface="Times New Roman"/>
              </a:rPr>
              <a:t>KNN can be used for classification — the output is a class membership (predicts a class — a discrete value).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solidFill>
                  <a:srgbClr val="000000"/>
                </a:solidFill>
                <a:highlight>
                  <a:srgbClr val="FFFFFF"/>
                </a:highlight>
                <a:latin typeface="Times New Roman"/>
                <a:cs typeface="Times New Roman"/>
                <a:sym typeface="Times New Roman"/>
              </a:rPr>
              <a:t>Random Tree - </a:t>
            </a:r>
            <a:r>
              <a:rPr lang="en-US" sz="1100" dirty="0">
                <a:solidFill>
                  <a:srgbClr val="000000"/>
                </a:solidFill>
                <a:highlight>
                  <a:srgbClr val="FFFFFF"/>
                </a:highlight>
                <a:latin typeface="Times New Roman"/>
                <a:ea typeface="Times New Roman"/>
                <a:cs typeface="Times New Roman"/>
                <a:sym typeface="Times New Roman"/>
              </a:rPr>
              <a:t>The random trees method (random forests) is a variation of bagging. This method works by training multiple weak regression trees using a fixed number of randomly selected features (sqrt[number of features] for classification and number of features/3 for prediction), then takes the average value for the weak learners and assigns that value to the strong predictor.</a:t>
            </a:r>
          </a:p>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54530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04/28/18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5798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04/28/18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77247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04/28/18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12313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04/28/18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74533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04/28/18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55357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72298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5147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826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61695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04/28/18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23896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04/28/18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72403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04/28/18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18775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04/28/18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1315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04/28/18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93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04/28/18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46708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04/28/18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61396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04/28/18</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66012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catalog.data.gov/dataset/crime-data-from-2010-to-present"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623400" y="1445100"/>
            <a:ext cx="8520600" cy="1297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b="1"/>
              <a:t>Crime Data </a:t>
            </a:r>
            <a:r>
              <a:rPr lang="en" sz="2400"/>
              <a:t>A</a:t>
            </a:r>
            <a:r>
              <a:rPr lang="en" sz="2400" b="1"/>
              <a:t>nalysis for Los Angeles (2010 - 2018)</a:t>
            </a:r>
            <a:endParaRPr sz="2400" b="1"/>
          </a:p>
        </p:txBody>
      </p:sp>
      <p:sp>
        <p:nvSpPr>
          <p:cNvPr id="2" name="TextBox 1">
            <a:extLst>
              <a:ext uri="{FF2B5EF4-FFF2-40B4-BE49-F238E27FC236}">
                <a16:creationId xmlns:a16="http://schemas.microsoft.com/office/drawing/2014/main" id="{8E76FA98-02A5-44C3-8B81-59959D166825}"/>
              </a:ext>
            </a:extLst>
          </p:cNvPr>
          <p:cNvSpPr txBox="1"/>
          <p:nvPr/>
        </p:nvSpPr>
        <p:spPr>
          <a:xfrm>
            <a:off x="747132" y="2742600"/>
            <a:ext cx="8017727" cy="2031325"/>
          </a:xfrm>
          <a:prstGeom prst="rect">
            <a:avLst/>
          </a:prstGeom>
          <a:noFill/>
        </p:spPr>
        <p:txBody>
          <a:bodyPr wrap="square" rtlCol="0">
            <a:spAutoFit/>
          </a:bodyPr>
          <a:lstStyle/>
          <a:p>
            <a:r>
              <a:rPr lang="en-US" dirty="0"/>
              <a:t>		Team Members:</a:t>
            </a:r>
          </a:p>
          <a:p>
            <a:r>
              <a:rPr lang="en-US" dirty="0"/>
              <a:t>			-Ashwini </a:t>
            </a:r>
            <a:r>
              <a:rPr lang="en-US" dirty="0" err="1"/>
              <a:t>Kasbekar</a:t>
            </a:r>
            <a:endParaRPr lang="en-US" dirty="0"/>
          </a:p>
          <a:p>
            <a:r>
              <a:rPr lang="en-US" dirty="0"/>
              <a:t>			-</a:t>
            </a:r>
            <a:r>
              <a:rPr lang="en-US" dirty="0" err="1"/>
              <a:t>Eshan</a:t>
            </a:r>
            <a:r>
              <a:rPr lang="en-US"/>
              <a:t> Bhatt</a:t>
            </a:r>
            <a:endParaRPr lang="en-US" dirty="0"/>
          </a:p>
          <a:p>
            <a:r>
              <a:rPr lang="en-US" dirty="0"/>
              <a:t>			-Manasi Prabhune</a:t>
            </a:r>
          </a:p>
          <a:p>
            <a:r>
              <a:rPr lang="en-US" dirty="0"/>
              <a:t>			-</a:t>
            </a:r>
            <a:r>
              <a:rPr lang="en-US" dirty="0" err="1"/>
              <a:t>Prutha</a:t>
            </a:r>
            <a:r>
              <a:rPr lang="en-US" dirty="0"/>
              <a:t> Shirodkar</a:t>
            </a:r>
          </a:p>
          <a:p>
            <a:r>
              <a:rPr lang="en-US" dirty="0"/>
              <a:t>			-</a:t>
            </a:r>
            <a:r>
              <a:rPr lang="en-US" dirty="0" err="1"/>
              <a:t>Ripal</a:t>
            </a:r>
            <a:r>
              <a:rPr lang="en-US" dirty="0"/>
              <a:t> Bhavsar</a:t>
            </a:r>
          </a:p>
          <a:p>
            <a:r>
              <a:rPr lang="en-US" dirty="0"/>
              <a:t>			-Nikita </a:t>
            </a:r>
            <a:r>
              <a:rPr lang="en-US" dirty="0" err="1"/>
              <a:t>Nalawade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RECOMMENDATIONS</a:t>
            </a:r>
            <a:endParaRPr/>
          </a:p>
        </p:txBody>
      </p:sp>
      <p:sp>
        <p:nvSpPr>
          <p:cNvPr id="334" name="Shape 334"/>
          <p:cNvSpPr txBox="1">
            <a:spLocks noGrp="1"/>
          </p:cNvSpPr>
          <p:nvPr>
            <p:ph type="body" idx="1"/>
          </p:nvPr>
        </p:nvSpPr>
        <p:spPr>
          <a:xfrm>
            <a:off x="1303800" y="1428750"/>
            <a:ext cx="7030500" cy="31029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Font typeface="Times New Roman"/>
              <a:buChar char="●"/>
            </a:pPr>
            <a:r>
              <a:rPr lang="en" dirty="0">
                <a:latin typeface="Times New Roman"/>
                <a:ea typeface="Times New Roman"/>
                <a:cs typeface="Times New Roman"/>
                <a:sym typeface="Times New Roman"/>
              </a:rPr>
              <a:t> </a:t>
            </a:r>
            <a:r>
              <a:rPr lang="en" sz="1600" dirty="0">
                <a:latin typeface="Times New Roman"/>
                <a:ea typeface="Times New Roman"/>
                <a:cs typeface="Times New Roman"/>
                <a:sym typeface="Times New Roman"/>
              </a:rPr>
              <a:t>Area 3 - Southwest LA and Area 12 - 77th Street of LA – </a:t>
            </a:r>
            <a:r>
              <a:rPr lang="en-US" sz="1600" dirty="0">
                <a:latin typeface="Times New Roman"/>
                <a:ea typeface="Times New Roman"/>
                <a:cs typeface="Times New Roman"/>
                <a:sym typeface="Times New Roman"/>
              </a:rPr>
              <a:t>Crime Prone!</a:t>
            </a:r>
          </a:p>
          <a:p>
            <a:pPr marL="146050" lvl="0" indent="0">
              <a:spcBef>
                <a:spcPts val="0"/>
              </a:spcBef>
              <a:spcAft>
                <a:spcPts val="0"/>
              </a:spcAft>
              <a:buSzPts val="1300"/>
              <a:buNone/>
            </a:pPr>
            <a:endParaRPr sz="1600" dirty="0">
              <a:latin typeface="Times New Roman"/>
              <a:ea typeface="Times New Roman"/>
              <a:cs typeface="Times New Roman"/>
              <a:sym typeface="Times New Roman"/>
            </a:endParaRPr>
          </a:p>
          <a:p>
            <a:pPr marL="457200" lvl="0" indent="-311150">
              <a:spcBef>
                <a:spcPts val="0"/>
              </a:spcBef>
              <a:spcAft>
                <a:spcPts val="0"/>
              </a:spcAft>
              <a:buSzPts val="1300"/>
              <a:buFont typeface="Times New Roman"/>
              <a:buChar char="●"/>
            </a:pPr>
            <a:r>
              <a:rPr lang="en-US" sz="1600" dirty="0">
                <a:latin typeface="Times New Roman"/>
                <a:ea typeface="Times New Roman"/>
                <a:cs typeface="Times New Roman"/>
                <a:sym typeface="Times New Roman"/>
              </a:rPr>
              <a:t>Crime rate higher in the evening.</a:t>
            </a:r>
          </a:p>
          <a:p>
            <a:pPr marL="146050" lvl="0" indent="0">
              <a:spcBef>
                <a:spcPts val="0"/>
              </a:spcBef>
              <a:spcAft>
                <a:spcPts val="0"/>
              </a:spcAft>
              <a:buSzPts val="1300"/>
              <a:buNone/>
            </a:pPr>
            <a:endParaRPr lang="en-US" sz="1600" dirty="0">
              <a:latin typeface="Times New Roman"/>
              <a:ea typeface="Times New Roman"/>
              <a:cs typeface="Times New Roman"/>
              <a:sym typeface="Times New Roman"/>
            </a:endParaRPr>
          </a:p>
          <a:p>
            <a:pPr>
              <a:buFont typeface="Times New Roman"/>
              <a:buChar char="●"/>
            </a:pPr>
            <a:r>
              <a:rPr lang="en-US" sz="1600" dirty="0">
                <a:latin typeface="Times New Roman"/>
                <a:cs typeface="Times New Roman"/>
              </a:rPr>
              <a:t>Most targeted group – Adult , followed by teen and kids.</a:t>
            </a:r>
          </a:p>
          <a:p>
            <a:pPr lvl="1">
              <a:buFont typeface="Times New Roman"/>
              <a:buChar char="●"/>
            </a:pPr>
            <a:r>
              <a:rPr lang="en-US" sz="1600" dirty="0">
                <a:latin typeface="Times New Roman"/>
                <a:cs typeface="Times New Roman"/>
              </a:rPr>
              <a:t>Awareness campaigns based on various age groups</a:t>
            </a:r>
            <a:r>
              <a:rPr lang="en-US" sz="1600" dirty="0"/>
              <a:t>.</a:t>
            </a:r>
            <a:endParaRPr lang="en-US" sz="1450" dirty="0">
              <a:latin typeface="Times New Roman"/>
              <a:cs typeface="Times New Roman"/>
            </a:endParaRPr>
          </a:p>
          <a:p>
            <a:pPr marL="146050" lvl="0" indent="0">
              <a:spcBef>
                <a:spcPts val="0"/>
              </a:spcBef>
              <a:spcAft>
                <a:spcPts val="0"/>
              </a:spcAft>
              <a:buSzPts val="1300"/>
              <a:buNone/>
            </a:pPr>
            <a:endParaRPr sz="1600" dirty="0">
              <a:latin typeface="Times New Roman"/>
              <a:ea typeface="Times New Roman"/>
              <a:cs typeface="Times New Roman"/>
              <a:sym typeface="Times New Roman"/>
            </a:endParaRPr>
          </a:p>
          <a:p>
            <a:pPr marL="457200" lvl="0" indent="-311150">
              <a:spcBef>
                <a:spcPts val="0"/>
              </a:spcBef>
              <a:spcAft>
                <a:spcPts val="0"/>
              </a:spcAft>
              <a:buSzPts val="1300"/>
              <a:buFont typeface="Times New Roman"/>
              <a:buChar char="●"/>
            </a:pPr>
            <a:r>
              <a:rPr lang="en-US" sz="1600" dirty="0">
                <a:latin typeface="Times New Roman"/>
                <a:ea typeface="Times New Roman"/>
                <a:cs typeface="Times New Roman"/>
                <a:sym typeface="Times New Roman"/>
              </a:rPr>
              <a:t>Crimes committed using</a:t>
            </a:r>
          </a:p>
          <a:p>
            <a:pPr lvl="1" indent="-311150">
              <a:spcBef>
                <a:spcPts val="0"/>
              </a:spcBef>
              <a:buSzPts val="1300"/>
              <a:buFont typeface="Times New Roman"/>
              <a:buChar char="●"/>
            </a:pPr>
            <a:r>
              <a:rPr lang="en" sz="1400" dirty="0">
                <a:latin typeface="Times New Roman"/>
                <a:ea typeface="Times New Roman"/>
                <a:cs typeface="Times New Roman"/>
                <a:sym typeface="Times New Roman"/>
              </a:rPr>
              <a:t>Physical strength/ Verbal Threat.</a:t>
            </a:r>
          </a:p>
          <a:p>
            <a:pPr lvl="1" indent="-311150">
              <a:spcBef>
                <a:spcPts val="0"/>
              </a:spcBef>
              <a:buSzPts val="1300"/>
              <a:buFont typeface="Times New Roman"/>
              <a:buChar char="●"/>
            </a:pPr>
            <a:r>
              <a:rPr lang="en" sz="1400" dirty="0">
                <a:latin typeface="Times New Roman"/>
                <a:ea typeface="Times New Roman"/>
                <a:cs typeface="Times New Roman"/>
                <a:sym typeface="Times New Roman"/>
              </a:rPr>
              <a:t>Knife/ Blade o</a:t>
            </a:r>
            <a:r>
              <a:rPr lang="en-US" sz="1400" dirty="0">
                <a:latin typeface="Times New Roman"/>
                <a:ea typeface="Times New Roman"/>
                <a:cs typeface="Times New Roman"/>
                <a:sym typeface="Times New Roman"/>
              </a:rPr>
              <a:t>f up to 6 inches.</a:t>
            </a:r>
          </a:p>
          <a:p>
            <a:pPr lvl="1" indent="-311150">
              <a:spcBef>
                <a:spcPts val="0"/>
              </a:spcBef>
              <a:buSzPts val="1300"/>
              <a:buFont typeface="Times New Roman"/>
              <a:buChar char="●"/>
            </a:pPr>
            <a:r>
              <a:rPr lang="en-US" sz="1400" dirty="0">
                <a:latin typeface="Times New Roman"/>
                <a:ea typeface="Times New Roman"/>
                <a:cs typeface="Times New Roman"/>
                <a:sym typeface="Times New Roman"/>
              </a:rPr>
              <a:t>Area with code 1-6  had use of gun/pistol/revolver</a:t>
            </a:r>
          </a:p>
          <a:p>
            <a:pPr marL="603250" lvl="1" indent="0">
              <a:spcBef>
                <a:spcPts val="0"/>
              </a:spcBef>
              <a:buSzPts val="1300"/>
              <a:buNone/>
            </a:pPr>
            <a:r>
              <a:rPr lang="en-US" sz="1600" dirty="0">
                <a:latin typeface="Times New Roman"/>
                <a:ea typeface="Times New Roman"/>
                <a:cs typeface="Times New Roman"/>
                <a:sym typeface="Times New Roman"/>
              </a:rPr>
              <a:t>R</a:t>
            </a:r>
            <a:r>
              <a:rPr lang="en" sz="1600" dirty="0">
                <a:latin typeface="Times New Roman"/>
                <a:ea typeface="Times New Roman"/>
                <a:cs typeface="Times New Roman"/>
                <a:sym typeface="Times New Roman"/>
              </a:rPr>
              <a:t>ecommend us</a:t>
            </a:r>
            <a:r>
              <a:rPr lang="en-US" sz="1600" dirty="0">
                <a:latin typeface="Times New Roman"/>
                <a:ea typeface="Times New Roman"/>
                <a:cs typeface="Times New Roman"/>
                <a:sym typeface="Times New Roman"/>
              </a:rPr>
              <a:t>e of</a:t>
            </a:r>
            <a:r>
              <a:rPr lang="en" sz="1600" dirty="0">
                <a:latin typeface="Times New Roman"/>
                <a:ea typeface="Times New Roman"/>
                <a:cs typeface="Times New Roman"/>
                <a:sym typeface="Times New Roman"/>
              </a:rPr>
              <a:t> stringent regulations behind usage of  weapons.</a:t>
            </a:r>
            <a:endParaRPr sz="1600" dirty="0">
              <a:latin typeface="Times New Roman"/>
              <a:ea typeface="Times New Roman"/>
              <a:cs typeface="Times New Roman"/>
              <a:sym typeface="Times New Roman"/>
            </a:endParaRPr>
          </a:p>
          <a:p>
            <a:pPr marL="0" lvl="0" indent="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CHALLENGES</a:t>
            </a:r>
            <a:endParaRPr/>
          </a:p>
        </p:txBody>
      </p:sp>
      <p:sp>
        <p:nvSpPr>
          <p:cNvPr id="340" name="Shape 340"/>
          <p:cNvSpPr txBox="1">
            <a:spLocks noGrp="1"/>
          </p:cNvSpPr>
          <p:nvPr>
            <p:ph type="body" idx="1"/>
          </p:nvPr>
        </p:nvSpPr>
        <p:spPr>
          <a:xfrm>
            <a:off x="1303800" y="1399850"/>
            <a:ext cx="7030500" cy="3131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Font typeface="Times New Roman"/>
              <a:buChar char="●"/>
            </a:pPr>
            <a:r>
              <a:rPr lang="en" sz="2000" dirty="0">
                <a:latin typeface="Times New Roman"/>
                <a:ea typeface="Times New Roman"/>
                <a:cs typeface="Times New Roman"/>
                <a:sym typeface="Times New Roman"/>
              </a:rPr>
              <a:t>Dataset Comprehension</a:t>
            </a:r>
            <a:endParaRPr sz="2000" dirty="0">
              <a:latin typeface="Times New Roman"/>
              <a:ea typeface="Times New Roman"/>
              <a:cs typeface="Times New Roman"/>
              <a:sym typeface="Times New Roman"/>
            </a:endParaRPr>
          </a:p>
          <a:p>
            <a:pPr marL="457200" lvl="0" indent="-311150">
              <a:spcBef>
                <a:spcPts val="0"/>
              </a:spcBef>
              <a:spcAft>
                <a:spcPts val="0"/>
              </a:spcAft>
              <a:buSzPts val="1300"/>
              <a:buFont typeface="Times New Roman"/>
              <a:buChar char="●"/>
            </a:pPr>
            <a:r>
              <a:rPr lang="en" sz="2000" dirty="0">
                <a:latin typeface="Times New Roman"/>
                <a:ea typeface="Times New Roman"/>
                <a:cs typeface="Times New Roman"/>
                <a:sym typeface="Times New Roman"/>
              </a:rPr>
              <a:t>Data Cleaning</a:t>
            </a:r>
            <a:endParaRPr sz="2000" dirty="0">
              <a:latin typeface="Times New Roman"/>
              <a:ea typeface="Times New Roman"/>
              <a:cs typeface="Times New Roman"/>
              <a:sym typeface="Times New Roman"/>
            </a:endParaRPr>
          </a:p>
          <a:p>
            <a:pPr marL="457200" lvl="0" indent="-311150" rtl="0">
              <a:spcBef>
                <a:spcPts val="0"/>
              </a:spcBef>
              <a:spcAft>
                <a:spcPts val="0"/>
              </a:spcAft>
              <a:buSzPts val="1300"/>
              <a:buFont typeface="Times New Roman"/>
              <a:buChar char="●"/>
            </a:pPr>
            <a:r>
              <a:rPr lang="en" sz="2000" dirty="0">
                <a:latin typeface="Times New Roman"/>
                <a:ea typeface="Times New Roman"/>
                <a:cs typeface="Times New Roman"/>
                <a:sym typeface="Times New Roman"/>
              </a:rPr>
              <a:t>Feature Selection</a:t>
            </a:r>
            <a:endParaRPr sz="2000" dirty="0">
              <a:latin typeface="Times New Roman"/>
              <a:ea typeface="Times New Roman"/>
              <a:cs typeface="Times New Roman"/>
              <a:sym typeface="Times New Roman"/>
            </a:endParaRPr>
          </a:p>
          <a:p>
            <a:pPr marL="0" lvl="0" indent="0">
              <a:spcBef>
                <a:spcPts val="1600"/>
              </a:spcBef>
              <a:spcAft>
                <a:spcPts val="0"/>
              </a:spcAft>
              <a:buNone/>
            </a:pPr>
            <a:endParaRPr dirty="0">
              <a:latin typeface="Times New Roman"/>
              <a:ea typeface="Times New Roman"/>
              <a:cs typeface="Times New Roman"/>
              <a:sym typeface="Times New Roman"/>
            </a:endParaRPr>
          </a:p>
          <a:p>
            <a:pPr marL="0" lvl="0" indent="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CHOICE OF DATASET</a:t>
            </a:r>
            <a:endParaRPr/>
          </a:p>
        </p:txBody>
      </p:sp>
      <p:sp>
        <p:nvSpPr>
          <p:cNvPr id="284" name="Shape 28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285" name="Shape 285"/>
          <p:cNvPicPr preferRelativeResize="0"/>
          <p:nvPr/>
        </p:nvPicPr>
        <p:blipFill>
          <a:blip r:embed="rId3">
            <a:alphaModFix/>
          </a:blip>
          <a:stretch>
            <a:fillRect/>
          </a:stretch>
        </p:blipFill>
        <p:spPr>
          <a:xfrm>
            <a:off x="1155850" y="1277450"/>
            <a:ext cx="6660776" cy="3069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BUSINESS CASE</a:t>
            </a:r>
            <a:endParaRPr/>
          </a:p>
        </p:txBody>
      </p:sp>
      <p:sp>
        <p:nvSpPr>
          <p:cNvPr id="291" name="Shape 291"/>
          <p:cNvSpPr txBox="1">
            <a:spLocks noGrp="1"/>
          </p:cNvSpPr>
          <p:nvPr>
            <p:ph type="body" idx="1"/>
          </p:nvPr>
        </p:nvSpPr>
        <p:spPr>
          <a:xfrm>
            <a:off x="1303800" y="1597875"/>
            <a:ext cx="7030500" cy="2751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Analysis should include time-wise crime report</a:t>
            </a:r>
            <a:endParaRPr sz="18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Identify the most used weapon</a:t>
            </a:r>
            <a:endParaRPr sz="18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Maximum type of crimes in the city.</a:t>
            </a:r>
            <a:endParaRPr sz="18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Most affected area.</a:t>
            </a:r>
            <a:endParaRPr sz="1800">
              <a:solidFill>
                <a:srgbClr val="000000"/>
              </a:solidFill>
              <a:latin typeface="Times New Roman"/>
              <a:ea typeface="Times New Roman"/>
              <a:cs typeface="Times New Roman"/>
              <a:sym typeface="Times New Roman"/>
            </a:endParaRPr>
          </a:p>
          <a:p>
            <a:pPr marL="0" lvl="0" indent="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DESCRIPTION</a:t>
            </a:r>
            <a:endParaRPr/>
          </a:p>
        </p:txBody>
      </p:sp>
      <p:sp>
        <p:nvSpPr>
          <p:cNvPr id="297" name="Shape 297"/>
          <p:cNvSpPr txBox="1">
            <a:spLocks noGrp="1"/>
          </p:cNvSpPr>
          <p:nvPr>
            <p:ph type="body" idx="1"/>
          </p:nvPr>
        </p:nvSpPr>
        <p:spPr>
          <a:xfrm>
            <a:off x="311700" y="1152475"/>
            <a:ext cx="8520600" cy="372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Crime data from 2010 to Present - </a:t>
            </a:r>
            <a:r>
              <a:rPr lang="en" u="sng">
                <a:solidFill>
                  <a:schemeClr val="hlink"/>
                </a:solidFill>
                <a:hlinkClick r:id="rId3"/>
              </a:rPr>
              <a:t>https://catalog.data.gov/dataset/crime-data-from-2010-to-present</a:t>
            </a:r>
            <a:endParaRPr/>
          </a:p>
          <a:p>
            <a:pPr marL="0" lvl="0" indent="0" rtl="0">
              <a:lnSpc>
                <a:spcPct val="100000"/>
              </a:lnSpc>
              <a:spcBef>
                <a:spcPts val="1600"/>
              </a:spcBef>
              <a:spcAft>
                <a:spcPts val="0"/>
              </a:spcAft>
              <a:buNone/>
            </a:pPr>
            <a:r>
              <a:rPr lang="en" sz="1400">
                <a:latin typeface="Times New Roman"/>
                <a:ea typeface="Times New Roman"/>
                <a:cs typeface="Times New Roman"/>
                <a:sym typeface="Times New Roman"/>
              </a:rPr>
              <a:t>ATTRIBUTES:</a:t>
            </a:r>
            <a:endParaRPr sz="1400">
              <a:latin typeface="Times New Roman"/>
              <a:ea typeface="Times New Roman"/>
              <a:cs typeface="Times New Roman"/>
              <a:sym typeface="Times New Roman"/>
            </a:endParaRPr>
          </a:p>
          <a:p>
            <a:pPr marL="0" lvl="0" indent="0" rtl="0">
              <a:lnSpc>
                <a:spcPct val="100000"/>
              </a:lnSpc>
              <a:spcBef>
                <a:spcPts val="0"/>
              </a:spcBef>
              <a:spcAft>
                <a:spcPts val="0"/>
              </a:spcAft>
              <a:buNone/>
            </a:pPr>
            <a:endParaRPr sz="1400">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Date Reported </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Date Occurred</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Area ID </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Crime Code</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Victim Sex</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Victim Descent</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Premise Code</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Weapon Used Code</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Status Code</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Time Occurred 1</a:t>
            </a:r>
            <a:endParaRPr sz="1400">
              <a:solidFill>
                <a:srgbClr val="000000"/>
              </a:solidFill>
              <a:latin typeface="Times New Roman"/>
              <a:ea typeface="Times New Roman"/>
              <a:cs typeface="Times New Roman"/>
              <a:sym typeface="Times New Roman"/>
            </a:endParaRPr>
          </a:p>
          <a:p>
            <a:pPr marL="457200" lvl="0" indent="-317500"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Age</a:t>
            </a:r>
            <a:endParaRPr sz="1400">
              <a:solidFill>
                <a:srgbClr val="000000"/>
              </a:solidFill>
              <a:latin typeface="Times New Roman"/>
              <a:ea typeface="Times New Roman"/>
              <a:cs typeface="Times New Roman"/>
              <a:sym typeface="Times New Roman"/>
            </a:endParaRPr>
          </a:p>
          <a:p>
            <a:pPr marL="0" lvl="0" indent="0">
              <a:lnSpc>
                <a:spcPct val="100000"/>
              </a:lnSpc>
              <a:spcBef>
                <a:spcPts val="0"/>
              </a:spcBef>
              <a:spcAft>
                <a:spcPts val="160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311700" y="1571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EXPLORATORY DATA ANALYSIS</a:t>
            </a:r>
            <a:endParaRPr/>
          </a:p>
        </p:txBody>
      </p:sp>
      <p:pic>
        <p:nvPicPr>
          <p:cNvPr id="303" name="Shape 303"/>
          <p:cNvPicPr preferRelativeResize="0"/>
          <p:nvPr/>
        </p:nvPicPr>
        <p:blipFill>
          <a:blip r:embed="rId3">
            <a:alphaModFix/>
          </a:blip>
          <a:stretch>
            <a:fillRect/>
          </a:stretch>
        </p:blipFill>
        <p:spPr>
          <a:xfrm>
            <a:off x="1277051" y="869651"/>
            <a:ext cx="6918775" cy="4116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PREPROCESSING</a:t>
            </a:r>
            <a:endParaRPr/>
          </a:p>
        </p:txBody>
      </p:sp>
      <p:sp>
        <p:nvSpPr>
          <p:cNvPr id="309" name="Shape 309"/>
          <p:cNvSpPr txBox="1">
            <a:spLocks noGrp="1"/>
          </p:cNvSpPr>
          <p:nvPr>
            <p:ph type="body" idx="1"/>
          </p:nvPr>
        </p:nvSpPr>
        <p:spPr>
          <a:xfrm>
            <a:off x="689113" y="1597874"/>
            <a:ext cx="7964557" cy="3305429"/>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n" sz="1600" b="1" dirty="0">
                <a:solidFill>
                  <a:srgbClr val="000000"/>
                </a:solidFill>
                <a:latin typeface="Times New Roman"/>
                <a:ea typeface="Times New Roman"/>
                <a:cs typeface="Times New Roman"/>
                <a:sym typeface="Times New Roman"/>
              </a:rPr>
              <a:t>Missing Values</a:t>
            </a:r>
            <a:r>
              <a:rPr lang="en" sz="1400" dirty="0">
                <a:solidFill>
                  <a:srgbClr val="000000"/>
                </a:solidFill>
                <a:latin typeface="Times New Roman"/>
                <a:ea typeface="Times New Roman"/>
                <a:cs typeface="Times New Roman"/>
                <a:sym typeface="Times New Roman"/>
              </a:rPr>
              <a:t>: </a:t>
            </a:r>
          </a:p>
          <a:p>
            <a:pPr lvl="1" indent="-317500">
              <a:spcBef>
                <a:spcPts val="0"/>
              </a:spcBef>
              <a:buClr>
                <a:srgbClr val="000000"/>
              </a:buClr>
              <a:buSzPts val="1400"/>
              <a:buChar char="●"/>
            </a:pPr>
            <a:r>
              <a:rPr lang="en" sz="1400" dirty="0">
                <a:solidFill>
                  <a:srgbClr val="000000"/>
                </a:solidFill>
                <a:latin typeface="Times New Roman"/>
                <a:ea typeface="Times New Roman"/>
                <a:cs typeface="Times New Roman"/>
                <a:sym typeface="Times New Roman"/>
              </a:rPr>
              <a:t>Performed data imputation to clean data. </a:t>
            </a:r>
          </a:p>
          <a:p>
            <a:pPr lvl="1" indent="-317500">
              <a:spcBef>
                <a:spcPts val="0"/>
              </a:spcBef>
              <a:buClr>
                <a:srgbClr val="000000"/>
              </a:buClr>
              <a:buSzPts val="1400"/>
              <a:buChar char="●"/>
            </a:pPr>
            <a:r>
              <a:rPr lang="en-US" sz="1400" dirty="0">
                <a:solidFill>
                  <a:srgbClr val="000000"/>
                </a:solidFill>
                <a:latin typeface="Times New Roman"/>
                <a:ea typeface="Times New Roman"/>
                <a:cs typeface="Times New Roman"/>
                <a:sym typeface="Times New Roman"/>
              </a:rPr>
              <a:t>R</a:t>
            </a:r>
            <a:r>
              <a:rPr lang="en" sz="1400" dirty="0">
                <a:solidFill>
                  <a:srgbClr val="000000"/>
                </a:solidFill>
                <a:latin typeface="Times New Roman"/>
                <a:ea typeface="Times New Roman"/>
                <a:cs typeface="Times New Roman"/>
                <a:sym typeface="Times New Roman"/>
              </a:rPr>
              <a:t>eplaced missing values by M as males were the most impacted victim gender.</a:t>
            </a:r>
          </a:p>
          <a:p>
            <a:pPr lvl="1" indent="-317500">
              <a:spcBef>
                <a:spcPts val="0"/>
              </a:spcBef>
              <a:buClr>
                <a:srgbClr val="000000"/>
              </a:buClr>
              <a:buSzPts val="1400"/>
              <a:buChar char="●"/>
            </a:pPr>
            <a:r>
              <a:rPr lang="en" sz="1400" dirty="0">
                <a:solidFill>
                  <a:srgbClr val="000000"/>
                </a:solidFill>
                <a:latin typeface="Times New Roman"/>
                <a:ea typeface="Times New Roman"/>
                <a:cs typeface="Times New Roman"/>
                <a:sym typeface="Times New Roman"/>
              </a:rPr>
              <a:t>Replaced missing values of victim descent by calculating mode.</a:t>
            </a:r>
            <a:endParaRPr sz="1400" dirty="0">
              <a:solidFill>
                <a:srgbClr val="000000"/>
              </a:solidFill>
              <a:latin typeface="Times New Roman"/>
              <a:ea typeface="Times New Roman"/>
              <a:cs typeface="Times New Roman"/>
              <a:sym typeface="Times New Roman"/>
            </a:endParaRPr>
          </a:p>
          <a:p>
            <a:pPr marL="457200" lvl="0" indent="-317500" rtl="0">
              <a:spcBef>
                <a:spcPts val="0"/>
              </a:spcBef>
              <a:spcAft>
                <a:spcPts val="0"/>
              </a:spcAft>
              <a:buClr>
                <a:srgbClr val="000000"/>
              </a:buClr>
              <a:buSzPts val="1400"/>
              <a:buChar char="●"/>
            </a:pPr>
            <a:r>
              <a:rPr lang="en" sz="1600" b="1" dirty="0">
                <a:solidFill>
                  <a:srgbClr val="000000"/>
                </a:solidFill>
                <a:latin typeface="Times New Roman"/>
                <a:ea typeface="Times New Roman"/>
                <a:cs typeface="Times New Roman"/>
                <a:sym typeface="Times New Roman"/>
              </a:rPr>
              <a:t>Dummy Variables</a:t>
            </a:r>
            <a:r>
              <a:rPr lang="en" sz="1400" dirty="0">
                <a:solidFill>
                  <a:srgbClr val="000000"/>
                </a:solidFill>
                <a:latin typeface="Times New Roman"/>
                <a:ea typeface="Times New Roman"/>
                <a:cs typeface="Times New Roman"/>
                <a:sym typeface="Times New Roman"/>
              </a:rPr>
              <a:t>: </a:t>
            </a:r>
          </a:p>
          <a:p>
            <a:pPr lvl="1" indent="-317500">
              <a:spcBef>
                <a:spcPts val="0"/>
              </a:spcBef>
              <a:buClr>
                <a:srgbClr val="000000"/>
              </a:buClr>
              <a:buSzPts val="1400"/>
              <a:buChar char="●"/>
            </a:pPr>
            <a:r>
              <a:rPr lang="en" sz="1400" dirty="0">
                <a:solidFill>
                  <a:srgbClr val="000000"/>
                </a:solidFill>
                <a:latin typeface="Times New Roman"/>
                <a:ea typeface="Times New Roman"/>
                <a:cs typeface="Times New Roman"/>
                <a:sym typeface="Times New Roman"/>
              </a:rPr>
              <a:t>Created dummies for </a:t>
            </a:r>
            <a:r>
              <a:rPr lang="en-US" sz="1400" dirty="0">
                <a:solidFill>
                  <a:srgbClr val="000000"/>
                </a:solidFill>
                <a:latin typeface="Times New Roman"/>
                <a:ea typeface="Times New Roman"/>
                <a:cs typeface="Times New Roman"/>
                <a:sym typeface="Times New Roman"/>
              </a:rPr>
              <a:t>all independent variables such as </a:t>
            </a:r>
            <a:r>
              <a:rPr lang="en" sz="1400" dirty="0">
                <a:solidFill>
                  <a:srgbClr val="000000"/>
                </a:solidFill>
                <a:latin typeface="Times New Roman"/>
                <a:ea typeface="Times New Roman"/>
                <a:cs typeface="Times New Roman"/>
                <a:sym typeface="Times New Roman"/>
              </a:rPr>
              <a:t>Area_ID, Victim Sex, Victim Descent </a:t>
            </a:r>
            <a:r>
              <a:rPr lang="en-US" sz="1400" dirty="0">
                <a:solidFill>
                  <a:srgbClr val="000000"/>
                </a:solidFill>
                <a:latin typeface="Times New Roman"/>
                <a:ea typeface="Times New Roman"/>
                <a:cs typeface="Times New Roman"/>
                <a:sym typeface="Times New Roman"/>
              </a:rPr>
              <a:t>etc.</a:t>
            </a:r>
          </a:p>
          <a:p>
            <a:pPr marL="596900" lvl="1" indent="0">
              <a:spcBef>
                <a:spcPts val="0"/>
              </a:spcBef>
              <a:buClr>
                <a:srgbClr val="000000"/>
              </a:buClr>
              <a:buSzPts val="1400"/>
              <a:buNone/>
            </a:pPr>
            <a:endParaRPr sz="1200" dirty="0">
              <a:solidFill>
                <a:srgbClr val="000000"/>
              </a:solidFill>
              <a:latin typeface="Times New Roman"/>
              <a:ea typeface="Times New Roman"/>
              <a:cs typeface="Times New Roman"/>
              <a:sym typeface="Times New Roman"/>
            </a:endParaRPr>
          </a:p>
          <a:p>
            <a:pPr marL="457200" lvl="0" indent="-317500" rtl="0">
              <a:spcBef>
                <a:spcPts val="0"/>
              </a:spcBef>
              <a:spcAft>
                <a:spcPts val="0"/>
              </a:spcAft>
              <a:buClr>
                <a:srgbClr val="000000"/>
              </a:buClr>
              <a:buSzPts val="1400"/>
              <a:buFont typeface="Times New Roman"/>
              <a:buChar char="●"/>
            </a:pPr>
            <a:r>
              <a:rPr lang="en" sz="1600" b="1" dirty="0">
                <a:solidFill>
                  <a:srgbClr val="000000"/>
                </a:solidFill>
                <a:latin typeface="Times New Roman"/>
                <a:ea typeface="Times New Roman"/>
                <a:cs typeface="Times New Roman"/>
                <a:sym typeface="Times New Roman"/>
              </a:rPr>
              <a:t>Discretize</a:t>
            </a:r>
            <a:r>
              <a:rPr lang="en" sz="1600" dirty="0">
                <a:solidFill>
                  <a:srgbClr val="000000"/>
                </a:solidFill>
                <a:latin typeface="Times New Roman"/>
                <a:ea typeface="Times New Roman"/>
                <a:cs typeface="Times New Roman"/>
                <a:sym typeface="Times New Roman"/>
              </a:rPr>
              <a:t>: </a:t>
            </a:r>
          </a:p>
          <a:p>
            <a:pPr lvl="1" indent="-317500">
              <a:spcBef>
                <a:spcPts val="0"/>
              </a:spcBef>
              <a:buClr>
                <a:srgbClr val="000000"/>
              </a:buClr>
              <a:buSzPts val="1400"/>
              <a:buFont typeface="Times New Roman"/>
              <a:buChar char="●"/>
            </a:pPr>
            <a:r>
              <a:rPr lang="en" sz="1400" dirty="0">
                <a:solidFill>
                  <a:srgbClr val="000000"/>
                </a:solidFill>
                <a:latin typeface="Times New Roman"/>
                <a:ea typeface="Times New Roman"/>
                <a:cs typeface="Times New Roman"/>
                <a:sym typeface="Times New Roman"/>
              </a:rPr>
              <a:t>Victime age, Time Occurred were discretized into multiple categories. </a:t>
            </a:r>
            <a:endParaRPr sz="1400" dirty="0">
              <a:solidFill>
                <a:srgbClr val="000000"/>
              </a:solidFill>
              <a:latin typeface="Times New Roman"/>
              <a:ea typeface="Times New Roman"/>
              <a:cs typeface="Times New Roman"/>
              <a:sym typeface="Times New Roman"/>
            </a:endParaRPr>
          </a:p>
          <a:p>
            <a:pPr marL="457200" lvl="0" indent="-317500" rtl="0">
              <a:spcBef>
                <a:spcPts val="0"/>
              </a:spcBef>
              <a:spcAft>
                <a:spcPts val="0"/>
              </a:spcAft>
              <a:buClr>
                <a:srgbClr val="000000"/>
              </a:buClr>
              <a:buSzPts val="1400"/>
              <a:buChar char="●"/>
            </a:pPr>
            <a:r>
              <a:rPr lang="en" sz="1600" b="1" dirty="0">
                <a:solidFill>
                  <a:srgbClr val="000000"/>
                </a:solidFill>
                <a:latin typeface="Times New Roman"/>
                <a:ea typeface="Times New Roman"/>
                <a:cs typeface="Times New Roman"/>
                <a:sym typeface="Times New Roman"/>
              </a:rPr>
              <a:t>Binning</a:t>
            </a:r>
            <a:r>
              <a:rPr lang="en" sz="1600" dirty="0">
                <a:solidFill>
                  <a:srgbClr val="000000"/>
                </a:solidFill>
                <a:latin typeface="Times New Roman"/>
                <a:ea typeface="Times New Roman"/>
                <a:cs typeface="Times New Roman"/>
                <a:sym typeface="Times New Roman"/>
              </a:rPr>
              <a:t>: </a:t>
            </a:r>
          </a:p>
          <a:p>
            <a:pPr lvl="1" indent="-317500">
              <a:spcBef>
                <a:spcPts val="0"/>
              </a:spcBef>
              <a:buClr>
                <a:srgbClr val="000000"/>
              </a:buClr>
              <a:buSzPts val="1400"/>
              <a:buChar char="●"/>
            </a:pPr>
            <a:r>
              <a:rPr lang="en" sz="1400" dirty="0">
                <a:solidFill>
                  <a:srgbClr val="000000"/>
                </a:solidFill>
                <a:latin typeface="Times New Roman"/>
                <a:ea typeface="Times New Roman"/>
                <a:cs typeface="Times New Roman"/>
                <a:sym typeface="Times New Roman"/>
              </a:rPr>
              <a:t>Created 10 bins for the attributes Crime Code and Weapon Used Code each.</a:t>
            </a:r>
            <a:endParaRPr sz="1400" dirty="0">
              <a:solidFill>
                <a:srgbClr val="000000"/>
              </a:solidFill>
              <a:latin typeface="Times New Roman"/>
              <a:ea typeface="Times New Roman"/>
              <a:cs typeface="Times New Roman"/>
              <a:sym typeface="Times New Roman"/>
            </a:endParaRPr>
          </a:p>
          <a:p>
            <a:pPr marL="0" lvl="0" indent="0">
              <a:spcBef>
                <a:spcPts val="1600"/>
              </a:spcBef>
              <a:spcAft>
                <a:spcPts val="0"/>
              </a:spcAft>
              <a:buNone/>
            </a:pPr>
            <a:endParaRPr dirty="0">
              <a:solidFill>
                <a:srgbClr val="000000"/>
              </a:solidFill>
            </a:endParaRPr>
          </a:p>
          <a:p>
            <a:pPr marL="0" lvl="0" indent="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977550" y="3298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ANALYSIS</a:t>
            </a:r>
            <a:endParaRPr/>
          </a:p>
        </p:txBody>
      </p:sp>
      <p:pic>
        <p:nvPicPr>
          <p:cNvPr id="315" name="Shape 315"/>
          <p:cNvPicPr preferRelativeResize="0"/>
          <p:nvPr/>
        </p:nvPicPr>
        <p:blipFill>
          <a:blip r:embed="rId3">
            <a:alphaModFix/>
          </a:blip>
          <a:stretch>
            <a:fillRect/>
          </a:stretch>
        </p:blipFill>
        <p:spPr>
          <a:xfrm>
            <a:off x="1247500" y="1063250"/>
            <a:ext cx="7043526" cy="3899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1303800" y="197132"/>
            <a:ext cx="7030500" cy="64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MODELLING AND RESULTS</a:t>
            </a:r>
            <a:endParaRPr dirty="0"/>
          </a:p>
        </p:txBody>
      </p:sp>
      <p:sp>
        <p:nvSpPr>
          <p:cNvPr id="321" name="Shape 321"/>
          <p:cNvSpPr txBox="1">
            <a:spLocks noGrp="1"/>
          </p:cNvSpPr>
          <p:nvPr>
            <p:ph type="body" idx="1"/>
          </p:nvPr>
        </p:nvSpPr>
        <p:spPr>
          <a:xfrm>
            <a:off x="1303800" y="773550"/>
            <a:ext cx="7672932" cy="3596400"/>
          </a:xfrm>
          <a:prstGeom prst="rect">
            <a:avLst/>
          </a:prstGeom>
        </p:spPr>
        <p:txBody>
          <a:bodyPr spcFirstLastPara="1" wrap="square" lIns="91425" tIns="91425" rIns="91425" bIns="91425" anchor="t" anchorCtr="0">
            <a:noAutofit/>
          </a:bodyPr>
          <a:lstStyle/>
          <a:p>
            <a:pPr marL="457200" lvl="0" indent="-304800" algn="just" rtl="0">
              <a:lnSpc>
                <a:spcPct val="100000"/>
              </a:lnSpc>
              <a:spcBef>
                <a:spcPts val="600"/>
              </a:spcBef>
              <a:spcAft>
                <a:spcPts val="0"/>
              </a:spcAft>
              <a:buClr>
                <a:srgbClr val="000000"/>
              </a:buClr>
              <a:buSzPts val="1200"/>
              <a:buFont typeface="Times New Roman"/>
              <a:buAutoNum type="arabicPeriod"/>
            </a:pPr>
            <a:r>
              <a:rPr lang="en" sz="1600" b="1" dirty="0">
                <a:solidFill>
                  <a:srgbClr val="000000"/>
                </a:solidFill>
                <a:latin typeface="Times New Roman"/>
                <a:ea typeface="Times New Roman"/>
                <a:cs typeface="Times New Roman"/>
                <a:sym typeface="Times New Roman"/>
              </a:rPr>
              <a:t>Naïve Bayesian Classifier</a:t>
            </a:r>
            <a:r>
              <a:rPr lang="en" sz="1600" dirty="0">
                <a:solidFill>
                  <a:srgbClr val="000000"/>
                </a:solidFill>
                <a:latin typeface="Times New Roman"/>
                <a:ea typeface="Times New Roman"/>
                <a:cs typeface="Times New Roman"/>
                <a:sym typeface="Times New Roman"/>
              </a:rPr>
              <a:t>: </a:t>
            </a:r>
          </a:p>
          <a:p>
            <a:pPr lvl="1" indent="-304800" algn="just">
              <a:lnSpc>
                <a:spcPct val="100000"/>
              </a:lnSpc>
              <a:spcBef>
                <a:spcPts val="60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Bayes theorem named after Rev. Thomas Bayes.</a:t>
            </a:r>
          </a:p>
          <a:p>
            <a:pPr lvl="1" indent="-304800" algn="just">
              <a:lnSpc>
                <a:spcPct val="100000"/>
              </a:lnSpc>
              <a:spcBef>
                <a:spcPts val="60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Works on conditional probability,  probability that something will happen, given that something else has already occurred.</a:t>
            </a:r>
          </a:p>
          <a:p>
            <a:pPr lvl="1" indent="-304800" algn="just">
              <a:lnSpc>
                <a:spcPct val="100000"/>
              </a:lnSpc>
              <a:spcBef>
                <a:spcPts val="60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Calculate the probability of an event using its prior knowledge.</a:t>
            </a:r>
          </a:p>
          <a:p>
            <a:pPr marL="609600" lvl="1" indent="0" algn="just">
              <a:lnSpc>
                <a:spcPct val="100000"/>
              </a:lnSpc>
              <a:spcBef>
                <a:spcPts val="600"/>
              </a:spcBef>
              <a:buClr>
                <a:srgbClr val="000000"/>
              </a:buClr>
              <a:buSzPts val="1200"/>
              <a:buNone/>
            </a:pPr>
            <a:endParaRPr sz="1200" dirty="0">
              <a:solidFill>
                <a:srgbClr val="000000"/>
              </a:solidFill>
              <a:highlight>
                <a:srgbClr val="FFFFFF"/>
              </a:highlight>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AutoNum type="arabicPeriod"/>
            </a:pPr>
            <a:r>
              <a:rPr lang="en" sz="1600" b="1" dirty="0">
                <a:solidFill>
                  <a:srgbClr val="000000"/>
                </a:solidFill>
                <a:latin typeface="Times New Roman"/>
                <a:ea typeface="Times New Roman"/>
                <a:cs typeface="Times New Roman"/>
                <a:sym typeface="Times New Roman"/>
              </a:rPr>
              <a:t>K- Nearest Neighbour</a:t>
            </a:r>
            <a:r>
              <a:rPr lang="en" sz="1600" dirty="0">
                <a:solidFill>
                  <a:srgbClr val="000000"/>
                </a:solidFill>
                <a:latin typeface="Times New Roman"/>
                <a:ea typeface="Times New Roman"/>
                <a:cs typeface="Times New Roman"/>
                <a:sym typeface="Times New Roman"/>
              </a:rPr>
              <a:t>: </a:t>
            </a:r>
          </a:p>
          <a:p>
            <a:pPr lvl="1" indent="-304800" algn="just">
              <a:lnSpc>
                <a:spcPct val="100000"/>
              </a:lnSpc>
              <a:spcBef>
                <a:spcPts val="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Used for classification — the output is a class membership (predicts a class — a discrete value). </a:t>
            </a:r>
          </a:p>
          <a:p>
            <a:pPr lvl="1" indent="-304800" algn="just">
              <a:lnSpc>
                <a:spcPct val="100000"/>
              </a:lnSpc>
              <a:spcBef>
                <a:spcPts val="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Classified by a majority vote of its neighbors, </a:t>
            </a:r>
          </a:p>
          <a:p>
            <a:pPr lvl="1" indent="-304800" algn="just">
              <a:lnSpc>
                <a:spcPct val="100000"/>
              </a:lnSpc>
              <a:spcBef>
                <a:spcPts val="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Object </a:t>
            </a:r>
            <a:r>
              <a:rPr lang="en-US" sz="1200" dirty="0">
                <a:solidFill>
                  <a:srgbClr val="000000"/>
                </a:solidFill>
                <a:highlight>
                  <a:srgbClr val="FFFFFF"/>
                </a:highlight>
                <a:latin typeface="Times New Roman"/>
                <a:ea typeface="Times New Roman"/>
                <a:cs typeface="Times New Roman"/>
                <a:sym typeface="Times New Roman"/>
              </a:rPr>
              <a:t>is</a:t>
            </a:r>
            <a:r>
              <a:rPr lang="en" sz="1200" dirty="0">
                <a:solidFill>
                  <a:srgbClr val="000000"/>
                </a:solidFill>
                <a:highlight>
                  <a:srgbClr val="FFFFFF"/>
                </a:highlight>
                <a:latin typeface="Times New Roman"/>
                <a:ea typeface="Times New Roman"/>
                <a:cs typeface="Times New Roman"/>
                <a:sym typeface="Times New Roman"/>
              </a:rPr>
              <a:t> assigned to the class, most common among its k nearest neighbors.</a:t>
            </a:r>
          </a:p>
          <a:p>
            <a:pPr marL="609600" lvl="1" indent="0" algn="just">
              <a:lnSpc>
                <a:spcPct val="100000"/>
              </a:lnSpc>
              <a:spcBef>
                <a:spcPts val="0"/>
              </a:spcBef>
              <a:buClr>
                <a:srgbClr val="000000"/>
              </a:buClr>
              <a:buSzPts val="1200"/>
              <a:buNone/>
            </a:pPr>
            <a:endParaRPr sz="1200" dirty="0">
              <a:solidFill>
                <a:srgbClr val="000000"/>
              </a:solidFill>
              <a:highlight>
                <a:srgbClr val="FFFFFF"/>
              </a:highlight>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AutoNum type="arabicPeriod"/>
            </a:pPr>
            <a:r>
              <a:rPr lang="en" sz="1600" b="1" dirty="0">
                <a:solidFill>
                  <a:srgbClr val="000000"/>
                </a:solidFill>
                <a:latin typeface="Times New Roman"/>
                <a:ea typeface="Times New Roman"/>
                <a:cs typeface="Times New Roman"/>
                <a:sym typeface="Times New Roman"/>
              </a:rPr>
              <a:t>Single Tree</a:t>
            </a:r>
            <a:r>
              <a:rPr lang="en" sz="1600" dirty="0">
                <a:solidFill>
                  <a:srgbClr val="000000"/>
                </a:solidFill>
                <a:latin typeface="Times New Roman"/>
                <a:ea typeface="Times New Roman"/>
                <a:cs typeface="Times New Roman"/>
                <a:sym typeface="Times New Roman"/>
              </a:rPr>
              <a:t>: </a:t>
            </a:r>
          </a:p>
          <a:p>
            <a:pPr lvl="1" indent="-304800" algn="just">
              <a:lnSpc>
                <a:spcPct val="100000"/>
              </a:lnSpc>
              <a:spcBef>
                <a:spcPts val="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Divide the data set into smaller data sets based on the descriptive features until you reach a small enough set that contains data points that fall under one label.</a:t>
            </a:r>
          </a:p>
          <a:p>
            <a:pPr marL="609600" lvl="1" indent="0" algn="just">
              <a:lnSpc>
                <a:spcPct val="100000"/>
              </a:lnSpc>
              <a:spcBef>
                <a:spcPts val="0"/>
              </a:spcBef>
              <a:buClr>
                <a:srgbClr val="000000"/>
              </a:buClr>
              <a:buSzPts val="1200"/>
              <a:buNone/>
            </a:pPr>
            <a:endParaRPr sz="1200" dirty="0">
              <a:solidFill>
                <a:srgbClr val="000000"/>
              </a:solidFill>
              <a:highlight>
                <a:srgbClr val="FFFFFF"/>
              </a:highlight>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AutoNum type="arabicPeriod"/>
            </a:pPr>
            <a:r>
              <a:rPr lang="en" sz="1600" b="1" dirty="0">
                <a:solidFill>
                  <a:srgbClr val="000000"/>
                </a:solidFill>
                <a:latin typeface="Times New Roman"/>
                <a:ea typeface="Times New Roman"/>
                <a:cs typeface="Times New Roman"/>
                <a:sym typeface="Times New Roman"/>
              </a:rPr>
              <a:t>Random Trees</a:t>
            </a:r>
            <a:r>
              <a:rPr lang="en" sz="1600" dirty="0">
                <a:solidFill>
                  <a:srgbClr val="000000"/>
                </a:solidFill>
                <a:latin typeface="Times New Roman"/>
                <a:ea typeface="Times New Roman"/>
                <a:cs typeface="Times New Roman"/>
                <a:sym typeface="Times New Roman"/>
              </a:rPr>
              <a:t>:</a:t>
            </a:r>
          </a:p>
          <a:p>
            <a:pPr lvl="1" indent="-304800" algn="just">
              <a:lnSpc>
                <a:spcPct val="100000"/>
              </a:lnSpc>
              <a:spcBef>
                <a:spcPts val="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Method </a:t>
            </a:r>
            <a:r>
              <a:rPr lang="en-US" sz="1200" dirty="0">
                <a:solidFill>
                  <a:srgbClr val="000000"/>
                </a:solidFill>
                <a:highlight>
                  <a:srgbClr val="FFFFFF"/>
                </a:highlight>
                <a:latin typeface="Times New Roman"/>
                <a:ea typeface="Times New Roman"/>
                <a:cs typeface="Times New Roman"/>
                <a:sym typeface="Times New Roman"/>
              </a:rPr>
              <a:t>is a</a:t>
            </a:r>
            <a:r>
              <a:rPr lang="en" sz="1200" dirty="0">
                <a:solidFill>
                  <a:srgbClr val="000000"/>
                </a:solidFill>
                <a:highlight>
                  <a:srgbClr val="FFFFFF"/>
                </a:highlight>
                <a:latin typeface="Times New Roman"/>
                <a:ea typeface="Times New Roman"/>
                <a:cs typeface="Times New Roman"/>
                <a:sym typeface="Times New Roman"/>
              </a:rPr>
              <a:t> variation of bagging.</a:t>
            </a:r>
          </a:p>
          <a:p>
            <a:pPr lvl="1" indent="-304800" algn="just">
              <a:lnSpc>
                <a:spcPct val="100000"/>
              </a:lnSpc>
              <a:spcBef>
                <a:spcPts val="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Works by training multiple weak regression trees using a fixed number of randomly selected features.</a:t>
            </a:r>
          </a:p>
          <a:p>
            <a:pPr lvl="1" indent="-304800" algn="just">
              <a:lnSpc>
                <a:spcPct val="100000"/>
              </a:lnSpc>
              <a:spcBef>
                <a:spcPts val="0"/>
              </a:spcBef>
              <a:buClr>
                <a:srgbClr val="000000"/>
              </a:buClr>
              <a:buSzPts val="1200"/>
            </a:pPr>
            <a:r>
              <a:rPr lang="en" sz="1200" dirty="0">
                <a:solidFill>
                  <a:srgbClr val="000000"/>
                </a:solidFill>
                <a:highlight>
                  <a:srgbClr val="FFFFFF"/>
                </a:highlight>
                <a:latin typeface="Times New Roman"/>
                <a:ea typeface="Times New Roman"/>
                <a:cs typeface="Times New Roman"/>
                <a:sym typeface="Times New Roman"/>
              </a:rPr>
              <a:t>Takes the average value for the weak learners and assigns that value to the strong predictor.</a:t>
            </a:r>
            <a:endParaRPr sz="1200" dirty="0">
              <a:solidFill>
                <a:srgbClr val="000000"/>
              </a:solidFill>
              <a:latin typeface="Times New Roman"/>
              <a:ea typeface="Times New Roman"/>
              <a:cs typeface="Times New Roman"/>
              <a:sym typeface="Times New Roman"/>
            </a:endParaRPr>
          </a:p>
          <a:p>
            <a:pPr marL="0" lvl="0" indent="0" algn="just" rtl="0">
              <a:lnSpc>
                <a:spcPct val="100000"/>
              </a:lnSpc>
              <a:spcBef>
                <a:spcPts val="600"/>
              </a:spcBef>
              <a:spcAft>
                <a:spcPts val="30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MODELLING RESULTS(BEST RESULTS FOR EACH CLASSIFIER)</a:t>
            </a:r>
            <a:endParaRPr/>
          </a:p>
        </p:txBody>
      </p:sp>
      <p:sp>
        <p:nvSpPr>
          <p:cNvPr id="327" name="Shape 327"/>
          <p:cNvSpPr txBox="1">
            <a:spLocks noGrp="1"/>
          </p:cNvSpPr>
          <p:nvPr>
            <p:ph type="body" idx="1"/>
          </p:nvPr>
        </p:nvSpPr>
        <p:spPr>
          <a:xfrm>
            <a:off x="892425" y="1597875"/>
            <a:ext cx="7705800" cy="309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1600"/>
              </a:spcAft>
              <a:buNone/>
            </a:pPr>
            <a:endParaRPr/>
          </a:p>
        </p:txBody>
      </p:sp>
      <p:pic>
        <p:nvPicPr>
          <p:cNvPr id="328" name="Shape 328"/>
          <p:cNvPicPr preferRelativeResize="0"/>
          <p:nvPr/>
        </p:nvPicPr>
        <p:blipFill>
          <a:blip r:embed="rId3">
            <a:alphaModFix/>
          </a:blip>
          <a:stretch>
            <a:fillRect/>
          </a:stretch>
        </p:blipFill>
        <p:spPr>
          <a:xfrm>
            <a:off x="1909625" y="1952625"/>
            <a:ext cx="5105550" cy="2594000"/>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35</TotalTime>
  <Words>539</Words>
  <Application>Microsoft Office PowerPoint</Application>
  <PresentationFormat>On-screen Show (16:9)</PresentationFormat>
  <Paragraphs>87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Arial</vt:lpstr>
      <vt:lpstr>Wingdings 3</vt:lpstr>
      <vt:lpstr>Times New Roman</vt:lpstr>
      <vt:lpstr>Wisp</vt:lpstr>
      <vt:lpstr>Crime Data Analysis for Los Angeles (2010 - 2018)</vt:lpstr>
      <vt:lpstr>CHOICE OF DATASET</vt:lpstr>
      <vt:lpstr>BUSINESS CASE</vt:lpstr>
      <vt:lpstr>DATA DESCRIPTION</vt:lpstr>
      <vt:lpstr>EXPLORATORY DATA ANALYSIS</vt:lpstr>
      <vt:lpstr>DATA PREPROCESSING</vt:lpstr>
      <vt:lpstr>DATA ANALYSIS</vt:lpstr>
      <vt:lpstr>MODELLING AND RESULTS</vt:lpstr>
      <vt:lpstr>MODELLING RESULTS(BEST RESULTS FOR EACH CLASSIFIER)</vt:lpstr>
      <vt:lpstr>RECOMMENDATIONS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 for Los Angeles (2010 - 2018)</dc:title>
  <cp:lastModifiedBy>Manasi Prabhune</cp:lastModifiedBy>
  <cp:revision>9</cp:revision>
  <dcterms:modified xsi:type="dcterms:W3CDTF">2018-04-28T15:11:26Z</dcterms:modified>
</cp:coreProperties>
</file>