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4" r:id="rId3"/>
    <p:sldId id="265" r:id="rId4"/>
    <p:sldId id="269" r:id="rId5"/>
    <p:sldId id="268" r:id="rId6"/>
    <p:sldId id="267" r:id="rId7"/>
    <p:sldId id="266" r:id="rId8"/>
    <p:sldId id="270" r:id="rId9"/>
    <p:sldId id="272" r:id="rId10"/>
    <p:sldId id="273" r:id="rId11"/>
    <p:sldId id="274" r:id="rId12"/>
    <p:sldId id="271" r:id="rId13"/>
    <p:sldId id="277" r:id="rId14"/>
    <p:sldId id="276"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226636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6BB000-C799-4EFD-820A-E4E7FF22909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83701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1111913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7207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3281360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1129152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3424389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2585969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181858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1185572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229555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66BB000-C799-4EFD-820A-E4E7FF22909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188778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66BB000-C799-4EFD-820A-E4E7FF229096}" type="datetimeFigureOut">
              <a:rPr lang="en-IN" smtClean="0"/>
              <a:t>23-08-2024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122001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24122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397376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66BB000-C799-4EFD-820A-E4E7FF229096}" type="datetimeFigureOut">
              <a:rPr lang="en-IN" smtClean="0"/>
              <a:t>23-08-2024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390613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6BB000-C799-4EFD-820A-E4E7FF229096}" type="datetimeFigureOut">
              <a:rPr lang="en-IN" smtClean="0"/>
              <a:t>23-08-2024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6648EF-8D5B-4980-BEFC-7DFF8D988D1D}" type="slidenum">
              <a:rPr lang="en-IN" smtClean="0"/>
              <a:t>‹#›</a:t>
            </a:fld>
            <a:endParaRPr lang="en-IN"/>
          </a:p>
        </p:txBody>
      </p:sp>
    </p:spTree>
    <p:extLst>
      <p:ext uri="{BB962C8B-B14F-4D97-AF65-F5344CB8AC3E}">
        <p14:creationId xmlns:p14="http://schemas.microsoft.com/office/powerpoint/2010/main" val="2810209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6BB000-C799-4EFD-820A-E4E7FF229096}" type="datetimeFigureOut">
              <a:rPr lang="en-IN" smtClean="0"/>
              <a:t>23-08-2024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E6648EF-8D5B-4980-BEFC-7DFF8D988D1D}" type="slidenum">
              <a:rPr lang="en-IN" smtClean="0"/>
              <a:t>‹#›</a:t>
            </a:fld>
            <a:endParaRPr lang="en-IN"/>
          </a:p>
        </p:txBody>
      </p:sp>
    </p:spTree>
    <p:extLst>
      <p:ext uri="{BB962C8B-B14F-4D97-AF65-F5344CB8AC3E}">
        <p14:creationId xmlns:p14="http://schemas.microsoft.com/office/powerpoint/2010/main" val="1186676056"/>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739" y="1352280"/>
            <a:ext cx="8615967" cy="3416320"/>
          </a:xfrm>
          <a:prstGeom prst="rect">
            <a:avLst/>
          </a:prstGeom>
          <a:noFill/>
        </p:spPr>
        <p:txBody>
          <a:bodyPr wrap="square" rtlCol="0">
            <a:spAutoFit/>
          </a:bodyPr>
          <a:lstStyle/>
          <a:p>
            <a:pPr algn="ctr"/>
            <a:r>
              <a:rPr lang="en-US" sz="7200" dirty="0" smtClean="0"/>
              <a:t>AMAZON PRODUCT RATING ANALYSIS</a:t>
            </a:r>
            <a:endParaRPr lang="en-IN" sz="7200"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backgroundRemoval t="9483" b="93966" l="2765" r="94931">
                        <a14:foregroundMark x1="2995" y1="28448" x2="13134" y2="45690"/>
                        <a14:foregroundMark x1="80415" y1="30172" x2="95161" y2="25000"/>
                        <a14:foregroundMark x1="43318" y1="93966" x2="58756" y2="87069"/>
                      </a14:backgroundRemoval>
                    </a14:imgEffect>
                  </a14:imgLayer>
                </a14:imgProps>
              </a:ext>
            </a:extLst>
          </a:blip>
          <a:stretch>
            <a:fillRect/>
          </a:stretch>
        </p:blipFill>
        <p:spPr>
          <a:xfrm>
            <a:off x="3309872" y="4687910"/>
            <a:ext cx="5422005" cy="1122340"/>
          </a:xfrm>
          <a:prstGeom prst="rect">
            <a:avLst/>
          </a:prstGeom>
          <a:noFill/>
        </p:spPr>
      </p:pic>
    </p:spTree>
    <p:extLst>
      <p:ext uri="{BB962C8B-B14F-4D97-AF65-F5344CB8AC3E}">
        <p14:creationId xmlns:p14="http://schemas.microsoft.com/office/powerpoint/2010/main" val="3157370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7166" y="1342086"/>
            <a:ext cx="9032562"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 Scatterplot between discount percentage and rating</a:t>
            </a:r>
            <a:endParaRPr lang="en-IN" sz="2400" b="1"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903" t="17487" r="17476" b="53767"/>
          <a:stretch/>
        </p:blipFill>
        <p:spPr>
          <a:xfrm>
            <a:off x="2405397" y="1943099"/>
            <a:ext cx="6687803" cy="1357503"/>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409" t="16814" r="17348" b="10873"/>
          <a:stretch/>
        </p:blipFill>
        <p:spPr>
          <a:xfrm>
            <a:off x="2405397" y="3300602"/>
            <a:ext cx="6687803" cy="3314700"/>
          </a:xfrm>
          <a:prstGeom prst="rect">
            <a:avLst/>
          </a:prstGeom>
        </p:spPr>
      </p:pic>
    </p:spTree>
    <p:extLst>
      <p:ext uri="{BB962C8B-B14F-4D97-AF65-F5344CB8AC3E}">
        <p14:creationId xmlns:p14="http://schemas.microsoft.com/office/powerpoint/2010/main" val="32590371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738" y="1532586"/>
            <a:ext cx="846142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err="1" smtClean="0"/>
              <a:t>Countplot</a:t>
            </a:r>
            <a:r>
              <a:rPr lang="en-US" sz="2400" b="1" dirty="0" smtClean="0"/>
              <a:t> of rating:</a:t>
            </a:r>
          </a:p>
          <a:p>
            <a:endParaRPr lang="en-IN" sz="2400" b="1"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293" t="16589" r="22980" b="61852"/>
          <a:stretch/>
        </p:blipFill>
        <p:spPr>
          <a:xfrm>
            <a:off x="1794188" y="2058784"/>
            <a:ext cx="6654800" cy="1051984"/>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3535" t="16589" r="17804" b="7279"/>
          <a:stretch/>
        </p:blipFill>
        <p:spPr>
          <a:xfrm>
            <a:off x="1794188" y="3110768"/>
            <a:ext cx="6654800" cy="3621152"/>
          </a:xfrm>
          <a:prstGeom prst="rect">
            <a:avLst/>
          </a:prstGeom>
        </p:spPr>
      </p:pic>
    </p:spTree>
    <p:extLst>
      <p:ext uri="{BB962C8B-B14F-4D97-AF65-F5344CB8AC3E}">
        <p14:creationId xmlns:p14="http://schemas.microsoft.com/office/powerpoint/2010/main" val="1703776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6406" y="1287887"/>
            <a:ext cx="8461420" cy="830997"/>
          </a:xfrm>
          <a:prstGeom prst="rect">
            <a:avLst/>
          </a:prstGeom>
          <a:noFill/>
        </p:spPr>
        <p:txBody>
          <a:bodyPr wrap="square" rtlCol="0">
            <a:spAutoFit/>
          </a:bodyPr>
          <a:lstStyle/>
          <a:p>
            <a:r>
              <a:rPr lang="en-US" sz="2400" b="1" dirty="0" smtClean="0"/>
              <a:t>DASHBOARD using Power BI:</a:t>
            </a:r>
          </a:p>
          <a:p>
            <a:endParaRPr lang="en-IN" sz="2400" b="1"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4853" t="22289" r="19590" b="13261"/>
          <a:stretch/>
        </p:blipFill>
        <p:spPr>
          <a:xfrm>
            <a:off x="1376406" y="1948084"/>
            <a:ext cx="8360022" cy="4620872"/>
          </a:xfrm>
          <a:prstGeom prst="rect">
            <a:avLst/>
          </a:prstGeom>
        </p:spPr>
      </p:pic>
    </p:spTree>
    <p:extLst>
      <p:ext uri="{BB962C8B-B14F-4D97-AF65-F5344CB8AC3E}">
        <p14:creationId xmlns:p14="http://schemas.microsoft.com/office/powerpoint/2010/main" val="40359021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81070" y="1738648"/>
            <a:ext cx="9401578" cy="4893647"/>
          </a:xfrm>
          <a:prstGeom prst="rect">
            <a:avLst/>
          </a:prstGeom>
          <a:noFill/>
        </p:spPr>
        <p:txBody>
          <a:bodyPr wrap="square" rtlCol="0">
            <a:spAutoFit/>
          </a:bodyPr>
          <a:lstStyle/>
          <a:p>
            <a:r>
              <a:rPr lang="en-US" sz="2400" b="1" dirty="0" smtClean="0"/>
              <a:t>ANALYSIS:</a:t>
            </a:r>
          </a:p>
          <a:p>
            <a:endParaRPr lang="en-US" sz="2400" b="1" dirty="0" smtClean="0"/>
          </a:p>
          <a:p>
            <a:pPr marL="285750" indent="-285750">
              <a:buFont typeface="Wingdings" panose="05000000000000000000" pitchFamily="2" charset="2"/>
              <a:buChar char="Ø"/>
            </a:pPr>
            <a:r>
              <a:rPr lang="en-US" b="1" dirty="0"/>
              <a:t>Key Metrics </a:t>
            </a:r>
            <a:r>
              <a:rPr lang="en-US" b="1" dirty="0" smtClean="0"/>
              <a:t>Displayed</a:t>
            </a:r>
          </a:p>
          <a:p>
            <a:endParaRPr lang="en-US" b="1" dirty="0"/>
          </a:p>
          <a:p>
            <a:r>
              <a:rPr lang="en-US" b="1" dirty="0"/>
              <a:t>Average Rating</a:t>
            </a:r>
            <a:r>
              <a:rPr lang="en-US" dirty="0"/>
              <a:t>:</a:t>
            </a:r>
          </a:p>
          <a:p>
            <a:pPr lvl="1"/>
            <a:r>
              <a:rPr lang="en-US" b="1" dirty="0"/>
              <a:t>4.09</a:t>
            </a:r>
            <a:r>
              <a:rPr lang="en-US" dirty="0"/>
              <a:t> </a:t>
            </a:r>
            <a:r>
              <a:rPr lang="en-US" dirty="0" err="1" smtClean="0"/>
              <a:t>stars.This</a:t>
            </a:r>
            <a:r>
              <a:rPr lang="en-US" dirty="0" smtClean="0"/>
              <a:t> </a:t>
            </a:r>
            <a:r>
              <a:rPr lang="en-US" dirty="0"/>
              <a:t>represents the average rating across all products.</a:t>
            </a:r>
          </a:p>
          <a:p>
            <a:r>
              <a:rPr lang="en-US" b="1" dirty="0"/>
              <a:t>Total Reviews</a:t>
            </a:r>
            <a:r>
              <a:rPr lang="en-US" dirty="0"/>
              <a:t>:</a:t>
            </a:r>
          </a:p>
          <a:p>
            <a:pPr lvl="1"/>
            <a:r>
              <a:rPr lang="en-US" b="1" dirty="0"/>
              <a:t>1,183</a:t>
            </a:r>
            <a:r>
              <a:rPr lang="en-US" dirty="0"/>
              <a:t> total reviews have been collected.</a:t>
            </a:r>
          </a:p>
          <a:p>
            <a:r>
              <a:rPr lang="en-US" b="1" dirty="0"/>
              <a:t>Total Price</a:t>
            </a:r>
            <a:r>
              <a:rPr lang="en-US" dirty="0"/>
              <a:t>:</a:t>
            </a:r>
          </a:p>
          <a:p>
            <a:pPr lvl="1"/>
            <a:r>
              <a:rPr lang="en-US" b="1" dirty="0"/>
              <a:t>₹4.39M</a:t>
            </a:r>
            <a:r>
              <a:rPr lang="en-US" dirty="0"/>
              <a:t> represents the cumulative price of all the products listed.</a:t>
            </a:r>
          </a:p>
          <a:p>
            <a:r>
              <a:rPr lang="en-US" b="1" dirty="0"/>
              <a:t>Total Products</a:t>
            </a:r>
            <a:r>
              <a:rPr lang="en-US" dirty="0"/>
              <a:t>:</a:t>
            </a:r>
          </a:p>
          <a:p>
            <a:pPr lvl="1"/>
            <a:r>
              <a:rPr lang="en-US" b="1" dirty="0"/>
              <a:t>1,335</a:t>
            </a:r>
            <a:r>
              <a:rPr lang="en-US" dirty="0"/>
              <a:t> products are included in this analysis.</a:t>
            </a:r>
          </a:p>
          <a:p>
            <a:r>
              <a:rPr lang="en-US" b="1" dirty="0"/>
              <a:t>Total Categories</a:t>
            </a:r>
            <a:r>
              <a:rPr lang="en-US" dirty="0"/>
              <a:t>:</a:t>
            </a:r>
          </a:p>
          <a:p>
            <a:pPr lvl="1"/>
            <a:r>
              <a:rPr lang="en-US" b="1" dirty="0"/>
              <a:t>9</a:t>
            </a:r>
            <a:r>
              <a:rPr lang="en-US" dirty="0"/>
              <a:t> different product categories are analyzed</a:t>
            </a:r>
          </a:p>
          <a:p>
            <a:endParaRPr lang="en-US" sz="2400" b="1" dirty="0" smtClean="0"/>
          </a:p>
          <a:p>
            <a:pPr marL="342900" indent="-342900">
              <a:buFont typeface="Arial" panose="020B0604020202020204" pitchFamily="34" charset="0"/>
              <a:buChar char="•"/>
            </a:pPr>
            <a:endParaRPr lang="en-IN" sz="2400" b="1" dirty="0"/>
          </a:p>
        </p:txBody>
      </p:sp>
    </p:spTree>
    <p:extLst>
      <p:ext uri="{BB962C8B-B14F-4D97-AF65-F5344CB8AC3E}">
        <p14:creationId xmlns:p14="http://schemas.microsoft.com/office/powerpoint/2010/main" val="3664151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91673" y="1262130"/>
            <a:ext cx="9195515"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t>Insights and </a:t>
            </a:r>
            <a:r>
              <a:rPr lang="en-US" b="1" dirty="0" smtClean="0"/>
              <a:t>Observations</a:t>
            </a:r>
          </a:p>
          <a:p>
            <a:endParaRPr lang="en-US" b="1" dirty="0"/>
          </a:p>
          <a:p>
            <a:r>
              <a:rPr lang="en-US" b="1" dirty="0"/>
              <a:t>High Ratings Correlation</a:t>
            </a:r>
            <a:r>
              <a:rPr lang="en-US" dirty="0"/>
              <a:t>: Categories like "Musical Instruments" and "Home &amp; Kitchen" have higher average ratings, which could indicate better product quality or customer satisfaction in these categories</a:t>
            </a:r>
            <a:r>
              <a:rPr lang="en-US" dirty="0" smtClean="0"/>
              <a:t>.</a:t>
            </a:r>
          </a:p>
          <a:p>
            <a:endParaRPr lang="en-US" dirty="0"/>
          </a:p>
          <a:p>
            <a:r>
              <a:rPr lang="en-US" b="1" dirty="0"/>
              <a:t>Discount Impact</a:t>
            </a:r>
            <a:r>
              <a:rPr lang="en-US" dirty="0"/>
              <a:t>: Products with a 60% discount seem to attract more reviews, possibly indicating that customers are more likely to buy and review heavily discounted items</a:t>
            </a:r>
            <a:r>
              <a:rPr lang="en-US" dirty="0" smtClean="0"/>
              <a:t>.</a:t>
            </a:r>
          </a:p>
          <a:p>
            <a:endParaRPr lang="en-US" dirty="0"/>
          </a:p>
          <a:p>
            <a:r>
              <a:rPr lang="en-US" b="1" dirty="0"/>
              <a:t>Price vs. Rating Distribution</a:t>
            </a:r>
            <a:r>
              <a:rPr lang="en-US" dirty="0"/>
              <a:t>: Most products priced under ₹60K show a wide range of ratings, suggesting that there’s no direct correlation between price and customer satisfaction in these ranges</a:t>
            </a:r>
            <a:r>
              <a:rPr lang="en-US" dirty="0" smtClean="0"/>
              <a:t>.</a:t>
            </a:r>
          </a:p>
          <a:p>
            <a:endParaRPr lang="en-US" dirty="0"/>
          </a:p>
          <a:p>
            <a:r>
              <a:rPr lang="en-US" b="1" dirty="0"/>
              <a:t>Predominance of High Ratings</a:t>
            </a:r>
            <a:r>
              <a:rPr lang="en-US" dirty="0"/>
              <a:t>: A significant portion of products (74.45%) are rated between 4 to 5 stars, which might suggest that customers are generally satisfied with their purchases or that the product listing features higher-rated items.</a:t>
            </a:r>
          </a:p>
          <a:p>
            <a:endParaRPr lang="en-IN" dirty="0"/>
          </a:p>
        </p:txBody>
      </p:sp>
    </p:spTree>
    <p:extLst>
      <p:ext uri="{BB962C8B-B14F-4D97-AF65-F5344CB8AC3E}">
        <p14:creationId xmlns:p14="http://schemas.microsoft.com/office/powerpoint/2010/main" val="36801296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48496" y="1481070"/>
            <a:ext cx="5053558" cy="4062651"/>
          </a:xfrm>
          <a:prstGeom prst="rect">
            <a:avLst/>
          </a:prstGeom>
          <a:noFill/>
        </p:spPr>
        <p:txBody>
          <a:bodyPr wrap="square" rtlCol="0">
            <a:spAutoFit/>
          </a:bodyPr>
          <a:lstStyle/>
          <a:p>
            <a:r>
              <a:rPr lang="en-US" sz="2400" b="1" dirty="0" smtClean="0"/>
              <a:t>CONCLUSION:</a:t>
            </a:r>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US" sz="2400" b="1" dirty="0"/>
          </a:p>
          <a:p>
            <a:endParaRPr lang="en-US" sz="2400" b="1" dirty="0" smtClean="0"/>
          </a:p>
          <a:p>
            <a:endParaRPr lang="en-IN" dirty="0"/>
          </a:p>
        </p:txBody>
      </p:sp>
      <p:sp>
        <p:nvSpPr>
          <p:cNvPr id="8" name="Rectangle 5"/>
          <p:cNvSpPr>
            <a:spLocks noChangeArrowheads="1"/>
          </p:cNvSpPr>
          <p:nvPr/>
        </p:nvSpPr>
        <p:spPr bwMode="auto">
          <a:xfrm>
            <a:off x="1648496" y="2295368"/>
            <a:ext cx="922127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This Power BI dashboard offers a clear and comprehensive overview of product performance on Amazon, leveraging key metrics such as average ratings, total reviews, and product prices. The analysis indicates that certain categories like "Musical Instruments" and "Home &amp; Kitchen" have higher customer satisfaction, while the distribution of ratings across various price points and discount levels suggests complex consumer behavior patterns. The predominance of high ratings (4-5 stars) across most products reflects overall positive customer feedback. However, the data also highlights opportunities for targeted marketing strategies, particularly around discounting practices that effectively drive customer engagement. Future iterations of this dashboard could benefit from enhanced interactivity and deeper analysis of customer feedback trends to provide more granular insights into product performance and customer preferences.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61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738" y="1532586"/>
            <a:ext cx="8854762" cy="4524315"/>
          </a:xfrm>
          <a:prstGeom prst="rect">
            <a:avLst/>
          </a:prstGeom>
          <a:noFill/>
        </p:spPr>
        <p:txBody>
          <a:bodyPr wrap="square" rtlCol="0">
            <a:spAutoFit/>
          </a:bodyPr>
          <a:lstStyle/>
          <a:p>
            <a:pPr algn="ctr"/>
            <a:r>
              <a:rPr lang="en-US" sz="3200" b="1" dirty="0" smtClean="0"/>
              <a:t>PROJECT OBJECTIVES:</a:t>
            </a:r>
          </a:p>
          <a:p>
            <a:pPr marL="342900" indent="-342900">
              <a:buFont typeface="+mj-lt"/>
              <a:buAutoNum type="arabicPeriod"/>
            </a:pPr>
            <a:endParaRPr lang="en-US" sz="3200" dirty="0"/>
          </a:p>
          <a:p>
            <a:pPr marL="342900" indent="-342900">
              <a:buFont typeface="+mj-lt"/>
              <a:buAutoNum type="arabicPeriod"/>
            </a:pPr>
            <a:r>
              <a:rPr lang="en-US" sz="3200" dirty="0" smtClean="0"/>
              <a:t>Problem definition</a:t>
            </a:r>
          </a:p>
          <a:p>
            <a:pPr marL="342900" indent="-342900">
              <a:buFont typeface="+mj-lt"/>
              <a:buAutoNum type="arabicPeriod"/>
            </a:pPr>
            <a:r>
              <a:rPr lang="en-US" sz="3200" dirty="0" smtClean="0"/>
              <a:t>Data collection</a:t>
            </a:r>
          </a:p>
          <a:p>
            <a:pPr marL="342900" indent="-342900">
              <a:buFont typeface="+mj-lt"/>
              <a:buAutoNum type="arabicPeriod"/>
            </a:pPr>
            <a:r>
              <a:rPr lang="en-US" sz="3200" dirty="0" smtClean="0"/>
              <a:t>Data processing</a:t>
            </a:r>
          </a:p>
          <a:p>
            <a:pPr marL="342900" indent="-342900">
              <a:buFont typeface="+mj-lt"/>
              <a:buAutoNum type="arabicPeriod"/>
            </a:pPr>
            <a:r>
              <a:rPr lang="en-IN" sz="3200" dirty="0" smtClean="0"/>
              <a:t>Exploratory Data Analysis (EDA)</a:t>
            </a:r>
          </a:p>
          <a:p>
            <a:pPr marL="342900" indent="-342900">
              <a:buFont typeface="+mj-lt"/>
              <a:buAutoNum type="arabicPeriod"/>
            </a:pPr>
            <a:r>
              <a:rPr lang="en-US" sz="3200" dirty="0" smtClean="0"/>
              <a:t>Visualization using dashboards in </a:t>
            </a:r>
            <a:r>
              <a:rPr lang="en-US" sz="3200" dirty="0" err="1" smtClean="0"/>
              <a:t>Tableu</a:t>
            </a:r>
            <a:endParaRPr lang="en-US" sz="3200" dirty="0" smtClean="0"/>
          </a:p>
          <a:p>
            <a:pPr marL="342900" indent="-342900">
              <a:buFont typeface="+mj-lt"/>
              <a:buAutoNum type="arabicPeriod"/>
            </a:pPr>
            <a:r>
              <a:rPr lang="en-US" sz="3200" dirty="0" smtClean="0"/>
              <a:t>Conclusion</a:t>
            </a:r>
          </a:p>
          <a:p>
            <a:endParaRPr lang="en-IN" sz="3200"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127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52500" y="1333500"/>
            <a:ext cx="10496550" cy="2862322"/>
          </a:xfrm>
          <a:prstGeom prst="rect">
            <a:avLst/>
          </a:prstGeom>
          <a:noFill/>
        </p:spPr>
        <p:txBody>
          <a:bodyPr wrap="square" rtlCol="0">
            <a:spAutoFit/>
          </a:bodyPr>
          <a:lstStyle/>
          <a:p>
            <a:r>
              <a:rPr lang="en-US" sz="3600" b="1" dirty="0" smtClean="0"/>
              <a:t>1.Problem definition:</a:t>
            </a:r>
          </a:p>
          <a:p>
            <a:endParaRPr lang="en-US" sz="3600" dirty="0" smtClean="0"/>
          </a:p>
          <a:p>
            <a:pPr marL="571500" indent="-571500">
              <a:buFont typeface="Arial" panose="020B0604020202020204" pitchFamily="34" charset="0"/>
              <a:buChar char="•"/>
            </a:pPr>
            <a:r>
              <a:rPr lang="en-US" sz="3600" dirty="0" smtClean="0"/>
              <a:t>Find the sales in amazon product</a:t>
            </a:r>
          </a:p>
          <a:p>
            <a:pPr marL="571500" indent="-571500">
              <a:buFont typeface="Arial" panose="020B0604020202020204" pitchFamily="34" charset="0"/>
              <a:buChar char="•"/>
            </a:pPr>
            <a:r>
              <a:rPr lang="en-US" sz="3600" dirty="0" smtClean="0"/>
              <a:t>Determine profit and loss </a:t>
            </a:r>
          </a:p>
          <a:p>
            <a:pPr marL="571500" indent="-571500">
              <a:buFont typeface="Arial" panose="020B0604020202020204" pitchFamily="34" charset="0"/>
              <a:buChar char="•"/>
            </a:pPr>
            <a:r>
              <a:rPr lang="en-US" sz="3600" dirty="0" smtClean="0"/>
              <a:t>Rating and reviews of the  products</a:t>
            </a:r>
            <a:endParaRPr lang="en-US" sz="3600" dirty="0"/>
          </a:p>
        </p:txBody>
      </p:sp>
    </p:spTree>
    <p:extLst>
      <p:ext uri="{BB962C8B-B14F-4D97-AF65-F5344CB8AC3E}">
        <p14:creationId xmlns:p14="http://schemas.microsoft.com/office/powerpoint/2010/main" val="2183750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8250" y="1504950"/>
            <a:ext cx="7981950" cy="1077218"/>
          </a:xfrm>
          <a:prstGeom prst="rect">
            <a:avLst/>
          </a:prstGeom>
          <a:noFill/>
        </p:spPr>
        <p:txBody>
          <a:bodyPr wrap="square" rtlCol="0">
            <a:spAutoFit/>
          </a:bodyPr>
          <a:lstStyle/>
          <a:p>
            <a:r>
              <a:rPr lang="en-US" sz="3200" b="1" dirty="0" smtClean="0"/>
              <a:t>2. Data Collection:</a:t>
            </a:r>
          </a:p>
          <a:p>
            <a:endParaRPr lang="en-IN" sz="3200" b="1"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4546" t="26246" r="1515" b="7391"/>
          <a:stretch/>
        </p:blipFill>
        <p:spPr>
          <a:xfrm>
            <a:off x="990600" y="2247901"/>
            <a:ext cx="10201258" cy="4039494"/>
          </a:xfrm>
          <a:prstGeom prst="rect">
            <a:avLst/>
          </a:prstGeom>
        </p:spPr>
      </p:pic>
    </p:spTree>
    <p:extLst>
      <p:ext uri="{BB962C8B-B14F-4D97-AF65-F5344CB8AC3E}">
        <p14:creationId xmlns:p14="http://schemas.microsoft.com/office/powerpoint/2010/main" val="18542800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3183" y="1429555"/>
            <a:ext cx="11998817" cy="1938992"/>
          </a:xfrm>
          <a:prstGeom prst="rect">
            <a:avLst/>
          </a:prstGeom>
          <a:noFill/>
        </p:spPr>
        <p:txBody>
          <a:bodyPr wrap="square" rtlCol="0">
            <a:spAutoFit/>
          </a:bodyPr>
          <a:lstStyle/>
          <a:p>
            <a:r>
              <a:rPr lang="en-US" sz="3200" b="1" dirty="0" smtClean="0"/>
              <a:t>3. Data Processing:</a:t>
            </a:r>
          </a:p>
          <a:p>
            <a:pPr marL="457200" indent="-457200">
              <a:buFont typeface="Wingdings" panose="05000000000000000000" pitchFamily="2" charset="2"/>
              <a:buChar char="Ø"/>
            </a:pPr>
            <a:r>
              <a:rPr lang="en-US" sz="2400" b="1" dirty="0" smtClean="0"/>
              <a:t>Display no. of rows and columns</a:t>
            </a:r>
          </a:p>
          <a:p>
            <a:endParaRPr lang="en-US" sz="3200" b="1" dirty="0"/>
          </a:p>
          <a:p>
            <a:endParaRPr lang="en-US" sz="3200" b="1" dirty="0" smtClean="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944" t="16141" r="31753" b="70423"/>
          <a:stretch/>
        </p:blipFill>
        <p:spPr>
          <a:xfrm>
            <a:off x="692238" y="2652998"/>
            <a:ext cx="9598517" cy="1061752"/>
          </a:xfrm>
          <a:prstGeom prst="rect">
            <a:avLst/>
          </a:prstGeom>
        </p:spPr>
      </p:pic>
      <p:sp>
        <p:nvSpPr>
          <p:cNvPr id="5" name="TextBox 4"/>
          <p:cNvSpPr txBox="1"/>
          <p:nvPr/>
        </p:nvSpPr>
        <p:spPr>
          <a:xfrm>
            <a:off x="232355" y="3981450"/>
            <a:ext cx="10058400" cy="1938992"/>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Summary Statistics</a:t>
            </a:r>
          </a:p>
          <a:p>
            <a:pPr marL="285750" indent="-285750">
              <a:buFont typeface="Wingdings" panose="05000000000000000000" pitchFamily="2" charset="2"/>
              <a:buChar char="Ø"/>
            </a:pPr>
            <a:endParaRPr lang="en-US" sz="2400" b="1" dirty="0"/>
          </a:p>
          <a:p>
            <a:pPr marL="285750" indent="-285750">
              <a:buFont typeface="Wingdings" panose="05000000000000000000" pitchFamily="2" charset="2"/>
              <a:buChar char="Ø"/>
            </a:pPr>
            <a:endParaRPr lang="en-US" sz="2400" b="1" dirty="0" smtClean="0"/>
          </a:p>
          <a:p>
            <a:pPr marL="285750" indent="-285750">
              <a:buFont typeface="Wingdings" panose="05000000000000000000" pitchFamily="2" charset="2"/>
              <a:buChar char="Ø"/>
            </a:pPr>
            <a:endParaRPr lang="en-US" sz="2400" b="1" dirty="0"/>
          </a:p>
          <a:p>
            <a:endParaRPr lang="en-IN" sz="2400" b="1"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3409" t="28267" b="33667"/>
          <a:stretch/>
        </p:blipFill>
        <p:spPr>
          <a:xfrm>
            <a:off x="575255" y="4447485"/>
            <a:ext cx="9715500" cy="2152651"/>
          </a:xfrm>
          <a:prstGeom prst="rect">
            <a:avLst/>
          </a:prstGeom>
        </p:spPr>
      </p:pic>
    </p:spTree>
    <p:extLst>
      <p:ext uri="{BB962C8B-B14F-4D97-AF65-F5344CB8AC3E}">
        <p14:creationId xmlns:p14="http://schemas.microsoft.com/office/powerpoint/2010/main" val="1311235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14747" y="1120167"/>
            <a:ext cx="9069411"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Names of columns</a:t>
            </a:r>
          </a:p>
          <a:p>
            <a:pPr marL="342900" indent="-342900">
              <a:buFont typeface="Wingdings" panose="05000000000000000000" pitchFamily="2" charset="2"/>
              <a:buChar char="Ø"/>
            </a:pPr>
            <a:endParaRPr lang="en-IN" sz="2400" b="1"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788" t="70038" b="6381"/>
          <a:stretch/>
        </p:blipFill>
        <p:spPr>
          <a:xfrm>
            <a:off x="1014747" y="1594705"/>
            <a:ext cx="9677400" cy="1333501"/>
          </a:xfrm>
          <a:prstGeom prst="rect">
            <a:avLst/>
          </a:prstGeom>
        </p:spPr>
      </p:pic>
      <p:sp>
        <p:nvSpPr>
          <p:cNvPr id="3" name="TextBox 2"/>
          <p:cNvSpPr txBox="1"/>
          <p:nvPr/>
        </p:nvSpPr>
        <p:spPr>
          <a:xfrm>
            <a:off x="1014747" y="3905250"/>
            <a:ext cx="9862803" cy="738664"/>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Checking for NULL values</a:t>
            </a:r>
          </a:p>
          <a:p>
            <a:pPr marL="285750" indent="-285750">
              <a:buFont typeface="Wingdings" panose="05000000000000000000" pitchFamily="2" charset="2"/>
              <a:buChar char="Ø"/>
            </a:pPr>
            <a:endParaRPr lang="en-IN" dirty="0"/>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030" t="16140" r="52462" b="6044"/>
          <a:stretch/>
        </p:blipFill>
        <p:spPr>
          <a:xfrm>
            <a:off x="6139161" y="3094255"/>
            <a:ext cx="3654498" cy="3592295"/>
          </a:xfrm>
          <a:prstGeom prst="rect">
            <a:avLst/>
          </a:prstGeom>
        </p:spPr>
      </p:pic>
    </p:spTree>
    <p:extLst>
      <p:ext uri="{BB962C8B-B14F-4D97-AF65-F5344CB8AC3E}">
        <p14:creationId xmlns:p14="http://schemas.microsoft.com/office/powerpoint/2010/main" val="3781070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738" y="1532586"/>
            <a:ext cx="8461420"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Checking for Missing values</a:t>
            </a:r>
          </a:p>
          <a:p>
            <a:pPr marL="342900" indent="-342900">
              <a:buFont typeface="Wingdings" panose="05000000000000000000" pitchFamily="2" charset="2"/>
              <a:buChar char="Ø"/>
            </a:pPr>
            <a:endParaRPr lang="en-IN" sz="2400" b="1"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4167" t="18161" r="18561" b="17497"/>
          <a:stretch/>
        </p:blipFill>
        <p:spPr>
          <a:xfrm>
            <a:off x="1549758" y="2197363"/>
            <a:ext cx="8534400" cy="3995272"/>
          </a:xfrm>
          <a:prstGeom prst="rect">
            <a:avLst/>
          </a:prstGeom>
        </p:spPr>
      </p:pic>
    </p:spTree>
    <p:extLst>
      <p:ext uri="{BB962C8B-B14F-4D97-AF65-F5344CB8AC3E}">
        <p14:creationId xmlns:p14="http://schemas.microsoft.com/office/powerpoint/2010/main" val="33482481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99" y="1532586"/>
            <a:ext cx="9512659"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smtClean="0"/>
              <a:t>Changing the </a:t>
            </a:r>
            <a:r>
              <a:rPr lang="en-US" sz="2400" b="1" dirty="0" err="1" smtClean="0"/>
              <a:t>datatypes</a:t>
            </a:r>
            <a:r>
              <a:rPr lang="en-US" sz="2400" b="1" dirty="0" smtClean="0"/>
              <a:t> of discount , actual price and discount percentage columns.</a:t>
            </a:r>
          </a:p>
          <a:p>
            <a:endParaRPr lang="en-IN" sz="2400" b="1" dirty="0"/>
          </a:p>
        </p:txBody>
      </p:sp>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598" t="45785" r="5682" b="9748"/>
          <a:stretch/>
        </p:blipFill>
        <p:spPr>
          <a:xfrm>
            <a:off x="571499" y="2732915"/>
            <a:ext cx="11267931" cy="3105150"/>
          </a:xfrm>
          <a:prstGeom prst="rect">
            <a:avLst/>
          </a:prstGeom>
        </p:spPr>
      </p:pic>
    </p:spTree>
    <p:extLst>
      <p:ext uri="{BB962C8B-B14F-4D97-AF65-F5344CB8AC3E}">
        <p14:creationId xmlns:p14="http://schemas.microsoft.com/office/powerpoint/2010/main" val="4185203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Amazon Logo PNG Vector - FREE Vector Design - Cdr, Ai, EPS, PNG, 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035" y="382921"/>
            <a:ext cx="2282825" cy="6884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066800" y="1333500"/>
            <a:ext cx="9734550"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smtClean="0"/>
              <a:t>Data Visualization: Scatterplot between product and rating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5303" t="30962" b="36025"/>
          <a:stretch/>
        </p:blipFill>
        <p:spPr>
          <a:xfrm>
            <a:off x="1066800" y="1962149"/>
            <a:ext cx="8953500" cy="1754887"/>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991" t="17487" r="3598" b="8401"/>
          <a:stretch/>
        </p:blipFill>
        <p:spPr>
          <a:xfrm>
            <a:off x="1066800" y="3507486"/>
            <a:ext cx="8953500" cy="3028950"/>
          </a:xfrm>
          <a:prstGeom prst="rect">
            <a:avLst/>
          </a:prstGeom>
        </p:spPr>
      </p:pic>
    </p:spTree>
    <p:extLst>
      <p:ext uri="{BB962C8B-B14F-4D97-AF65-F5344CB8AC3E}">
        <p14:creationId xmlns:p14="http://schemas.microsoft.com/office/powerpoint/2010/main" val="40062457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572</TotalTime>
  <Words>458</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Nikita Pandey</dc:creator>
  <cp:lastModifiedBy>Nikita Pandey</cp:lastModifiedBy>
  <cp:revision>29</cp:revision>
  <dcterms:created xsi:type="dcterms:W3CDTF">2024-08-22T12:44:08Z</dcterms:created>
  <dcterms:modified xsi:type="dcterms:W3CDTF">2024-08-23T15:05:23Z</dcterms:modified>
</cp:coreProperties>
</file>