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2" r:id="rId2"/>
    <p:sldId id="257" r:id="rId3"/>
    <p:sldId id="258" r:id="rId4"/>
    <p:sldId id="259" r:id="rId5"/>
    <p:sldId id="260" r:id="rId6"/>
    <p:sldId id="261" r:id="rId7"/>
    <p:sldId id="256" r:id="rId8"/>
    <p:sldId id="264" r:id="rId9"/>
    <p:sldId id="265" r:id="rId10"/>
    <p:sldId id="266" r:id="rId11"/>
    <p:sldId id="267" r:id="rId12"/>
    <p:sldId id="271" r:id="rId13"/>
    <p:sldId id="272" r:id="rId14"/>
    <p:sldId id="269" r:id="rId15"/>
    <p:sldId id="270" r:id="rId16"/>
    <p:sldId id="268"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90"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9/9/2024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096844" y="2667225"/>
            <a:ext cx="8915399" cy="1126283"/>
          </a:xfrm>
        </p:spPr>
        <p:txBody>
          <a:bodyPr>
            <a:normAutofit/>
          </a:bodyPr>
          <a:lstStyle/>
          <a:p>
            <a:r>
              <a:rPr lang="en-US" sz="5400" b="1" dirty="0" smtClean="0"/>
              <a:t>HR Attrition Data Analysis</a:t>
            </a:r>
            <a:endParaRPr lang="en-IN" sz="5400" b="1" dirty="0"/>
          </a:p>
        </p:txBody>
      </p:sp>
      <p:pic>
        <p:nvPicPr>
          <p:cNvPr id="1026" name="Picture 2" descr="IBM brand resources: accessing high-guality vector logo SVG, brand colors,  and more."/>
          <p:cNvPicPr>
            <a:picLocks noChangeAspect="1" noChangeArrowheads="1"/>
          </p:cNvPicPr>
          <p:nvPr/>
        </p:nvPicPr>
        <p:blipFill rotWithShape="1">
          <a:blip r:embed="rId2">
            <a:extLst>
              <a:ext uri="{28A0092B-C50C-407E-A947-70E740481C1C}">
                <a14:useLocalDpi xmlns:a14="http://schemas.microsoft.com/office/drawing/2010/main" val="0"/>
              </a:ext>
            </a:extLst>
          </a:blip>
          <a:srcRect l="2743" t="23729" r="2868" b="24576"/>
          <a:stretch/>
        </p:blipFill>
        <p:spPr bwMode="auto">
          <a:xfrm>
            <a:off x="5078436" y="96016"/>
            <a:ext cx="2349306" cy="842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2699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BM brand resources: accessing high-guality vector logo SVG, brand colors,  and more."/>
          <p:cNvPicPr>
            <a:picLocks noChangeAspect="1" noChangeArrowheads="1"/>
          </p:cNvPicPr>
          <p:nvPr/>
        </p:nvPicPr>
        <p:blipFill rotWithShape="1">
          <a:blip r:embed="rId2">
            <a:extLst>
              <a:ext uri="{28A0092B-C50C-407E-A947-70E740481C1C}">
                <a14:useLocalDpi xmlns:a14="http://schemas.microsoft.com/office/drawing/2010/main" val="0"/>
              </a:ext>
            </a:extLst>
          </a:blip>
          <a:srcRect l="2743" t="23729" r="2868" b="24576"/>
          <a:stretch/>
        </p:blipFill>
        <p:spPr bwMode="auto">
          <a:xfrm>
            <a:off x="5078436" y="96016"/>
            <a:ext cx="2349306" cy="842987"/>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3"/>
          <a:stretch>
            <a:fillRect/>
          </a:stretch>
        </p:blipFill>
        <p:spPr>
          <a:xfrm>
            <a:off x="2411129" y="1073874"/>
            <a:ext cx="7683920" cy="3875662"/>
          </a:xfrm>
          <a:prstGeom prst="rect">
            <a:avLst/>
          </a:prstGeom>
        </p:spPr>
      </p:pic>
      <p:pic>
        <p:nvPicPr>
          <p:cNvPr id="4" name="Picture 3"/>
          <p:cNvPicPr>
            <a:picLocks noChangeAspect="1"/>
          </p:cNvPicPr>
          <p:nvPr/>
        </p:nvPicPr>
        <p:blipFill>
          <a:blip r:embed="rId4"/>
          <a:stretch>
            <a:fillRect/>
          </a:stretch>
        </p:blipFill>
        <p:spPr>
          <a:xfrm>
            <a:off x="2411129" y="4949536"/>
            <a:ext cx="7683920" cy="1773592"/>
          </a:xfrm>
          <a:prstGeom prst="rect">
            <a:avLst/>
          </a:prstGeom>
        </p:spPr>
      </p:pic>
    </p:spTree>
    <p:extLst>
      <p:ext uri="{BB962C8B-B14F-4D97-AF65-F5344CB8AC3E}">
        <p14:creationId xmlns:p14="http://schemas.microsoft.com/office/powerpoint/2010/main" val="3742154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040573" y="1710622"/>
            <a:ext cx="8915399" cy="1126283"/>
          </a:xfrm>
        </p:spPr>
        <p:txBody>
          <a:bodyPr/>
          <a:lstStyle/>
          <a:p>
            <a:r>
              <a:rPr lang="en-US" b="1" dirty="0" smtClean="0"/>
              <a:t>Data </a:t>
            </a:r>
            <a:r>
              <a:rPr lang="en-US" b="1" dirty="0" err="1" smtClean="0"/>
              <a:t>Visualisation</a:t>
            </a:r>
            <a:r>
              <a:rPr lang="en-US" b="1" dirty="0" smtClean="0"/>
              <a:t> using </a:t>
            </a:r>
            <a:r>
              <a:rPr lang="en-US" b="1" dirty="0" err="1" smtClean="0"/>
              <a:t>PowerBI</a:t>
            </a:r>
            <a:r>
              <a:rPr lang="en-US" b="1" dirty="0" smtClean="0"/>
              <a:t> dashboard:-</a:t>
            </a:r>
          </a:p>
          <a:p>
            <a:endParaRPr lang="en-IN" b="1" dirty="0"/>
          </a:p>
        </p:txBody>
      </p:sp>
      <p:pic>
        <p:nvPicPr>
          <p:cNvPr id="1026" name="Picture 2" descr="IBM brand resources: accessing high-guality vector logo SVG, brand colors,  and more."/>
          <p:cNvPicPr>
            <a:picLocks noChangeAspect="1" noChangeArrowheads="1"/>
          </p:cNvPicPr>
          <p:nvPr/>
        </p:nvPicPr>
        <p:blipFill rotWithShape="1">
          <a:blip r:embed="rId2">
            <a:extLst>
              <a:ext uri="{28A0092B-C50C-407E-A947-70E740481C1C}">
                <a14:useLocalDpi xmlns:a14="http://schemas.microsoft.com/office/drawing/2010/main" val="0"/>
              </a:ext>
            </a:extLst>
          </a:blip>
          <a:srcRect l="2743" t="23729" r="2868" b="24576"/>
          <a:stretch/>
        </p:blipFill>
        <p:spPr bwMode="auto">
          <a:xfrm>
            <a:off x="5078436" y="96016"/>
            <a:ext cx="2349306" cy="842987"/>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3"/>
          <a:stretch>
            <a:fillRect/>
          </a:stretch>
        </p:blipFill>
        <p:spPr>
          <a:xfrm>
            <a:off x="465597" y="2398257"/>
            <a:ext cx="5587172" cy="3180213"/>
          </a:xfrm>
          <a:prstGeom prst="rect">
            <a:avLst/>
          </a:prstGeom>
        </p:spPr>
      </p:pic>
      <p:pic>
        <p:nvPicPr>
          <p:cNvPr id="4" name="Picture 3"/>
          <p:cNvPicPr>
            <a:picLocks noChangeAspect="1"/>
          </p:cNvPicPr>
          <p:nvPr/>
        </p:nvPicPr>
        <p:blipFill>
          <a:blip r:embed="rId4"/>
          <a:stretch>
            <a:fillRect/>
          </a:stretch>
        </p:blipFill>
        <p:spPr>
          <a:xfrm>
            <a:off x="6217919" y="2398257"/>
            <a:ext cx="5751983" cy="3180213"/>
          </a:xfrm>
          <a:prstGeom prst="rect">
            <a:avLst/>
          </a:prstGeom>
        </p:spPr>
      </p:pic>
    </p:spTree>
    <p:extLst>
      <p:ext uri="{BB962C8B-B14F-4D97-AF65-F5344CB8AC3E}">
        <p14:creationId xmlns:p14="http://schemas.microsoft.com/office/powerpoint/2010/main" val="1108906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BM brand resources: accessing high-guality vector logo SVG, brand colors,  and more."/>
          <p:cNvPicPr>
            <a:picLocks noChangeAspect="1" noChangeArrowheads="1"/>
          </p:cNvPicPr>
          <p:nvPr/>
        </p:nvPicPr>
        <p:blipFill rotWithShape="1">
          <a:blip r:embed="rId2">
            <a:extLst>
              <a:ext uri="{28A0092B-C50C-407E-A947-70E740481C1C}">
                <a14:useLocalDpi xmlns:a14="http://schemas.microsoft.com/office/drawing/2010/main" val="0"/>
              </a:ext>
            </a:extLst>
          </a:blip>
          <a:srcRect l="2743" t="23729" r="2868" b="24576"/>
          <a:stretch/>
        </p:blipFill>
        <p:spPr bwMode="auto">
          <a:xfrm>
            <a:off x="5078436" y="96016"/>
            <a:ext cx="2349306" cy="84298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871003" y="1350498"/>
            <a:ext cx="9270610" cy="5262979"/>
          </a:xfrm>
          <a:prstGeom prst="rect">
            <a:avLst/>
          </a:prstGeom>
        </p:spPr>
        <p:txBody>
          <a:bodyPr wrap="square">
            <a:spAutoFit/>
          </a:bodyPr>
          <a:lstStyle/>
          <a:p>
            <a:r>
              <a:rPr lang="en-US" sz="1600" b="1" dirty="0"/>
              <a:t>1. Total Employees and Attrition Rate:</a:t>
            </a:r>
          </a:p>
          <a:p>
            <a:pPr>
              <a:buFont typeface="Arial" panose="020B0604020202020204" pitchFamily="34" charset="0"/>
              <a:buChar char="•"/>
            </a:pPr>
            <a:r>
              <a:rPr lang="en-US" sz="1600" b="1" dirty="0"/>
              <a:t>Total Employees</a:t>
            </a:r>
            <a:r>
              <a:rPr lang="en-US" sz="1600" dirty="0"/>
              <a:t>: 1,470</a:t>
            </a:r>
          </a:p>
          <a:p>
            <a:pPr>
              <a:buFont typeface="Arial" panose="020B0604020202020204" pitchFamily="34" charset="0"/>
              <a:buChar char="•"/>
            </a:pPr>
            <a:r>
              <a:rPr lang="en-US" sz="1600" b="1" dirty="0"/>
              <a:t>Total Attrition</a:t>
            </a:r>
            <a:r>
              <a:rPr lang="en-US" sz="1600" dirty="0"/>
              <a:t>: 237 employees</a:t>
            </a:r>
          </a:p>
          <a:p>
            <a:pPr>
              <a:buFont typeface="Arial" panose="020B0604020202020204" pitchFamily="34" charset="0"/>
              <a:buChar char="•"/>
            </a:pPr>
            <a:r>
              <a:rPr lang="en-US" sz="1600" b="1" dirty="0"/>
              <a:t>Attrition Rate</a:t>
            </a:r>
            <a:r>
              <a:rPr lang="en-US" sz="1600" dirty="0"/>
              <a:t>: 16%</a:t>
            </a:r>
          </a:p>
          <a:p>
            <a:pPr>
              <a:buFont typeface="Arial" panose="020B0604020202020204" pitchFamily="34" charset="0"/>
              <a:buChar char="•"/>
            </a:pPr>
            <a:r>
              <a:rPr lang="en-US" sz="1600" dirty="0"/>
              <a:t>Analysis: The company's overall attrition rate is moderate at 16%, similar to the first report, which suggests that turnover is an ongoing challenge.</a:t>
            </a:r>
          </a:p>
          <a:p>
            <a:r>
              <a:rPr lang="en-US" sz="1600" b="1" dirty="0"/>
              <a:t>2. Employee Count vs. Attrition:</a:t>
            </a:r>
          </a:p>
          <a:p>
            <a:pPr>
              <a:buFont typeface="Arial" panose="020B0604020202020204" pitchFamily="34" charset="0"/>
              <a:buChar char="•"/>
            </a:pPr>
            <a:r>
              <a:rPr lang="en-US" sz="1600" b="1" dirty="0"/>
              <a:t>83.88%</a:t>
            </a:r>
            <a:r>
              <a:rPr lang="en-US" sz="1600" dirty="0"/>
              <a:t> (around 1,233 employees) have not left the company.</a:t>
            </a:r>
          </a:p>
          <a:p>
            <a:pPr>
              <a:buFont typeface="Arial" panose="020B0604020202020204" pitchFamily="34" charset="0"/>
              <a:buChar char="•"/>
            </a:pPr>
            <a:r>
              <a:rPr lang="en-US" sz="1600" b="1" dirty="0"/>
              <a:t>16.12%</a:t>
            </a:r>
            <a:r>
              <a:rPr lang="en-US" sz="1600" dirty="0"/>
              <a:t> (around 237 employees) have left.</a:t>
            </a:r>
          </a:p>
          <a:p>
            <a:pPr>
              <a:buFont typeface="Arial" panose="020B0604020202020204" pitchFamily="34" charset="0"/>
              <a:buChar char="•"/>
            </a:pPr>
            <a:r>
              <a:rPr lang="en-US" sz="1600" dirty="0"/>
              <a:t>Analysis: The majority of employees stay with the company, but the 16.12% attrition suggests that a significant number of employees are still leaving.</a:t>
            </a:r>
          </a:p>
          <a:p>
            <a:r>
              <a:rPr lang="en-US" sz="1600" b="1" dirty="0"/>
              <a:t>3. Attrition Rate by Years at Company:</a:t>
            </a:r>
          </a:p>
          <a:p>
            <a:pPr>
              <a:buFont typeface="Arial" panose="020B0604020202020204" pitchFamily="34" charset="0"/>
              <a:buChar char="•"/>
            </a:pPr>
            <a:r>
              <a:rPr lang="en-US" sz="1600" dirty="0"/>
              <a:t>Attrition is relatively low for employees with fewer than 10 years of service.</a:t>
            </a:r>
          </a:p>
          <a:p>
            <a:pPr>
              <a:buFont typeface="Arial" panose="020B0604020202020204" pitchFamily="34" charset="0"/>
              <a:buChar char="•"/>
            </a:pPr>
            <a:r>
              <a:rPr lang="en-US" sz="1600" dirty="0"/>
              <a:t>There is a notable spike in attrition for employees with over 20 years of service.</a:t>
            </a:r>
          </a:p>
          <a:p>
            <a:pPr>
              <a:buFont typeface="Arial" panose="020B0604020202020204" pitchFamily="34" charset="0"/>
              <a:buChar char="•"/>
            </a:pPr>
            <a:r>
              <a:rPr lang="en-US" sz="1600" dirty="0"/>
              <a:t>Analysis: Longevity doesn’t necessarily equate to retention. Employees with over 20 years at the company seem more likely to leave, possibly due to retirement or other opportunities.</a:t>
            </a:r>
          </a:p>
          <a:p>
            <a:r>
              <a:rPr lang="en-US" sz="1600" b="1" dirty="0"/>
              <a:t>4. Attrition Rate by Distance from Home:</a:t>
            </a:r>
          </a:p>
          <a:p>
            <a:pPr>
              <a:buFont typeface="Arial" panose="020B0604020202020204" pitchFamily="34" charset="0"/>
              <a:buChar char="•"/>
            </a:pPr>
            <a:r>
              <a:rPr lang="en-US" sz="1600" b="1" dirty="0"/>
              <a:t>Very Far</a:t>
            </a:r>
            <a:r>
              <a:rPr lang="en-US" sz="1600" dirty="0"/>
              <a:t>: Higher attrition rate.</a:t>
            </a:r>
          </a:p>
          <a:p>
            <a:pPr>
              <a:buFont typeface="Arial" panose="020B0604020202020204" pitchFamily="34" charset="0"/>
              <a:buChar char="•"/>
            </a:pPr>
            <a:r>
              <a:rPr lang="en-US" sz="1600" b="1" dirty="0"/>
              <a:t>Nearby</a:t>
            </a:r>
            <a:r>
              <a:rPr lang="en-US" sz="1600" dirty="0"/>
              <a:t>: Lower attrition rate.</a:t>
            </a:r>
          </a:p>
          <a:p>
            <a:pPr>
              <a:buFont typeface="Arial" panose="020B0604020202020204" pitchFamily="34" charset="0"/>
              <a:buChar char="•"/>
            </a:pPr>
            <a:r>
              <a:rPr lang="en-US" sz="1600" dirty="0"/>
              <a:t>Analysis: Distance from home affects employee retention, with employees who live far from work more likely to leave, potentially due to commuting difficulties</a:t>
            </a:r>
            <a:r>
              <a:rPr lang="en-US" sz="1600" dirty="0" smtClean="0"/>
              <a:t>.</a:t>
            </a:r>
            <a:endParaRPr lang="en-US" sz="1600" dirty="0"/>
          </a:p>
        </p:txBody>
      </p:sp>
    </p:spTree>
    <p:extLst>
      <p:ext uri="{BB962C8B-B14F-4D97-AF65-F5344CB8AC3E}">
        <p14:creationId xmlns:p14="http://schemas.microsoft.com/office/powerpoint/2010/main" val="31418895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BM brand resources: accessing high-guality vector logo SVG, brand colors,  and more."/>
          <p:cNvPicPr>
            <a:picLocks noChangeAspect="1" noChangeArrowheads="1"/>
          </p:cNvPicPr>
          <p:nvPr/>
        </p:nvPicPr>
        <p:blipFill rotWithShape="1">
          <a:blip r:embed="rId2">
            <a:extLst>
              <a:ext uri="{28A0092B-C50C-407E-A947-70E740481C1C}">
                <a14:useLocalDpi xmlns:a14="http://schemas.microsoft.com/office/drawing/2010/main" val="0"/>
              </a:ext>
            </a:extLst>
          </a:blip>
          <a:srcRect l="2743" t="23729" r="2868" b="24576"/>
          <a:stretch/>
        </p:blipFill>
        <p:spPr bwMode="auto">
          <a:xfrm>
            <a:off x="5078436" y="96016"/>
            <a:ext cx="2349306" cy="84298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899139" y="856357"/>
            <a:ext cx="9340947" cy="6001643"/>
          </a:xfrm>
          <a:prstGeom prst="rect">
            <a:avLst/>
          </a:prstGeom>
        </p:spPr>
        <p:txBody>
          <a:bodyPr wrap="square">
            <a:spAutoFit/>
          </a:bodyPr>
          <a:lstStyle/>
          <a:p>
            <a:r>
              <a:rPr lang="en-US" sz="1600" b="1" dirty="0"/>
              <a:t>5. Attrition Rate by Age Condition:</a:t>
            </a:r>
          </a:p>
          <a:p>
            <a:pPr>
              <a:buFont typeface="Arial" panose="020B0604020202020204" pitchFamily="34" charset="0"/>
              <a:buChar char="•"/>
            </a:pPr>
            <a:r>
              <a:rPr lang="en-US" sz="1600" b="1" dirty="0"/>
              <a:t>Age 18–25</a:t>
            </a:r>
            <a:r>
              <a:rPr lang="en-US" sz="1600" dirty="0"/>
              <a:t>: 9% attrition.</a:t>
            </a:r>
          </a:p>
          <a:p>
            <a:pPr>
              <a:buFont typeface="Arial" panose="020B0604020202020204" pitchFamily="34" charset="0"/>
              <a:buChar char="•"/>
            </a:pPr>
            <a:r>
              <a:rPr lang="en-US" sz="1600" b="1" dirty="0"/>
              <a:t>Age 26–35</a:t>
            </a:r>
            <a:r>
              <a:rPr lang="en-US" sz="1600" dirty="0"/>
              <a:t>: 36% attrition (highest).</a:t>
            </a:r>
          </a:p>
          <a:p>
            <a:pPr>
              <a:buFont typeface="Arial" panose="020B0604020202020204" pitchFamily="34" charset="0"/>
              <a:buChar char="•"/>
            </a:pPr>
            <a:r>
              <a:rPr lang="en-US" sz="1600" b="1" dirty="0"/>
              <a:t>Age 36–45</a:t>
            </a:r>
            <a:r>
              <a:rPr lang="en-US" sz="1600" dirty="0"/>
              <a:t>: 19% attrition.</a:t>
            </a:r>
          </a:p>
          <a:p>
            <a:pPr>
              <a:buFont typeface="Arial" panose="020B0604020202020204" pitchFamily="34" charset="0"/>
              <a:buChar char="•"/>
            </a:pPr>
            <a:r>
              <a:rPr lang="en-US" sz="1600" b="1" dirty="0"/>
              <a:t>Age 46–55</a:t>
            </a:r>
            <a:r>
              <a:rPr lang="en-US" sz="1600" dirty="0"/>
              <a:t>: 17% attrition.</a:t>
            </a:r>
          </a:p>
          <a:p>
            <a:pPr>
              <a:buFont typeface="Arial" panose="020B0604020202020204" pitchFamily="34" charset="0"/>
              <a:buChar char="•"/>
            </a:pPr>
            <a:r>
              <a:rPr lang="en-US" sz="1600" b="1" dirty="0"/>
              <a:t>Age 56–60</a:t>
            </a:r>
            <a:r>
              <a:rPr lang="en-US" sz="1600" dirty="0"/>
              <a:t>: 12% attrition.</a:t>
            </a:r>
          </a:p>
          <a:p>
            <a:pPr>
              <a:buFont typeface="Arial" panose="020B0604020202020204" pitchFamily="34" charset="0"/>
              <a:buChar char="•"/>
            </a:pPr>
            <a:r>
              <a:rPr lang="en-US" sz="1600" b="1" dirty="0"/>
              <a:t>Age 60+</a:t>
            </a:r>
            <a:r>
              <a:rPr lang="en-US" sz="1600" dirty="0"/>
              <a:t>: 9% attrition.</a:t>
            </a:r>
          </a:p>
          <a:p>
            <a:pPr>
              <a:buFont typeface="Arial" panose="020B0604020202020204" pitchFamily="34" charset="0"/>
              <a:buChar char="•"/>
            </a:pPr>
            <a:r>
              <a:rPr lang="en-US" sz="1600" dirty="0"/>
              <a:t>Analysis: Younger employees (especially 26-35 years old) are most likely to leave, possibly due to career growth opportunities or dissatisfaction. Older employees (especially 56 and above) tend to have a lower attrition rate.</a:t>
            </a:r>
          </a:p>
          <a:p>
            <a:r>
              <a:rPr lang="en-US" sz="1600" b="1" dirty="0"/>
              <a:t>6. Attrition Rate by Job Role:</a:t>
            </a:r>
          </a:p>
          <a:p>
            <a:pPr>
              <a:buFont typeface="Arial" panose="020B0604020202020204" pitchFamily="34" charset="0"/>
              <a:buChar char="•"/>
            </a:pPr>
            <a:r>
              <a:rPr lang="en-US" sz="1600" b="1" dirty="0"/>
              <a:t>Sales Representatives</a:t>
            </a:r>
            <a:r>
              <a:rPr lang="en-US" sz="1600" dirty="0"/>
              <a:t>: Highest attrition rate.</a:t>
            </a:r>
          </a:p>
          <a:p>
            <a:pPr>
              <a:buFont typeface="Arial" panose="020B0604020202020204" pitchFamily="34" charset="0"/>
              <a:buChar char="•"/>
            </a:pPr>
            <a:r>
              <a:rPr lang="en-US" sz="1600" b="1" dirty="0"/>
              <a:t>Laboratory Technicians and Human Resources</a:t>
            </a:r>
            <a:r>
              <a:rPr lang="en-US" sz="1600" dirty="0"/>
              <a:t>: Moderate to high attrition.</a:t>
            </a:r>
          </a:p>
          <a:p>
            <a:pPr>
              <a:buFont typeface="Arial" panose="020B0604020202020204" pitchFamily="34" charset="0"/>
              <a:buChar char="•"/>
            </a:pPr>
            <a:r>
              <a:rPr lang="en-US" sz="1600" b="1" dirty="0"/>
              <a:t>Managers and Research Directors</a:t>
            </a:r>
            <a:r>
              <a:rPr lang="en-US" sz="1600" dirty="0"/>
              <a:t>: Lower attrition rates.</a:t>
            </a:r>
          </a:p>
          <a:p>
            <a:pPr>
              <a:buFont typeface="Arial" panose="020B0604020202020204" pitchFamily="34" charset="0"/>
              <a:buChar char="•"/>
            </a:pPr>
            <a:r>
              <a:rPr lang="en-US" sz="1600" dirty="0"/>
              <a:t>Analysis: Sales-related roles seem to have the highest turnover, suggesting potential dissatisfaction or higher mobility. More senior positions like managers and research directors see better retention.</a:t>
            </a:r>
          </a:p>
          <a:p>
            <a:r>
              <a:rPr lang="en-US" sz="1600" b="1" dirty="0"/>
              <a:t>7. Attrition Rate by Education Field and Job Satisfaction:</a:t>
            </a:r>
          </a:p>
          <a:p>
            <a:pPr>
              <a:buFont typeface="Arial" panose="020B0604020202020204" pitchFamily="34" charset="0"/>
              <a:buChar char="•"/>
            </a:pPr>
            <a:r>
              <a:rPr lang="en-US" sz="1600" b="1" dirty="0"/>
              <a:t>Human Resources and Technical Degree</a:t>
            </a:r>
            <a:r>
              <a:rPr lang="en-US" sz="1600" dirty="0"/>
              <a:t>: Higher attrition, especially with lower job satisfaction scores (1–2).</a:t>
            </a:r>
          </a:p>
          <a:p>
            <a:pPr>
              <a:buFont typeface="Arial" panose="020B0604020202020204" pitchFamily="34" charset="0"/>
              <a:buChar char="•"/>
            </a:pPr>
            <a:r>
              <a:rPr lang="en-US" sz="1600" b="1" dirty="0"/>
              <a:t>Life Sciences and Medical</a:t>
            </a:r>
            <a:r>
              <a:rPr lang="en-US" sz="1600" dirty="0"/>
              <a:t>: Lower attrition overall, with employees generally showing higher satisfaction (scores of 3–4).</a:t>
            </a:r>
          </a:p>
          <a:p>
            <a:pPr>
              <a:buFont typeface="Arial" panose="020B0604020202020204" pitchFamily="34" charset="0"/>
              <a:buChar char="•"/>
            </a:pPr>
            <a:r>
              <a:rPr lang="en-US" sz="1600" dirty="0"/>
              <a:t>Analysis: Education fields like HR and Technical roles may need attention in terms of job satisfaction and retention efforts. Life Sciences and Medical fields appear more stable.</a:t>
            </a:r>
            <a:endParaRPr lang="en-US" sz="1600" dirty="0"/>
          </a:p>
        </p:txBody>
      </p:sp>
    </p:spTree>
    <p:extLst>
      <p:ext uri="{BB962C8B-B14F-4D97-AF65-F5344CB8AC3E}">
        <p14:creationId xmlns:p14="http://schemas.microsoft.com/office/powerpoint/2010/main" val="39557206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BM brand resources: accessing high-guality vector logo SVG, brand colors,  and more."/>
          <p:cNvPicPr>
            <a:picLocks noChangeAspect="1" noChangeArrowheads="1"/>
          </p:cNvPicPr>
          <p:nvPr/>
        </p:nvPicPr>
        <p:blipFill rotWithShape="1">
          <a:blip r:embed="rId2">
            <a:extLst>
              <a:ext uri="{28A0092B-C50C-407E-A947-70E740481C1C}">
                <a14:useLocalDpi xmlns:a14="http://schemas.microsoft.com/office/drawing/2010/main" val="0"/>
              </a:ext>
            </a:extLst>
          </a:blip>
          <a:srcRect l="2743" t="23729" r="2868" b="24576"/>
          <a:stretch/>
        </p:blipFill>
        <p:spPr bwMode="auto">
          <a:xfrm>
            <a:off x="5078436" y="96016"/>
            <a:ext cx="2349306" cy="84298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730326" y="1399704"/>
            <a:ext cx="9720775" cy="5016758"/>
          </a:xfrm>
          <a:prstGeom prst="rect">
            <a:avLst/>
          </a:prstGeom>
        </p:spPr>
        <p:txBody>
          <a:bodyPr wrap="square">
            <a:spAutoFit/>
          </a:bodyPr>
          <a:lstStyle/>
          <a:p>
            <a:r>
              <a:rPr lang="en-US" sz="1600" b="1" dirty="0" smtClean="0"/>
              <a:t>8. </a:t>
            </a:r>
            <a:r>
              <a:rPr lang="en-US" sz="1600" b="1" dirty="0"/>
              <a:t>Total Attrition by Gender:</a:t>
            </a:r>
          </a:p>
          <a:p>
            <a:pPr>
              <a:buFont typeface="Arial" panose="020B0604020202020204" pitchFamily="34" charset="0"/>
              <a:buChar char="•"/>
            </a:pPr>
            <a:r>
              <a:rPr lang="en-US" sz="1600" b="1" dirty="0"/>
              <a:t>Males</a:t>
            </a:r>
            <a:r>
              <a:rPr lang="en-US" sz="1600" dirty="0"/>
              <a:t>: 63.29% (150 individuals)</a:t>
            </a:r>
          </a:p>
          <a:p>
            <a:pPr>
              <a:buFont typeface="Arial" panose="020B0604020202020204" pitchFamily="34" charset="0"/>
              <a:buChar char="•"/>
            </a:pPr>
            <a:r>
              <a:rPr lang="en-US" sz="1600" b="1" dirty="0"/>
              <a:t>Females</a:t>
            </a:r>
            <a:r>
              <a:rPr lang="en-US" sz="1600" dirty="0"/>
              <a:t>: 36.71% (87 individuals)</a:t>
            </a:r>
          </a:p>
          <a:p>
            <a:pPr>
              <a:buFont typeface="Arial" panose="020B0604020202020204" pitchFamily="34" charset="0"/>
              <a:buChar char="•"/>
            </a:pPr>
            <a:r>
              <a:rPr lang="en-US" sz="1600" dirty="0"/>
              <a:t>Analysis: Males experience a significantly higher attrition rate compared to females.</a:t>
            </a:r>
          </a:p>
          <a:p>
            <a:r>
              <a:rPr lang="en-US" sz="1600" b="1" dirty="0" smtClean="0"/>
              <a:t>9. </a:t>
            </a:r>
            <a:r>
              <a:rPr lang="en-US" sz="1600" b="1" dirty="0"/>
              <a:t>Total Attrition by Stock Option Level:</a:t>
            </a:r>
          </a:p>
          <a:p>
            <a:pPr>
              <a:buFont typeface="Arial" panose="020B0604020202020204" pitchFamily="34" charset="0"/>
              <a:buChar char="•"/>
            </a:pPr>
            <a:r>
              <a:rPr lang="en-US" sz="1600" b="1" dirty="0"/>
              <a:t>Stock Option Level 0</a:t>
            </a:r>
            <a:r>
              <a:rPr lang="en-US" sz="1600" dirty="0"/>
              <a:t>: 154 employees</a:t>
            </a:r>
          </a:p>
          <a:p>
            <a:pPr>
              <a:buFont typeface="Arial" panose="020B0604020202020204" pitchFamily="34" charset="0"/>
              <a:buChar char="•"/>
            </a:pPr>
            <a:r>
              <a:rPr lang="en-US" sz="1600" b="1" dirty="0"/>
              <a:t>Stock Option Level 1</a:t>
            </a:r>
            <a:r>
              <a:rPr lang="en-US" sz="1600" dirty="0"/>
              <a:t>: 56 employees</a:t>
            </a:r>
          </a:p>
          <a:p>
            <a:pPr>
              <a:buFont typeface="Arial" panose="020B0604020202020204" pitchFamily="34" charset="0"/>
              <a:buChar char="•"/>
            </a:pPr>
            <a:r>
              <a:rPr lang="en-US" sz="1600" b="1" dirty="0"/>
              <a:t>Stock Option Level 2</a:t>
            </a:r>
            <a:r>
              <a:rPr lang="en-US" sz="1600" dirty="0"/>
              <a:t>: 12 employees</a:t>
            </a:r>
          </a:p>
          <a:p>
            <a:pPr>
              <a:buFont typeface="Arial" panose="020B0604020202020204" pitchFamily="34" charset="0"/>
              <a:buChar char="•"/>
            </a:pPr>
            <a:r>
              <a:rPr lang="en-US" sz="1600" b="1" dirty="0"/>
              <a:t>Stock Option Level 3</a:t>
            </a:r>
            <a:r>
              <a:rPr lang="en-US" sz="1600" dirty="0"/>
              <a:t>: 15 employees</a:t>
            </a:r>
          </a:p>
          <a:p>
            <a:pPr>
              <a:buFont typeface="Arial" panose="020B0604020202020204" pitchFamily="34" charset="0"/>
              <a:buChar char="•"/>
            </a:pPr>
            <a:r>
              <a:rPr lang="en-US" sz="1600" dirty="0"/>
              <a:t>Analysis: The majority of employees who left had no stock options (Level 0), suggesting that stock options may have a correlation with retention.</a:t>
            </a:r>
          </a:p>
          <a:p>
            <a:r>
              <a:rPr lang="en-US" sz="1600" b="1" dirty="0" smtClean="0"/>
              <a:t>10. </a:t>
            </a:r>
            <a:r>
              <a:rPr lang="en-US" sz="1600" b="1" dirty="0"/>
              <a:t>Attrition Rate by Job Level:</a:t>
            </a:r>
          </a:p>
          <a:p>
            <a:pPr>
              <a:buFont typeface="Arial" panose="020B0604020202020204" pitchFamily="34" charset="0"/>
              <a:buChar char="•"/>
            </a:pPr>
            <a:r>
              <a:rPr lang="en-US" sz="1600" b="1" dirty="0"/>
              <a:t>Director Level</a:t>
            </a:r>
            <a:r>
              <a:rPr lang="en-US" sz="1600" dirty="0"/>
              <a:t>: Lowest attrition</a:t>
            </a:r>
          </a:p>
          <a:p>
            <a:pPr>
              <a:buFont typeface="Arial" panose="020B0604020202020204" pitchFamily="34" charset="0"/>
              <a:buChar char="•"/>
            </a:pPr>
            <a:r>
              <a:rPr lang="en-US" sz="1600" b="1" dirty="0"/>
              <a:t>Entry Level</a:t>
            </a:r>
            <a:r>
              <a:rPr lang="en-US" sz="1600" dirty="0"/>
              <a:t>: Highest attrition</a:t>
            </a:r>
          </a:p>
          <a:p>
            <a:pPr>
              <a:buFont typeface="Arial" panose="020B0604020202020204" pitchFamily="34" charset="0"/>
              <a:buChar char="•"/>
            </a:pPr>
            <a:r>
              <a:rPr lang="en-US" sz="1600" b="1" dirty="0"/>
              <a:t>Intermediate Level</a:t>
            </a:r>
            <a:r>
              <a:rPr lang="en-US" sz="1600" dirty="0"/>
              <a:t>: Moderate attrition</a:t>
            </a:r>
          </a:p>
          <a:p>
            <a:pPr>
              <a:buFont typeface="Arial" panose="020B0604020202020204" pitchFamily="34" charset="0"/>
              <a:buChar char="•"/>
            </a:pPr>
            <a:r>
              <a:rPr lang="en-US" sz="1600" b="1" dirty="0"/>
              <a:t>Mid Level</a:t>
            </a:r>
            <a:r>
              <a:rPr lang="en-US" sz="1600" dirty="0"/>
              <a:t>: Moderate to high attrition</a:t>
            </a:r>
          </a:p>
          <a:p>
            <a:pPr>
              <a:buFont typeface="Arial" panose="020B0604020202020204" pitchFamily="34" charset="0"/>
              <a:buChar char="•"/>
            </a:pPr>
            <a:r>
              <a:rPr lang="en-US" sz="1600" b="1" dirty="0"/>
              <a:t>Senior Level</a:t>
            </a:r>
            <a:r>
              <a:rPr lang="en-US" sz="1600" dirty="0"/>
              <a:t>: Lower attrition</a:t>
            </a:r>
          </a:p>
          <a:p>
            <a:pPr>
              <a:buFont typeface="Arial" panose="020B0604020202020204" pitchFamily="34" charset="0"/>
              <a:buChar char="•"/>
            </a:pPr>
            <a:r>
              <a:rPr lang="en-US" sz="1600" dirty="0"/>
              <a:t>Analysis: Entry-level positions experience the highest attrition rate, possibly due to career transitions or dissatisfaction at the beginning of employment. Senior and Director levels have lower attrition, which could indicate greater job stability or satisfaction</a:t>
            </a:r>
            <a:r>
              <a:rPr lang="en-US" sz="1600" dirty="0" smtClean="0"/>
              <a:t>.</a:t>
            </a:r>
            <a:endParaRPr lang="en-US" sz="1600" dirty="0"/>
          </a:p>
        </p:txBody>
      </p:sp>
    </p:spTree>
    <p:extLst>
      <p:ext uri="{BB962C8B-B14F-4D97-AF65-F5344CB8AC3E}">
        <p14:creationId xmlns:p14="http://schemas.microsoft.com/office/powerpoint/2010/main" val="36915257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BM brand resources: accessing high-guality vector logo SVG, brand colors,  and more."/>
          <p:cNvPicPr>
            <a:picLocks noChangeAspect="1" noChangeArrowheads="1"/>
          </p:cNvPicPr>
          <p:nvPr/>
        </p:nvPicPr>
        <p:blipFill rotWithShape="1">
          <a:blip r:embed="rId2">
            <a:extLst>
              <a:ext uri="{28A0092B-C50C-407E-A947-70E740481C1C}">
                <a14:useLocalDpi xmlns:a14="http://schemas.microsoft.com/office/drawing/2010/main" val="0"/>
              </a:ext>
            </a:extLst>
          </a:blip>
          <a:srcRect l="2743" t="23729" r="2868" b="24576"/>
          <a:stretch/>
        </p:blipFill>
        <p:spPr bwMode="auto">
          <a:xfrm>
            <a:off x="5078436" y="96016"/>
            <a:ext cx="2349306" cy="84298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006990" y="1301159"/>
            <a:ext cx="9345637" cy="5078313"/>
          </a:xfrm>
          <a:prstGeom prst="rect">
            <a:avLst/>
          </a:prstGeom>
        </p:spPr>
        <p:txBody>
          <a:bodyPr wrap="square">
            <a:spAutoFit/>
          </a:bodyPr>
          <a:lstStyle/>
          <a:p>
            <a:pPr lvl="0"/>
            <a:r>
              <a:rPr lang="en-US" b="1" dirty="0" smtClean="0">
                <a:solidFill>
                  <a:prstClr val="black"/>
                </a:solidFill>
              </a:rPr>
              <a:t>11. </a:t>
            </a:r>
            <a:r>
              <a:rPr lang="en-US" b="1" dirty="0">
                <a:solidFill>
                  <a:prstClr val="black"/>
                </a:solidFill>
              </a:rPr>
              <a:t>Attrition Rate and Monthly Income Range by Department:</a:t>
            </a:r>
          </a:p>
          <a:p>
            <a:pPr lvl="0">
              <a:buFont typeface="Arial" panose="020B0604020202020204" pitchFamily="34" charset="0"/>
              <a:buChar char="•"/>
            </a:pPr>
            <a:r>
              <a:rPr lang="en-US" b="1" dirty="0">
                <a:solidFill>
                  <a:prstClr val="black"/>
                </a:solidFill>
              </a:rPr>
              <a:t>Sales</a:t>
            </a:r>
            <a:r>
              <a:rPr lang="en-US" dirty="0">
                <a:solidFill>
                  <a:prstClr val="black"/>
                </a:solidFill>
              </a:rPr>
              <a:t>: High attrition, mostly in the $2k–$5k income range.</a:t>
            </a:r>
          </a:p>
          <a:p>
            <a:pPr lvl="0">
              <a:buFont typeface="Arial" panose="020B0604020202020204" pitchFamily="34" charset="0"/>
              <a:buChar char="•"/>
            </a:pPr>
            <a:r>
              <a:rPr lang="en-US" b="1" dirty="0">
                <a:solidFill>
                  <a:prstClr val="black"/>
                </a:solidFill>
              </a:rPr>
              <a:t>Human Resources</a:t>
            </a:r>
            <a:r>
              <a:rPr lang="en-US" dirty="0">
                <a:solidFill>
                  <a:prstClr val="black"/>
                </a:solidFill>
              </a:rPr>
              <a:t>: High attrition, especially in the $8k–$10k range.</a:t>
            </a:r>
          </a:p>
          <a:p>
            <a:pPr lvl="0">
              <a:buFont typeface="Arial" panose="020B0604020202020204" pitchFamily="34" charset="0"/>
              <a:buChar char="•"/>
            </a:pPr>
            <a:r>
              <a:rPr lang="en-US" b="1" dirty="0">
                <a:solidFill>
                  <a:prstClr val="black"/>
                </a:solidFill>
              </a:rPr>
              <a:t>Research &amp; Development</a:t>
            </a:r>
            <a:r>
              <a:rPr lang="en-US" dirty="0">
                <a:solidFill>
                  <a:prstClr val="black"/>
                </a:solidFill>
              </a:rPr>
              <a:t>: Relatively lower attrition, with a concentration in the $5k–$8k and $8k–$10k ranges.</a:t>
            </a:r>
          </a:p>
          <a:p>
            <a:pPr lvl="0">
              <a:buFont typeface="Arial" panose="020B0604020202020204" pitchFamily="34" charset="0"/>
              <a:buChar char="•"/>
            </a:pPr>
            <a:r>
              <a:rPr lang="en-US" dirty="0">
                <a:solidFill>
                  <a:prstClr val="black"/>
                </a:solidFill>
              </a:rPr>
              <a:t>Analysis: Sales and HR departments have higher attrition, possibly due to role stress or workload, with varying income ranges playing a role. Research &amp; Development appears more stable.</a:t>
            </a:r>
          </a:p>
          <a:p>
            <a:pPr lvl="0"/>
            <a:r>
              <a:rPr lang="en-US" b="1" dirty="0" smtClean="0">
                <a:solidFill>
                  <a:prstClr val="black"/>
                </a:solidFill>
              </a:rPr>
              <a:t>12. </a:t>
            </a:r>
            <a:r>
              <a:rPr lang="en-US" b="1" dirty="0">
                <a:solidFill>
                  <a:prstClr val="black"/>
                </a:solidFill>
              </a:rPr>
              <a:t>Total Attrition by Percent Salary Hike:</a:t>
            </a:r>
          </a:p>
          <a:p>
            <a:pPr lvl="0">
              <a:buFont typeface="Arial" panose="020B0604020202020204" pitchFamily="34" charset="0"/>
              <a:buChar char="•"/>
            </a:pPr>
            <a:r>
              <a:rPr lang="en-US" dirty="0">
                <a:solidFill>
                  <a:prstClr val="black"/>
                </a:solidFill>
              </a:rPr>
              <a:t>As the percent salary hike increases, attrition generally decreases.</a:t>
            </a:r>
          </a:p>
          <a:p>
            <a:pPr lvl="0">
              <a:buFont typeface="Arial" panose="020B0604020202020204" pitchFamily="34" charset="0"/>
              <a:buChar char="•"/>
            </a:pPr>
            <a:r>
              <a:rPr lang="en-US" dirty="0">
                <a:solidFill>
                  <a:prstClr val="black"/>
                </a:solidFill>
              </a:rPr>
              <a:t>Peak attrition is seen at a salary hike of around 10%.</a:t>
            </a:r>
          </a:p>
          <a:p>
            <a:pPr lvl="0">
              <a:buFont typeface="Arial" panose="020B0604020202020204" pitchFamily="34" charset="0"/>
              <a:buChar char="•"/>
            </a:pPr>
            <a:r>
              <a:rPr lang="en-US" dirty="0">
                <a:solidFill>
                  <a:prstClr val="black"/>
                </a:solidFill>
              </a:rPr>
              <a:t>Analysis: Employees who receive higher salary hikes are less likely to leave, suggesting that salary increases can help with retention.</a:t>
            </a:r>
          </a:p>
          <a:p>
            <a:pPr lvl="0"/>
            <a:r>
              <a:rPr lang="en-US" b="1" dirty="0" smtClean="0">
                <a:solidFill>
                  <a:prstClr val="black"/>
                </a:solidFill>
              </a:rPr>
              <a:t>13. </a:t>
            </a:r>
            <a:r>
              <a:rPr lang="en-US" b="1" dirty="0">
                <a:solidFill>
                  <a:prstClr val="black"/>
                </a:solidFill>
              </a:rPr>
              <a:t>Overall Attrition Rate:</a:t>
            </a:r>
          </a:p>
          <a:p>
            <a:pPr lvl="0">
              <a:buFont typeface="Arial" panose="020B0604020202020204" pitchFamily="34" charset="0"/>
              <a:buChar char="•"/>
            </a:pPr>
            <a:r>
              <a:rPr lang="en-US" dirty="0">
                <a:solidFill>
                  <a:prstClr val="black"/>
                </a:solidFill>
              </a:rPr>
              <a:t>The overall attrition rate is </a:t>
            </a:r>
            <a:r>
              <a:rPr lang="en-US" b="1" dirty="0">
                <a:solidFill>
                  <a:prstClr val="black"/>
                </a:solidFill>
              </a:rPr>
              <a:t>16%</a:t>
            </a:r>
            <a:r>
              <a:rPr lang="en-US" dirty="0">
                <a:solidFill>
                  <a:prstClr val="black"/>
                </a:solidFill>
              </a:rPr>
              <a:t>.</a:t>
            </a:r>
          </a:p>
          <a:p>
            <a:pPr lvl="0">
              <a:buFont typeface="Arial" panose="020B0604020202020204" pitchFamily="34" charset="0"/>
              <a:buChar char="•"/>
            </a:pPr>
            <a:r>
              <a:rPr lang="en-US" dirty="0">
                <a:solidFill>
                  <a:prstClr val="black"/>
                </a:solidFill>
              </a:rPr>
              <a:t>Analysis: This shows a moderate turnover rate for the company, with room to improve retention strategies, especially in critical areas like stock options and salary hikes.</a:t>
            </a:r>
            <a:endParaRPr lang="en-US" dirty="0">
              <a:solidFill>
                <a:prstClr val="black"/>
              </a:solidFill>
            </a:endParaRPr>
          </a:p>
        </p:txBody>
      </p:sp>
    </p:spTree>
    <p:extLst>
      <p:ext uri="{BB962C8B-B14F-4D97-AF65-F5344CB8AC3E}">
        <p14:creationId xmlns:p14="http://schemas.microsoft.com/office/powerpoint/2010/main" val="7927988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040573" y="1049441"/>
            <a:ext cx="8915399" cy="1126283"/>
          </a:xfrm>
        </p:spPr>
        <p:txBody>
          <a:bodyPr>
            <a:normAutofit/>
          </a:bodyPr>
          <a:lstStyle/>
          <a:p>
            <a:r>
              <a:rPr lang="en-US" sz="2800" b="1" dirty="0" smtClean="0"/>
              <a:t>Data Analysis:-</a:t>
            </a:r>
            <a:endParaRPr lang="en-IN" sz="2800" b="1" dirty="0"/>
          </a:p>
        </p:txBody>
      </p:sp>
      <p:pic>
        <p:nvPicPr>
          <p:cNvPr id="1026" name="Picture 2" descr="IBM brand resources: accessing high-guality vector logo SVG, brand colors,  and more."/>
          <p:cNvPicPr>
            <a:picLocks noChangeAspect="1" noChangeArrowheads="1"/>
          </p:cNvPicPr>
          <p:nvPr/>
        </p:nvPicPr>
        <p:blipFill rotWithShape="1">
          <a:blip r:embed="rId2">
            <a:extLst>
              <a:ext uri="{28A0092B-C50C-407E-A947-70E740481C1C}">
                <a14:useLocalDpi xmlns:a14="http://schemas.microsoft.com/office/drawing/2010/main" val="0"/>
              </a:ext>
            </a:extLst>
          </a:blip>
          <a:srcRect l="2743" t="23729" r="2868" b="24576"/>
          <a:stretch/>
        </p:blipFill>
        <p:spPr bwMode="auto">
          <a:xfrm>
            <a:off x="5078436" y="96016"/>
            <a:ext cx="2349306" cy="84298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863346" y="1800665"/>
            <a:ext cx="9269852" cy="4524315"/>
          </a:xfrm>
          <a:prstGeom prst="rect">
            <a:avLst/>
          </a:prstGeom>
          <a:noFill/>
        </p:spPr>
        <p:txBody>
          <a:bodyPr wrap="square" rtlCol="0">
            <a:spAutoFit/>
          </a:bodyPr>
          <a:lstStyle/>
          <a:p>
            <a:pPr marL="285750" indent="-285750">
              <a:buFont typeface="Arial" panose="020B0604020202020204" pitchFamily="34" charset="0"/>
              <a:buChar char="•"/>
            </a:pPr>
            <a:r>
              <a:rPr lang="en-US" dirty="0"/>
              <a:t>Male employees are more likely to leave compared to female employees</a:t>
            </a:r>
            <a:r>
              <a:rPr lang="en-US" dirty="0" smtClean="0"/>
              <a:t>.</a:t>
            </a:r>
          </a:p>
          <a:p>
            <a:pPr marL="285750" indent="-285750">
              <a:buFont typeface="Arial" panose="020B0604020202020204" pitchFamily="34" charset="0"/>
              <a:buChar char="•"/>
            </a:pPr>
            <a:r>
              <a:rPr lang="en-US" dirty="0" smtClean="0"/>
              <a:t>Stock </a:t>
            </a:r>
            <a:r>
              <a:rPr lang="en-US" dirty="0"/>
              <a:t>options appear to influence retention, with those having no stock options being more likely to leave</a:t>
            </a:r>
            <a:r>
              <a:rPr lang="en-US" dirty="0" smtClean="0"/>
              <a:t>.</a:t>
            </a:r>
          </a:p>
          <a:p>
            <a:pPr marL="285750" indent="-285750">
              <a:buFont typeface="Arial" panose="020B0604020202020204" pitchFamily="34" charset="0"/>
              <a:buChar char="•"/>
            </a:pPr>
            <a:r>
              <a:rPr lang="en-US" dirty="0" smtClean="0"/>
              <a:t>Entry-level </a:t>
            </a:r>
            <a:r>
              <a:rPr lang="en-US" dirty="0"/>
              <a:t>positions and Sales &amp; HR departments face the highest turnover, which may need targeted retention efforts</a:t>
            </a:r>
            <a:r>
              <a:rPr lang="en-US" dirty="0" smtClean="0"/>
              <a:t>.</a:t>
            </a:r>
          </a:p>
          <a:p>
            <a:pPr marL="285750" indent="-285750">
              <a:buFont typeface="Arial" panose="020B0604020202020204" pitchFamily="34" charset="0"/>
              <a:buChar char="•"/>
            </a:pPr>
            <a:r>
              <a:rPr lang="en-US" dirty="0" smtClean="0"/>
              <a:t>Salary </a:t>
            </a:r>
            <a:r>
              <a:rPr lang="en-US" dirty="0"/>
              <a:t>hikes have a strong impact on reducing attrition</a:t>
            </a:r>
            <a:r>
              <a:rPr lang="en-US" dirty="0" smtClean="0"/>
              <a:t>.</a:t>
            </a:r>
          </a:p>
          <a:p>
            <a:pPr marL="285750" indent="-285750">
              <a:buFont typeface="Arial" panose="020B0604020202020204" pitchFamily="34" charset="0"/>
              <a:buChar char="•"/>
            </a:pPr>
            <a:r>
              <a:rPr lang="en-US" dirty="0"/>
              <a:t>Employees aged 26-35 and those working as sales representatives are the most prone to leaving the company, indicating a need for targeted retention strategies in these areas</a:t>
            </a:r>
            <a:r>
              <a:rPr lang="en-US" dirty="0" smtClean="0"/>
              <a:t>.</a:t>
            </a:r>
          </a:p>
          <a:p>
            <a:pPr marL="285750" indent="-285750">
              <a:buFont typeface="Arial" panose="020B0604020202020204" pitchFamily="34" charset="0"/>
              <a:buChar char="•"/>
            </a:pPr>
            <a:r>
              <a:rPr lang="en-US" dirty="0" smtClean="0"/>
              <a:t>Long-tenured </a:t>
            </a:r>
            <a:r>
              <a:rPr lang="en-US" dirty="0"/>
              <a:t>employees, particularly those with over 20 years at the company, are also at risk for attrition, which may be linked to retirement or job fatigue</a:t>
            </a:r>
            <a:r>
              <a:rPr lang="en-US" dirty="0" smtClean="0"/>
              <a:t>.</a:t>
            </a:r>
          </a:p>
          <a:p>
            <a:pPr marL="285750" indent="-285750">
              <a:buFont typeface="Arial" panose="020B0604020202020204" pitchFamily="34" charset="0"/>
              <a:buChar char="•"/>
            </a:pPr>
            <a:r>
              <a:rPr lang="en-US" dirty="0" smtClean="0"/>
              <a:t>Distance </a:t>
            </a:r>
            <a:r>
              <a:rPr lang="en-US" dirty="0"/>
              <a:t>from home plays a critical role in employee retention, with those living far from work more likely to leave</a:t>
            </a:r>
            <a:r>
              <a:rPr lang="en-US" dirty="0" smtClean="0"/>
              <a:t>.</a:t>
            </a:r>
          </a:p>
          <a:p>
            <a:pPr marL="285750" indent="-285750">
              <a:buFont typeface="Arial" panose="020B0604020202020204" pitchFamily="34" charset="0"/>
              <a:buChar char="•"/>
            </a:pPr>
            <a:r>
              <a:rPr lang="en-US" dirty="0" smtClean="0"/>
              <a:t>Job </a:t>
            </a:r>
            <a:r>
              <a:rPr lang="en-US" dirty="0"/>
              <a:t>satisfaction is strongly tied to education fields and roles, with lower satisfaction correlating to higher attrition rates, especially in Human Resources and Technical fields.</a:t>
            </a:r>
            <a:endParaRPr lang="en-IN" dirty="0"/>
          </a:p>
        </p:txBody>
      </p:sp>
    </p:spTree>
    <p:extLst>
      <p:ext uri="{BB962C8B-B14F-4D97-AF65-F5344CB8AC3E}">
        <p14:creationId xmlns:p14="http://schemas.microsoft.com/office/powerpoint/2010/main" val="1574240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BM brand resources: accessing high-guality vector logo SVG, brand colors,  and more."/>
          <p:cNvPicPr>
            <a:picLocks noChangeAspect="1" noChangeArrowheads="1"/>
          </p:cNvPicPr>
          <p:nvPr/>
        </p:nvPicPr>
        <p:blipFill rotWithShape="1">
          <a:blip r:embed="rId2">
            <a:extLst>
              <a:ext uri="{28A0092B-C50C-407E-A947-70E740481C1C}">
                <a14:useLocalDpi xmlns:a14="http://schemas.microsoft.com/office/drawing/2010/main" val="0"/>
              </a:ext>
            </a:extLst>
          </a:blip>
          <a:srcRect l="2743" t="23729" r="2868" b="24576"/>
          <a:stretch/>
        </p:blipFill>
        <p:spPr bwMode="auto">
          <a:xfrm>
            <a:off x="5078436" y="96016"/>
            <a:ext cx="2349306" cy="84298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3801937" y="2770387"/>
            <a:ext cx="4902304" cy="1107996"/>
          </a:xfrm>
          <a:prstGeom prst="rect">
            <a:avLst/>
          </a:prstGeom>
          <a:noFill/>
        </p:spPr>
        <p:txBody>
          <a:bodyPr wrap="none" lIns="91440" tIns="45720" rIns="91440" bIns="45720">
            <a:spAutoFit/>
          </a:bodyPr>
          <a:lstStyle/>
          <a:p>
            <a:pPr algn="ctr"/>
            <a:r>
              <a:rPr lang="en-US" sz="6600" dirty="0" smtClean="0">
                <a:ln w="0"/>
                <a:gradFill>
                  <a:gsLst>
                    <a:gs pos="21000">
                      <a:srgbClr val="53575C"/>
                    </a:gs>
                    <a:gs pos="88000">
                      <a:srgbClr val="C5C7CA"/>
                    </a:gs>
                  </a:gsLst>
                  <a:lin ang="5400000"/>
                </a:gradFill>
              </a:rPr>
              <a:t>THANK YOU</a:t>
            </a:r>
            <a:endParaRPr lang="en-US" sz="6600" dirty="0">
              <a:ln w="0"/>
              <a:gradFill>
                <a:gsLst>
                  <a:gs pos="21000">
                    <a:srgbClr val="53575C"/>
                  </a:gs>
                  <a:gs pos="88000">
                    <a:srgbClr val="C5C7CA"/>
                  </a:gs>
                </a:gsLst>
                <a:lin ang="5400000"/>
              </a:gradFill>
            </a:endParaRPr>
          </a:p>
        </p:txBody>
      </p:sp>
    </p:spTree>
    <p:extLst>
      <p:ext uri="{BB962C8B-B14F-4D97-AF65-F5344CB8AC3E}">
        <p14:creationId xmlns:p14="http://schemas.microsoft.com/office/powerpoint/2010/main" val="1500695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040573" y="1710622"/>
            <a:ext cx="8915399" cy="1126283"/>
          </a:xfrm>
        </p:spPr>
        <p:txBody>
          <a:bodyPr>
            <a:normAutofit fontScale="25000" lnSpcReduction="20000"/>
          </a:bodyPr>
          <a:lstStyle/>
          <a:p>
            <a:r>
              <a:rPr lang="en-US" sz="16000" b="1" u="sng" dirty="0" smtClean="0"/>
              <a:t>Project  Objectives:-</a:t>
            </a:r>
          </a:p>
          <a:p>
            <a:endParaRPr lang="en-US" sz="9600" dirty="0" smtClean="0"/>
          </a:p>
          <a:p>
            <a:r>
              <a:rPr lang="en-US" sz="9600" dirty="0" smtClean="0"/>
              <a:t>1.Data Cleaning</a:t>
            </a:r>
          </a:p>
          <a:p>
            <a:endParaRPr lang="en-US" sz="9600" dirty="0" smtClean="0"/>
          </a:p>
          <a:p>
            <a:r>
              <a:rPr lang="en-US" sz="9600" dirty="0" smtClean="0"/>
              <a:t>2. E</a:t>
            </a:r>
            <a:r>
              <a:rPr lang="en-IN" sz="9600" dirty="0" err="1" smtClean="0"/>
              <a:t>xploratory</a:t>
            </a:r>
            <a:r>
              <a:rPr lang="en-IN" sz="9600" dirty="0" smtClean="0"/>
              <a:t> </a:t>
            </a:r>
            <a:r>
              <a:rPr lang="en-IN" sz="9600" dirty="0"/>
              <a:t>Data </a:t>
            </a:r>
            <a:r>
              <a:rPr lang="en-IN" sz="9600" dirty="0" smtClean="0"/>
              <a:t>Analysis</a:t>
            </a:r>
          </a:p>
          <a:p>
            <a:endParaRPr lang="en-US" sz="9600" dirty="0"/>
          </a:p>
          <a:p>
            <a:r>
              <a:rPr lang="en-US" sz="9600" dirty="0" smtClean="0"/>
              <a:t>3.Data Visualization</a:t>
            </a:r>
          </a:p>
        </p:txBody>
      </p:sp>
      <p:pic>
        <p:nvPicPr>
          <p:cNvPr id="1026" name="Picture 2" descr="IBM brand resources: accessing high-guality vector logo SVG, brand colors,  and more."/>
          <p:cNvPicPr>
            <a:picLocks noChangeAspect="1" noChangeArrowheads="1"/>
          </p:cNvPicPr>
          <p:nvPr/>
        </p:nvPicPr>
        <p:blipFill rotWithShape="1">
          <a:blip r:embed="rId2">
            <a:extLst>
              <a:ext uri="{28A0092B-C50C-407E-A947-70E740481C1C}">
                <a14:useLocalDpi xmlns:a14="http://schemas.microsoft.com/office/drawing/2010/main" val="0"/>
              </a:ext>
            </a:extLst>
          </a:blip>
          <a:srcRect l="2743" t="23729" r="2868" b="24576"/>
          <a:stretch/>
        </p:blipFill>
        <p:spPr bwMode="auto">
          <a:xfrm>
            <a:off x="5078436" y="96016"/>
            <a:ext cx="2349306" cy="842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0416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040573" y="1710622"/>
            <a:ext cx="8915399" cy="1126283"/>
          </a:xfrm>
        </p:spPr>
        <p:txBody>
          <a:bodyPr/>
          <a:lstStyle/>
          <a:p>
            <a:r>
              <a:rPr lang="en-US" b="1" dirty="0" smtClean="0"/>
              <a:t>Data Cleaning:-</a:t>
            </a:r>
            <a:endParaRPr lang="en-IN" b="1" dirty="0"/>
          </a:p>
        </p:txBody>
      </p:sp>
      <p:pic>
        <p:nvPicPr>
          <p:cNvPr id="1026" name="Picture 2" descr="IBM brand resources: accessing high-guality vector logo SVG, brand colors,  and more."/>
          <p:cNvPicPr>
            <a:picLocks noChangeAspect="1" noChangeArrowheads="1"/>
          </p:cNvPicPr>
          <p:nvPr/>
        </p:nvPicPr>
        <p:blipFill rotWithShape="1">
          <a:blip r:embed="rId2">
            <a:extLst>
              <a:ext uri="{28A0092B-C50C-407E-A947-70E740481C1C}">
                <a14:useLocalDpi xmlns:a14="http://schemas.microsoft.com/office/drawing/2010/main" val="0"/>
              </a:ext>
            </a:extLst>
          </a:blip>
          <a:srcRect l="2743" t="23729" r="2868" b="24576"/>
          <a:stretch/>
        </p:blipFill>
        <p:spPr bwMode="auto">
          <a:xfrm>
            <a:off x="5078436" y="96016"/>
            <a:ext cx="2349306" cy="842987"/>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3"/>
          <a:stretch>
            <a:fillRect/>
          </a:stretch>
        </p:blipFill>
        <p:spPr>
          <a:xfrm>
            <a:off x="3813936" y="2121972"/>
            <a:ext cx="5368671" cy="2691751"/>
          </a:xfrm>
          <a:prstGeom prst="rect">
            <a:avLst/>
          </a:prstGeom>
        </p:spPr>
      </p:pic>
      <p:pic>
        <p:nvPicPr>
          <p:cNvPr id="4" name="Picture 3"/>
          <p:cNvPicPr>
            <a:picLocks noChangeAspect="1"/>
          </p:cNvPicPr>
          <p:nvPr/>
        </p:nvPicPr>
        <p:blipFill>
          <a:blip r:embed="rId4"/>
          <a:stretch>
            <a:fillRect/>
          </a:stretch>
        </p:blipFill>
        <p:spPr>
          <a:xfrm>
            <a:off x="2907296" y="4982535"/>
            <a:ext cx="7181950" cy="1768980"/>
          </a:xfrm>
          <a:prstGeom prst="rect">
            <a:avLst/>
          </a:prstGeom>
        </p:spPr>
      </p:pic>
    </p:spTree>
    <p:extLst>
      <p:ext uri="{BB962C8B-B14F-4D97-AF65-F5344CB8AC3E}">
        <p14:creationId xmlns:p14="http://schemas.microsoft.com/office/powerpoint/2010/main" val="3325086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BM brand resources: accessing high-guality vector logo SVG, brand colors,  and more."/>
          <p:cNvPicPr>
            <a:picLocks noChangeAspect="1" noChangeArrowheads="1"/>
          </p:cNvPicPr>
          <p:nvPr/>
        </p:nvPicPr>
        <p:blipFill rotWithShape="1">
          <a:blip r:embed="rId2">
            <a:extLst>
              <a:ext uri="{28A0092B-C50C-407E-A947-70E740481C1C}">
                <a14:useLocalDpi xmlns:a14="http://schemas.microsoft.com/office/drawing/2010/main" val="0"/>
              </a:ext>
            </a:extLst>
          </a:blip>
          <a:srcRect l="2743" t="23729" r="2868" b="24576"/>
          <a:stretch/>
        </p:blipFill>
        <p:spPr bwMode="auto">
          <a:xfrm>
            <a:off x="5078436" y="96016"/>
            <a:ext cx="2349306" cy="842987"/>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3"/>
          <a:stretch>
            <a:fillRect/>
          </a:stretch>
        </p:blipFill>
        <p:spPr>
          <a:xfrm>
            <a:off x="2547010" y="1809096"/>
            <a:ext cx="8326012" cy="4706007"/>
          </a:xfrm>
          <a:prstGeom prst="rect">
            <a:avLst/>
          </a:prstGeom>
        </p:spPr>
      </p:pic>
    </p:spTree>
    <p:extLst>
      <p:ext uri="{BB962C8B-B14F-4D97-AF65-F5344CB8AC3E}">
        <p14:creationId xmlns:p14="http://schemas.microsoft.com/office/powerpoint/2010/main" val="628506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BM brand resources: accessing high-guality vector logo SVG, brand colors,  and more."/>
          <p:cNvPicPr>
            <a:picLocks noChangeAspect="1" noChangeArrowheads="1"/>
          </p:cNvPicPr>
          <p:nvPr/>
        </p:nvPicPr>
        <p:blipFill rotWithShape="1">
          <a:blip r:embed="rId2">
            <a:extLst>
              <a:ext uri="{28A0092B-C50C-407E-A947-70E740481C1C}">
                <a14:useLocalDpi xmlns:a14="http://schemas.microsoft.com/office/drawing/2010/main" val="0"/>
              </a:ext>
            </a:extLst>
          </a:blip>
          <a:srcRect l="2743" t="23729" r="2868" b="24576"/>
          <a:stretch/>
        </p:blipFill>
        <p:spPr bwMode="auto">
          <a:xfrm>
            <a:off x="5078436" y="96016"/>
            <a:ext cx="2349306" cy="842987"/>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3"/>
          <a:stretch>
            <a:fillRect/>
          </a:stretch>
        </p:blipFill>
        <p:spPr>
          <a:xfrm>
            <a:off x="833370" y="1736219"/>
            <a:ext cx="4139558" cy="3908513"/>
          </a:xfrm>
          <a:prstGeom prst="rect">
            <a:avLst/>
          </a:prstGeom>
        </p:spPr>
      </p:pic>
      <p:pic>
        <p:nvPicPr>
          <p:cNvPr id="4" name="Picture 3"/>
          <p:cNvPicPr>
            <a:picLocks noChangeAspect="1"/>
          </p:cNvPicPr>
          <p:nvPr/>
        </p:nvPicPr>
        <p:blipFill>
          <a:blip r:embed="rId4"/>
          <a:stretch>
            <a:fillRect/>
          </a:stretch>
        </p:blipFill>
        <p:spPr>
          <a:xfrm>
            <a:off x="5254282" y="1804262"/>
            <a:ext cx="6632918" cy="3772426"/>
          </a:xfrm>
          <a:prstGeom prst="rect">
            <a:avLst/>
          </a:prstGeom>
        </p:spPr>
      </p:pic>
    </p:spTree>
    <p:extLst>
      <p:ext uri="{BB962C8B-B14F-4D97-AF65-F5344CB8AC3E}">
        <p14:creationId xmlns:p14="http://schemas.microsoft.com/office/powerpoint/2010/main" val="4042729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BM brand resources: accessing high-guality vector logo SVG, brand colors,  and more."/>
          <p:cNvPicPr>
            <a:picLocks noChangeAspect="1" noChangeArrowheads="1"/>
          </p:cNvPicPr>
          <p:nvPr/>
        </p:nvPicPr>
        <p:blipFill rotWithShape="1">
          <a:blip r:embed="rId2">
            <a:extLst>
              <a:ext uri="{28A0092B-C50C-407E-A947-70E740481C1C}">
                <a14:useLocalDpi xmlns:a14="http://schemas.microsoft.com/office/drawing/2010/main" val="0"/>
              </a:ext>
            </a:extLst>
          </a:blip>
          <a:srcRect l="2743" t="23729" r="2868" b="24576"/>
          <a:stretch/>
        </p:blipFill>
        <p:spPr bwMode="auto">
          <a:xfrm>
            <a:off x="5078436" y="96016"/>
            <a:ext cx="2349306" cy="842987"/>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3"/>
          <a:stretch>
            <a:fillRect/>
          </a:stretch>
        </p:blipFill>
        <p:spPr>
          <a:xfrm>
            <a:off x="3298946" y="2135441"/>
            <a:ext cx="5908285" cy="3168017"/>
          </a:xfrm>
          <a:prstGeom prst="rect">
            <a:avLst/>
          </a:prstGeom>
        </p:spPr>
      </p:pic>
    </p:spTree>
    <p:extLst>
      <p:ext uri="{BB962C8B-B14F-4D97-AF65-F5344CB8AC3E}">
        <p14:creationId xmlns:p14="http://schemas.microsoft.com/office/powerpoint/2010/main" val="607574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BM brand resources: accessing high-guality vector logo SVG, brand colors,  and more."/>
          <p:cNvPicPr>
            <a:picLocks noChangeAspect="1" noChangeArrowheads="1"/>
          </p:cNvPicPr>
          <p:nvPr/>
        </p:nvPicPr>
        <p:blipFill rotWithShape="1">
          <a:blip r:embed="rId2">
            <a:extLst>
              <a:ext uri="{28A0092B-C50C-407E-A947-70E740481C1C}">
                <a14:useLocalDpi xmlns:a14="http://schemas.microsoft.com/office/drawing/2010/main" val="0"/>
              </a:ext>
            </a:extLst>
          </a:blip>
          <a:srcRect l="2743" t="23729" r="2868" b="24576"/>
          <a:stretch/>
        </p:blipFill>
        <p:spPr bwMode="auto">
          <a:xfrm>
            <a:off x="5078436" y="96016"/>
            <a:ext cx="2349306" cy="84298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1861470" y="1280160"/>
            <a:ext cx="8783237" cy="2594164"/>
          </a:xfrm>
          <a:prstGeom prst="rect">
            <a:avLst/>
          </a:prstGeom>
        </p:spPr>
      </p:pic>
      <p:pic>
        <p:nvPicPr>
          <p:cNvPr id="6" name="Picture 5"/>
          <p:cNvPicPr>
            <a:picLocks noChangeAspect="1"/>
          </p:cNvPicPr>
          <p:nvPr/>
        </p:nvPicPr>
        <p:blipFill>
          <a:blip r:embed="rId4"/>
          <a:stretch>
            <a:fillRect/>
          </a:stretch>
        </p:blipFill>
        <p:spPr>
          <a:xfrm>
            <a:off x="1861470" y="3874325"/>
            <a:ext cx="5397459" cy="2864446"/>
          </a:xfrm>
          <a:prstGeom prst="rect">
            <a:avLst/>
          </a:prstGeom>
        </p:spPr>
      </p:pic>
    </p:spTree>
    <p:extLst>
      <p:ext uri="{BB962C8B-B14F-4D97-AF65-F5344CB8AC3E}">
        <p14:creationId xmlns:p14="http://schemas.microsoft.com/office/powerpoint/2010/main" val="2406224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BM brand resources: accessing high-guality vector logo SVG, brand colors,  and more."/>
          <p:cNvPicPr>
            <a:picLocks noChangeAspect="1" noChangeArrowheads="1"/>
          </p:cNvPicPr>
          <p:nvPr/>
        </p:nvPicPr>
        <p:blipFill rotWithShape="1">
          <a:blip r:embed="rId2">
            <a:extLst>
              <a:ext uri="{28A0092B-C50C-407E-A947-70E740481C1C}">
                <a14:useLocalDpi xmlns:a14="http://schemas.microsoft.com/office/drawing/2010/main" val="0"/>
              </a:ext>
            </a:extLst>
          </a:blip>
          <a:srcRect l="2743" t="23729" r="2868" b="24576"/>
          <a:stretch/>
        </p:blipFill>
        <p:spPr bwMode="auto">
          <a:xfrm>
            <a:off x="5078436" y="96016"/>
            <a:ext cx="2349306" cy="842987"/>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3"/>
          <a:stretch>
            <a:fillRect/>
          </a:stretch>
        </p:blipFill>
        <p:spPr>
          <a:xfrm>
            <a:off x="2371110" y="1091955"/>
            <a:ext cx="7763958" cy="3858163"/>
          </a:xfrm>
          <a:prstGeom prst="rect">
            <a:avLst/>
          </a:prstGeom>
        </p:spPr>
      </p:pic>
      <p:pic>
        <p:nvPicPr>
          <p:cNvPr id="4" name="Picture 3"/>
          <p:cNvPicPr>
            <a:picLocks noChangeAspect="1"/>
          </p:cNvPicPr>
          <p:nvPr/>
        </p:nvPicPr>
        <p:blipFill>
          <a:blip r:embed="rId4"/>
          <a:stretch>
            <a:fillRect/>
          </a:stretch>
        </p:blipFill>
        <p:spPr>
          <a:xfrm>
            <a:off x="2371110" y="4950118"/>
            <a:ext cx="7763958" cy="1825386"/>
          </a:xfrm>
          <a:prstGeom prst="rect">
            <a:avLst/>
          </a:prstGeom>
        </p:spPr>
      </p:pic>
    </p:spTree>
    <p:extLst>
      <p:ext uri="{BB962C8B-B14F-4D97-AF65-F5344CB8AC3E}">
        <p14:creationId xmlns:p14="http://schemas.microsoft.com/office/powerpoint/2010/main" val="1570452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BM brand resources: accessing high-guality vector logo SVG, brand colors,  and more."/>
          <p:cNvPicPr>
            <a:picLocks noChangeAspect="1" noChangeArrowheads="1"/>
          </p:cNvPicPr>
          <p:nvPr/>
        </p:nvPicPr>
        <p:blipFill rotWithShape="1">
          <a:blip r:embed="rId2">
            <a:extLst>
              <a:ext uri="{28A0092B-C50C-407E-A947-70E740481C1C}">
                <a14:useLocalDpi xmlns:a14="http://schemas.microsoft.com/office/drawing/2010/main" val="0"/>
              </a:ext>
            </a:extLst>
          </a:blip>
          <a:srcRect l="2743" t="23729" r="2868" b="24576"/>
          <a:stretch/>
        </p:blipFill>
        <p:spPr bwMode="auto">
          <a:xfrm>
            <a:off x="5078436" y="96016"/>
            <a:ext cx="2349306" cy="842987"/>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3"/>
          <a:stretch>
            <a:fillRect/>
          </a:stretch>
        </p:blipFill>
        <p:spPr>
          <a:xfrm>
            <a:off x="1309989" y="2236763"/>
            <a:ext cx="10133235" cy="2879728"/>
          </a:xfrm>
          <a:prstGeom prst="rect">
            <a:avLst/>
          </a:prstGeom>
        </p:spPr>
      </p:pic>
    </p:spTree>
    <p:extLst>
      <p:ext uri="{BB962C8B-B14F-4D97-AF65-F5344CB8AC3E}">
        <p14:creationId xmlns:p14="http://schemas.microsoft.com/office/powerpoint/2010/main" val="52179265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93</TotalTime>
  <Words>1034</Words>
  <Application>Microsoft Office PowerPoint</Application>
  <PresentationFormat>Widescreen</PresentationFormat>
  <Paragraphs>83</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Century Gothic</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Nikita Pandey</dc:creator>
  <cp:lastModifiedBy>Nikita Pandey</cp:lastModifiedBy>
  <cp:revision>11</cp:revision>
  <dcterms:created xsi:type="dcterms:W3CDTF">2024-09-09T16:52:50Z</dcterms:created>
  <dcterms:modified xsi:type="dcterms:W3CDTF">2024-09-09T18:25:58Z</dcterms:modified>
</cp:coreProperties>
</file>