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1" r:id="rId8"/>
    <p:sldId id="265" r:id="rId9"/>
    <p:sldId id="262" r:id="rId10"/>
    <p:sldId id="264" r:id="rId11"/>
    <p:sldId id="268" r:id="rId12"/>
    <p:sldId id="267" r:id="rId13"/>
    <p:sldId id="266" r:id="rId14"/>
    <p:sldId id="271" r:id="rId15"/>
    <p:sldId id="272" r:id="rId16"/>
    <p:sldId id="273" r:id="rId17"/>
    <p:sldId id="270" r:id="rId18"/>
    <p:sldId id="269" r:id="rId19"/>
    <p:sldId id="275" r:id="rId20"/>
    <p:sldId id="276" r:id="rId21"/>
    <p:sldId id="278" r:id="rId22"/>
    <p:sldId id="277" r:id="rId23"/>
    <p:sldId id="274" r:id="rId24"/>
    <p:sldId id="282" r:id="rId25"/>
    <p:sldId id="280" r:id="rId26"/>
    <p:sldId id="279" r:id="rId27"/>
    <p:sldId id="281"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2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EAE160-E865-41F1-A10C-9B78C152F37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180096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AE160-E865-41F1-A10C-9B78C152F37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287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AE160-E865-41F1-A10C-9B78C152F37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113318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AE160-E865-41F1-A10C-9B78C152F37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91683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AE160-E865-41F1-A10C-9B78C152F37B}"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263668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EAE160-E865-41F1-A10C-9B78C152F37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139649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EAE160-E865-41F1-A10C-9B78C152F37B}"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332654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EAE160-E865-41F1-A10C-9B78C152F37B}"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229363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AE160-E865-41F1-A10C-9B78C152F37B}" type="datetimeFigureOut">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408077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AE160-E865-41F1-A10C-9B78C152F37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396072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AE160-E865-41F1-A10C-9B78C152F37B}"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AB785-FBAA-4E69-AB2B-1B3BDC65FEF9}" type="slidenum">
              <a:rPr lang="en-IN" smtClean="0"/>
              <a:t>‹#›</a:t>
            </a:fld>
            <a:endParaRPr lang="en-IN"/>
          </a:p>
        </p:txBody>
      </p:sp>
    </p:spTree>
    <p:extLst>
      <p:ext uri="{BB962C8B-B14F-4D97-AF65-F5344CB8AC3E}">
        <p14:creationId xmlns:p14="http://schemas.microsoft.com/office/powerpoint/2010/main" val="15869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AE160-E865-41F1-A10C-9B78C152F37B}" type="datetimeFigureOut">
              <a:rPr lang="en-IN" smtClean="0"/>
              <a:t>05-09-2024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AB785-FBAA-4E69-AB2B-1B3BDC65FEF9}" type="slidenum">
              <a:rPr lang="en-IN" smtClean="0"/>
              <a:t>‹#›</a:t>
            </a:fld>
            <a:endParaRPr lang="en-IN"/>
          </a:p>
        </p:txBody>
      </p:sp>
    </p:spTree>
    <p:extLst>
      <p:ext uri="{BB962C8B-B14F-4D97-AF65-F5344CB8AC3E}">
        <p14:creationId xmlns:p14="http://schemas.microsoft.com/office/powerpoint/2010/main" val="4118040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5" name="TextBox 4"/>
          <p:cNvSpPr txBox="1"/>
          <p:nvPr/>
        </p:nvSpPr>
        <p:spPr>
          <a:xfrm>
            <a:off x="984738" y="2025748"/>
            <a:ext cx="9706708" cy="1754326"/>
          </a:xfrm>
          <a:prstGeom prst="rect">
            <a:avLst/>
          </a:prstGeom>
          <a:noFill/>
        </p:spPr>
        <p:txBody>
          <a:bodyPr wrap="square" rtlCol="0">
            <a:spAutoFit/>
          </a:bodyPr>
          <a:lstStyle/>
          <a:p>
            <a:pPr algn="ctr"/>
            <a:r>
              <a:rPr lang="en-US" sz="5400" dirty="0" smtClean="0"/>
              <a:t>Data Cleaning, Analysis and Visualization </a:t>
            </a:r>
            <a:endParaRPr lang="en-IN" sz="5400" dirty="0"/>
          </a:p>
        </p:txBody>
      </p:sp>
    </p:spTree>
    <p:extLst>
      <p:ext uri="{BB962C8B-B14F-4D97-AF65-F5344CB8AC3E}">
        <p14:creationId xmlns:p14="http://schemas.microsoft.com/office/powerpoint/2010/main" val="229176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2098866" y="1263036"/>
            <a:ext cx="8661057" cy="2638406"/>
          </a:xfrm>
          <a:prstGeom prst="rect">
            <a:avLst/>
          </a:prstGeom>
        </p:spPr>
      </p:pic>
      <p:pic>
        <p:nvPicPr>
          <p:cNvPr id="3" name="Picture 2"/>
          <p:cNvPicPr>
            <a:picLocks noChangeAspect="1"/>
          </p:cNvPicPr>
          <p:nvPr/>
        </p:nvPicPr>
        <p:blipFill>
          <a:blip r:embed="rId4"/>
          <a:stretch>
            <a:fillRect/>
          </a:stretch>
        </p:blipFill>
        <p:spPr>
          <a:xfrm>
            <a:off x="3926539" y="4073340"/>
            <a:ext cx="5005709" cy="2640981"/>
          </a:xfrm>
          <a:prstGeom prst="rect">
            <a:avLst/>
          </a:prstGeom>
        </p:spPr>
      </p:pic>
    </p:spTree>
    <p:extLst>
      <p:ext uri="{BB962C8B-B14F-4D97-AF65-F5344CB8AC3E}">
        <p14:creationId xmlns:p14="http://schemas.microsoft.com/office/powerpoint/2010/main" val="93214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rotWithShape="1">
          <a:blip r:embed="rId3"/>
          <a:srcRect l="164" r="37164"/>
          <a:stretch/>
        </p:blipFill>
        <p:spPr>
          <a:xfrm>
            <a:off x="1363498" y="1992092"/>
            <a:ext cx="5158325" cy="2819794"/>
          </a:xfrm>
          <a:prstGeom prst="rect">
            <a:avLst/>
          </a:prstGeom>
        </p:spPr>
      </p:pic>
      <p:pic>
        <p:nvPicPr>
          <p:cNvPr id="3" name="Picture 2"/>
          <p:cNvPicPr>
            <a:picLocks noChangeAspect="1"/>
          </p:cNvPicPr>
          <p:nvPr/>
        </p:nvPicPr>
        <p:blipFill>
          <a:blip r:embed="rId4"/>
          <a:stretch>
            <a:fillRect/>
          </a:stretch>
        </p:blipFill>
        <p:spPr>
          <a:xfrm>
            <a:off x="7182742" y="1091138"/>
            <a:ext cx="3277057" cy="5134692"/>
          </a:xfrm>
          <a:prstGeom prst="rect">
            <a:avLst/>
          </a:prstGeom>
        </p:spPr>
      </p:pic>
    </p:spTree>
    <p:extLst>
      <p:ext uri="{BB962C8B-B14F-4D97-AF65-F5344CB8AC3E}">
        <p14:creationId xmlns:p14="http://schemas.microsoft.com/office/powerpoint/2010/main" val="344411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2050415" y="1382168"/>
            <a:ext cx="8135485" cy="5115639"/>
          </a:xfrm>
          <a:prstGeom prst="rect">
            <a:avLst/>
          </a:prstGeom>
        </p:spPr>
      </p:pic>
    </p:spTree>
    <p:extLst>
      <p:ext uri="{BB962C8B-B14F-4D97-AF65-F5344CB8AC3E}">
        <p14:creationId xmlns:p14="http://schemas.microsoft.com/office/powerpoint/2010/main" val="38262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1897994" y="1241250"/>
            <a:ext cx="8440328" cy="5182323"/>
          </a:xfrm>
          <a:prstGeom prst="rect">
            <a:avLst/>
          </a:prstGeom>
        </p:spPr>
      </p:pic>
    </p:spTree>
    <p:extLst>
      <p:ext uri="{BB962C8B-B14F-4D97-AF65-F5344CB8AC3E}">
        <p14:creationId xmlns:p14="http://schemas.microsoft.com/office/powerpoint/2010/main" val="371138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2545784" y="1351645"/>
            <a:ext cx="7144747" cy="4934639"/>
          </a:xfrm>
          <a:prstGeom prst="rect">
            <a:avLst/>
          </a:prstGeom>
        </p:spPr>
      </p:pic>
    </p:spTree>
    <p:extLst>
      <p:ext uri="{BB962C8B-B14F-4D97-AF65-F5344CB8AC3E}">
        <p14:creationId xmlns:p14="http://schemas.microsoft.com/office/powerpoint/2010/main" val="267279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449783" y="2051217"/>
            <a:ext cx="7135221" cy="3467584"/>
          </a:xfrm>
          <a:prstGeom prst="rect">
            <a:avLst/>
          </a:prstGeom>
        </p:spPr>
      </p:pic>
      <p:pic>
        <p:nvPicPr>
          <p:cNvPr id="3" name="Picture 2"/>
          <p:cNvPicPr>
            <a:picLocks noChangeAspect="1"/>
          </p:cNvPicPr>
          <p:nvPr/>
        </p:nvPicPr>
        <p:blipFill>
          <a:blip r:embed="rId4"/>
          <a:stretch>
            <a:fillRect/>
          </a:stretch>
        </p:blipFill>
        <p:spPr>
          <a:xfrm>
            <a:off x="7704013" y="1849840"/>
            <a:ext cx="4357999" cy="4227352"/>
          </a:xfrm>
          <a:prstGeom prst="rect">
            <a:avLst/>
          </a:prstGeom>
        </p:spPr>
      </p:pic>
    </p:spTree>
    <p:extLst>
      <p:ext uri="{BB962C8B-B14F-4D97-AF65-F5344CB8AC3E}">
        <p14:creationId xmlns:p14="http://schemas.microsoft.com/office/powerpoint/2010/main" val="227170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1673457" y="1516571"/>
            <a:ext cx="9631119" cy="2076740"/>
          </a:xfrm>
          <a:prstGeom prst="rect">
            <a:avLst/>
          </a:prstGeom>
        </p:spPr>
      </p:pic>
      <p:pic>
        <p:nvPicPr>
          <p:cNvPr id="3" name="Picture 2"/>
          <p:cNvPicPr>
            <a:picLocks noChangeAspect="1"/>
          </p:cNvPicPr>
          <p:nvPr/>
        </p:nvPicPr>
        <p:blipFill>
          <a:blip r:embed="rId4"/>
          <a:stretch>
            <a:fillRect/>
          </a:stretch>
        </p:blipFill>
        <p:spPr>
          <a:xfrm>
            <a:off x="3899647" y="3736356"/>
            <a:ext cx="5178741" cy="2844661"/>
          </a:xfrm>
          <a:prstGeom prst="rect">
            <a:avLst/>
          </a:prstGeom>
        </p:spPr>
      </p:pic>
    </p:spTree>
    <p:extLst>
      <p:ext uri="{BB962C8B-B14F-4D97-AF65-F5344CB8AC3E}">
        <p14:creationId xmlns:p14="http://schemas.microsoft.com/office/powerpoint/2010/main" val="316779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432498" y="2043957"/>
            <a:ext cx="6680997" cy="3020277"/>
          </a:xfrm>
          <a:prstGeom prst="rect">
            <a:avLst/>
          </a:prstGeom>
        </p:spPr>
      </p:pic>
      <p:pic>
        <p:nvPicPr>
          <p:cNvPr id="3" name="Picture 2"/>
          <p:cNvPicPr>
            <a:picLocks noChangeAspect="1"/>
          </p:cNvPicPr>
          <p:nvPr/>
        </p:nvPicPr>
        <p:blipFill>
          <a:blip r:embed="rId4"/>
          <a:stretch>
            <a:fillRect/>
          </a:stretch>
        </p:blipFill>
        <p:spPr>
          <a:xfrm>
            <a:off x="7425364" y="2043957"/>
            <a:ext cx="4441076" cy="3005192"/>
          </a:xfrm>
          <a:prstGeom prst="rect">
            <a:avLst/>
          </a:prstGeom>
        </p:spPr>
      </p:pic>
    </p:spTree>
    <p:extLst>
      <p:ext uri="{BB962C8B-B14F-4D97-AF65-F5344CB8AC3E}">
        <p14:creationId xmlns:p14="http://schemas.microsoft.com/office/powerpoint/2010/main" val="398929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1945625" y="1091138"/>
            <a:ext cx="8345065" cy="2238687"/>
          </a:xfrm>
          <a:prstGeom prst="rect">
            <a:avLst/>
          </a:prstGeom>
        </p:spPr>
      </p:pic>
      <p:pic>
        <p:nvPicPr>
          <p:cNvPr id="3" name="Picture 2"/>
          <p:cNvPicPr>
            <a:picLocks noChangeAspect="1"/>
          </p:cNvPicPr>
          <p:nvPr/>
        </p:nvPicPr>
        <p:blipFill>
          <a:blip r:embed="rId4"/>
          <a:stretch>
            <a:fillRect/>
          </a:stretch>
        </p:blipFill>
        <p:spPr>
          <a:xfrm>
            <a:off x="3478077" y="3457603"/>
            <a:ext cx="5280160" cy="3301824"/>
          </a:xfrm>
          <a:prstGeom prst="rect">
            <a:avLst/>
          </a:prstGeom>
        </p:spPr>
      </p:pic>
    </p:spTree>
    <p:extLst>
      <p:ext uri="{BB962C8B-B14F-4D97-AF65-F5344CB8AC3E}">
        <p14:creationId xmlns:p14="http://schemas.microsoft.com/office/powerpoint/2010/main" val="351676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1459783" y="1091138"/>
            <a:ext cx="9316750" cy="1924319"/>
          </a:xfrm>
          <a:prstGeom prst="rect">
            <a:avLst/>
          </a:prstGeom>
        </p:spPr>
      </p:pic>
      <p:pic>
        <p:nvPicPr>
          <p:cNvPr id="3" name="Picture 2"/>
          <p:cNvPicPr>
            <a:picLocks noChangeAspect="1"/>
          </p:cNvPicPr>
          <p:nvPr/>
        </p:nvPicPr>
        <p:blipFill rotWithShape="1">
          <a:blip r:embed="rId4"/>
          <a:srcRect l="15190" r="12390"/>
          <a:stretch/>
        </p:blipFill>
        <p:spPr>
          <a:xfrm>
            <a:off x="4625789" y="3307976"/>
            <a:ext cx="3981802" cy="3283263"/>
          </a:xfrm>
          <a:prstGeom prst="rect">
            <a:avLst/>
          </a:prstGeom>
        </p:spPr>
      </p:pic>
    </p:spTree>
    <p:extLst>
      <p:ext uri="{BB962C8B-B14F-4D97-AF65-F5344CB8AC3E}">
        <p14:creationId xmlns:p14="http://schemas.microsoft.com/office/powerpoint/2010/main" val="323143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TextBox 1"/>
          <p:cNvSpPr txBox="1"/>
          <p:nvPr/>
        </p:nvSpPr>
        <p:spPr>
          <a:xfrm>
            <a:off x="815926" y="1758462"/>
            <a:ext cx="10705514" cy="3477875"/>
          </a:xfrm>
          <a:prstGeom prst="rect">
            <a:avLst/>
          </a:prstGeom>
          <a:noFill/>
        </p:spPr>
        <p:txBody>
          <a:bodyPr wrap="square" rtlCol="0">
            <a:spAutoFit/>
          </a:bodyPr>
          <a:lstStyle/>
          <a:p>
            <a:r>
              <a:rPr lang="en-US" sz="4000" dirty="0" smtClean="0"/>
              <a:t>OBJECTIVES OF PROJECT :</a:t>
            </a:r>
          </a:p>
          <a:p>
            <a:endParaRPr lang="en-US" sz="4000" dirty="0" smtClean="0"/>
          </a:p>
          <a:p>
            <a:pPr marL="342900" indent="-342900">
              <a:buAutoNum type="arabicParenR"/>
            </a:pPr>
            <a:r>
              <a:rPr lang="en-US" sz="2800" dirty="0" smtClean="0"/>
              <a:t>Data Collection</a:t>
            </a:r>
          </a:p>
          <a:p>
            <a:pPr marL="342900" indent="-342900">
              <a:buAutoNum type="arabicParenR"/>
            </a:pPr>
            <a:r>
              <a:rPr lang="en-US" sz="2800" dirty="0" smtClean="0"/>
              <a:t>Data Cleaning</a:t>
            </a:r>
          </a:p>
          <a:p>
            <a:pPr marL="342900" indent="-342900">
              <a:buAutoNum type="arabicParenR"/>
            </a:pPr>
            <a:r>
              <a:rPr lang="en-US" sz="2800" dirty="0" smtClean="0"/>
              <a:t>Data Analysis</a:t>
            </a:r>
          </a:p>
          <a:p>
            <a:pPr marL="342900" indent="-342900">
              <a:buAutoNum type="arabicParenR"/>
            </a:pPr>
            <a:r>
              <a:rPr lang="en-US" sz="2800" dirty="0" smtClean="0"/>
              <a:t>Data Visualization using Power BI</a:t>
            </a:r>
          </a:p>
          <a:p>
            <a:pPr marL="342900" indent="-342900">
              <a:buAutoNum type="arabicParenR"/>
            </a:pPr>
            <a:r>
              <a:rPr lang="en-US" sz="2800" dirty="0" smtClean="0"/>
              <a:t>Conclusion</a:t>
            </a:r>
            <a:endParaRPr lang="en-IN" sz="2800" dirty="0"/>
          </a:p>
        </p:txBody>
      </p:sp>
    </p:spTree>
    <p:extLst>
      <p:ext uri="{BB962C8B-B14F-4D97-AF65-F5344CB8AC3E}">
        <p14:creationId xmlns:p14="http://schemas.microsoft.com/office/powerpoint/2010/main" val="424780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860482" y="2330352"/>
            <a:ext cx="6884646" cy="2672807"/>
          </a:xfrm>
          <a:prstGeom prst="rect">
            <a:avLst/>
          </a:prstGeom>
        </p:spPr>
      </p:pic>
      <p:pic>
        <p:nvPicPr>
          <p:cNvPr id="3" name="Picture 2"/>
          <p:cNvPicPr>
            <a:picLocks noChangeAspect="1"/>
          </p:cNvPicPr>
          <p:nvPr/>
        </p:nvPicPr>
        <p:blipFill>
          <a:blip r:embed="rId4"/>
          <a:stretch>
            <a:fillRect/>
          </a:stretch>
        </p:blipFill>
        <p:spPr>
          <a:xfrm>
            <a:off x="6804211" y="1782895"/>
            <a:ext cx="4731554" cy="3767719"/>
          </a:xfrm>
          <a:prstGeom prst="rect">
            <a:avLst/>
          </a:prstGeom>
        </p:spPr>
      </p:pic>
    </p:spTree>
    <p:extLst>
      <p:ext uri="{BB962C8B-B14F-4D97-AF65-F5344CB8AC3E}">
        <p14:creationId xmlns:p14="http://schemas.microsoft.com/office/powerpoint/2010/main" val="156740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24653" y="64390"/>
            <a:ext cx="2614412" cy="940159"/>
          </a:xfrm>
          <a:prstGeom prst="rect">
            <a:avLst/>
          </a:prstGeom>
        </p:spPr>
      </p:pic>
      <p:sp>
        <p:nvSpPr>
          <p:cNvPr id="2" name="TextBox 1"/>
          <p:cNvSpPr txBox="1"/>
          <p:nvPr/>
        </p:nvSpPr>
        <p:spPr>
          <a:xfrm>
            <a:off x="995082" y="1452282"/>
            <a:ext cx="9412942" cy="461665"/>
          </a:xfrm>
          <a:prstGeom prst="rect">
            <a:avLst/>
          </a:prstGeom>
          <a:noFill/>
        </p:spPr>
        <p:txBody>
          <a:bodyPr wrap="square" rtlCol="0">
            <a:spAutoFit/>
          </a:bodyPr>
          <a:lstStyle/>
          <a:p>
            <a:pPr algn="ctr"/>
            <a:r>
              <a:rPr lang="en-US" sz="2400" dirty="0" smtClean="0"/>
              <a:t>DATA VISUALISATION USING POWER BI</a:t>
            </a:r>
            <a:endParaRPr lang="en-IN" sz="2400" dirty="0"/>
          </a:p>
        </p:txBody>
      </p:sp>
      <p:pic>
        <p:nvPicPr>
          <p:cNvPr id="3" name="Picture 2"/>
          <p:cNvPicPr>
            <a:picLocks noChangeAspect="1"/>
          </p:cNvPicPr>
          <p:nvPr/>
        </p:nvPicPr>
        <p:blipFill rotWithShape="1">
          <a:blip r:embed="rId3"/>
          <a:srcRect l="590" t="1201" r="693"/>
          <a:stretch/>
        </p:blipFill>
        <p:spPr>
          <a:xfrm>
            <a:off x="274400" y="2476797"/>
            <a:ext cx="5734550" cy="3200973"/>
          </a:xfrm>
          <a:prstGeom prst="rect">
            <a:avLst/>
          </a:prstGeom>
        </p:spPr>
      </p:pic>
      <p:pic>
        <p:nvPicPr>
          <p:cNvPr id="5" name="Picture 4"/>
          <p:cNvPicPr>
            <a:picLocks noChangeAspect="1"/>
          </p:cNvPicPr>
          <p:nvPr/>
        </p:nvPicPr>
        <p:blipFill rotWithShape="1">
          <a:blip r:embed="rId4"/>
          <a:srcRect l="529" t="1746" r="632"/>
          <a:stretch/>
        </p:blipFill>
        <p:spPr>
          <a:xfrm>
            <a:off x="6161595" y="2476798"/>
            <a:ext cx="5782235" cy="3200973"/>
          </a:xfrm>
          <a:prstGeom prst="rect">
            <a:avLst/>
          </a:prstGeom>
        </p:spPr>
      </p:pic>
    </p:spTree>
    <p:extLst>
      <p:ext uri="{BB962C8B-B14F-4D97-AF65-F5344CB8AC3E}">
        <p14:creationId xmlns:p14="http://schemas.microsoft.com/office/powerpoint/2010/main" val="103045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TextBox 1"/>
          <p:cNvSpPr txBox="1"/>
          <p:nvPr/>
        </p:nvSpPr>
        <p:spPr>
          <a:xfrm>
            <a:off x="1196788" y="1091138"/>
            <a:ext cx="5190565" cy="461665"/>
          </a:xfrm>
          <a:prstGeom prst="rect">
            <a:avLst/>
          </a:prstGeom>
          <a:noFill/>
        </p:spPr>
        <p:txBody>
          <a:bodyPr wrap="square" rtlCol="0">
            <a:spAutoFit/>
          </a:bodyPr>
          <a:lstStyle/>
          <a:p>
            <a:r>
              <a:rPr lang="en-US" sz="2400" b="1" dirty="0" smtClean="0"/>
              <a:t>CONCLUSION:-</a:t>
            </a:r>
            <a:endParaRPr lang="en-IN" sz="2400" b="1" dirty="0"/>
          </a:p>
        </p:txBody>
      </p:sp>
      <p:sp>
        <p:nvSpPr>
          <p:cNvPr id="6" name="TextBox 5"/>
          <p:cNvSpPr txBox="1"/>
          <p:nvPr/>
        </p:nvSpPr>
        <p:spPr>
          <a:xfrm>
            <a:off x="1196788" y="1844903"/>
            <a:ext cx="10068112" cy="4247317"/>
          </a:xfrm>
          <a:prstGeom prst="rect">
            <a:avLst/>
          </a:prstGeom>
          <a:noFill/>
        </p:spPr>
        <p:txBody>
          <a:bodyPr wrap="square" rtlCol="0">
            <a:spAutoFit/>
          </a:bodyPr>
          <a:lstStyle/>
          <a:p>
            <a:r>
              <a:rPr lang="en-US" b="1" dirty="0"/>
              <a:t>Content Breakdown by Type (Movies)</a:t>
            </a:r>
            <a:endParaRPr lang="en-US" dirty="0"/>
          </a:p>
          <a:p>
            <a:pPr lvl="1"/>
            <a:r>
              <a:rPr lang="en-US" b="1" dirty="0"/>
              <a:t>Total Ratings</a:t>
            </a:r>
            <a:r>
              <a:rPr lang="en-US" dirty="0"/>
              <a:t>: 14 different ratings are shown, highlighting the range of content available on Netflix.</a:t>
            </a:r>
          </a:p>
          <a:p>
            <a:pPr lvl="1"/>
            <a:r>
              <a:rPr lang="en-US" b="1" dirty="0"/>
              <a:t>Total Shows</a:t>
            </a:r>
            <a:r>
              <a:rPr lang="en-US" dirty="0"/>
              <a:t>: 5,948 shows are displayed, indicating a large library of content categorized under the selected type (movie).</a:t>
            </a:r>
          </a:p>
          <a:p>
            <a:pPr lvl="1"/>
            <a:r>
              <a:rPr lang="en-US" b="1" dirty="0"/>
              <a:t>Total Genres</a:t>
            </a:r>
            <a:r>
              <a:rPr lang="en-US" dirty="0"/>
              <a:t>: 276 genres are represented, showcasing the wide variety of genres available on Netflix.</a:t>
            </a:r>
          </a:p>
          <a:p>
            <a:r>
              <a:rPr lang="en-US" b="1" dirty="0"/>
              <a:t>Geographical Distribution of Content</a:t>
            </a:r>
            <a:r>
              <a:rPr lang="en-US" dirty="0"/>
              <a:t>:</a:t>
            </a:r>
          </a:p>
          <a:p>
            <a:pPr lvl="1"/>
            <a:r>
              <a:rPr lang="en-US" dirty="0"/>
              <a:t>The map visualizes the distribution of Netflix content by country. The largest bubbles appear over the United States and India, implying these countries have the most content on Netflix.</a:t>
            </a:r>
          </a:p>
          <a:p>
            <a:r>
              <a:rPr lang="en-US" b="1" dirty="0"/>
              <a:t>Yearly Release of Movies and TV Shows</a:t>
            </a:r>
            <a:r>
              <a:rPr lang="en-US" dirty="0"/>
              <a:t>:</a:t>
            </a:r>
          </a:p>
          <a:p>
            <a:pPr lvl="1"/>
            <a:r>
              <a:rPr lang="en-US" dirty="0"/>
              <a:t>There is a spike in content releases post-2000, with a significant peak in recent years. This suggests a growing trend in Netflix's production or acquisition of new content, especially in the digital streaming era.</a:t>
            </a:r>
          </a:p>
          <a:p>
            <a:r>
              <a:rPr lang="en-US" b="1" dirty="0"/>
              <a:t>Total Shows by Country</a:t>
            </a:r>
            <a:r>
              <a:rPr lang="en-US" dirty="0"/>
              <a:t>:</a:t>
            </a:r>
          </a:p>
          <a:p>
            <a:pPr lvl="1"/>
            <a:r>
              <a:rPr lang="en-US" dirty="0"/>
              <a:t>The United States dominates with 2.3k shows, followed by India with 1.0k. Other countries like the United Kingdom, Canada, and Spain also contribute, but to a lesser extent</a:t>
            </a:r>
            <a:r>
              <a:rPr lang="en-US" dirty="0" smtClean="0"/>
              <a:t>.</a:t>
            </a:r>
            <a:endParaRPr lang="en-US" dirty="0"/>
          </a:p>
        </p:txBody>
      </p:sp>
      <p:sp>
        <p:nvSpPr>
          <p:cNvPr id="7" name="TextBox 6"/>
          <p:cNvSpPr txBox="1"/>
          <p:nvPr/>
        </p:nvSpPr>
        <p:spPr>
          <a:xfrm>
            <a:off x="1511300" y="1475571"/>
            <a:ext cx="1473200" cy="369332"/>
          </a:xfrm>
          <a:prstGeom prst="rect">
            <a:avLst/>
          </a:prstGeom>
          <a:noFill/>
        </p:spPr>
        <p:txBody>
          <a:bodyPr wrap="square" rtlCol="0">
            <a:spAutoFit/>
          </a:bodyPr>
          <a:lstStyle/>
          <a:p>
            <a:pPr marL="342900" indent="-342900">
              <a:buFont typeface="Wingdings" panose="05000000000000000000" pitchFamily="2" charset="2"/>
              <a:buChar char="q"/>
            </a:pPr>
            <a:r>
              <a:rPr lang="en-US" b="1" dirty="0" smtClean="0"/>
              <a:t>MOVIES</a:t>
            </a:r>
            <a:endParaRPr lang="en-IN" b="1" dirty="0"/>
          </a:p>
        </p:txBody>
      </p:sp>
    </p:spTree>
    <p:extLst>
      <p:ext uri="{BB962C8B-B14F-4D97-AF65-F5344CB8AC3E}">
        <p14:creationId xmlns:p14="http://schemas.microsoft.com/office/powerpoint/2010/main" val="22325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3" name="TextBox 2"/>
          <p:cNvSpPr txBox="1"/>
          <p:nvPr/>
        </p:nvSpPr>
        <p:spPr>
          <a:xfrm>
            <a:off x="1401729" y="1847160"/>
            <a:ext cx="9432858" cy="3416320"/>
          </a:xfrm>
          <a:prstGeom prst="rect">
            <a:avLst/>
          </a:prstGeom>
          <a:noFill/>
        </p:spPr>
        <p:txBody>
          <a:bodyPr wrap="square" rtlCol="0">
            <a:spAutoFit/>
          </a:bodyPr>
          <a:lstStyle/>
          <a:p>
            <a:r>
              <a:rPr lang="en-US" b="1" dirty="0"/>
              <a:t>Total Shows by Rating</a:t>
            </a:r>
            <a:r>
              <a:rPr lang="en-US" dirty="0"/>
              <a:t>:</a:t>
            </a:r>
          </a:p>
          <a:p>
            <a:pPr lvl="1"/>
            <a:r>
              <a:rPr lang="en-US" b="1" dirty="0"/>
              <a:t>TV-MA (Mature Audience)</a:t>
            </a:r>
            <a:r>
              <a:rPr lang="en-US" dirty="0"/>
              <a:t> is the most prevalent rating with 1,996 shows, followed by </a:t>
            </a:r>
            <a:r>
              <a:rPr lang="en-US" b="1" dirty="0"/>
              <a:t>TV-14</a:t>
            </a:r>
            <a:r>
              <a:rPr lang="en-US" dirty="0"/>
              <a:t> with 1,394 shows.</a:t>
            </a:r>
          </a:p>
          <a:p>
            <a:pPr lvl="1"/>
            <a:r>
              <a:rPr lang="en-US" dirty="0"/>
              <a:t>There’s a significant number of content rated R (793), TV-PG (518), and PG (286), indicating a balance between content for mature audiences and family-friendly options.</a:t>
            </a:r>
          </a:p>
          <a:p>
            <a:r>
              <a:rPr lang="en-US" b="1" dirty="0"/>
              <a:t>Top 10 Directors in Netflix</a:t>
            </a:r>
            <a:r>
              <a:rPr lang="en-US" dirty="0"/>
              <a:t>:</a:t>
            </a:r>
          </a:p>
          <a:p>
            <a:pPr lvl="1"/>
            <a:r>
              <a:rPr lang="en-US" dirty="0"/>
              <a:t>The top directors on Netflix include familiar names, with the top director having over 1.5k shows attributed to them. This indicates the strong influence and popularity of certain directors in the platform’s content library.</a:t>
            </a:r>
          </a:p>
          <a:p>
            <a:r>
              <a:rPr lang="en-US" b="1" dirty="0"/>
              <a:t>List of Shows</a:t>
            </a:r>
            <a:r>
              <a:rPr lang="en-US" dirty="0"/>
              <a:t>:</a:t>
            </a:r>
          </a:p>
          <a:p>
            <a:pPr lvl="1"/>
            <a:r>
              <a:rPr lang="en-US" dirty="0"/>
              <a:t>A section of the dashboard allows users to search for specific </a:t>
            </a:r>
            <a:r>
              <a:rPr lang="en-US" dirty="0" smtClean="0"/>
              <a:t>shows</a:t>
            </a:r>
            <a:r>
              <a:rPr lang="en-US" dirty="0"/>
              <a:t>.</a:t>
            </a:r>
            <a:endParaRPr lang="en-IN" dirty="0"/>
          </a:p>
          <a:p>
            <a:endParaRPr lang="en-IN" dirty="0"/>
          </a:p>
        </p:txBody>
      </p:sp>
    </p:spTree>
    <p:extLst>
      <p:ext uri="{BB962C8B-B14F-4D97-AF65-F5344CB8AC3E}">
        <p14:creationId xmlns:p14="http://schemas.microsoft.com/office/powerpoint/2010/main" val="316724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Rectangle 1"/>
          <p:cNvSpPr/>
          <p:nvPr/>
        </p:nvSpPr>
        <p:spPr>
          <a:xfrm>
            <a:off x="1025458" y="1536343"/>
            <a:ext cx="10185400" cy="3970318"/>
          </a:xfrm>
          <a:prstGeom prst="rect">
            <a:avLst/>
          </a:prstGeom>
        </p:spPr>
        <p:txBody>
          <a:bodyPr wrap="square">
            <a:spAutoFit/>
          </a:bodyPr>
          <a:lstStyle/>
          <a:p>
            <a:r>
              <a:rPr lang="en-US" b="1" dirty="0"/>
              <a:t>Key Insights:</a:t>
            </a:r>
          </a:p>
          <a:p>
            <a:r>
              <a:rPr lang="en-US" b="1" dirty="0"/>
              <a:t>Content Variety</a:t>
            </a:r>
            <a:r>
              <a:rPr lang="en-US" dirty="0"/>
              <a:t>: Netflix offers a wide range of content ratings, genres, and productions from different countries, with a significant focus on mature and teen audiences</a:t>
            </a:r>
            <a:r>
              <a:rPr lang="en-US" dirty="0" smtClean="0"/>
              <a:t>.</a:t>
            </a:r>
          </a:p>
          <a:p>
            <a:endParaRPr lang="en-US" dirty="0"/>
          </a:p>
          <a:p>
            <a:r>
              <a:rPr lang="en-US" b="1" dirty="0"/>
              <a:t>Regional Dominance</a:t>
            </a:r>
            <a:r>
              <a:rPr lang="en-US" dirty="0"/>
              <a:t>: The United States and India are the two largest contributors to Netflix's content library, likely reflecting both production and consumption trends in these countries</a:t>
            </a:r>
            <a:r>
              <a:rPr lang="en-US" dirty="0" smtClean="0"/>
              <a:t>.</a:t>
            </a:r>
          </a:p>
          <a:p>
            <a:endParaRPr lang="en-US" dirty="0"/>
          </a:p>
          <a:p>
            <a:r>
              <a:rPr lang="en-US" b="1" dirty="0"/>
              <a:t>Director Impact</a:t>
            </a:r>
            <a:r>
              <a:rPr lang="en-US" dirty="0"/>
              <a:t>: A few directors have a substantial amount of content, highlighting key figures who are central to Netflix's content strategy</a:t>
            </a:r>
            <a:r>
              <a:rPr lang="en-US" dirty="0" smtClean="0"/>
              <a:t>.</a:t>
            </a:r>
          </a:p>
          <a:p>
            <a:endParaRPr lang="en-US" dirty="0"/>
          </a:p>
          <a:p>
            <a:r>
              <a:rPr lang="en-US" b="1" dirty="0"/>
              <a:t>Content Growth</a:t>
            </a:r>
            <a:r>
              <a:rPr lang="en-US" dirty="0"/>
              <a:t>: There is a clear trend of Netflix expanding its content offerings dramatically after the 2000s, possibly driven by the rise of digital streaming platforms.</a:t>
            </a:r>
          </a:p>
          <a:p>
            <a:r>
              <a:rPr lang="en-US" dirty="0"/>
              <a:t>This dashboard provides a broad understanding of Netflix’s content library distribution, both geographically and by type, along with trends in ratings, genre diversity, and the contribution of top directors.</a:t>
            </a:r>
            <a:endParaRPr lang="en-US" dirty="0"/>
          </a:p>
        </p:txBody>
      </p:sp>
    </p:spTree>
    <p:extLst>
      <p:ext uri="{BB962C8B-B14F-4D97-AF65-F5344CB8AC3E}">
        <p14:creationId xmlns:p14="http://schemas.microsoft.com/office/powerpoint/2010/main" val="174163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5" name="Rectangle 4"/>
          <p:cNvSpPr/>
          <p:nvPr/>
        </p:nvSpPr>
        <p:spPr>
          <a:xfrm>
            <a:off x="546100" y="1339319"/>
            <a:ext cx="11849100" cy="4801314"/>
          </a:xfrm>
          <a:prstGeom prst="rect">
            <a:avLst/>
          </a:prstGeom>
        </p:spPr>
        <p:txBody>
          <a:bodyPr wrap="square">
            <a:spAutoFit/>
          </a:bodyPr>
          <a:lstStyle/>
          <a:p>
            <a:pPr>
              <a:buFont typeface="+mj-lt"/>
              <a:buAutoNum type="arabicPeriod"/>
            </a:pPr>
            <a:r>
              <a:rPr lang="en-US" b="1" dirty="0"/>
              <a:t>Total Number of TV Shows, Ratings, and Genres</a:t>
            </a:r>
            <a:r>
              <a:rPr lang="en-US" dirty="0"/>
              <a:t>:</a:t>
            </a:r>
          </a:p>
          <a:p>
            <a:pPr marL="742950" lvl="1" indent="-285750">
              <a:buFont typeface="+mj-lt"/>
              <a:buAutoNum type="arabicPeriod"/>
            </a:pPr>
            <a:r>
              <a:rPr lang="en-US" dirty="0"/>
              <a:t>There are </a:t>
            </a:r>
            <a:r>
              <a:rPr lang="en-US" b="1" dirty="0"/>
              <a:t>5 TV shows</a:t>
            </a:r>
            <a:r>
              <a:rPr lang="en-US" dirty="0"/>
              <a:t> listed in the dataset.</a:t>
            </a:r>
          </a:p>
          <a:p>
            <a:pPr marL="742950" lvl="1" indent="-285750">
              <a:buFont typeface="+mj-lt"/>
              <a:buAutoNum type="arabicPeriod"/>
            </a:pPr>
            <a:r>
              <a:rPr lang="en-US" dirty="0"/>
              <a:t>These shows cover </a:t>
            </a:r>
            <a:r>
              <a:rPr lang="en-US" b="1" dirty="0"/>
              <a:t>16 total ratings</a:t>
            </a:r>
            <a:r>
              <a:rPr lang="en-US" dirty="0"/>
              <a:t> and </a:t>
            </a:r>
            <a:r>
              <a:rPr lang="en-US" b="1" dirty="0"/>
              <a:t>14 different genres</a:t>
            </a:r>
            <a:r>
              <a:rPr lang="en-US" dirty="0"/>
              <a:t>, indicating a diversity of content available.</a:t>
            </a:r>
          </a:p>
          <a:p>
            <a:pPr>
              <a:buFont typeface="+mj-lt"/>
              <a:buAutoNum type="arabicPeriod"/>
            </a:pPr>
            <a:r>
              <a:rPr lang="en-US" b="1" dirty="0"/>
              <a:t>Yearly Release of Movies and TV Shows</a:t>
            </a:r>
            <a:r>
              <a:rPr lang="en-US" dirty="0"/>
              <a:t>:</a:t>
            </a:r>
          </a:p>
          <a:p>
            <a:pPr marL="742950" lvl="1" indent="-285750">
              <a:buFont typeface="+mj-lt"/>
              <a:buAutoNum type="arabicPeriod"/>
            </a:pPr>
            <a:r>
              <a:rPr lang="en-US" dirty="0"/>
              <a:t>The graph suggests a </a:t>
            </a:r>
            <a:r>
              <a:rPr lang="en-US" b="1" dirty="0"/>
              <a:t>spike in TV show releases</a:t>
            </a:r>
            <a:r>
              <a:rPr lang="en-US" dirty="0"/>
              <a:t> around 2020. Prior to this, there is steady growth, indicating that Netflix had a significant boost in content releases during this period.</a:t>
            </a:r>
          </a:p>
          <a:p>
            <a:pPr>
              <a:buFont typeface="+mj-lt"/>
              <a:buAutoNum type="arabicPeriod"/>
            </a:pPr>
            <a:r>
              <a:rPr lang="en-US" b="1" dirty="0"/>
              <a:t>Total Shows by Country</a:t>
            </a:r>
            <a:r>
              <a:rPr lang="en-US" dirty="0"/>
              <a:t>:</a:t>
            </a:r>
          </a:p>
          <a:p>
            <a:pPr marL="742950" lvl="1" indent="-285750">
              <a:buFont typeface="+mj-lt"/>
              <a:buAutoNum type="arabicPeriod"/>
            </a:pPr>
            <a:r>
              <a:rPr lang="en-US" b="1" dirty="0"/>
              <a:t>United States</a:t>
            </a:r>
            <a:r>
              <a:rPr lang="en-US" dirty="0"/>
              <a:t> dominates with </a:t>
            </a:r>
            <a:r>
              <a:rPr lang="en-US" b="1" dirty="0"/>
              <a:t>10 shows</a:t>
            </a:r>
            <a:r>
              <a:rPr lang="en-US" dirty="0"/>
              <a:t>.</a:t>
            </a:r>
          </a:p>
          <a:p>
            <a:pPr marL="742950" lvl="1" indent="-285750">
              <a:buFont typeface="+mj-lt"/>
              <a:buAutoNum type="arabicPeriod"/>
            </a:pPr>
            <a:r>
              <a:rPr lang="en-US" dirty="0"/>
              <a:t>The </a:t>
            </a:r>
            <a:r>
              <a:rPr lang="en-US" b="1" dirty="0"/>
              <a:t>United Kingdom</a:t>
            </a:r>
            <a:r>
              <a:rPr lang="en-US" dirty="0"/>
              <a:t> follows with </a:t>
            </a:r>
            <a:r>
              <a:rPr lang="en-US" b="1" dirty="0"/>
              <a:t>2 shows</a:t>
            </a:r>
            <a:r>
              <a:rPr lang="en-US" dirty="0"/>
              <a:t>, while </a:t>
            </a:r>
            <a:r>
              <a:rPr lang="en-US" b="1" dirty="0"/>
              <a:t>France</a:t>
            </a:r>
            <a:r>
              <a:rPr lang="en-US" dirty="0"/>
              <a:t>, </a:t>
            </a:r>
            <a:r>
              <a:rPr lang="en-US" b="1" dirty="0"/>
              <a:t>India</a:t>
            </a:r>
            <a:r>
              <a:rPr lang="en-US" dirty="0"/>
              <a:t>, </a:t>
            </a:r>
            <a:r>
              <a:rPr lang="en-US" b="1" dirty="0"/>
              <a:t>Japan</a:t>
            </a:r>
            <a:r>
              <a:rPr lang="en-US" dirty="0"/>
              <a:t>, and </a:t>
            </a:r>
            <a:r>
              <a:rPr lang="en-US" b="1" dirty="0"/>
              <a:t>Turkey</a:t>
            </a:r>
            <a:r>
              <a:rPr lang="en-US" dirty="0"/>
              <a:t> have </a:t>
            </a:r>
            <a:r>
              <a:rPr lang="en-US" b="1" dirty="0"/>
              <a:t>1 show</a:t>
            </a:r>
            <a:r>
              <a:rPr lang="en-US" dirty="0"/>
              <a:t> each.</a:t>
            </a:r>
          </a:p>
          <a:p>
            <a:pPr marL="742950" lvl="1" indent="-285750">
              <a:buFont typeface="+mj-lt"/>
              <a:buAutoNum type="arabicPeriod"/>
            </a:pPr>
            <a:r>
              <a:rPr lang="en-US" dirty="0"/>
              <a:t>This breakdown reflects Netflix's focus on US-based content while also showcasing some international diversity.</a:t>
            </a:r>
          </a:p>
          <a:p>
            <a:pPr>
              <a:buFont typeface="+mj-lt"/>
              <a:buAutoNum type="arabicPeriod"/>
            </a:pPr>
            <a:r>
              <a:rPr lang="en-US" b="1" dirty="0"/>
              <a:t>Total Shows by Rating</a:t>
            </a:r>
            <a:r>
              <a:rPr lang="en-US" dirty="0"/>
              <a:t>:</a:t>
            </a:r>
          </a:p>
          <a:p>
            <a:pPr marL="742950" lvl="1" indent="-285750">
              <a:buFont typeface="+mj-lt"/>
              <a:buAutoNum type="arabicPeriod"/>
            </a:pPr>
            <a:r>
              <a:rPr lang="en-US" dirty="0"/>
              <a:t>The content distribution based on ratings is as follows:</a:t>
            </a:r>
          </a:p>
          <a:p>
            <a:pPr marL="1143000" lvl="2" indent="-228600">
              <a:buFont typeface="+mj-lt"/>
              <a:buAutoNum type="arabicPeriod"/>
            </a:pPr>
            <a:r>
              <a:rPr lang="en-US" b="1" dirty="0"/>
              <a:t>TV-MA</a:t>
            </a:r>
            <a:r>
              <a:rPr lang="en-US" dirty="0"/>
              <a:t> (Mature audiences): </a:t>
            </a:r>
            <a:r>
              <a:rPr lang="en-US" b="1" dirty="0"/>
              <a:t>5 shows</a:t>
            </a:r>
            <a:r>
              <a:rPr lang="en-US" dirty="0"/>
              <a:t>.</a:t>
            </a:r>
          </a:p>
          <a:p>
            <a:pPr marL="1143000" lvl="2" indent="-228600">
              <a:buFont typeface="+mj-lt"/>
              <a:buAutoNum type="arabicPeriod"/>
            </a:pPr>
            <a:r>
              <a:rPr lang="en-US" b="1" dirty="0"/>
              <a:t>TV-PG</a:t>
            </a:r>
            <a:r>
              <a:rPr lang="en-US" dirty="0"/>
              <a:t>: </a:t>
            </a:r>
            <a:r>
              <a:rPr lang="en-US" b="1" dirty="0"/>
              <a:t>3 shows</a:t>
            </a:r>
            <a:r>
              <a:rPr lang="en-US" dirty="0"/>
              <a:t>.</a:t>
            </a:r>
          </a:p>
          <a:p>
            <a:pPr marL="1143000" lvl="2" indent="-228600">
              <a:buFont typeface="+mj-lt"/>
              <a:buAutoNum type="arabicPeriod"/>
            </a:pPr>
            <a:r>
              <a:rPr lang="en-US" b="1" dirty="0"/>
              <a:t>TV-Y7</a:t>
            </a:r>
            <a:r>
              <a:rPr lang="en-US" dirty="0"/>
              <a:t>: </a:t>
            </a:r>
            <a:r>
              <a:rPr lang="en-US" b="1" dirty="0"/>
              <a:t>2 shows</a:t>
            </a:r>
            <a:r>
              <a:rPr lang="en-US" dirty="0"/>
              <a:t>.</a:t>
            </a:r>
          </a:p>
          <a:p>
            <a:pPr marL="1143000" lvl="2" indent="-228600">
              <a:buFont typeface="+mj-lt"/>
              <a:buAutoNum type="arabicPeriod"/>
            </a:pPr>
            <a:r>
              <a:rPr lang="en-US" b="1" dirty="0"/>
              <a:t>TV-Y</a:t>
            </a:r>
            <a:r>
              <a:rPr lang="en-US" dirty="0"/>
              <a:t>: </a:t>
            </a:r>
            <a:r>
              <a:rPr lang="en-US" b="1" dirty="0"/>
              <a:t>1 show</a:t>
            </a:r>
            <a:r>
              <a:rPr lang="en-US" dirty="0"/>
              <a:t>.</a:t>
            </a:r>
          </a:p>
          <a:p>
            <a:pPr marL="742950" lvl="1" indent="-285750">
              <a:buFont typeface="+mj-lt"/>
              <a:buAutoNum type="arabicPeriod"/>
            </a:pPr>
            <a:r>
              <a:rPr lang="en-US" dirty="0"/>
              <a:t>This indicates a skew towards more mature content, with a good variety for younger audiences as well.</a:t>
            </a:r>
            <a:endParaRPr lang="en-US" dirty="0"/>
          </a:p>
        </p:txBody>
      </p:sp>
      <p:sp>
        <p:nvSpPr>
          <p:cNvPr id="7" name="TextBox 6"/>
          <p:cNvSpPr txBox="1"/>
          <p:nvPr/>
        </p:nvSpPr>
        <p:spPr>
          <a:xfrm>
            <a:off x="736600" y="969987"/>
            <a:ext cx="2527300"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TV SHOWS</a:t>
            </a:r>
            <a:endParaRPr lang="en-IN" b="1" dirty="0"/>
          </a:p>
        </p:txBody>
      </p:sp>
    </p:spTree>
    <p:extLst>
      <p:ext uri="{BB962C8B-B14F-4D97-AF65-F5344CB8AC3E}">
        <p14:creationId xmlns:p14="http://schemas.microsoft.com/office/powerpoint/2010/main" val="1003095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3" name="Rectangle 2"/>
          <p:cNvSpPr/>
          <p:nvPr/>
        </p:nvSpPr>
        <p:spPr>
          <a:xfrm>
            <a:off x="2070100" y="1816100"/>
            <a:ext cx="8623300" cy="3693319"/>
          </a:xfrm>
          <a:prstGeom prst="rect">
            <a:avLst/>
          </a:prstGeom>
        </p:spPr>
        <p:txBody>
          <a:bodyPr wrap="square">
            <a:spAutoFit/>
          </a:bodyPr>
          <a:lstStyle/>
          <a:p>
            <a:r>
              <a:rPr lang="en-US" b="1" dirty="0" smtClean="0"/>
              <a:t>5. Top </a:t>
            </a:r>
            <a:r>
              <a:rPr lang="en-US" b="1" dirty="0"/>
              <a:t>10 Directors in Netflix</a:t>
            </a:r>
            <a:r>
              <a:rPr lang="en-US" dirty="0"/>
              <a:t>:</a:t>
            </a:r>
          </a:p>
          <a:p>
            <a:pPr marL="800100" lvl="1" indent="-342900">
              <a:buFont typeface="+mj-lt"/>
              <a:buAutoNum type="arabicPeriod"/>
            </a:pPr>
            <a:r>
              <a:rPr lang="en-US" b="1" dirty="0"/>
              <a:t>Phil </a:t>
            </a:r>
            <a:r>
              <a:rPr lang="en-US" b="1" dirty="0" err="1"/>
              <a:t>Sgriccia</a:t>
            </a:r>
            <a:r>
              <a:rPr lang="en-US" dirty="0"/>
              <a:t> stands out with the highest number of shows, followed by other directors like </a:t>
            </a:r>
            <a:r>
              <a:rPr lang="en-US" b="1" dirty="0"/>
              <a:t>Dan Forester</a:t>
            </a:r>
            <a:r>
              <a:rPr lang="en-US" dirty="0"/>
              <a:t> and </a:t>
            </a:r>
            <a:r>
              <a:rPr lang="en-US" b="1" dirty="0"/>
              <a:t>Jared B.</a:t>
            </a:r>
            <a:endParaRPr lang="en-US" dirty="0"/>
          </a:p>
          <a:p>
            <a:pPr marL="800100" lvl="1" indent="-342900">
              <a:buFont typeface="+mj-lt"/>
              <a:buAutoNum type="arabicPeriod"/>
            </a:pPr>
            <a:r>
              <a:rPr lang="en-US" dirty="0"/>
              <a:t>This suggests that Netflix might have repeat collaborations with certain directors for TV show </a:t>
            </a:r>
            <a:r>
              <a:rPr lang="en-US" dirty="0" smtClean="0"/>
              <a:t>production.</a:t>
            </a:r>
          </a:p>
          <a:p>
            <a:r>
              <a:rPr lang="en-US" b="1" dirty="0" smtClean="0"/>
              <a:t>6. Geographic Distribution of Shows</a:t>
            </a:r>
            <a:r>
              <a:rPr lang="en-US" dirty="0" smtClean="0"/>
              <a:t>:</a:t>
            </a:r>
          </a:p>
          <a:p>
            <a:pPr marL="742950" lvl="1" indent="-285750">
              <a:buFont typeface="+mj-lt"/>
              <a:buAutoNum type="arabicPeriod"/>
            </a:pPr>
            <a:r>
              <a:rPr lang="en-US" dirty="0" smtClean="0"/>
              <a:t>The map visual indicates a </a:t>
            </a:r>
            <a:r>
              <a:rPr lang="en-US" b="1" dirty="0" smtClean="0"/>
              <a:t>global presence</a:t>
            </a:r>
            <a:r>
              <a:rPr lang="en-US" dirty="0" smtClean="0"/>
              <a:t> of shows with the majority concentrated in North America (United States) and some representation across Europe, Asia, and Turkey.</a:t>
            </a:r>
          </a:p>
          <a:p>
            <a:r>
              <a:rPr lang="en-US" b="1" dirty="0" smtClean="0"/>
              <a:t>7. List </a:t>
            </a:r>
            <a:r>
              <a:rPr lang="en-US" b="1" dirty="0"/>
              <a:t>of Shows</a:t>
            </a:r>
            <a:r>
              <a:rPr lang="en-US" dirty="0"/>
              <a:t>:</a:t>
            </a:r>
          </a:p>
          <a:p>
            <a:pPr marL="742950" lvl="1" indent="-285750">
              <a:buFont typeface="+mj-lt"/>
              <a:buAutoNum type="arabicPeriod"/>
            </a:pPr>
            <a:r>
              <a:rPr lang="en-US" dirty="0"/>
              <a:t>The available list includes shows like </a:t>
            </a:r>
            <a:r>
              <a:rPr lang="en-US" b="1" dirty="0"/>
              <a:t>Arrow</a:t>
            </a:r>
            <a:r>
              <a:rPr lang="en-US" dirty="0"/>
              <a:t>, </a:t>
            </a:r>
            <a:r>
              <a:rPr lang="en-US" b="1" dirty="0" err="1"/>
              <a:t>Chhota</a:t>
            </a:r>
            <a:r>
              <a:rPr lang="en-US" b="1" dirty="0"/>
              <a:t> </a:t>
            </a:r>
            <a:r>
              <a:rPr lang="en-US" b="1" dirty="0" err="1"/>
              <a:t>Bheem</a:t>
            </a:r>
            <a:r>
              <a:rPr lang="en-US" dirty="0"/>
              <a:t>, </a:t>
            </a:r>
            <a:r>
              <a:rPr lang="en-US" b="1" dirty="0"/>
              <a:t>DC's Legends of Tomorrow</a:t>
            </a:r>
            <a:r>
              <a:rPr lang="en-US" dirty="0"/>
              <a:t>, and others. The selection seems to include both international and genre-diverse options</a:t>
            </a:r>
            <a:r>
              <a:rPr lang="en-US" dirty="0" smtClean="0"/>
              <a:t>.</a:t>
            </a:r>
            <a:endParaRPr lang="en-US" dirty="0"/>
          </a:p>
        </p:txBody>
      </p:sp>
    </p:spTree>
    <p:extLst>
      <p:ext uri="{BB962C8B-B14F-4D97-AF65-F5344CB8AC3E}">
        <p14:creationId xmlns:p14="http://schemas.microsoft.com/office/powerpoint/2010/main" val="389377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Rectangle 1"/>
          <p:cNvSpPr/>
          <p:nvPr/>
        </p:nvSpPr>
        <p:spPr>
          <a:xfrm>
            <a:off x="1622358" y="1974840"/>
            <a:ext cx="8991600" cy="2862322"/>
          </a:xfrm>
          <a:prstGeom prst="rect">
            <a:avLst/>
          </a:prstGeom>
        </p:spPr>
        <p:txBody>
          <a:bodyPr wrap="square">
            <a:spAutoFit/>
          </a:bodyPr>
          <a:lstStyle/>
          <a:p>
            <a:r>
              <a:rPr lang="en-US" b="1" dirty="0"/>
              <a:t>Insights:</a:t>
            </a:r>
          </a:p>
          <a:p>
            <a:pPr>
              <a:buFont typeface="Arial" panose="020B0604020202020204" pitchFamily="34" charset="0"/>
              <a:buChar char="•"/>
            </a:pPr>
            <a:r>
              <a:rPr lang="en-US" b="1" dirty="0"/>
              <a:t>Content Distribution</a:t>
            </a:r>
            <a:r>
              <a:rPr lang="en-US" dirty="0"/>
              <a:t>: Netflix seems to emphasize US-based TV shows with a majority of mature-rated content. There is some effort to diversify geographically with shows from the UK, France, India, Japan, and Turkey</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Release Trends</a:t>
            </a:r>
            <a:r>
              <a:rPr lang="en-US" dirty="0"/>
              <a:t>: The spike in releases in 2020 could be related to a variety of factors, including the increased consumption of content during the global pandemic</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b="1" dirty="0"/>
              <a:t>Director Influence</a:t>
            </a:r>
            <a:r>
              <a:rPr lang="en-US" dirty="0"/>
              <a:t>: A handful of directors dominate the production of Netflix's TV shows, suggesting possible partnerships that are driving the platform's content production strategy.</a:t>
            </a:r>
            <a:endParaRPr lang="en-US" dirty="0"/>
          </a:p>
        </p:txBody>
      </p:sp>
    </p:spTree>
    <p:extLst>
      <p:ext uri="{BB962C8B-B14F-4D97-AF65-F5344CB8AC3E}">
        <p14:creationId xmlns:p14="http://schemas.microsoft.com/office/powerpoint/2010/main" val="1538146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Rectangle 1"/>
          <p:cNvSpPr/>
          <p:nvPr/>
        </p:nvSpPr>
        <p:spPr>
          <a:xfrm>
            <a:off x="2578100" y="3035300"/>
            <a:ext cx="7391400" cy="923330"/>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4622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TextBox 1"/>
          <p:cNvSpPr txBox="1"/>
          <p:nvPr/>
        </p:nvSpPr>
        <p:spPr>
          <a:xfrm>
            <a:off x="1308295" y="1561514"/>
            <a:ext cx="8046720" cy="523220"/>
          </a:xfrm>
          <a:prstGeom prst="rect">
            <a:avLst/>
          </a:prstGeom>
          <a:noFill/>
        </p:spPr>
        <p:txBody>
          <a:bodyPr wrap="square" rtlCol="0">
            <a:spAutoFit/>
          </a:bodyPr>
          <a:lstStyle/>
          <a:p>
            <a:r>
              <a:rPr lang="en-US" sz="2800" dirty="0" smtClean="0"/>
              <a:t>Data Collection:-</a:t>
            </a:r>
            <a:endParaRPr lang="en-IN" sz="2800" dirty="0"/>
          </a:p>
        </p:txBody>
      </p:sp>
      <p:pic>
        <p:nvPicPr>
          <p:cNvPr id="5" name="Picture 4"/>
          <p:cNvPicPr>
            <a:picLocks noChangeAspect="1"/>
          </p:cNvPicPr>
          <p:nvPr/>
        </p:nvPicPr>
        <p:blipFill>
          <a:blip r:embed="rId3"/>
          <a:stretch>
            <a:fillRect/>
          </a:stretch>
        </p:blipFill>
        <p:spPr>
          <a:xfrm>
            <a:off x="1703223" y="2084734"/>
            <a:ext cx="6486036" cy="4501781"/>
          </a:xfrm>
          <a:prstGeom prst="rect">
            <a:avLst/>
          </a:prstGeom>
        </p:spPr>
      </p:pic>
    </p:spTree>
    <p:extLst>
      <p:ext uri="{BB962C8B-B14F-4D97-AF65-F5344CB8AC3E}">
        <p14:creationId xmlns:p14="http://schemas.microsoft.com/office/powerpoint/2010/main" val="13474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TextBox 1"/>
          <p:cNvSpPr txBox="1"/>
          <p:nvPr/>
        </p:nvSpPr>
        <p:spPr>
          <a:xfrm>
            <a:off x="1223889" y="1575582"/>
            <a:ext cx="9594166" cy="4093428"/>
          </a:xfrm>
          <a:prstGeom prst="rect">
            <a:avLst/>
          </a:prstGeom>
          <a:noFill/>
        </p:spPr>
        <p:txBody>
          <a:bodyPr wrap="square" rtlCol="0">
            <a:spAutoFit/>
          </a:bodyPr>
          <a:lstStyle/>
          <a:p>
            <a:r>
              <a:rPr lang="en-US" sz="4400" u="sng" dirty="0" smtClean="0"/>
              <a:t>PROBLEM SOLVING:</a:t>
            </a:r>
          </a:p>
          <a:p>
            <a:r>
              <a:rPr lang="en-US" sz="3600" dirty="0" smtClean="0"/>
              <a:t>Data Cleaning </a:t>
            </a:r>
          </a:p>
          <a:p>
            <a:r>
              <a:rPr lang="en-US" sz="3600" dirty="0" smtClean="0"/>
              <a:t> 1. Treat the Nulls</a:t>
            </a:r>
          </a:p>
          <a:p>
            <a:r>
              <a:rPr lang="en-US" sz="3600" dirty="0" smtClean="0"/>
              <a:t> 2. Treat the duplicates</a:t>
            </a:r>
          </a:p>
          <a:p>
            <a:r>
              <a:rPr lang="en-US" sz="3600" dirty="0" smtClean="0"/>
              <a:t> 3. Populate missing rows</a:t>
            </a:r>
          </a:p>
          <a:p>
            <a:r>
              <a:rPr lang="en-US" sz="3600" dirty="0" smtClean="0"/>
              <a:t> 4. Drop unneeded columns</a:t>
            </a:r>
          </a:p>
          <a:p>
            <a:r>
              <a:rPr lang="en-US" sz="3600" dirty="0" smtClean="0"/>
              <a:t> 5. Split columns</a:t>
            </a:r>
            <a:endParaRPr lang="en-IN" sz="3600" dirty="0"/>
          </a:p>
        </p:txBody>
      </p:sp>
    </p:spTree>
    <p:extLst>
      <p:ext uri="{BB962C8B-B14F-4D97-AF65-F5344CB8AC3E}">
        <p14:creationId xmlns:p14="http://schemas.microsoft.com/office/powerpoint/2010/main" val="216380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1411574" y="1478857"/>
            <a:ext cx="9615296" cy="4733684"/>
          </a:xfrm>
          <a:prstGeom prst="rect">
            <a:avLst/>
          </a:prstGeom>
        </p:spPr>
      </p:pic>
    </p:spTree>
    <p:extLst>
      <p:ext uri="{BB962C8B-B14F-4D97-AF65-F5344CB8AC3E}">
        <p14:creationId xmlns:p14="http://schemas.microsoft.com/office/powerpoint/2010/main" val="235470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2" name="TextBox 1"/>
          <p:cNvSpPr txBox="1"/>
          <p:nvPr/>
        </p:nvSpPr>
        <p:spPr>
          <a:xfrm>
            <a:off x="1994571" y="2272553"/>
            <a:ext cx="6450181" cy="2003612"/>
          </a:xfrm>
          <a:prstGeom prst="rect">
            <a:avLst/>
          </a:prstGeom>
          <a:noFill/>
        </p:spPr>
        <p:txBody>
          <a:bodyPr wrap="square" rtlCol="0">
            <a:spAutoFit/>
          </a:bodyPr>
          <a:lstStyle/>
          <a:p>
            <a:endParaRPr lang="en-IN" dirty="0"/>
          </a:p>
        </p:txBody>
      </p:sp>
      <p:pic>
        <p:nvPicPr>
          <p:cNvPr id="3" name="Picture 2"/>
          <p:cNvPicPr>
            <a:picLocks noChangeAspect="1"/>
          </p:cNvPicPr>
          <p:nvPr/>
        </p:nvPicPr>
        <p:blipFill>
          <a:blip r:embed="rId3"/>
          <a:stretch>
            <a:fillRect/>
          </a:stretch>
        </p:blipFill>
        <p:spPr>
          <a:xfrm>
            <a:off x="1457152" y="2293099"/>
            <a:ext cx="9384072" cy="3212774"/>
          </a:xfrm>
          <a:prstGeom prst="rect">
            <a:avLst/>
          </a:prstGeom>
        </p:spPr>
      </p:pic>
      <p:sp>
        <p:nvSpPr>
          <p:cNvPr id="5" name="TextBox 4"/>
          <p:cNvSpPr txBox="1"/>
          <p:nvPr/>
        </p:nvSpPr>
        <p:spPr>
          <a:xfrm>
            <a:off x="2232212" y="1452282"/>
            <a:ext cx="5728447" cy="523220"/>
          </a:xfrm>
          <a:prstGeom prst="rect">
            <a:avLst/>
          </a:prstGeom>
          <a:noFill/>
        </p:spPr>
        <p:txBody>
          <a:bodyPr wrap="square" rtlCol="0">
            <a:spAutoFit/>
          </a:bodyPr>
          <a:lstStyle/>
          <a:p>
            <a:r>
              <a:rPr lang="en-US" sz="2800" dirty="0" err="1" smtClean="0"/>
              <a:t>Datatype</a:t>
            </a:r>
            <a:r>
              <a:rPr lang="en-US" sz="2800" dirty="0" smtClean="0"/>
              <a:t> changes:</a:t>
            </a:r>
            <a:endParaRPr lang="en-IN" sz="2800" dirty="0"/>
          </a:p>
        </p:txBody>
      </p:sp>
    </p:spTree>
    <p:extLst>
      <p:ext uri="{BB962C8B-B14F-4D97-AF65-F5344CB8AC3E}">
        <p14:creationId xmlns:p14="http://schemas.microsoft.com/office/powerpoint/2010/main" val="75959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sp>
        <p:nvSpPr>
          <p:cNvPr id="3" name="TextBox 2"/>
          <p:cNvSpPr txBox="1"/>
          <p:nvPr/>
        </p:nvSpPr>
        <p:spPr>
          <a:xfrm>
            <a:off x="941294" y="1331259"/>
            <a:ext cx="7207624" cy="584775"/>
          </a:xfrm>
          <a:prstGeom prst="rect">
            <a:avLst/>
          </a:prstGeom>
          <a:noFill/>
        </p:spPr>
        <p:txBody>
          <a:bodyPr wrap="square" rtlCol="0">
            <a:spAutoFit/>
          </a:bodyPr>
          <a:lstStyle/>
          <a:p>
            <a:r>
              <a:rPr lang="en-US" sz="3200" dirty="0" smtClean="0"/>
              <a:t>Data </a:t>
            </a:r>
            <a:r>
              <a:rPr lang="en-US" sz="3200" dirty="0" err="1" smtClean="0"/>
              <a:t>Vizualisation</a:t>
            </a:r>
            <a:r>
              <a:rPr lang="en-US" sz="3200" dirty="0" smtClean="0"/>
              <a:t>:-</a:t>
            </a:r>
            <a:endParaRPr lang="en-IN" sz="3200" dirty="0"/>
          </a:p>
        </p:txBody>
      </p:sp>
      <p:pic>
        <p:nvPicPr>
          <p:cNvPr id="5" name="Picture 4"/>
          <p:cNvPicPr>
            <a:picLocks noChangeAspect="1"/>
          </p:cNvPicPr>
          <p:nvPr/>
        </p:nvPicPr>
        <p:blipFill>
          <a:blip r:embed="rId3"/>
          <a:stretch>
            <a:fillRect/>
          </a:stretch>
        </p:blipFill>
        <p:spPr>
          <a:xfrm>
            <a:off x="941294" y="1916034"/>
            <a:ext cx="8754035" cy="1888404"/>
          </a:xfrm>
          <a:prstGeom prst="rect">
            <a:avLst/>
          </a:prstGeom>
        </p:spPr>
      </p:pic>
      <p:pic>
        <p:nvPicPr>
          <p:cNvPr id="6" name="Picture 5"/>
          <p:cNvPicPr>
            <a:picLocks noChangeAspect="1"/>
          </p:cNvPicPr>
          <p:nvPr/>
        </p:nvPicPr>
        <p:blipFill>
          <a:blip r:embed="rId4"/>
          <a:stretch>
            <a:fillRect/>
          </a:stretch>
        </p:blipFill>
        <p:spPr>
          <a:xfrm>
            <a:off x="2332283" y="3899005"/>
            <a:ext cx="4957338" cy="2837972"/>
          </a:xfrm>
          <a:prstGeom prst="rect">
            <a:avLst/>
          </a:prstGeom>
        </p:spPr>
      </p:pic>
    </p:spTree>
    <p:extLst>
      <p:ext uri="{BB962C8B-B14F-4D97-AF65-F5344CB8AC3E}">
        <p14:creationId xmlns:p14="http://schemas.microsoft.com/office/powerpoint/2010/main" val="331858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2734224" y="1091138"/>
            <a:ext cx="6767868" cy="2286633"/>
          </a:xfrm>
          <a:prstGeom prst="rect">
            <a:avLst/>
          </a:prstGeom>
        </p:spPr>
      </p:pic>
      <p:pic>
        <p:nvPicPr>
          <p:cNvPr id="3" name="Picture 2"/>
          <p:cNvPicPr>
            <a:picLocks noChangeAspect="1"/>
          </p:cNvPicPr>
          <p:nvPr/>
        </p:nvPicPr>
        <p:blipFill>
          <a:blip r:embed="rId4"/>
          <a:stretch>
            <a:fillRect/>
          </a:stretch>
        </p:blipFill>
        <p:spPr>
          <a:xfrm>
            <a:off x="3311475" y="3703228"/>
            <a:ext cx="5613366" cy="2869992"/>
          </a:xfrm>
          <a:prstGeom prst="rect">
            <a:avLst/>
          </a:prstGeom>
        </p:spPr>
      </p:pic>
    </p:spTree>
    <p:extLst>
      <p:ext uri="{BB962C8B-B14F-4D97-AF65-F5344CB8AC3E}">
        <p14:creationId xmlns:p14="http://schemas.microsoft.com/office/powerpoint/2010/main" val="327268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86" t="28003" r="18715" b="30015"/>
          <a:stretch/>
        </p:blipFill>
        <p:spPr>
          <a:xfrm>
            <a:off x="4810952" y="150979"/>
            <a:ext cx="2614412" cy="940159"/>
          </a:xfrm>
          <a:prstGeom prst="rect">
            <a:avLst/>
          </a:prstGeom>
        </p:spPr>
      </p:pic>
      <p:pic>
        <p:nvPicPr>
          <p:cNvPr id="2" name="Picture 1"/>
          <p:cNvPicPr>
            <a:picLocks noChangeAspect="1"/>
          </p:cNvPicPr>
          <p:nvPr/>
        </p:nvPicPr>
        <p:blipFill>
          <a:blip r:embed="rId3"/>
          <a:stretch>
            <a:fillRect/>
          </a:stretch>
        </p:blipFill>
        <p:spPr>
          <a:xfrm>
            <a:off x="2235246" y="1091138"/>
            <a:ext cx="7765823" cy="2385040"/>
          </a:xfrm>
          <a:prstGeom prst="rect">
            <a:avLst/>
          </a:prstGeom>
        </p:spPr>
      </p:pic>
      <p:pic>
        <p:nvPicPr>
          <p:cNvPr id="3" name="Picture 2"/>
          <p:cNvPicPr>
            <a:picLocks noChangeAspect="1"/>
          </p:cNvPicPr>
          <p:nvPr/>
        </p:nvPicPr>
        <p:blipFill>
          <a:blip r:embed="rId4"/>
          <a:stretch>
            <a:fillRect/>
          </a:stretch>
        </p:blipFill>
        <p:spPr>
          <a:xfrm>
            <a:off x="3065930" y="3528552"/>
            <a:ext cx="6172199" cy="3212198"/>
          </a:xfrm>
          <a:prstGeom prst="rect">
            <a:avLst/>
          </a:prstGeom>
        </p:spPr>
      </p:pic>
    </p:spTree>
    <p:extLst>
      <p:ext uri="{BB962C8B-B14F-4D97-AF65-F5344CB8AC3E}">
        <p14:creationId xmlns:p14="http://schemas.microsoft.com/office/powerpoint/2010/main" val="3002172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936</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Pandey</dc:creator>
  <cp:lastModifiedBy>Nikita Pandey</cp:lastModifiedBy>
  <cp:revision>16</cp:revision>
  <dcterms:created xsi:type="dcterms:W3CDTF">2024-09-05T13:24:26Z</dcterms:created>
  <dcterms:modified xsi:type="dcterms:W3CDTF">2024-09-05T16:13:12Z</dcterms:modified>
</cp:coreProperties>
</file>