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g1cUMe0+BhZQhsn36TmegFuasD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694721-A0FB-4625-BA7C-43176A207425}">
  <a:tblStyle styleId="{D8694721-A0FB-4625-BA7C-43176A2074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dd33294b6_0_1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3dd33294b6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dd33294b6_0_2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23dd33294b6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c839b4bb6_0_6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23c839b4bb6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c839b4bb6_0_7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3c839b4bb6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dd33294b6_2_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3dd33294b6_2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dd33294b6_2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23dd33294b6_2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3dd33294b6_2_2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g23dd33294b6_2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3dd33294b6_2_3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g23dd33294b6_2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3dd33294b6_2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3dd33294b6_2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214ed7c33d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2214ed7c33d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1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c839b4bb6_0_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23c839b4bb6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c839b4bb6_0_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3c839b4bb6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e06a5c9d9_1_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23e06a5c9d9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dd33294b6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3dd33294b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5183188" y="987425"/>
            <a:ext cx="6172200" cy="4873625"/>
          </a:xfrm>
          <a:prstGeom prst="rect">
            <a:avLst/>
          </a:prstGeom>
          <a:noFill/>
          <a:ln>
            <a:noFill/>
          </a:ln>
        </p:spPr>
      </p:sp>
      <p:sp>
        <p:nvSpPr>
          <p:cNvPr id="68" name="Google Shape;68;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www.researchgate.net/profile/Shyh-Kuang-Ueng" TargetMode="External"/><Relationship Id="rId5" Type="http://schemas.openxmlformats.org/officeDocument/2006/relationships/hyperlink" Target="https://www.researchgate.net/scientific-contributions/Hsuan-Kai-Huang-2154836338" TargetMode="External"/><Relationship Id="rId6" Type="http://schemas.openxmlformats.org/officeDocument/2006/relationships/hyperlink" Target="https://www.researchgate.net/scientific-contributions/Zen-Yu-Liu-2154831494" TargetMode="External"/><Relationship Id="rId7" Type="http://schemas.openxmlformats.org/officeDocument/2006/relationships/hyperlink" Target="https://www.researchgate.net/profile/Hsin-Cheng-Hua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researchgate.net/publication/348917290_Face_Detection_and_Recognition_Using_Machine_Learning" TargetMode="External"/><Relationship Id="rId4" Type="http://schemas.openxmlformats.org/officeDocument/2006/relationships/hyperlink" Target="https://ieeexplore.ieee.org/document/9074838" TargetMode="External"/><Relationship Id="rId5" Type="http://schemas.openxmlformats.org/officeDocument/2006/relationships/hyperlink" Target="https://iopscience.iop.org/article/10.1088/1742-6596/1755/1/012006/meta" TargetMode="External"/><Relationship Id="rId6"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www.researchgate.net/publication/330391341_Creation_of_prototype_3D_models_using_RAPID_PROTOTYPING" TargetMode="External"/><Relationship Id="rId4" Type="http://schemas.openxmlformats.org/officeDocument/2006/relationships/hyperlink" Target="https://www.researchgate.net/publication/331800424_Image-based_Contouring_and_G-code_Generation_for_Additive_Manufacturing" TargetMode="External"/><Relationship Id="rId5" Type="http://schemas.openxmlformats.org/officeDocument/2006/relationships/hyperlink" Target="https://www.researchgate.net/publication/335847757_A_G-Code_Generator_for_Volumetric_Models" TargetMode="External"/><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2133600" y="914400"/>
            <a:ext cx="7924800" cy="24314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UE20CS390A – Capstone Project Phase – 1</a:t>
            </a:r>
            <a:endParaRPr/>
          </a:p>
          <a:p>
            <a:pPr indent="0" lvl="0" marL="0" marR="0" rtl="0" algn="ctr">
              <a:spcBef>
                <a:spcPts val="0"/>
              </a:spcBef>
              <a:spcAft>
                <a:spcPts val="0"/>
              </a:spcAft>
              <a:buNone/>
            </a:pPr>
            <a:r>
              <a:t/>
            </a:r>
            <a:endParaRPr b="0" i="0" sz="28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0000"/>
                </a:solidFill>
                <a:latin typeface="Trebuchet MS"/>
                <a:ea typeface="Trebuchet MS"/>
                <a:cs typeface="Trebuchet MS"/>
                <a:sym typeface="Trebuchet MS"/>
              </a:rPr>
              <a:t>SEMESTER - VI </a:t>
            </a:r>
            <a:endParaRPr/>
          </a:p>
          <a:p>
            <a:pPr indent="0" lvl="0" marL="0" marR="0" rtl="0" algn="ctr">
              <a:spcBef>
                <a:spcPts val="0"/>
              </a:spcBef>
              <a:spcAft>
                <a:spcPts val="0"/>
              </a:spcAft>
              <a:buNone/>
            </a:pPr>
            <a:r>
              <a:t/>
            </a:r>
            <a:endParaRPr b="1" i="0" sz="3200" u="none" cap="none" strike="noStrike">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0000"/>
                </a:solidFill>
                <a:latin typeface="Trebuchet MS"/>
                <a:ea typeface="Trebuchet MS"/>
                <a:cs typeface="Trebuchet MS"/>
                <a:sym typeface="Trebuchet MS"/>
              </a:rPr>
              <a:t>END SEMESTER ASSESSMENT </a:t>
            </a:r>
            <a:endParaRPr/>
          </a:p>
        </p:txBody>
      </p:sp>
      <p:sp>
        <p:nvSpPr>
          <p:cNvPr id="90" name="Google Shape;90;p1"/>
          <p:cNvSpPr txBox="1"/>
          <p:nvPr/>
        </p:nvSpPr>
        <p:spPr>
          <a:xfrm>
            <a:off x="1934250" y="3456800"/>
            <a:ext cx="8698800" cy="288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a:t>
            </a:r>
            <a:r>
              <a:rPr lang="en-US" sz="2400">
                <a:solidFill>
                  <a:srgbClr val="0033CC"/>
                </a:solidFill>
                <a:latin typeface="Times New Roman"/>
                <a:ea typeface="Times New Roman"/>
                <a:cs typeface="Times New Roman"/>
                <a:sym typeface="Times New Roman"/>
              </a:rPr>
              <a:t>An Entity to 3D model Prototyping from a Photo</a:t>
            </a:r>
            <a:endParaRPr sz="2400">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 Project ID      :</a:t>
            </a:r>
            <a:r>
              <a:rPr lang="en-US" sz="2400">
                <a:solidFill>
                  <a:srgbClr val="0033CC"/>
                </a:solidFill>
                <a:latin typeface="Trebuchet MS"/>
                <a:ea typeface="Trebuchet MS"/>
                <a:cs typeface="Trebuchet MS"/>
                <a:sym typeface="Trebuchet MS"/>
              </a:rPr>
              <a:t> </a:t>
            </a:r>
            <a:r>
              <a:rPr lang="en-US" sz="2400">
                <a:solidFill>
                  <a:srgbClr val="0033CC"/>
                </a:solidFill>
                <a:latin typeface="Times New Roman"/>
                <a:ea typeface="Times New Roman"/>
                <a:cs typeface="Times New Roman"/>
                <a:sym typeface="Times New Roman"/>
              </a:rPr>
              <a:t>PW23_NVP_02</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Guide : </a:t>
            </a:r>
            <a:r>
              <a:rPr lang="en-US" sz="2400">
                <a:solidFill>
                  <a:srgbClr val="0033CC"/>
                </a:solidFill>
                <a:latin typeface="Times New Roman"/>
                <a:ea typeface="Times New Roman"/>
                <a:cs typeface="Times New Roman"/>
                <a:sym typeface="Times New Roman"/>
              </a:rPr>
              <a:t>Prof. Nitin V Pujari </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a:t>
            </a:r>
            <a:r>
              <a:rPr lang="en-US" sz="2400">
                <a:solidFill>
                  <a:srgbClr val="0033CC"/>
                </a:solidFill>
                <a:latin typeface="Times New Roman"/>
                <a:ea typeface="Times New Roman"/>
                <a:cs typeface="Times New Roman"/>
                <a:sym typeface="Times New Roman"/>
              </a:rPr>
              <a:t>Nikita S Patgar [PES1UG21CS825]</a:t>
            </a:r>
            <a:endParaRPr sz="24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Font typeface="Arial"/>
              <a:buNone/>
            </a:pPr>
            <a:r>
              <a:rPr lang="en-US" sz="2400">
                <a:solidFill>
                  <a:srgbClr val="0033CC"/>
                </a:solidFill>
                <a:latin typeface="Times New Roman"/>
                <a:ea typeface="Times New Roman"/>
                <a:cs typeface="Times New Roman"/>
                <a:sym typeface="Times New Roman"/>
              </a:rPr>
              <a:t>                             Ravallu Nikhil Rajareddy [PES1UG21C830]</a:t>
            </a:r>
            <a:endParaRPr sz="24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Font typeface="Arial"/>
              <a:buNone/>
            </a:pPr>
            <a:r>
              <a:rPr lang="en-US" sz="2400">
                <a:solidFill>
                  <a:srgbClr val="0033CC"/>
                </a:solidFill>
                <a:latin typeface="Times New Roman"/>
                <a:ea typeface="Times New Roman"/>
                <a:cs typeface="Times New Roman"/>
                <a:sym typeface="Times New Roman"/>
              </a:rPr>
              <a:t>                             Titeersha Ghatak Chowdhury [PES1UG21CS834]</a:t>
            </a:r>
            <a:endParaRPr sz="24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rgbClr val="0033CC"/>
                </a:solidFill>
                <a:latin typeface="Times New Roman"/>
                <a:ea typeface="Times New Roman"/>
                <a:cs typeface="Times New Roman"/>
                <a:sym typeface="Times New Roman"/>
              </a:rPr>
              <a:t>                             Vaishnavi .K [PES1UG21CS838]</a:t>
            </a:r>
            <a:endParaRPr sz="2800">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pic>
        <p:nvPicPr>
          <p:cNvPr id="91" name="Google Shape;91;p1"/>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3dd33294b6_0_11"/>
          <p:cNvSpPr txBox="1"/>
          <p:nvPr>
            <p:ph type="title"/>
          </p:nvPr>
        </p:nvSpPr>
        <p:spPr>
          <a:xfrm>
            <a:off x="838200" y="-109425"/>
            <a:ext cx="10515600" cy="128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Literature Survey</a:t>
            </a:r>
            <a:endParaRPr/>
          </a:p>
        </p:txBody>
      </p:sp>
      <p:sp>
        <p:nvSpPr>
          <p:cNvPr id="191" name="Google Shape;191;g23dd33294b6_0_11"/>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192" name="Google Shape;192;g23dd33294b6_0_11"/>
          <p:cNvSpPr txBox="1"/>
          <p:nvPr>
            <p:ph idx="1" type="body"/>
          </p:nvPr>
        </p:nvSpPr>
        <p:spPr>
          <a:xfrm>
            <a:off x="838200" y="1847850"/>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3" name="Google Shape;193;g23dd33294b6_0_11"/>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194" name="Google Shape;194;g23dd33294b6_0_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195" name="Google Shape;195;g23dd33294b6_0_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g23dd33294b6_0_11"/>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Clr>
                <a:srgbClr val="000000"/>
              </a:buClr>
              <a:buFont typeface="Arial"/>
              <a:buNone/>
            </a:pPr>
            <a:r>
              <a:t/>
            </a:r>
            <a:endParaRPr sz="1200">
              <a:solidFill>
                <a:srgbClr val="888888"/>
              </a:solidFill>
            </a:endParaRPr>
          </a:p>
        </p:txBody>
      </p:sp>
      <p:graphicFrame>
        <p:nvGraphicFramePr>
          <p:cNvPr id="197" name="Google Shape;197;g23dd33294b6_0_11"/>
          <p:cNvGraphicFramePr/>
          <p:nvPr/>
        </p:nvGraphicFramePr>
        <p:xfrm>
          <a:off x="199038" y="974500"/>
          <a:ext cx="3000000" cy="3000000"/>
        </p:xfrm>
        <a:graphic>
          <a:graphicData uri="http://schemas.openxmlformats.org/drawingml/2006/table">
            <a:tbl>
              <a:tblPr>
                <a:noFill/>
                <a:tableStyleId>{D8694721-A0FB-4625-BA7C-43176A207425}</a:tableStyleId>
              </a:tblPr>
              <a:tblGrid>
                <a:gridCol w="836925"/>
                <a:gridCol w="1400000"/>
                <a:gridCol w="4056175"/>
                <a:gridCol w="1684025"/>
                <a:gridCol w="1930275"/>
                <a:gridCol w="1697150"/>
              </a:tblGrid>
              <a:tr h="720975">
                <a:tc>
                  <a:txBody>
                    <a:bodyPr/>
                    <a:lstStyle/>
                    <a:p>
                      <a:pPr indent="0" lvl="0" marL="0" rtl="0" algn="l">
                        <a:spcBef>
                          <a:spcPts val="0"/>
                        </a:spcBef>
                        <a:spcAft>
                          <a:spcPts val="0"/>
                        </a:spcAft>
                        <a:buNone/>
                      </a:pPr>
                      <a:r>
                        <a:rPr lang="en-US"/>
                        <a:t>YEAR</a:t>
                      </a:r>
                      <a:endParaRPr/>
                    </a:p>
                  </a:txBody>
                  <a:tcPr marT="91425" marB="91425" marR="91425" marL="91425"/>
                </a:tc>
                <a:tc>
                  <a:txBody>
                    <a:bodyPr/>
                    <a:lstStyle/>
                    <a:p>
                      <a:pPr indent="0" lvl="0" marL="0" rtl="0" algn="l">
                        <a:spcBef>
                          <a:spcPts val="0"/>
                        </a:spcBef>
                        <a:spcAft>
                          <a:spcPts val="0"/>
                        </a:spcAft>
                        <a:buNone/>
                      </a:pPr>
                      <a:r>
                        <a:rPr lang="en-US"/>
                        <a:t>AUTHOR</a:t>
                      </a:r>
                      <a:endParaRPr/>
                    </a:p>
                  </a:txBody>
                  <a:tcPr marT="91425" marB="91425" marR="91425" marL="91425"/>
                </a:tc>
                <a:tc>
                  <a:txBody>
                    <a:bodyPr/>
                    <a:lstStyle/>
                    <a:p>
                      <a:pPr indent="0" lvl="0" marL="0" rtl="0" algn="l">
                        <a:spcBef>
                          <a:spcPts val="0"/>
                        </a:spcBef>
                        <a:spcAft>
                          <a:spcPts val="0"/>
                        </a:spcAft>
                        <a:buNone/>
                      </a:pPr>
                      <a:r>
                        <a:rPr lang="en-US"/>
                        <a:t>OBJECTIVE</a:t>
                      </a:r>
                      <a:endParaRPr/>
                    </a:p>
                  </a:txBody>
                  <a:tcPr marT="91425" marB="91425" marR="91425" marL="91425"/>
                </a:tc>
                <a:tc>
                  <a:txBody>
                    <a:bodyPr/>
                    <a:lstStyle/>
                    <a:p>
                      <a:pPr indent="0" lvl="0" marL="0" rtl="0" algn="l">
                        <a:spcBef>
                          <a:spcPts val="0"/>
                        </a:spcBef>
                        <a:spcAft>
                          <a:spcPts val="0"/>
                        </a:spcAft>
                        <a:buNone/>
                      </a:pPr>
                      <a:r>
                        <a:rPr lang="en-US"/>
                        <a:t>DATA</a:t>
                      </a:r>
                      <a:endParaRPr/>
                    </a:p>
                  </a:txBody>
                  <a:tcPr marT="91425" marB="91425" marR="91425" marL="91425"/>
                </a:tc>
                <a:tc>
                  <a:txBody>
                    <a:bodyPr/>
                    <a:lstStyle/>
                    <a:p>
                      <a:pPr indent="0" lvl="0" marL="0" rtl="0" algn="l">
                        <a:spcBef>
                          <a:spcPts val="0"/>
                        </a:spcBef>
                        <a:spcAft>
                          <a:spcPts val="0"/>
                        </a:spcAft>
                        <a:buNone/>
                      </a:pPr>
                      <a:r>
                        <a:rPr lang="en-US"/>
                        <a:t>METHODOLOGY</a:t>
                      </a:r>
                      <a:endParaRPr/>
                    </a:p>
                  </a:txBody>
                  <a:tcPr marT="91425" marB="91425" marR="91425" marL="91425"/>
                </a:tc>
                <a:tc>
                  <a:txBody>
                    <a:bodyPr/>
                    <a:lstStyle/>
                    <a:p>
                      <a:pPr indent="0" lvl="0" marL="0" rtl="0" algn="l">
                        <a:spcBef>
                          <a:spcPts val="0"/>
                        </a:spcBef>
                        <a:spcAft>
                          <a:spcPts val="0"/>
                        </a:spcAft>
                        <a:buNone/>
                      </a:pPr>
                      <a:r>
                        <a:rPr lang="en-US"/>
                        <a:t>CONCLUSION</a:t>
                      </a:r>
                      <a:endParaRPr/>
                    </a:p>
                  </a:txBody>
                  <a:tcPr marT="91425" marB="91425" marR="91425" marL="91425"/>
                </a:tc>
              </a:tr>
              <a:tr h="1912925">
                <a:tc>
                  <a:txBody>
                    <a:bodyPr/>
                    <a:lstStyle/>
                    <a:p>
                      <a:pPr indent="0" lvl="0" marL="0" rtl="0" algn="l">
                        <a:spcBef>
                          <a:spcPts val="0"/>
                        </a:spcBef>
                        <a:spcAft>
                          <a:spcPts val="0"/>
                        </a:spcAft>
                        <a:buNone/>
                      </a:pPr>
                      <a:r>
                        <a:rPr lang="en-US"/>
                        <a:t>2018</a:t>
                      </a:r>
                      <a:endParaRPr/>
                    </a:p>
                  </a:txBody>
                  <a:tcPr marT="91425" marB="91425" marR="91425" marL="91425"/>
                </a:tc>
                <a:tc>
                  <a:txBody>
                    <a:bodyPr/>
                    <a:lstStyle/>
                    <a:p>
                      <a:pPr indent="0" lvl="0" marL="0" rtl="0" algn="l">
                        <a:spcBef>
                          <a:spcPts val="0"/>
                        </a:spcBef>
                        <a:spcAft>
                          <a:spcPts val="0"/>
                        </a:spcAft>
                        <a:buNone/>
                      </a:pPr>
                      <a:r>
                        <a:rPr lang="en-US">
                          <a:solidFill>
                            <a:srgbClr val="333333"/>
                          </a:solidFill>
                          <a:latin typeface="Roboto"/>
                          <a:ea typeface="Roboto"/>
                          <a:cs typeface="Roboto"/>
                          <a:sym typeface="Roboto"/>
                        </a:rPr>
                        <a:t>KH Teoh, </a:t>
                      </a:r>
                      <a:endParaRPr>
                        <a:solidFill>
                          <a:srgbClr val="333333"/>
                        </a:solidFill>
                        <a:latin typeface="Roboto"/>
                        <a:ea typeface="Roboto"/>
                        <a:cs typeface="Roboto"/>
                        <a:sym typeface="Roboto"/>
                      </a:endParaRPr>
                    </a:p>
                    <a:p>
                      <a:pPr indent="0" lvl="0" marL="0" rtl="0" algn="l">
                        <a:spcBef>
                          <a:spcPts val="0"/>
                        </a:spcBef>
                        <a:spcAft>
                          <a:spcPts val="0"/>
                        </a:spcAft>
                        <a:buNone/>
                      </a:pPr>
                      <a:r>
                        <a:rPr lang="en-US">
                          <a:solidFill>
                            <a:srgbClr val="333333"/>
                          </a:solidFill>
                          <a:latin typeface="Roboto"/>
                          <a:ea typeface="Roboto"/>
                          <a:cs typeface="Roboto"/>
                          <a:sym typeface="Roboto"/>
                        </a:rPr>
                        <a:t>RC Ismail</a:t>
                      </a:r>
                      <a:endParaRPr>
                        <a:solidFill>
                          <a:srgbClr val="333333"/>
                        </a:solidFill>
                        <a:latin typeface="Roboto"/>
                        <a:ea typeface="Roboto"/>
                        <a:cs typeface="Roboto"/>
                        <a:sym typeface="Roboto"/>
                      </a:endParaRPr>
                    </a:p>
                    <a:p>
                      <a:pPr indent="0" lvl="0" marL="0" rtl="0" algn="l">
                        <a:spcBef>
                          <a:spcPts val="0"/>
                        </a:spcBef>
                        <a:spcAft>
                          <a:spcPts val="0"/>
                        </a:spcAft>
                        <a:buNone/>
                      </a:pPr>
                      <a:r>
                        <a:rPr lang="en-US">
                          <a:solidFill>
                            <a:srgbClr val="333333"/>
                          </a:solidFill>
                          <a:latin typeface="Roboto"/>
                          <a:ea typeface="Roboto"/>
                          <a:cs typeface="Roboto"/>
                          <a:sym typeface="Roboto"/>
                        </a:rPr>
                        <a:t>SZM Naziri</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This paper describes the concept on how to design and develop a face recognition system through deep learning using CNN and Computer vision like OpenCV</a:t>
                      </a:r>
                      <a:r>
                        <a:rPr lang="en-US"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rtl="0" algn="l">
                        <a:spcBef>
                          <a:spcPts val="0"/>
                        </a:spcBef>
                        <a:spcAft>
                          <a:spcPts val="0"/>
                        </a:spcAft>
                        <a:buNone/>
                      </a:pPr>
                      <a:r>
                        <a:t/>
                      </a:r>
                      <a:endParaRPr sz="1700"/>
                    </a:p>
                  </a:txBody>
                  <a:tcPr marT="91425" marB="91425" marR="91425" marL="91425"/>
                </a:tc>
                <a:tc>
                  <a:txBody>
                    <a:bodyPr/>
                    <a:lstStyle/>
                    <a:p>
                      <a:pPr indent="0" lvl="0" marL="0" marR="292100" rtl="0" algn="l">
                        <a:lnSpc>
                          <a:spcPct val="115000"/>
                        </a:lnSpc>
                        <a:spcBef>
                          <a:spcPts val="0"/>
                        </a:spcBef>
                        <a:spcAft>
                          <a:spcPts val="600"/>
                        </a:spcAft>
                        <a:buNone/>
                      </a:pPr>
                      <a:r>
                        <a:rPr lang="en-US">
                          <a:solidFill>
                            <a:srgbClr val="333333"/>
                          </a:solidFill>
                          <a:latin typeface="Times New Roman"/>
                          <a:ea typeface="Times New Roman"/>
                          <a:cs typeface="Times New Roman"/>
                          <a:sym typeface="Times New Roman"/>
                        </a:rPr>
                        <a:t>Face Recognition and Identification using Deep Learning Approach</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1.using CNN to build a Deep learning based model</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2. computer Vision to train </a:t>
                      </a:r>
                      <a:r>
                        <a:rPr lang="en-US">
                          <a:latin typeface="Times New Roman"/>
                          <a:ea typeface="Times New Roman"/>
                          <a:cs typeface="Times New Roman"/>
                          <a:sym typeface="Times New Roman"/>
                        </a:rPr>
                        <a:t>the</a:t>
                      </a:r>
                      <a:r>
                        <a:rPr lang="en-US">
                          <a:latin typeface="Times New Roman"/>
                          <a:ea typeface="Times New Roman"/>
                          <a:cs typeface="Times New Roman"/>
                          <a:sym typeface="Times New Roman"/>
                        </a:rPr>
                        <a:t> data &amp; act on the recognition process</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3.Haar Cascade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In this paper, a face recognition &amp; identification system is designed with the accuracy of 91.7% in recognising image and 86.7% in real-time video </a:t>
                      </a:r>
                      <a:endParaRPr>
                        <a:latin typeface="Times New Roman"/>
                        <a:ea typeface="Times New Roman"/>
                        <a:cs typeface="Times New Roman"/>
                        <a:sym typeface="Times New Roman"/>
                      </a:endParaRPr>
                    </a:p>
                  </a:txBody>
                  <a:tcPr marT="91425" marB="91425" marR="91425" marL="91425"/>
                </a:tc>
              </a:tr>
              <a:tr h="1424925">
                <a:tc>
                  <a:txBody>
                    <a:bodyPr/>
                    <a:lstStyle/>
                    <a:p>
                      <a:pPr indent="0" lvl="0" marL="0" rtl="0" algn="l">
                        <a:spcBef>
                          <a:spcPts val="0"/>
                        </a:spcBef>
                        <a:spcAft>
                          <a:spcPts val="0"/>
                        </a:spcAft>
                        <a:buNone/>
                      </a:pPr>
                      <a:r>
                        <a:rPr lang="en-US"/>
                        <a:t>2020</a:t>
                      </a:r>
                      <a:endParaRPr/>
                    </a:p>
                  </a:txBody>
                  <a:tcPr marT="91425" marB="91425" marR="91425" marL="91425"/>
                </a:tc>
                <a:tc>
                  <a:txBody>
                    <a:bodyPr/>
                    <a:lstStyle/>
                    <a:p>
                      <a:pPr indent="0" lvl="0" marL="0" rtl="0" algn="just">
                        <a:spcBef>
                          <a:spcPts val="480"/>
                        </a:spcBef>
                        <a:spcAft>
                          <a:spcPts val="0"/>
                        </a:spcAft>
                        <a:buNone/>
                      </a:pPr>
                      <a:r>
                        <a:rPr lang="en-US">
                          <a:solidFill>
                            <a:schemeClr val="dk1"/>
                          </a:solidFill>
                          <a:latin typeface="Times New Roman"/>
                          <a:ea typeface="Times New Roman"/>
                          <a:cs typeface="Times New Roman"/>
                          <a:sym typeface="Times New Roman"/>
                        </a:rPr>
                        <a:t>Saurabh Kumar Singh</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Shrey Tanna </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1500"/>
                        </a:spcBef>
                        <a:spcAft>
                          <a:spcPts val="1500"/>
                        </a:spcAft>
                        <a:buClr>
                          <a:schemeClr val="dk1"/>
                        </a:buClr>
                        <a:buSzPts val="1100"/>
                        <a:buFont typeface="Arial"/>
                        <a:buNone/>
                      </a:pPr>
                      <a:r>
                        <a:rPr lang="en-US">
                          <a:solidFill>
                            <a:schemeClr val="dk1"/>
                          </a:solidFill>
                          <a:latin typeface="Times New Roman"/>
                          <a:ea typeface="Times New Roman"/>
                          <a:cs typeface="Times New Roman"/>
                          <a:sym typeface="Times New Roman"/>
                        </a:rPr>
                        <a:t>Object Reconstruction is the task of predicting the 3D model of an object given a set of 2D images. In this paper, we propose an approach to solving this problem, given a single 2D image. We attempt to make use of several deep learning techniques.</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1500"/>
                        </a:spcBef>
                        <a:spcAft>
                          <a:spcPts val="1500"/>
                        </a:spcAft>
                        <a:buClr>
                          <a:schemeClr val="dk1"/>
                        </a:buClr>
                        <a:buSzPts val="1100"/>
                        <a:buFont typeface="Arial"/>
                        <a:buNone/>
                      </a:pPr>
                      <a:r>
                        <a:rPr lang="en-US">
                          <a:solidFill>
                            <a:schemeClr val="dk1"/>
                          </a:solidFill>
                          <a:highlight>
                            <a:schemeClr val="lt1"/>
                          </a:highlight>
                          <a:latin typeface="Times New Roman"/>
                          <a:ea typeface="Times New Roman"/>
                          <a:cs typeface="Times New Roman"/>
                          <a:sym typeface="Times New Roman"/>
                        </a:rPr>
                        <a:t>A Generative Modelling Technique for 3D Reconstruction from a Single 2D Image</a:t>
                      </a:r>
                      <a:endParaRPr>
                        <a:solidFill>
                          <a:schemeClr val="dk1"/>
                        </a:solidFill>
                        <a:highlight>
                          <a:schemeClr val="lt1"/>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1.Neural Network Based 3D Reconstruction using 3D Recurrent Reconstruction Neural Network (3D-R2N2)</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2.uses recurrent neural networks like LSTMs and GRUs, and convolutional neural networks as well</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In this paper, we present an approach that simplifies the problem of reconstructing a 3D object from a single image using </a:t>
                      </a:r>
                      <a:r>
                        <a:rPr lang="en-US">
                          <a:solidFill>
                            <a:schemeClr val="dk1"/>
                          </a:solidFill>
                          <a:latin typeface="Times New Roman"/>
                          <a:ea typeface="Times New Roman"/>
                          <a:cs typeface="Times New Roman"/>
                          <a:sym typeface="Times New Roman"/>
                        </a:rPr>
                        <a:t>3D-R2N2 and </a:t>
                      </a:r>
                      <a:r>
                        <a:rPr lang="en-US">
                          <a:solidFill>
                            <a:schemeClr val="dk1"/>
                          </a:solidFill>
                          <a:highlight>
                            <a:schemeClr val="lt1"/>
                          </a:highlight>
                          <a:latin typeface="Times New Roman"/>
                          <a:ea typeface="Times New Roman"/>
                          <a:cs typeface="Times New Roman"/>
                          <a:sym typeface="Times New Roman"/>
                        </a:rPr>
                        <a:t>GAN, short for Generative Adversarial Networks for 3D generation</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3dd33294b6_0_22"/>
          <p:cNvSpPr txBox="1"/>
          <p:nvPr>
            <p:ph type="title"/>
          </p:nvPr>
        </p:nvSpPr>
        <p:spPr>
          <a:xfrm>
            <a:off x="233050" y="-2122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Literature Survey</a:t>
            </a:r>
            <a:endParaRPr/>
          </a:p>
        </p:txBody>
      </p:sp>
      <p:sp>
        <p:nvSpPr>
          <p:cNvPr id="203" name="Google Shape;203;g23dd33294b6_0_22"/>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204" name="Google Shape;204;g23dd33294b6_0_22"/>
          <p:cNvSpPr txBox="1"/>
          <p:nvPr>
            <p:ph idx="1" type="body"/>
          </p:nvPr>
        </p:nvSpPr>
        <p:spPr>
          <a:xfrm>
            <a:off x="838200" y="1847850"/>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05" name="Google Shape;205;g23dd33294b6_0_22"/>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206" name="Google Shape;206;g23dd33294b6_0_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207" name="Google Shape;207;g23dd33294b6_0_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g23dd33294b6_0_22"/>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Clr>
                <a:srgbClr val="000000"/>
              </a:buClr>
              <a:buFont typeface="Arial"/>
              <a:buNone/>
            </a:pPr>
            <a:r>
              <a:t/>
            </a:r>
            <a:endParaRPr sz="1200">
              <a:solidFill>
                <a:srgbClr val="888888"/>
              </a:solidFill>
            </a:endParaRPr>
          </a:p>
        </p:txBody>
      </p:sp>
      <p:graphicFrame>
        <p:nvGraphicFramePr>
          <p:cNvPr id="209" name="Google Shape;209;g23dd33294b6_0_22"/>
          <p:cNvGraphicFramePr/>
          <p:nvPr/>
        </p:nvGraphicFramePr>
        <p:xfrm>
          <a:off x="381025" y="849913"/>
          <a:ext cx="3000000" cy="3000000"/>
        </p:xfrm>
        <a:graphic>
          <a:graphicData uri="http://schemas.openxmlformats.org/drawingml/2006/table">
            <a:tbl>
              <a:tblPr>
                <a:noFill/>
                <a:tableStyleId>{D8694721-A0FB-4625-BA7C-43176A207425}</a:tableStyleId>
              </a:tblPr>
              <a:tblGrid>
                <a:gridCol w="1359475"/>
                <a:gridCol w="1359475"/>
                <a:gridCol w="1359475"/>
                <a:gridCol w="1906875"/>
                <a:gridCol w="1677200"/>
                <a:gridCol w="1493600"/>
                <a:gridCol w="1359475"/>
              </a:tblGrid>
              <a:tr h="241725">
                <a:tc>
                  <a:txBody>
                    <a:bodyPr/>
                    <a:lstStyle/>
                    <a:p>
                      <a:pPr indent="0" lvl="0" marL="0" rtl="0" algn="l">
                        <a:spcBef>
                          <a:spcPts val="0"/>
                        </a:spcBef>
                        <a:spcAft>
                          <a:spcPts val="0"/>
                        </a:spcAft>
                        <a:buNone/>
                      </a:pPr>
                      <a:r>
                        <a:rPr lang="en-US"/>
                        <a:t>YEAR</a:t>
                      </a:r>
                      <a:endParaRPr/>
                    </a:p>
                  </a:txBody>
                  <a:tcPr marT="91425" marB="91425" marR="91425" marL="91425"/>
                </a:tc>
                <a:tc>
                  <a:txBody>
                    <a:bodyPr/>
                    <a:lstStyle/>
                    <a:p>
                      <a:pPr indent="0" lvl="0" marL="0" rtl="0" algn="l">
                        <a:spcBef>
                          <a:spcPts val="0"/>
                        </a:spcBef>
                        <a:spcAft>
                          <a:spcPts val="0"/>
                        </a:spcAft>
                        <a:buNone/>
                      </a:pPr>
                      <a:r>
                        <a:rPr lang="en-US"/>
                        <a:t>AUTHOR</a:t>
                      </a:r>
                      <a:endParaRPr/>
                    </a:p>
                  </a:txBody>
                  <a:tcPr marT="91425" marB="91425" marR="91425" marL="91425"/>
                </a:tc>
                <a:tc>
                  <a:txBody>
                    <a:bodyPr/>
                    <a:lstStyle/>
                    <a:p>
                      <a:pPr indent="0" lvl="0" marL="0" rtl="0" algn="l">
                        <a:spcBef>
                          <a:spcPts val="0"/>
                        </a:spcBef>
                        <a:spcAft>
                          <a:spcPts val="0"/>
                        </a:spcAft>
                        <a:buNone/>
                      </a:pPr>
                      <a:r>
                        <a:rPr lang="en-US"/>
                        <a:t>COUNTRY</a:t>
                      </a:r>
                      <a:endParaRPr/>
                    </a:p>
                  </a:txBody>
                  <a:tcPr marT="91425" marB="91425" marR="91425" marL="91425"/>
                </a:tc>
                <a:tc>
                  <a:txBody>
                    <a:bodyPr/>
                    <a:lstStyle/>
                    <a:p>
                      <a:pPr indent="0" lvl="0" marL="0" rtl="0" algn="l">
                        <a:spcBef>
                          <a:spcPts val="0"/>
                        </a:spcBef>
                        <a:spcAft>
                          <a:spcPts val="0"/>
                        </a:spcAft>
                        <a:buNone/>
                      </a:pPr>
                      <a:r>
                        <a:rPr lang="en-US"/>
                        <a:t>OBJECTIVE</a:t>
                      </a:r>
                      <a:endParaRPr/>
                    </a:p>
                  </a:txBody>
                  <a:tcPr marT="91425" marB="91425" marR="91425" marL="91425"/>
                </a:tc>
                <a:tc>
                  <a:txBody>
                    <a:bodyPr/>
                    <a:lstStyle/>
                    <a:p>
                      <a:pPr indent="0" lvl="0" marL="0" rtl="0" algn="l">
                        <a:spcBef>
                          <a:spcPts val="0"/>
                        </a:spcBef>
                        <a:spcAft>
                          <a:spcPts val="0"/>
                        </a:spcAft>
                        <a:buNone/>
                      </a:pPr>
                      <a:r>
                        <a:rPr lang="en-US"/>
                        <a:t>DATA</a:t>
                      </a:r>
                      <a:endParaRPr/>
                    </a:p>
                  </a:txBody>
                  <a:tcPr marT="91425" marB="91425" marR="91425" marL="91425"/>
                </a:tc>
                <a:tc>
                  <a:txBody>
                    <a:bodyPr/>
                    <a:lstStyle/>
                    <a:p>
                      <a:pPr indent="0" lvl="0" marL="0" rtl="0" algn="l">
                        <a:spcBef>
                          <a:spcPts val="0"/>
                        </a:spcBef>
                        <a:spcAft>
                          <a:spcPts val="0"/>
                        </a:spcAft>
                        <a:buNone/>
                      </a:pPr>
                      <a:r>
                        <a:rPr lang="en-US"/>
                        <a:t>METHODOLOGY</a:t>
                      </a:r>
                      <a:endParaRPr/>
                    </a:p>
                  </a:txBody>
                  <a:tcPr marT="91425" marB="91425" marR="91425" marL="91425"/>
                </a:tc>
                <a:tc>
                  <a:txBody>
                    <a:bodyPr/>
                    <a:lstStyle/>
                    <a:p>
                      <a:pPr indent="0" lvl="0" marL="0" rtl="0" algn="l">
                        <a:spcBef>
                          <a:spcPts val="0"/>
                        </a:spcBef>
                        <a:spcAft>
                          <a:spcPts val="0"/>
                        </a:spcAft>
                        <a:buNone/>
                      </a:pPr>
                      <a:r>
                        <a:rPr lang="en-US"/>
                        <a:t>CONCLUSION</a:t>
                      </a:r>
                      <a:endParaRPr/>
                    </a:p>
                  </a:txBody>
                  <a:tcPr marT="91425" marB="91425" marR="91425" marL="91425"/>
                </a:tc>
              </a:tr>
              <a:tr h="2890325">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2019</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1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Shyh-Kuang Ueng</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1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Hsuan-Kai Huang</a:t>
                      </a:r>
                      <a:r>
                        <a:rPr lang="en-US"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1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Zen-Yu Liu</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Japan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t>This article proposes an innovative procedure to convert</a:t>
                      </a:r>
                      <a:endParaRPr sz="1100"/>
                    </a:p>
                    <a:p>
                      <a:pPr indent="0" lvl="0" marL="0" rtl="0" algn="l">
                        <a:spcBef>
                          <a:spcPts val="0"/>
                        </a:spcBef>
                        <a:spcAft>
                          <a:spcPts val="0"/>
                        </a:spcAft>
                        <a:buClr>
                          <a:schemeClr val="dk1"/>
                        </a:buClr>
                        <a:buSzPts val="1100"/>
                        <a:buFont typeface="Arial"/>
                        <a:buNone/>
                      </a:pPr>
                      <a:r>
                        <a:rPr lang="en-US" sz="1100"/>
                        <a:t>voxel-based models into G-codes for Additive Manufacturing</a:t>
                      </a:r>
                      <a:endParaRPr sz="1100"/>
                    </a:p>
                    <a:p>
                      <a:pPr indent="0" lvl="0" marL="0" rtl="0" algn="l">
                        <a:spcBef>
                          <a:spcPts val="0"/>
                        </a:spcBef>
                        <a:spcAft>
                          <a:spcPts val="0"/>
                        </a:spcAft>
                        <a:buClr>
                          <a:schemeClr val="dk1"/>
                        </a:buClr>
                        <a:buSzPts val="1100"/>
                        <a:buFont typeface="Arial"/>
                        <a:buNone/>
                      </a:pPr>
                      <a:r>
                        <a:rPr lang="en-US" sz="1100"/>
                        <a:t>(AM). The proposed procedure divides the foreground voxels</a:t>
                      </a:r>
                      <a:endParaRPr sz="1100"/>
                    </a:p>
                    <a:p>
                      <a:pPr indent="0" lvl="0" marL="0" rtl="0" algn="l">
                        <a:spcBef>
                          <a:spcPts val="0"/>
                        </a:spcBef>
                        <a:spcAft>
                          <a:spcPts val="0"/>
                        </a:spcAft>
                        <a:buNone/>
                      </a:pPr>
                      <a:r>
                        <a:rPr lang="en-US" sz="1100"/>
                        <a:t>into skin and internal regions at the preprocessing step. </a:t>
                      </a:r>
                      <a:endParaRPr sz="1100"/>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Image-based Contouring and G-code Generation for Additive Manufacturing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1.Contour generation for cluster.</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2.Internal Region Hatching</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3.Toolpath and g-code generation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latin typeface="Times New Roman"/>
                          <a:ea typeface="Times New Roman"/>
                          <a:cs typeface="Times New Roman"/>
                          <a:sym typeface="Times New Roman"/>
                        </a:rPr>
                        <a:t>In the proposed G-code generator, the input voxel-based</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100">
                          <a:latin typeface="Times New Roman"/>
                          <a:ea typeface="Times New Roman"/>
                          <a:cs typeface="Times New Roman"/>
                          <a:sym typeface="Times New Roman"/>
                        </a:rPr>
                        <a:t>model and the individual layers of the model are treated as3D</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100">
                          <a:latin typeface="Times New Roman"/>
                          <a:ea typeface="Times New Roman"/>
                          <a:cs typeface="Times New Roman"/>
                          <a:sym typeface="Times New Roman"/>
                        </a:rPr>
                        <a:t>and 2D images. Thus, the 3D skin regions and the 2D contours</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100">
                          <a:latin typeface="Times New Roman"/>
                          <a:ea typeface="Times New Roman"/>
                          <a:cs typeface="Times New Roman"/>
                          <a:sym typeface="Times New Roman"/>
                        </a:rPr>
                        <a:t>can be generated by using erosions and related image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processing techniques.</a:t>
                      </a:r>
                      <a:endParaRPr sz="1100">
                        <a:latin typeface="Times New Roman"/>
                        <a:ea typeface="Times New Roman"/>
                        <a:cs typeface="Times New Roman"/>
                        <a:sym typeface="Times New Roman"/>
                      </a:endParaRPr>
                    </a:p>
                  </a:txBody>
                  <a:tcPr marT="91425" marB="91425" marR="91425" marL="91425"/>
                </a:tc>
              </a:tr>
              <a:tr h="1246975">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2020</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100">
                          <a:solidFill>
                            <a:schemeClr val="dk1"/>
                          </a:solidFill>
                          <a:uFill>
                            <a:noFill/>
                          </a:uFill>
                          <a:latin typeface="Times New Roman"/>
                          <a:ea typeface="Times New Roman"/>
                          <a:cs typeface="Times New Roman"/>
                          <a:sym typeface="Times New Roman"/>
                          <a:hlinkClick r:id="rId7">
                            <a:extLst>
                              <a:ext uri="{A12FA001-AC4F-418D-AE19-62706E023703}">
                                <ahyp:hlinkClr val="tx"/>
                              </a:ext>
                            </a:extLst>
                          </a:hlinkClick>
                        </a:rPr>
                        <a:t>Hsin-Cheng Huang</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Japan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latin typeface="Times New Roman"/>
                          <a:ea typeface="Times New Roman"/>
                          <a:cs typeface="Times New Roman"/>
                          <a:sym typeface="Times New Roman"/>
                        </a:rPr>
                        <a:t>In layered manufacturing (LM), slicers are employed to convert input geometric models</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into G-codes. Conventional slicers accept only surface models as input data.</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 G-Code Generator for Volumetric Models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1.support structure generation</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2.skin </a:t>
                      </a:r>
                      <a:r>
                        <a:rPr lang="en-US">
                          <a:latin typeface="Times New Roman"/>
                          <a:ea typeface="Times New Roman"/>
                          <a:cs typeface="Times New Roman"/>
                          <a:sym typeface="Times New Roman"/>
                        </a:rPr>
                        <a:t>separation</a:t>
                      </a:r>
                      <a:r>
                        <a:rPr lang="en-US">
                          <a:latin typeface="Times New Roman"/>
                          <a:ea typeface="Times New Roman"/>
                          <a:cs typeface="Times New Roman"/>
                          <a:sym typeface="Times New Roman"/>
                        </a:rPr>
                        <a:t> and slice generation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In this article, we proposed a slicer to transform voxel-based geometric models into G-codes.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Design Constraints</a:t>
            </a:r>
            <a:r>
              <a:rPr b="1" lang="en-US" sz="4000">
                <a:solidFill>
                  <a:schemeClr val="accent5"/>
                </a:solidFill>
              </a:rPr>
              <a:t>, Assumptions &amp; Dependencies</a:t>
            </a:r>
            <a:endParaRPr/>
          </a:p>
        </p:txBody>
      </p:sp>
      <p:sp>
        <p:nvSpPr>
          <p:cNvPr id="215" name="Google Shape;215;p7"/>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216" name="Google Shape;21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t/>
            </a:r>
            <a:endParaRPr sz="2000"/>
          </a:p>
          <a:p>
            <a:pPr indent="0" lvl="0" marL="0" rtl="0" algn="l">
              <a:spcBef>
                <a:spcPts val="1000"/>
              </a:spcBef>
              <a:spcAft>
                <a:spcPts val="0"/>
              </a:spcAft>
              <a:buNone/>
            </a:pPr>
            <a:r>
              <a:rPr lang="en-US" sz="2000"/>
              <a:t>Design Constraints:-</a:t>
            </a:r>
            <a:endParaRPr sz="2000"/>
          </a:p>
          <a:p>
            <a:pPr indent="0" lvl="0" marL="0" rtl="0" algn="l">
              <a:spcBef>
                <a:spcPts val="1000"/>
              </a:spcBef>
              <a:spcAft>
                <a:spcPts val="0"/>
              </a:spcAft>
              <a:buClr>
                <a:schemeClr val="dk1"/>
              </a:buClr>
              <a:buSzPts val="1100"/>
              <a:buFont typeface="Arial"/>
              <a:buNone/>
            </a:pPr>
            <a:r>
              <a:rPr lang="en-US" sz="2000"/>
              <a:t>1.The resulting output may not be accurate.</a:t>
            </a:r>
            <a:endParaRPr sz="2000"/>
          </a:p>
          <a:p>
            <a:pPr indent="-50800" lvl="0" marL="228600" rtl="0" algn="l">
              <a:lnSpc>
                <a:spcPct val="90000"/>
              </a:lnSpc>
              <a:spcBef>
                <a:spcPts val="1000"/>
              </a:spcBef>
              <a:spcAft>
                <a:spcPts val="0"/>
              </a:spcAft>
              <a:buClr>
                <a:schemeClr val="dk1"/>
              </a:buClr>
              <a:buSzPts val="2800"/>
              <a:buNone/>
            </a:pPr>
            <a:r>
              <a:t/>
            </a:r>
            <a:endParaRPr sz="2000"/>
          </a:p>
          <a:p>
            <a:pPr indent="0" lvl="0" marL="0" rtl="0" algn="l">
              <a:lnSpc>
                <a:spcPct val="115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Assumptions to be made are :-</a:t>
            </a:r>
            <a:endParaRPr sz="2000">
              <a:latin typeface="Times New Roman"/>
              <a:ea typeface="Times New Roman"/>
              <a:cs typeface="Times New Roman"/>
              <a:sym typeface="Times New Roman"/>
            </a:endParaRPr>
          </a:p>
          <a:p>
            <a:pPr indent="-355600" lvl="0" marL="457200" rtl="0" algn="l">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User will be uploading the photo which contains atleast one human face.</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 resolution of the photo is crucial in ensuring the accuracy of the model.</a:t>
            </a:r>
            <a:endParaRPr sz="2000">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2800"/>
              <a:buNone/>
            </a:pPr>
            <a:r>
              <a:t/>
            </a:r>
            <a:endParaRPr sz="2000"/>
          </a:p>
        </p:txBody>
      </p:sp>
      <p:sp>
        <p:nvSpPr>
          <p:cNvPr id="217" name="Google Shape;217;p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218" name="Google Shape;218;p7"/>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219" name="Google Shape;2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220" name="Google Shape;2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7"/>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Proposed Methodology / Approach</a:t>
            </a:r>
            <a:endParaRPr/>
          </a:p>
        </p:txBody>
      </p:sp>
      <p:sp>
        <p:nvSpPr>
          <p:cNvPr id="227" name="Google Shape;227;p9"/>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228" name="Google Shape;228;p9"/>
          <p:cNvSpPr txBox="1"/>
          <p:nvPr>
            <p:ph idx="1" type="body"/>
          </p:nvPr>
        </p:nvSpPr>
        <p:spPr>
          <a:xfrm>
            <a:off x="1071550" y="184785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1800"/>
              </a:spcBef>
              <a:spcAft>
                <a:spcPts val="0"/>
              </a:spcAft>
              <a:buClr>
                <a:schemeClr val="dk1"/>
              </a:buClr>
              <a:buSzPts val="1100"/>
              <a:buFont typeface="Arial"/>
              <a:buNone/>
            </a:pPr>
            <a:r>
              <a:rPr b="1" lang="en-US" sz="2750">
                <a:latin typeface="Times New Roman"/>
                <a:ea typeface="Times New Roman"/>
                <a:cs typeface="Times New Roman"/>
                <a:sym typeface="Times New Roman"/>
              </a:rPr>
              <a:t>Iterative Model</a:t>
            </a:r>
            <a:endParaRPr sz="1400"/>
          </a:p>
          <a:p>
            <a:pPr indent="0" lvl="0" marL="228600" rtl="0" algn="l">
              <a:lnSpc>
                <a:spcPct val="90000"/>
              </a:lnSpc>
              <a:spcBef>
                <a:spcPts val="4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9" name="Google Shape;229;p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230" name="Google Shape;230;p9"/>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231" name="Google Shape;23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232" name="Google Shape;23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9"/>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pic>
        <p:nvPicPr>
          <p:cNvPr id="234" name="Google Shape;234;p9"/>
          <p:cNvPicPr preferRelativeResize="0"/>
          <p:nvPr/>
        </p:nvPicPr>
        <p:blipFill>
          <a:blip r:embed="rId4">
            <a:alphaModFix/>
          </a:blip>
          <a:stretch>
            <a:fillRect/>
          </a:stretch>
        </p:blipFill>
        <p:spPr>
          <a:xfrm>
            <a:off x="1432550" y="2635125"/>
            <a:ext cx="8077200" cy="321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3c839b4bb6_0_6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Proposed Methodology / Approach</a:t>
            </a:r>
            <a:endParaRPr/>
          </a:p>
        </p:txBody>
      </p:sp>
      <p:sp>
        <p:nvSpPr>
          <p:cNvPr id="240" name="Google Shape;240;g23c839b4bb6_0_61"/>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241" name="Google Shape;241;g23c839b4bb6_0_61"/>
          <p:cNvSpPr txBox="1"/>
          <p:nvPr>
            <p:ph idx="1" type="body"/>
          </p:nvPr>
        </p:nvSpPr>
        <p:spPr>
          <a:xfrm>
            <a:off x="1071550" y="1847850"/>
            <a:ext cx="10515600" cy="4351200"/>
          </a:xfrm>
          <a:prstGeom prst="rect">
            <a:avLst/>
          </a:prstGeom>
          <a:noFill/>
          <a:ln>
            <a:noFill/>
          </a:ln>
        </p:spPr>
        <p:txBody>
          <a:bodyPr anchorCtr="0" anchor="t" bIns="45700" lIns="91425" spcFirstLastPara="1" rIns="91425" wrap="square" tIns="45700">
            <a:normAutofit/>
          </a:bodyPr>
          <a:lstStyle/>
          <a:p>
            <a:pPr indent="457200" lvl="0" marL="0" rtl="0" algn="just">
              <a:lnSpc>
                <a:spcPct val="100000"/>
              </a:lnSpc>
              <a:spcBef>
                <a:spcPts val="480"/>
              </a:spcBef>
              <a:spcAft>
                <a:spcPts val="0"/>
              </a:spcAft>
              <a:buNone/>
            </a:pPr>
            <a:r>
              <a:t/>
            </a:r>
            <a:endParaRPr sz="2000">
              <a:latin typeface="Times New Roman"/>
              <a:ea typeface="Times New Roman"/>
              <a:cs typeface="Times New Roman"/>
              <a:sym typeface="Times New Roman"/>
            </a:endParaRPr>
          </a:p>
          <a:p>
            <a:pPr indent="457200" lvl="0" marL="0" rtl="0" algn="just">
              <a:lnSpc>
                <a:spcPct val="100000"/>
              </a:lnSpc>
              <a:spcBef>
                <a:spcPts val="480"/>
              </a:spcBef>
              <a:spcAft>
                <a:spcPts val="0"/>
              </a:spcAft>
              <a:buClr>
                <a:schemeClr val="dk1"/>
              </a:buClr>
              <a:buFont typeface="Arial"/>
              <a:buNone/>
            </a:pPr>
            <a:r>
              <a:rPr lang="en-US" sz="2000">
                <a:latin typeface="Times New Roman"/>
                <a:ea typeface="Times New Roman"/>
                <a:cs typeface="Times New Roman"/>
                <a:sym typeface="Times New Roman"/>
              </a:rPr>
              <a:t>Benefits of this approach :</a:t>
            </a:r>
            <a:endParaRPr sz="2000">
              <a:latin typeface="Times New Roman"/>
              <a:ea typeface="Times New Roman"/>
              <a:cs typeface="Times New Roman"/>
              <a:sym typeface="Times New Roman"/>
            </a:endParaRPr>
          </a:p>
          <a:p>
            <a:pPr indent="0" lvl="0" marL="0" rtl="0" algn="just">
              <a:lnSpc>
                <a:spcPct val="100000"/>
              </a:lnSpc>
              <a:spcBef>
                <a:spcPts val="480"/>
              </a:spcBef>
              <a:spcAft>
                <a:spcPts val="0"/>
              </a:spcAft>
              <a:buNone/>
            </a:pPr>
            <a:r>
              <a:t/>
            </a:r>
            <a:endParaRPr sz="2000">
              <a:highlight>
                <a:schemeClr val="lt1"/>
              </a:highlight>
              <a:latin typeface="Times New Roman"/>
              <a:ea typeface="Times New Roman"/>
              <a:cs typeface="Times New Roman"/>
              <a:sym typeface="Times New Roman"/>
            </a:endParaRPr>
          </a:p>
          <a:p>
            <a:pPr indent="0" lvl="0" marL="914400" rtl="0" algn="just">
              <a:lnSpc>
                <a:spcPct val="100000"/>
              </a:lnSpc>
              <a:spcBef>
                <a:spcPts val="480"/>
              </a:spcBef>
              <a:spcAft>
                <a:spcPts val="0"/>
              </a:spcAft>
              <a:buNone/>
            </a:pPr>
            <a:r>
              <a:rPr lang="en-US" sz="2000">
                <a:highlight>
                  <a:schemeClr val="lt1"/>
                </a:highlight>
                <a:latin typeface="Times New Roman"/>
                <a:ea typeface="Times New Roman"/>
                <a:cs typeface="Times New Roman"/>
                <a:sym typeface="Times New Roman"/>
              </a:rPr>
              <a:t> </a:t>
            </a:r>
            <a:endParaRPr sz="2000">
              <a:highlight>
                <a:schemeClr val="lt1"/>
              </a:highlight>
              <a:latin typeface="Times New Roman"/>
              <a:ea typeface="Times New Roman"/>
              <a:cs typeface="Times New Roman"/>
              <a:sym typeface="Times New Roman"/>
            </a:endParaRPr>
          </a:p>
          <a:p>
            <a:pPr indent="-355600" lvl="0"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Progress can be measured.</a:t>
            </a:r>
            <a:endParaRPr sz="2000">
              <a:latin typeface="Times New Roman"/>
              <a:ea typeface="Times New Roman"/>
              <a:cs typeface="Times New Roman"/>
              <a:sym typeface="Times New Roman"/>
            </a:endParaRPr>
          </a:p>
          <a:p>
            <a:pPr indent="-355600" lvl="0"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Some working functionality can be developed quickly and early in the life cycle.</a:t>
            </a:r>
            <a:endParaRPr sz="2000">
              <a:latin typeface="Times New Roman"/>
              <a:ea typeface="Times New Roman"/>
              <a:cs typeface="Times New Roman"/>
              <a:sym typeface="Times New Roman"/>
            </a:endParaRPr>
          </a:p>
          <a:p>
            <a:pPr indent="-355600" lvl="0" marL="9144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Less costly to change the scope/requirements.</a:t>
            </a:r>
            <a:endParaRPr sz="2000">
              <a:latin typeface="Times New Roman"/>
              <a:ea typeface="Times New Roman"/>
              <a:cs typeface="Times New Roman"/>
              <a:sym typeface="Times New Roman"/>
            </a:endParaRPr>
          </a:p>
          <a:p>
            <a:pPr indent="-355600" lvl="0" marL="914400" rtl="0" algn="just">
              <a:lnSpc>
                <a:spcPct val="100000"/>
              </a:lnSpc>
              <a:spcBef>
                <a:spcPts val="0"/>
              </a:spcBef>
              <a:spcAft>
                <a:spcPts val="0"/>
              </a:spcAft>
              <a:buSzPts val="2000"/>
              <a:buFont typeface="Times New Roman"/>
              <a:buChar char="●"/>
            </a:pPr>
            <a:r>
              <a:rPr lang="en-US" sz="2000">
                <a:highlight>
                  <a:schemeClr val="lt1"/>
                </a:highlight>
                <a:latin typeface="Times New Roman"/>
                <a:ea typeface="Times New Roman"/>
                <a:cs typeface="Times New Roman"/>
                <a:sym typeface="Times New Roman"/>
              </a:rPr>
              <a:t>Easier to manage risk</a:t>
            </a:r>
            <a:endParaRPr sz="2000">
              <a:highlight>
                <a:schemeClr val="lt1"/>
              </a:highlight>
              <a:latin typeface="Times New Roman"/>
              <a:ea typeface="Times New Roman"/>
              <a:cs typeface="Times New Roman"/>
              <a:sym typeface="Times New Roman"/>
            </a:endParaRPr>
          </a:p>
          <a:p>
            <a:pPr indent="0" lvl="0" marL="914400" rtl="0" algn="just">
              <a:lnSpc>
                <a:spcPct val="100000"/>
              </a:lnSpc>
              <a:spcBef>
                <a:spcPts val="480"/>
              </a:spcBef>
              <a:spcAft>
                <a:spcPts val="0"/>
              </a:spcAft>
              <a:buNone/>
            </a:pPr>
            <a:r>
              <a:t/>
            </a:r>
            <a:endParaRPr sz="2000">
              <a:highlight>
                <a:schemeClr val="lt1"/>
              </a:highlight>
              <a:latin typeface="Times New Roman"/>
              <a:ea typeface="Times New Roman"/>
              <a:cs typeface="Times New Roman"/>
              <a:sym typeface="Times New Roman"/>
            </a:endParaRPr>
          </a:p>
          <a:p>
            <a:pPr indent="0" lvl="0" marL="0" rtl="0" algn="l">
              <a:lnSpc>
                <a:spcPct val="125000"/>
              </a:lnSpc>
              <a:spcBef>
                <a:spcPts val="1800"/>
              </a:spcBef>
              <a:spcAft>
                <a:spcPts val="400"/>
              </a:spcAft>
              <a:buNone/>
            </a:pPr>
            <a:r>
              <a:t/>
            </a:r>
            <a:endParaRPr b="1" sz="2750">
              <a:latin typeface="Times New Roman"/>
              <a:ea typeface="Times New Roman"/>
              <a:cs typeface="Times New Roman"/>
              <a:sym typeface="Times New Roman"/>
            </a:endParaRPr>
          </a:p>
        </p:txBody>
      </p:sp>
      <p:sp>
        <p:nvSpPr>
          <p:cNvPr id="242" name="Google Shape;242;g23c839b4bb6_0_6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243" name="Google Shape;243;g23c839b4bb6_0_61"/>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244" name="Google Shape;244;g23c839b4bb6_0_6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Nikita_Nikhil_Titeersha_Vaishnavi</a:t>
            </a:r>
            <a:endParaRPr/>
          </a:p>
          <a:p>
            <a:pPr indent="0" lvl="0" marL="0" rtl="0" algn="ctr">
              <a:spcBef>
                <a:spcPts val="0"/>
              </a:spcBef>
              <a:spcAft>
                <a:spcPts val="0"/>
              </a:spcAft>
              <a:buNone/>
            </a:pPr>
            <a:r>
              <a:t/>
            </a:r>
            <a:endParaRPr/>
          </a:p>
        </p:txBody>
      </p:sp>
      <p:sp>
        <p:nvSpPr>
          <p:cNvPr id="245" name="Google Shape;245;g23c839b4bb6_0_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g23c839b4bb6_0_61"/>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3c839b4bb6_0_7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Proposed Methodology / Approach</a:t>
            </a:r>
            <a:endParaRPr/>
          </a:p>
        </p:txBody>
      </p:sp>
      <p:sp>
        <p:nvSpPr>
          <p:cNvPr id="252" name="Google Shape;252;g23c839b4bb6_0_73"/>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253" name="Google Shape;253;g23c839b4bb6_0_73"/>
          <p:cNvSpPr txBox="1"/>
          <p:nvPr>
            <p:ph idx="1" type="body"/>
          </p:nvPr>
        </p:nvSpPr>
        <p:spPr>
          <a:xfrm>
            <a:off x="1071550" y="1847850"/>
            <a:ext cx="10515600" cy="4351200"/>
          </a:xfrm>
          <a:prstGeom prst="rect">
            <a:avLst/>
          </a:prstGeom>
          <a:noFill/>
          <a:ln>
            <a:noFill/>
          </a:ln>
        </p:spPr>
        <p:txBody>
          <a:bodyPr anchorCtr="0" anchor="t" bIns="45700" lIns="91425" spcFirstLastPara="1" rIns="91425" wrap="square" tIns="45700">
            <a:normAutofit/>
          </a:bodyPr>
          <a:lstStyle/>
          <a:p>
            <a:pPr indent="457200" lvl="0" marL="0" rtl="0" algn="just">
              <a:lnSpc>
                <a:spcPct val="100000"/>
              </a:lnSpc>
              <a:spcBef>
                <a:spcPts val="480"/>
              </a:spcBef>
              <a:spcAft>
                <a:spcPts val="0"/>
              </a:spcAft>
              <a:buNone/>
            </a:pPr>
            <a:r>
              <a:t/>
            </a:r>
            <a:endParaRPr sz="2000">
              <a:latin typeface="Times New Roman"/>
              <a:ea typeface="Times New Roman"/>
              <a:cs typeface="Times New Roman"/>
              <a:sym typeface="Times New Roman"/>
            </a:endParaRPr>
          </a:p>
          <a:p>
            <a:pPr indent="0" lvl="0" marL="0" rtl="0" algn="l">
              <a:lnSpc>
                <a:spcPct val="100000"/>
              </a:lnSpc>
              <a:spcBef>
                <a:spcPts val="480"/>
              </a:spcBef>
              <a:spcAft>
                <a:spcPts val="0"/>
              </a:spcAft>
              <a:buClr>
                <a:schemeClr val="dk1"/>
              </a:buClr>
              <a:buFont typeface="Arial"/>
              <a:buNone/>
            </a:pPr>
            <a:r>
              <a:rPr lang="en-US" sz="2000">
                <a:latin typeface="Times New Roman"/>
                <a:ea typeface="Times New Roman"/>
                <a:cs typeface="Times New Roman"/>
                <a:sym typeface="Times New Roman"/>
              </a:rPr>
              <a:t>Drawbacks of this approach</a:t>
            </a:r>
            <a:endParaRPr sz="2000">
              <a:latin typeface="Times New Roman"/>
              <a:ea typeface="Times New Roman"/>
              <a:cs typeface="Times New Roman"/>
              <a:sym typeface="Times New Roman"/>
            </a:endParaRPr>
          </a:p>
          <a:p>
            <a:pPr indent="0" lvl="0" marL="0" rtl="0" algn="l">
              <a:lnSpc>
                <a:spcPct val="100000"/>
              </a:lnSpc>
              <a:spcBef>
                <a:spcPts val="480"/>
              </a:spcBef>
              <a:spcAft>
                <a:spcPts val="0"/>
              </a:spcAft>
              <a:buClr>
                <a:schemeClr val="dk1"/>
              </a:buClr>
              <a:buFont typeface="Arial"/>
              <a:buNone/>
            </a:pPr>
            <a:r>
              <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Management complexity is more.</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US" sz="2000">
                <a:highlight>
                  <a:schemeClr val="lt1"/>
                </a:highlight>
                <a:latin typeface="Times New Roman"/>
                <a:ea typeface="Times New Roman"/>
                <a:cs typeface="Times New Roman"/>
                <a:sym typeface="Times New Roman"/>
              </a:rPr>
              <a:t>Not suitable for smaller projects.</a:t>
            </a:r>
            <a:endParaRPr sz="2000">
              <a:latin typeface="Times New Roman"/>
              <a:ea typeface="Times New Roman"/>
              <a:cs typeface="Times New Roman"/>
              <a:sym typeface="Times New Roman"/>
            </a:endParaRPr>
          </a:p>
          <a:p>
            <a:pPr indent="0" lvl="0" marL="914400" rtl="0" algn="just">
              <a:lnSpc>
                <a:spcPct val="100000"/>
              </a:lnSpc>
              <a:spcBef>
                <a:spcPts val="1500"/>
              </a:spcBef>
              <a:spcAft>
                <a:spcPts val="0"/>
              </a:spcAft>
              <a:buNone/>
            </a:pPr>
            <a:r>
              <a:t/>
            </a:r>
            <a:endParaRPr sz="2000">
              <a:highlight>
                <a:schemeClr val="lt1"/>
              </a:highlight>
              <a:latin typeface="Times New Roman"/>
              <a:ea typeface="Times New Roman"/>
              <a:cs typeface="Times New Roman"/>
              <a:sym typeface="Times New Roman"/>
            </a:endParaRPr>
          </a:p>
          <a:p>
            <a:pPr indent="0" lvl="0" marL="0" rtl="0" algn="l">
              <a:lnSpc>
                <a:spcPct val="125000"/>
              </a:lnSpc>
              <a:spcBef>
                <a:spcPts val="1800"/>
              </a:spcBef>
              <a:spcAft>
                <a:spcPts val="400"/>
              </a:spcAft>
              <a:buNone/>
            </a:pPr>
            <a:r>
              <a:t/>
            </a:r>
            <a:endParaRPr b="1" sz="2750">
              <a:latin typeface="Times New Roman"/>
              <a:ea typeface="Times New Roman"/>
              <a:cs typeface="Times New Roman"/>
              <a:sym typeface="Times New Roman"/>
            </a:endParaRPr>
          </a:p>
        </p:txBody>
      </p:sp>
      <p:sp>
        <p:nvSpPr>
          <p:cNvPr id="254" name="Google Shape;254;g23c839b4bb6_0_7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255" name="Google Shape;255;g23c839b4bb6_0_73"/>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256" name="Google Shape;256;g23c839b4bb6_0_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Nikita_Nikhil_Titeersha_Vaishnavi</a:t>
            </a:r>
            <a:endParaRPr/>
          </a:p>
          <a:p>
            <a:pPr indent="0" lvl="0" marL="0" rtl="0" algn="ctr">
              <a:spcBef>
                <a:spcPts val="0"/>
              </a:spcBef>
              <a:spcAft>
                <a:spcPts val="0"/>
              </a:spcAft>
              <a:buNone/>
            </a:pPr>
            <a:r>
              <a:t/>
            </a:r>
            <a:endParaRPr/>
          </a:p>
        </p:txBody>
      </p:sp>
      <p:sp>
        <p:nvSpPr>
          <p:cNvPr id="257" name="Google Shape;257;g23c839b4bb6_0_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8" name="Google Shape;258;g23c839b4bb6_0_73"/>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Architecture</a:t>
            </a:r>
            <a:r>
              <a:rPr b="1" lang="en-US" sz="4000"/>
              <a:t> </a:t>
            </a:r>
            <a:endParaRPr/>
          </a:p>
        </p:txBody>
      </p:sp>
      <p:sp>
        <p:nvSpPr>
          <p:cNvPr id="264" name="Google Shape;264;p10"/>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265" name="Google Shape;26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400">
                <a:latin typeface="Times New Roman"/>
                <a:ea typeface="Times New Roman"/>
                <a:cs typeface="Times New Roman"/>
                <a:sym typeface="Times New Roman"/>
              </a:rPr>
              <a:t>High Level Design(HLD) -</a:t>
            </a:r>
            <a:endParaRPr b="1"/>
          </a:p>
        </p:txBody>
      </p:sp>
      <p:sp>
        <p:nvSpPr>
          <p:cNvPr id="266" name="Google Shape;266;p1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267" name="Google Shape;267;p10"/>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268" name="Google Shape;2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269" name="Google Shape;2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10"/>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pic>
        <p:nvPicPr>
          <p:cNvPr id="271" name="Google Shape;271;p10"/>
          <p:cNvPicPr preferRelativeResize="0"/>
          <p:nvPr/>
        </p:nvPicPr>
        <p:blipFill>
          <a:blip r:embed="rId4">
            <a:alphaModFix/>
          </a:blip>
          <a:stretch>
            <a:fillRect/>
          </a:stretch>
        </p:blipFill>
        <p:spPr>
          <a:xfrm>
            <a:off x="1056193" y="2282050"/>
            <a:ext cx="8354308" cy="3843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Design Description </a:t>
            </a:r>
            <a:endParaRPr/>
          </a:p>
        </p:txBody>
      </p:sp>
      <p:sp>
        <p:nvSpPr>
          <p:cNvPr id="277" name="Google Shape;277;p11"/>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278" name="Google Shape;278;p11"/>
          <p:cNvSpPr txBox="1"/>
          <p:nvPr>
            <p:ph idx="1" type="body"/>
          </p:nvPr>
        </p:nvSpPr>
        <p:spPr>
          <a:xfrm>
            <a:off x="0" y="1394126"/>
            <a:ext cx="11353800" cy="4810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Font typeface="Arial"/>
              <a:buNone/>
            </a:pPr>
            <a:r>
              <a:rPr b="1" lang="en-US" sz="2400">
                <a:latin typeface="Times New Roman"/>
                <a:ea typeface="Times New Roman"/>
                <a:cs typeface="Times New Roman"/>
                <a:sym typeface="Times New Roman"/>
              </a:rPr>
              <a:t>Use Case Diagram -</a:t>
            </a:r>
            <a:endParaRPr b="1"/>
          </a:p>
          <a:p>
            <a:pPr indent="-50800" lvl="0" marL="228600" rtl="0" algn="l">
              <a:lnSpc>
                <a:spcPct val="90000"/>
              </a:lnSpc>
              <a:spcBef>
                <a:spcPts val="1000"/>
              </a:spcBef>
              <a:spcAft>
                <a:spcPts val="0"/>
              </a:spcAft>
              <a:buClr>
                <a:schemeClr val="dk1"/>
              </a:buClr>
              <a:buSzPts val="2800"/>
              <a:buFont typeface="Arial"/>
              <a:buNone/>
            </a:pPr>
            <a:r>
              <a:t/>
            </a:r>
            <a:endParaRPr/>
          </a:p>
        </p:txBody>
      </p:sp>
      <p:sp>
        <p:nvSpPr>
          <p:cNvPr id="279" name="Google Shape;279;p1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280" name="Google Shape;280;p11"/>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281" name="Google Shape;28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282" name="Google Shape;28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3" name="Google Shape;283;p11"/>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pic>
        <p:nvPicPr>
          <p:cNvPr id="284" name="Google Shape;284;p11"/>
          <p:cNvPicPr preferRelativeResize="0"/>
          <p:nvPr/>
        </p:nvPicPr>
        <p:blipFill>
          <a:blip r:embed="rId4">
            <a:alphaModFix/>
          </a:blip>
          <a:stretch>
            <a:fillRect/>
          </a:stretch>
        </p:blipFill>
        <p:spPr>
          <a:xfrm>
            <a:off x="2895600" y="1566850"/>
            <a:ext cx="7772400" cy="4465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3dd33294b6_2_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Design Description </a:t>
            </a:r>
            <a:endParaRPr/>
          </a:p>
        </p:txBody>
      </p:sp>
      <p:sp>
        <p:nvSpPr>
          <p:cNvPr id="290" name="Google Shape;290;g23dd33294b6_2_2"/>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291" name="Google Shape;291;g23dd33294b6_2_2"/>
          <p:cNvSpPr txBox="1"/>
          <p:nvPr>
            <p:ph idx="1" type="body"/>
          </p:nvPr>
        </p:nvSpPr>
        <p:spPr>
          <a:xfrm>
            <a:off x="573000" y="1394125"/>
            <a:ext cx="11009400" cy="4810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External Interfaces -</a:t>
            </a:r>
            <a:endParaRPr b="1"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US" sz="2900">
                <a:solidFill>
                  <a:srgbClr val="0033CC"/>
                </a:solidFill>
                <a:latin typeface="Times New Roman"/>
                <a:ea typeface="Times New Roman"/>
                <a:cs typeface="Times New Roman"/>
                <a:sym typeface="Times New Roman"/>
              </a:rPr>
              <a:t>  </a:t>
            </a:r>
            <a:endParaRPr sz="2900">
              <a:solidFill>
                <a:srgbClr val="0033CC"/>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900">
                <a:latin typeface="Times New Roman"/>
                <a:ea typeface="Times New Roman"/>
                <a:cs typeface="Times New Roman"/>
                <a:sym typeface="Times New Roman"/>
              </a:rPr>
              <a:t>     </a:t>
            </a:r>
            <a:endParaRPr sz="29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6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US" sz="2600">
                <a:latin typeface="Times New Roman"/>
                <a:ea typeface="Times New Roman"/>
                <a:cs typeface="Times New Roman"/>
                <a:sym typeface="Times New Roman"/>
              </a:rPr>
              <a:t>         </a:t>
            </a:r>
            <a:r>
              <a:rPr b="1" lang="en-US" sz="2600">
                <a:latin typeface="Times New Roman"/>
                <a:ea typeface="Times New Roman"/>
                <a:cs typeface="Times New Roman"/>
                <a:sym typeface="Times New Roman"/>
              </a:rPr>
              <a:t>   -&gt;  User Interface</a:t>
            </a:r>
            <a:endParaRPr b="1" sz="26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600">
                <a:highlight>
                  <a:schemeClr val="lt1"/>
                </a:highlight>
                <a:latin typeface="Times New Roman"/>
                <a:ea typeface="Times New Roman"/>
                <a:cs typeface="Times New Roman"/>
                <a:sym typeface="Times New Roman"/>
              </a:rPr>
              <a:t>            -&gt; Hardware requirements</a:t>
            </a:r>
            <a:endParaRPr b="1" sz="2600">
              <a:highlight>
                <a:schemeClr val="lt1"/>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600">
                <a:highlight>
                  <a:schemeClr val="lt1"/>
                </a:highlight>
                <a:latin typeface="Times New Roman"/>
                <a:ea typeface="Times New Roman"/>
                <a:cs typeface="Times New Roman"/>
                <a:sym typeface="Times New Roman"/>
              </a:rPr>
              <a:t>            -&gt; Software requirements</a:t>
            </a:r>
            <a:endParaRPr b="1" sz="2600">
              <a:highlight>
                <a:schemeClr val="lt1"/>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2400">
              <a:solidFill>
                <a:srgbClr val="0033CC"/>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Font typeface="Arial"/>
              <a:buNone/>
            </a:pPr>
            <a:r>
              <a:t/>
            </a:r>
            <a:endParaRPr b="1" sz="2400">
              <a:latin typeface="Times New Roman"/>
              <a:ea typeface="Times New Roman"/>
              <a:cs typeface="Times New Roman"/>
              <a:sym typeface="Times New Roman"/>
            </a:endParaRPr>
          </a:p>
        </p:txBody>
      </p:sp>
      <p:sp>
        <p:nvSpPr>
          <p:cNvPr id="292" name="Google Shape;292;g23dd33294b6_2_2"/>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293" name="Google Shape;293;g23dd33294b6_2_2"/>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294" name="Google Shape;294;g23dd33294b6_2_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295" name="Google Shape;295;g23dd33294b6_2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g23dd33294b6_2_2"/>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3dd33294b6_2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Design Description </a:t>
            </a:r>
            <a:endParaRPr/>
          </a:p>
        </p:txBody>
      </p:sp>
      <p:sp>
        <p:nvSpPr>
          <p:cNvPr id="302" name="Google Shape;302;g23dd33294b6_2_14"/>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303" name="Google Shape;303;g23dd33294b6_2_14"/>
          <p:cNvSpPr txBox="1"/>
          <p:nvPr>
            <p:ph idx="1" type="body"/>
          </p:nvPr>
        </p:nvSpPr>
        <p:spPr>
          <a:xfrm>
            <a:off x="573000" y="1394125"/>
            <a:ext cx="11009400" cy="4810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External Interfaces -</a:t>
            </a:r>
            <a:endParaRPr b="1"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b="1" lang="en-US" sz="2400">
                <a:solidFill>
                  <a:srgbClr val="0033CC"/>
                </a:solidFill>
              </a:rPr>
              <a:t>User Interface -</a:t>
            </a:r>
            <a:r>
              <a:rPr b="1" lang="en-US" sz="2900">
                <a:solidFill>
                  <a:srgbClr val="0033CC"/>
                </a:solidFill>
                <a:latin typeface="Times New Roman"/>
                <a:ea typeface="Times New Roman"/>
                <a:cs typeface="Times New Roman"/>
                <a:sym typeface="Times New Roman"/>
              </a:rPr>
              <a:t> </a:t>
            </a:r>
            <a:r>
              <a:rPr lang="en-US" sz="2900">
                <a:solidFill>
                  <a:srgbClr val="0033CC"/>
                </a:solidFill>
                <a:latin typeface="Times New Roman"/>
                <a:ea typeface="Times New Roman"/>
                <a:cs typeface="Times New Roman"/>
                <a:sym typeface="Times New Roman"/>
              </a:rPr>
              <a:t> </a:t>
            </a:r>
            <a:endParaRPr sz="2900">
              <a:solidFill>
                <a:srgbClr val="0033CC"/>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900">
                <a:latin typeface="Times New Roman"/>
                <a:ea typeface="Times New Roman"/>
                <a:cs typeface="Times New Roman"/>
                <a:sym typeface="Times New Roman"/>
              </a:rPr>
              <a:t>     </a:t>
            </a:r>
            <a:endParaRPr sz="29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6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6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600">
                <a:highlight>
                  <a:schemeClr val="lt1"/>
                </a:highlight>
                <a:latin typeface="Times New Roman"/>
                <a:ea typeface="Times New Roman"/>
                <a:cs typeface="Times New Roman"/>
                <a:sym typeface="Times New Roman"/>
              </a:rPr>
              <a:t>           </a:t>
            </a:r>
            <a:endParaRPr b="1" sz="2600">
              <a:highlight>
                <a:schemeClr val="lt1"/>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rgbClr val="0033CC"/>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400">
              <a:latin typeface="Times New Roman"/>
              <a:ea typeface="Times New Roman"/>
              <a:cs typeface="Times New Roman"/>
              <a:sym typeface="Times New Roman"/>
            </a:endParaRPr>
          </a:p>
        </p:txBody>
      </p:sp>
      <p:sp>
        <p:nvSpPr>
          <p:cNvPr id="304" name="Google Shape;304;g23dd33294b6_2_1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305" name="Google Shape;305;g23dd33294b6_2_14"/>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306" name="Google Shape;306;g23dd33294b6_2_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307" name="Google Shape;307;g23dd33294b6_2_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8" name="Google Shape;308;g23dd33294b6_2_14"/>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pic>
        <p:nvPicPr>
          <p:cNvPr id="309" name="Google Shape;309;g23dd33294b6_2_14"/>
          <p:cNvPicPr preferRelativeResize="0"/>
          <p:nvPr/>
        </p:nvPicPr>
        <p:blipFill>
          <a:blip r:embed="rId4">
            <a:alphaModFix/>
          </a:blip>
          <a:stretch>
            <a:fillRect/>
          </a:stretch>
        </p:blipFill>
        <p:spPr>
          <a:xfrm>
            <a:off x="2148537" y="2209800"/>
            <a:ext cx="8221862" cy="383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1638300" y="2514600"/>
            <a:ext cx="8915400" cy="45720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p:txBody>
      </p:sp>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Outline</a:t>
            </a:r>
            <a:endParaRPr b="1">
              <a:solidFill>
                <a:schemeClr val="accent5"/>
              </a:solidFill>
            </a:endParaRPr>
          </a:p>
        </p:txBody>
      </p:sp>
      <p:sp>
        <p:nvSpPr>
          <p:cNvPr id="98" name="Google Shape;9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342900" lvl="0" marL="685791" rtl="0" algn="just">
              <a:lnSpc>
                <a:spcPct val="90000"/>
              </a:lnSpc>
              <a:spcBef>
                <a:spcPts val="0"/>
              </a:spcBef>
              <a:spcAft>
                <a:spcPts val="0"/>
              </a:spcAft>
              <a:buClr>
                <a:schemeClr val="dk1"/>
              </a:buClr>
              <a:buSzPct val="100000"/>
              <a:buFont typeface="Arial"/>
              <a:buChar char="•"/>
            </a:pPr>
            <a:r>
              <a:rPr lang="en-US" sz="2800">
                <a:latin typeface="Trebuchet MS"/>
                <a:ea typeface="Trebuchet MS"/>
                <a:cs typeface="Trebuchet MS"/>
                <a:sym typeface="Trebuchet MS"/>
              </a:rPr>
              <a:t>Problem Statement</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Abstract and Scope</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Literature Survey</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Suggestions from Review – 3</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Design Approach </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Design Constraints, Assumptions &amp; Dependencies</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Proposed Methodology / Approach</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Architecture</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Design Description</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Technologies Used</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Project Progress</a:t>
            </a:r>
            <a:endParaRPr/>
          </a:p>
          <a:p>
            <a:pPr indent="-342900" lvl="0" marL="685791" rtl="0" algn="just">
              <a:lnSpc>
                <a:spcPct val="90000"/>
              </a:lnSpc>
              <a:spcBef>
                <a:spcPts val="518"/>
              </a:spcBef>
              <a:spcAft>
                <a:spcPts val="0"/>
              </a:spcAft>
              <a:buClr>
                <a:schemeClr val="dk1"/>
              </a:buClr>
              <a:buSzPct val="100000"/>
              <a:buFont typeface="Arial"/>
              <a:buChar char="•"/>
            </a:pPr>
            <a:r>
              <a:rPr lang="en-US" sz="2800">
                <a:latin typeface="Trebuchet MS"/>
                <a:ea typeface="Trebuchet MS"/>
                <a:cs typeface="Trebuchet MS"/>
                <a:sym typeface="Trebuchet MS"/>
              </a:rPr>
              <a:t>References</a:t>
            </a:r>
            <a:endParaRPr sz="2800">
              <a:latin typeface="Trebuchet MS"/>
              <a:ea typeface="Trebuchet MS"/>
              <a:cs typeface="Trebuchet MS"/>
              <a:sym typeface="Trebuchet MS"/>
            </a:endParaRPr>
          </a:p>
        </p:txBody>
      </p:sp>
      <p:pic>
        <p:nvPicPr>
          <p:cNvPr id="99" name="Google Shape;99;p2"/>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100" name="Google Shape;10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101" name="Google Shape;10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2"/>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b="0" i="0" sz="1200" u="none" cap="none" strike="noStrike">
              <a:solidFill>
                <a:srgbClr val="888888"/>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3dd33294b6_2_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Design Description </a:t>
            </a:r>
            <a:endParaRPr/>
          </a:p>
        </p:txBody>
      </p:sp>
      <p:sp>
        <p:nvSpPr>
          <p:cNvPr id="315" name="Google Shape;315;g23dd33294b6_2_26"/>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316" name="Google Shape;316;g23dd33294b6_2_26"/>
          <p:cNvSpPr txBox="1"/>
          <p:nvPr>
            <p:ph idx="1" type="body"/>
          </p:nvPr>
        </p:nvSpPr>
        <p:spPr>
          <a:xfrm>
            <a:off x="573000" y="1394125"/>
            <a:ext cx="11009400" cy="4810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External Interfaces -</a:t>
            </a:r>
            <a:endParaRPr b="1"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b="1" lang="en-US" sz="2400">
                <a:solidFill>
                  <a:srgbClr val="0033CC"/>
                </a:solidFill>
              </a:rPr>
              <a:t>User Interface -</a:t>
            </a:r>
            <a:r>
              <a:rPr b="1" lang="en-US" sz="2900">
                <a:solidFill>
                  <a:srgbClr val="0033CC"/>
                </a:solidFill>
                <a:latin typeface="Times New Roman"/>
                <a:ea typeface="Times New Roman"/>
                <a:cs typeface="Times New Roman"/>
                <a:sym typeface="Times New Roman"/>
              </a:rPr>
              <a:t> </a:t>
            </a:r>
            <a:r>
              <a:rPr lang="en-US" sz="2900">
                <a:solidFill>
                  <a:srgbClr val="0033CC"/>
                </a:solidFill>
                <a:latin typeface="Times New Roman"/>
                <a:ea typeface="Times New Roman"/>
                <a:cs typeface="Times New Roman"/>
                <a:sym typeface="Times New Roman"/>
              </a:rPr>
              <a:t> </a:t>
            </a:r>
            <a:endParaRPr sz="2900">
              <a:solidFill>
                <a:srgbClr val="0033CC"/>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900">
                <a:latin typeface="Times New Roman"/>
                <a:ea typeface="Times New Roman"/>
                <a:cs typeface="Times New Roman"/>
                <a:sym typeface="Times New Roman"/>
              </a:rPr>
              <a:t>     </a:t>
            </a:r>
            <a:endParaRPr sz="29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6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6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600">
                <a:highlight>
                  <a:schemeClr val="lt1"/>
                </a:highlight>
                <a:latin typeface="Times New Roman"/>
                <a:ea typeface="Times New Roman"/>
                <a:cs typeface="Times New Roman"/>
                <a:sym typeface="Times New Roman"/>
              </a:rPr>
              <a:t>           </a:t>
            </a:r>
            <a:endParaRPr b="1" sz="2600">
              <a:highlight>
                <a:schemeClr val="lt1"/>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rgbClr val="0033CC"/>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400">
              <a:latin typeface="Times New Roman"/>
              <a:ea typeface="Times New Roman"/>
              <a:cs typeface="Times New Roman"/>
              <a:sym typeface="Times New Roman"/>
            </a:endParaRPr>
          </a:p>
        </p:txBody>
      </p:sp>
      <p:sp>
        <p:nvSpPr>
          <p:cNvPr id="317" name="Google Shape;317;g23dd33294b6_2_2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318" name="Google Shape;318;g23dd33294b6_2_26"/>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319" name="Google Shape;319;g23dd33294b6_2_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320" name="Google Shape;320;g23dd33294b6_2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1" name="Google Shape;321;g23dd33294b6_2_26"/>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pic>
        <p:nvPicPr>
          <p:cNvPr id="322" name="Google Shape;322;g23dd33294b6_2_26"/>
          <p:cNvPicPr preferRelativeResize="0"/>
          <p:nvPr/>
        </p:nvPicPr>
        <p:blipFill>
          <a:blip r:embed="rId4">
            <a:alphaModFix/>
          </a:blip>
          <a:stretch>
            <a:fillRect/>
          </a:stretch>
        </p:blipFill>
        <p:spPr>
          <a:xfrm>
            <a:off x="411975" y="2351675"/>
            <a:ext cx="11517576" cy="3852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3dd33294b6_2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Design Description </a:t>
            </a:r>
            <a:endParaRPr/>
          </a:p>
        </p:txBody>
      </p:sp>
      <p:sp>
        <p:nvSpPr>
          <p:cNvPr id="328" name="Google Shape;328;g23dd33294b6_2_39"/>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329" name="Google Shape;329;g23dd33294b6_2_39"/>
          <p:cNvSpPr txBox="1"/>
          <p:nvPr>
            <p:ph idx="1" type="body"/>
          </p:nvPr>
        </p:nvSpPr>
        <p:spPr>
          <a:xfrm>
            <a:off x="573000" y="1394125"/>
            <a:ext cx="11009400" cy="48105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None/>
            </a:pPr>
            <a:r>
              <a:rPr b="1" lang="en-US" sz="8827">
                <a:latin typeface="Times New Roman"/>
                <a:ea typeface="Times New Roman"/>
                <a:cs typeface="Times New Roman"/>
                <a:sym typeface="Times New Roman"/>
              </a:rPr>
              <a:t>External Interfaces -</a:t>
            </a:r>
            <a:endParaRPr b="1" sz="8827">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4427">
                <a:solidFill>
                  <a:srgbClr val="0033CC"/>
                </a:solidFill>
                <a:latin typeface="Times New Roman"/>
                <a:ea typeface="Times New Roman"/>
                <a:cs typeface="Times New Roman"/>
                <a:sym typeface="Times New Roman"/>
              </a:rPr>
              <a:t>   </a:t>
            </a:r>
            <a:endParaRPr sz="4427">
              <a:solidFill>
                <a:srgbClr val="0033CC"/>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4427">
                <a:solidFill>
                  <a:srgbClr val="0033CC"/>
                </a:solidFill>
                <a:latin typeface="Times New Roman"/>
                <a:ea typeface="Times New Roman"/>
                <a:cs typeface="Times New Roman"/>
                <a:sym typeface="Times New Roman"/>
              </a:rPr>
              <a:t>     </a:t>
            </a:r>
            <a:r>
              <a:rPr b="1" lang="en-US" sz="8166">
                <a:solidFill>
                  <a:srgbClr val="0033CC"/>
                </a:solidFill>
                <a:latin typeface="Times New Roman"/>
                <a:ea typeface="Times New Roman"/>
                <a:cs typeface="Times New Roman"/>
                <a:sym typeface="Times New Roman"/>
              </a:rPr>
              <a:t>Hardware and Software Requirements -</a:t>
            </a:r>
            <a:endParaRPr b="1" sz="8166">
              <a:solidFill>
                <a:srgbClr val="0033CC"/>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rPr b="1" lang="en-US" sz="8166">
                <a:solidFill>
                  <a:srgbClr val="0033CC"/>
                </a:solidFill>
                <a:latin typeface="Times New Roman"/>
                <a:ea typeface="Times New Roman"/>
                <a:cs typeface="Times New Roman"/>
                <a:sym typeface="Times New Roman"/>
              </a:rPr>
              <a:t>    </a:t>
            </a:r>
            <a:endParaRPr b="1" sz="8166">
              <a:solidFill>
                <a:srgbClr val="0033CC"/>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US" sz="9066">
                <a:latin typeface="Times New Roman"/>
                <a:ea typeface="Times New Roman"/>
                <a:cs typeface="Times New Roman"/>
                <a:sym typeface="Times New Roman"/>
              </a:rPr>
              <a:t> </a:t>
            </a:r>
            <a:r>
              <a:rPr lang="en-US" sz="8566">
                <a:latin typeface="Times New Roman"/>
                <a:ea typeface="Times New Roman"/>
                <a:cs typeface="Times New Roman"/>
                <a:sym typeface="Times New Roman"/>
              </a:rPr>
              <a:t>Hardware requirements:</a:t>
            </a:r>
            <a:endParaRPr sz="8566">
              <a:latin typeface="Times New Roman"/>
              <a:ea typeface="Times New Roman"/>
              <a:cs typeface="Times New Roman"/>
              <a:sym typeface="Times New Roman"/>
            </a:endParaRPr>
          </a:p>
          <a:p>
            <a:pPr indent="-364585" lvl="2" marL="1371600" rtl="0" algn="just">
              <a:lnSpc>
                <a:spcPct val="100000"/>
              </a:lnSpc>
              <a:spcBef>
                <a:spcPts val="480"/>
              </a:spcBef>
              <a:spcAft>
                <a:spcPts val="0"/>
              </a:spcAft>
              <a:buSzPct val="104898"/>
              <a:buFont typeface="Times New Roman"/>
              <a:buChar char="■"/>
            </a:pPr>
            <a:r>
              <a:rPr lang="en-US" sz="8166">
                <a:latin typeface="Times New Roman"/>
                <a:ea typeface="Times New Roman"/>
                <a:cs typeface="Times New Roman"/>
                <a:sym typeface="Times New Roman"/>
              </a:rPr>
              <a:t>Computer</a:t>
            </a:r>
            <a:endParaRPr sz="8166">
              <a:latin typeface="Times New Roman"/>
              <a:ea typeface="Times New Roman"/>
              <a:cs typeface="Times New Roman"/>
              <a:sym typeface="Times New Roman"/>
            </a:endParaRPr>
          </a:p>
          <a:p>
            <a:pPr indent="-364585" lvl="2" marL="1371600" rtl="0" algn="just">
              <a:lnSpc>
                <a:spcPct val="100000"/>
              </a:lnSpc>
              <a:spcBef>
                <a:spcPts val="0"/>
              </a:spcBef>
              <a:spcAft>
                <a:spcPts val="0"/>
              </a:spcAft>
              <a:buSzPct val="104898"/>
              <a:buFont typeface="Times New Roman"/>
              <a:buChar char="■"/>
            </a:pPr>
            <a:r>
              <a:rPr lang="en-US" sz="8166">
                <a:latin typeface="Times New Roman"/>
                <a:ea typeface="Times New Roman"/>
                <a:cs typeface="Times New Roman"/>
                <a:sym typeface="Times New Roman"/>
              </a:rPr>
              <a:t>Camera</a:t>
            </a:r>
            <a:endParaRPr sz="8166">
              <a:latin typeface="Times New Roman"/>
              <a:ea typeface="Times New Roman"/>
              <a:cs typeface="Times New Roman"/>
              <a:sym typeface="Times New Roman"/>
            </a:endParaRPr>
          </a:p>
          <a:p>
            <a:pPr indent="-364585" lvl="2" marL="1371600" rtl="0" algn="just">
              <a:lnSpc>
                <a:spcPct val="100000"/>
              </a:lnSpc>
              <a:spcBef>
                <a:spcPts val="0"/>
              </a:spcBef>
              <a:spcAft>
                <a:spcPts val="0"/>
              </a:spcAft>
              <a:buSzPct val="104898"/>
              <a:buFont typeface="Times New Roman"/>
              <a:buChar char="■"/>
            </a:pPr>
            <a:r>
              <a:rPr lang="en-US" sz="8166">
                <a:latin typeface="Times New Roman"/>
                <a:ea typeface="Times New Roman"/>
                <a:cs typeface="Times New Roman"/>
                <a:sym typeface="Times New Roman"/>
              </a:rPr>
              <a:t>Graphic Card</a:t>
            </a:r>
            <a:endParaRPr sz="8166">
              <a:latin typeface="Times New Roman"/>
              <a:ea typeface="Times New Roman"/>
              <a:cs typeface="Times New Roman"/>
              <a:sym typeface="Times New Roman"/>
            </a:endParaRPr>
          </a:p>
          <a:p>
            <a:pPr indent="0" lvl="0" marL="0" rtl="0" algn="just">
              <a:lnSpc>
                <a:spcPct val="100000"/>
              </a:lnSpc>
              <a:spcBef>
                <a:spcPts val="480"/>
              </a:spcBef>
              <a:spcAft>
                <a:spcPts val="0"/>
              </a:spcAft>
              <a:buClr>
                <a:schemeClr val="dk1"/>
              </a:buClr>
              <a:buSzPts val="275"/>
              <a:buFont typeface="Arial"/>
              <a:buNone/>
            </a:pPr>
            <a:r>
              <a:t/>
            </a:r>
            <a:endParaRPr sz="9994">
              <a:latin typeface="Times New Roman"/>
              <a:ea typeface="Times New Roman"/>
              <a:cs typeface="Times New Roman"/>
              <a:sym typeface="Times New Roman"/>
            </a:endParaRPr>
          </a:p>
          <a:p>
            <a:pPr indent="0" lvl="0" marL="457200" rtl="0" algn="just">
              <a:lnSpc>
                <a:spcPct val="100000"/>
              </a:lnSpc>
              <a:spcBef>
                <a:spcPts val="480"/>
              </a:spcBef>
              <a:spcAft>
                <a:spcPts val="0"/>
              </a:spcAft>
              <a:buNone/>
            </a:pPr>
            <a:r>
              <a:rPr lang="en-US" sz="8566">
                <a:latin typeface="Times New Roman"/>
                <a:ea typeface="Times New Roman"/>
                <a:cs typeface="Times New Roman"/>
                <a:sym typeface="Times New Roman"/>
              </a:rPr>
              <a:t>Software requirements:</a:t>
            </a:r>
            <a:endParaRPr sz="8566">
              <a:latin typeface="Times New Roman"/>
              <a:ea typeface="Times New Roman"/>
              <a:cs typeface="Times New Roman"/>
              <a:sym typeface="Times New Roman"/>
            </a:endParaRPr>
          </a:p>
          <a:p>
            <a:pPr indent="-364585" lvl="2" marL="1371600" rtl="0" algn="just">
              <a:lnSpc>
                <a:spcPct val="100000"/>
              </a:lnSpc>
              <a:spcBef>
                <a:spcPts val="480"/>
              </a:spcBef>
              <a:spcAft>
                <a:spcPts val="0"/>
              </a:spcAft>
              <a:buSzPct val="104898"/>
              <a:buFont typeface="Times New Roman"/>
              <a:buChar char="■"/>
            </a:pPr>
            <a:r>
              <a:rPr lang="en-US" sz="8166">
                <a:latin typeface="Times New Roman"/>
                <a:ea typeface="Times New Roman"/>
                <a:cs typeface="Times New Roman"/>
                <a:sym typeface="Times New Roman"/>
              </a:rPr>
              <a:t>Compatible OS</a:t>
            </a:r>
            <a:endParaRPr sz="8166">
              <a:latin typeface="Times New Roman"/>
              <a:ea typeface="Times New Roman"/>
              <a:cs typeface="Times New Roman"/>
              <a:sym typeface="Times New Roman"/>
            </a:endParaRPr>
          </a:p>
          <a:p>
            <a:pPr indent="-364585" lvl="2" marL="1371600" rtl="0" algn="just">
              <a:lnSpc>
                <a:spcPct val="100000"/>
              </a:lnSpc>
              <a:spcBef>
                <a:spcPts val="0"/>
              </a:spcBef>
              <a:spcAft>
                <a:spcPts val="0"/>
              </a:spcAft>
              <a:buSzPct val="104898"/>
              <a:buFont typeface="Times New Roman"/>
              <a:buChar char="■"/>
            </a:pPr>
            <a:r>
              <a:rPr lang="en-US" sz="8166">
                <a:latin typeface="Times New Roman"/>
                <a:ea typeface="Times New Roman"/>
                <a:cs typeface="Times New Roman"/>
                <a:sym typeface="Times New Roman"/>
              </a:rPr>
              <a:t>Python Compiler</a:t>
            </a:r>
            <a:endParaRPr sz="8166">
              <a:latin typeface="Times New Roman"/>
              <a:ea typeface="Times New Roman"/>
              <a:cs typeface="Times New Roman"/>
              <a:sym typeface="Times New Roman"/>
            </a:endParaRPr>
          </a:p>
          <a:p>
            <a:pPr indent="-364585" lvl="2" marL="1371600" rtl="0" algn="just">
              <a:lnSpc>
                <a:spcPct val="100000"/>
              </a:lnSpc>
              <a:spcBef>
                <a:spcPts val="0"/>
              </a:spcBef>
              <a:spcAft>
                <a:spcPts val="0"/>
              </a:spcAft>
              <a:buSzPct val="104898"/>
              <a:buFont typeface="Times New Roman"/>
              <a:buChar char="■"/>
            </a:pPr>
            <a:r>
              <a:rPr lang="en-US" sz="8166">
                <a:latin typeface="Times New Roman"/>
                <a:ea typeface="Times New Roman"/>
                <a:cs typeface="Times New Roman"/>
                <a:sym typeface="Times New Roman"/>
              </a:rPr>
              <a:t>Required libraries</a:t>
            </a:r>
            <a:endParaRPr sz="8166">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7038">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6638">
                <a:latin typeface="Times New Roman"/>
                <a:ea typeface="Times New Roman"/>
                <a:cs typeface="Times New Roman"/>
                <a:sym typeface="Times New Roman"/>
              </a:rPr>
              <a:t>     </a:t>
            </a:r>
            <a:endParaRPr sz="6638">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338">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6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600">
                <a:highlight>
                  <a:schemeClr val="lt1"/>
                </a:highlight>
                <a:latin typeface="Times New Roman"/>
                <a:ea typeface="Times New Roman"/>
                <a:cs typeface="Times New Roman"/>
                <a:sym typeface="Times New Roman"/>
              </a:rPr>
              <a:t>           </a:t>
            </a:r>
            <a:endParaRPr b="1" sz="2600">
              <a:highlight>
                <a:schemeClr val="lt1"/>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rgbClr val="0033CC"/>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400">
              <a:latin typeface="Times New Roman"/>
              <a:ea typeface="Times New Roman"/>
              <a:cs typeface="Times New Roman"/>
              <a:sym typeface="Times New Roman"/>
            </a:endParaRPr>
          </a:p>
        </p:txBody>
      </p:sp>
      <p:sp>
        <p:nvSpPr>
          <p:cNvPr id="330" name="Google Shape;330;g23dd33294b6_2_3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331" name="Google Shape;331;g23dd33294b6_2_39"/>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332" name="Google Shape;332;g23dd33294b6_2_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333" name="Google Shape;333;g23dd33294b6_2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4" name="Google Shape;334;g23dd33294b6_2_39"/>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Technologies Used</a:t>
            </a:r>
            <a:endParaRPr/>
          </a:p>
        </p:txBody>
      </p:sp>
      <p:sp>
        <p:nvSpPr>
          <p:cNvPr id="340" name="Google Shape;340;p12"/>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341" name="Google Shape;34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SzPts val="2200"/>
              <a:buChar char="●"/>
            </a:pPr>
            <a:r>
              <a:rPr b="1" lang="en-US" sz="2200">
                <a:latin typeface="Times New Roman"/>
                <a:ea typeface="Times New Roman"/>
                <a:cs typeface="Times New Roman"/>
                <a:sym typeface="Times New Roman"/>
              </a:rPr>
              <a:t>TensorFlow, PyTorch, and Keras</a:t>
            </a:r>
            <a:r>
              <a:rPr lang="en-US" sz="2200">
                <a:latin typeface="Times New Roman"/>
                <a:ea typeface="Times New Roman"/>
                <a:cs typeface="Times New Roman"/>
                <a:sym typeface="Times New Roman"/>
              </a:rPr>
              <a:t> -  are useful for building the AI/ML model.</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Char char="●"/>
            </a:pPr>
            <a:r>
              <a:rPr b="1" lang="en-US" sz="2200">
                <a:latin typeface="Times New Roman"/>
                <a:ea typeface="Times New Roman"/>
                <a:cs typeface="Times New Roman"/>
                <a:sym typeface="Times New Roman"/>
              </a:rPr>
              <a:t>Scikit-image, OpenCV</a:t>
            </a:r>
            <a:r>
              <a:rPr lang="en-US" sz="2200">
                <a:latin typeface="Times New Roman"/>
                <a:ea typeface="Times New Roman"/>
                <a:cs typeface="Times New Roman"/>
                <a:sym typeface="Times New Roman"/>
              </a:rPr>
              <a:t> - provides a collection of algorithms for image processing, including segmentation and feature extraction.</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Char char="●"/>
            </a:pPr>
            <a:r>
              <a:rPr b="1" lang="en-US" sz="2200">
                <a:latin typeface="Times New Roman"/>
                <a:ea typeface="Times New Roman"/>
                <a:cs typeface="Times New Roman"/>
                <a:sym typeface="Times New Roman"/>
              </a:rPr>
              <a:t>Convolutional Neural Networks (CNNs) </a:t>
            </a:r>
            <a:r>
              <a:rPr lang="en-US" sz="2200">
                <a:latin typeface="Times New Roman"/>
                <a:ea typeface="Times New Roman"/>
                <a:cs typeface="Times New Roman"/>
                <a:sym typeface="Times New Roman"/>
              </a:rPr>
              <a:t>-  are effective for image recognition and feature extraction</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Char char="●"/>
            </a:pPr>
            <a:r>
              <a:rPr b="1" lang="en-US" sz="2200">
                <a:latin typeface="Times New Roman"/>
                <a:ea typeface="Times New Roman"/>
                <a:cs typeface="Times New Roman"/>
                <a:sym typeface="Times New Roman"/>
              </a:rPr>
              <a:t>Generative Adversarial Networks (GANs)</a:t>
            </a:r>
            <a:r>
              <a:rPr lang="en-US" sz="2200">
                <a:latin typeface="Times New Roman"/>
                <a:ea typeface="Times New Roman"/>
                <a:cs typeface="Times New Roman"/>
                <a:sym typeface="Times New Roman"/>
              </a:rPr>
              <a:t> - can be used to generate 3D models based on the 2D images.</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Char char="●"/>
            </a:pPr>
            <a:r>
              <a:rPr b="1" lang="en-US" sz="2200">
                <a:latin typeface="Times New Roman"/>
                <a:ea typeface="Times New Roman"/>
                <a:cs typeface="Times New Roman"/>
                <a:sym typeface="Times New Roman"/>
              </a:rPr>
              <a:t>Blender, Autodesk Fusion 360</a:t>
            </a:r>
            <a:r>
              <a:rPr lang="en-US" sz="2200">
                <a:latin typeface="Times New Roman"/>
                <a:ea typeface="Times New Roman"/>
                <a:cs typeface="Times New Roman"/>
                <a:sym typeface="Times New Roman"/>
              </a:rPr>
              <a:t>  -  Software used to convert the generated 3D models into printable g-code.</a:t>
            </a:r>
            <a:endParaRPr sz="2200">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a:p>
        </p:txBody>
      </p:sp>
      <p:sp>
        <p:nvSpPr>
          <p:cNvPr id="342" name="Google Shape;342;p12"/>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343" name="Google Shape;343;p12"/>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344" name="Google Shape;34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345" name="Google Shape;34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6" name="Google Shape;346;p12"/>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Project Progress</a:t>
            </a:r>
            <a:endParaRPr/>
          </a:p>
        </p:txBody>
      </p:sp>
      <p:sp>
        <p:nvSpPr>
          <p:cNvPr id="352" name="Google Shape;352;p13"/>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353" name="Google Shape;353;p13"/>
          <p:cNvSpPr txBox="1"/>
          <p:nvPr>
            <p:ph idx="1" type="body"/>
          </p:nvPr>
        </p:nvSpPr>
        <p:spPr>
          <a:xfrm>
            <a:off x="838200" y="2129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2300">
                <a:latin typeface="Times New Roman"/>
                <a:ea typeface="Times New Roman"/>
                <a:cs typeface="Times New Roman"/>
                <a:sym typeface="Times New Roman"/>
              </a:rPr>
              <a:t>Our team is presently engaged in the task of </a:t>
            </a:r>
            <a:r>
              <a:rPr lang="en-US" sz="2400">
                <a:latin typeface="Times New Roman"/>
                <a:ea typeface="Times New Roman"/>
                <a:cs typeface="Times New Roman"/>
                <a:sym typeface="Times New Roman"/>
              </a:rPr>
              <a:t>bounding of Faces from the input image</a:t>
            </a:r>
            <a:r>
              <a:rPr lang="en-US" sz="2300">
                <a:latin typeface="Times New Roman"/>
                <a:ea typeface="Times New Roman"/>
                <a:cs typeface="Times New Roman"/>
                <a:sym typeface="Times New Roman"/>
              </a:rPr>
              <a:t>. As per our current assessment, we have accomplished approximately 20% to 25% of the project's overall scope. We are constantly monitoring the progress and implementing requisite modifications to ensure that we achieve the project's objectives within the designated timeframe</a:t>
            </a:r>
            <a:endParaRPr sz="2300">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sz="2300">
              <a:latin typeface="Times New Roman"/>
              <a:ea typeface="Times New Roman"/>
              <a:cs typeface="Times New Roman"/>
              <a:sym typeface="Times New Roman"/>
            </a:endParaRPr>
          </a:p>
        </p:txBody>
      </p:sp>
      <p:sp>
        <p:nvSpPr>
          <p:cNvPr id="354" name="Google Shape;354;p1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355" name="Google Shape;355;p13"/>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356" name="Google Shape;35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357" name="Google Shape;35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8" name="Google Shape;358;p13"/>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4"/>
          <p:cNvSpPr txBox="1"/>
          <p:nvPr>
            <p:ph type="title"/>
          </p:nvPr>
        </p:nvSpPr>
        <p:spPr>
          <a:xfrm>
            <a:off x="572477" y="379690"/>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Project Demo</a:t>
            </a:r>
            <a:endParaRPr/>
          </a:p>
        </p:txBody>
      </p:sp>
      <p:sp>
        <p:nvSpPr>
          <p:cNvPr id="364" name="Google Shape;364;p14"/>
          <p:cNvSpPr txBox="1"/>
          <p:nvPr>
            <p:ph idx="1" type="body"/>
          </p:nvPr>
        </p:nvSpPr>
        <p:spPr>
          <a:xfrm>
            <a:off x="572475" y="161145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High-level algorithm for extracting and bounding faces from an image and creating a database:</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1. Load the input image.</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2. Convert the image to grayscale for better contrast and easier processing.</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3. Detect faces in the image using a face detection algorithm, such as Haar cascades, which can be implemented using OpenCV or other computer vision libraries.</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4. For each detected face, create a bounding box around it to localize the face in the image.</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5. Crop the image using each bounding box to extract the face as a separate image.</a:t>
            </a:r>
            <a:endParaRPr sz="2900"/>
          </a:p>
        </p:txBody>
      </p:sp>
      <p:pic>
        <p:nvPicPr>
          <p:cNvPr id="365" name="Google Shape;365;p14"/>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366" name="Google Shape;3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367" name="Google Shape;3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14"/>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3dd33294b6_2_51"/>
          <p:cNvSpPr txBox="1"/>
          <p:nvPr>
            <p:ph type="title"/>
          </p:nvPr>
        </p:nvSpPr>
        <p:spPr>
          <a:xfrm>
            <a:off x="572477" y="379690"/>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Project Demo</a:t>
            </a:r>
            <a:endParaRPr/>
          </a:p>
        </p:txBody>
      </p:sp>
      <p:sp>
        <p:nvSpPr>
          <p:cNvPr id="374" name="Google Shape;374;g23dd33294b6_2_51"/>
          <p:cNvSpPr txBox="1"/>
          <p:nvPr>
            <p:ph idx="1" type="body"/>
          </p:nvPr>
        </p:nvSpPr>
        <p:spPr>
          <a:xfrm>
            <a:off x="572475" y="161145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2300">
                <a:latin typeface="Times New Roman"/>
                <a:ea typeface="Times New Roman"/>
                <a:cs typeface="Times New Roman"/>
                <a:sym typeface="Times New Roman"/>
              </a:rPr>
              <a:t>6. Save each face image to a separate file in a database/folder.</a:t>
            </a:r>
            <a:endParaRPr sz="2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300">
                <a:latin typeface="Times New Roman"/>
                <a:ea typeface="Times New Roman"/>
                <a:cs typeface="Times New Roman"/>
                <a:sym typeface="Times New Roman"/>
              </a:rPr>
              <a:t>7. Generate 2^n combinations of face images by selecting all possible combinations of n faces from the database/folder.</a:t>
            </a:r>
            <a:endParaRPr sz="2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300">
                <a:latin typeface="Times New Roman"/>
                <a:ea typeface="Times New Roman"/>
                <a:cs typeface="Times New Roman"/>
                <a:sym typeface="Times New Roman"/>
              </a:rPr>
              <a:t>8. Store each combination as a separate file in a database/folder.</a:t>
            </a:r>
            <a:endParaRPr sz="2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300">
                <a:latin typeface="Times New Roman"/>
                <a:ea typeface="Times New Roman"/>
                <a:cs typeface="Times New Roman"/>
                <a:sym typeface="Times New Roman"/>
              </a:rPr>
              <a:t>9. Allow users to upload images by providing a file upload feature or allowing them to enter the image name manually.</a:t>
            </a:r>
            <a:endParaRPr sz="2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300">
                <a:latin typeface="Times New Roman"/>
                <a:ea typeface="Times New Roman"/>
                <a:cs typeface="Times New Roman"/>
                <a:sym typeface="Times New Roman"/>
              </a:rPr>
              <a:t>10. Repeat steps 1-8 for each uploaded image.</a:t>
            </a:r>
            <a:endParaRPr sz="2400">
              <a:latin typeface="Times New Roman"/>
              <a:ea typeface="Times New Roman"/>
              <a:cs typeface="Times New Roman"/>
              <a:sym typeface="Times New Roman"/>
            </a:endParaRPr>
          </a:p>
        </p:txBody>
      </p:sp>
      <p:pic>
        <p:nvPicPr>
          <p:cNvPr id="375" name="Google Shape;375;g23dd33294b6_2_51"/>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376" name="Google Shape;376;g23dd33294b6_2_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377" name="Google Shape;377;g23dd33294b6_2_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g23dd33294b6_2_51"/>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5"/>
          <p:cNvSpPr txBox="1"/>
          <p:nvPr>
            <p:ph type="title"/>
          </p:nvPr>
        </p:nvSpPr>
        <p:spPr>
          <a:xfrm>
            <a:off x="838200" y="675977"/>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Summary of work done in Capstone Phase-1</a:t>
            </a:r>
            <a:endParaRPr/>
          </a:p>
        </p:txBody>
      </p:sp>
      <p:sp>
        <p:nvSpPr>
          <p:cNvPr id="384" name="Google Shape;384;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74650" lvl="1" marL="914400" rtl="0" algn="l">
              <a:lnSpc>
                <a:spcPct val="115000"/>
              </a:lnSpc>
              <a:spcBef>
                <a:spcPts val="1200"/>
              </a:spcBef>
              <a:spcAft>
                <a:spcPts val="0"/>
              </a:spcAft>
              <a:buSzPts val="2300"/>
              <a:buFont typeface="Times New Roman"/>
              <a:buChar char="•"/>
            </a:pPr>
            <a:r>
              <a:rPr lang="en-US" sz="2300">
                <a:highlight>
                  <a:srgbClr val="FFFFFF"/>
                </a:highlight>
                <a:latin typeface="Times New Roman"/>
                <a:ea typeface="Times New Roman"/>
                <a:cs typeface="Times New Roman"/>
                <a:sym typeface="Times New Roman"/>
              </a:rPr>
              <a:t>Phase 1 of the project has been focused on gathering relevant research papers and data to kick-start the project, dedicated to laying the groundwork for creating an AI/ML-based model capable of generating 3D models from single input images. The team has conducted a comprehensive review of relevant research papers in the field and gathered a substantial dataset of images to train and test the model.</a:t>
            </a:r>
            <a:endParaRPr sz="2300">
              <a:highlight>
                <a:srgbClr val="FFFFFF"/>
              </a:highlight>
              <a:latin typeface="Times New Roman"/>
              <a:ea typeface="Times New Roman"/>
              <a:cs typeface="Times New Roman"/>
              <a:sym typeface="Times New Roman"/>
            </a:endParaRPr>
          </a:p>
          <a:p>
            <a:pPr indent="-374650" lvl="1" marL="914400" rtl="0" algn="l">
              <a:lnSpc>
                <a:spcPct val="115000"/>
              </a:lnSpc>
              <a:spcBef>
                <a:spcPts val="0"/>
              </a:spcBef>
              <a:spcAft>
                <a:spcPts val="0"/>
              </a:spcAft>
              <a:buSzPts val="2300"/>
              <a:buFont typeface="Times New Roman"/>
              <a:buChar char="•"/>
            </a:pPr>
            <a:r>
              <a:rPr lang="en-US" sz="2300">
                <a:highlight>
                  <a:srgbClr val="FFFFFF"/>
                </a:highlight>
                <a:latin typeface="Times New Roman"/>
                <a:ea typeface="Times New Roman"/>
                <a:cs typeface="Times New Roman"/>
                <a:sym typeface="Times New Roman"/>
              </a:rPr>
              <a:t>Moreover, the team has begun working on the initial preprocessing of the images involves cleaning, transforming, and normalizing it to prepare it for analysis and modeling.</a:t>
            </a:r>
            <a:endParaRPr sz="2300">
              <a:latin typeface="Times New Roman"/>
              <a:ea typeface="Times New Roman"/>
              <a:cs typeface="Times New Roman"/>
              <a:sym typeface="Times New Roman"/>
            </a:endParaRPr>
          </a:p>
        </p:txBody>
      </p:sp>
      <p:pic>
        <p:nvPicPr>
          <p:cNvPr id="385" name="Google Shape;385;p15"/>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386" name="Google Shape;38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387" name="Google Shape;38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15"/>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6"/>
          <p:cNvSpPr txBox="1"/>
          <p:nvPr>
            <p:ph type="title"/>
          </p:nvPr>
        </p:nvSpPr>
        <p:spPr>
          <a:xfrm>
            <a:off x="838200" y="532457"/>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Project Plan for Capstone Phase-2</a:t>
            </a:r>
            <a:endParaRPr/>
          </a:p>
        </p:txBody>
      </p:sp>
      <p:sp>
        <p:nvSpPr>
          <p:cNvPr id="394" name="Google Shape;394;p16"/>
          <p:cNvSpPr txBox="1"/>
          <p:nvPr>
            <p:ph idx="1" type="body"/>
          </p:nvPr>
        </p:nvSpPr>
        <p:spPr>
          <a:xfrm>
            <a:off x="838200" y="206655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US" sz="2300">
                <a:highlight>
                  <a:srgbClr val="FFFFFF"/>
                </a:highlight>
                <a:latin typeface="Times New Roman"/>
                <a:ea typeface="Times New Roman"/>
                <a:cs typeface="Times New Roman"/>
                <a:sym typeface="Times New Roman"/>
              </a:rPr>
              <a:t>As we move into Phase 2 of the project, the team plans to complete working on the preprocessing of the input images and  to focus on developing and testing different models using the dataset that has been collected in Phase 1. The goal is to optimize their performance, including factors such as accuracy, speed, in order to produce high-quality 3D models that are faithful to the input images.</a:t>
            </a:r>
            <a:endParaRPr sz="2300">
              <a:latin typeface="Times New Roman"/>
              <a:ea typeface="Times New Roman"/>
              <a:cs typeface="Times New Roman"/>
              <a:sym typeface="Times New Roman"/>
            </a:endParaRPr>
          </a:p>
        </p:txBody>
      </p:sp>
      <p:pic>
        <p:nvPicPr>
          <p:cNvPr id="395" name="Google Shape;395;p16"/>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396" name="Google Shape;39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397" name="Google Shape;39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8" name="Google Shape;398;p16"/>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7"/>
          <p:cNvSpPr txBox="1"/>
          <p:nvPr>
            <p:ph type="title"/>
          </p:nvPr>
        </p:nvSpPr>
        <p:spPr>
          <a:xfrm>
            <a:off x="838200" y="403137"/>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References</a:t>
            </a:r>
            <a:endParaRPr b="1">
              <a:solidFill>
                <a:schemeClr val="accent5"/>
              </a:solidFill>
            </a:endParaRPr>
          </a:p>
        </p:txBody>
      </p:sp>
      <p:grpSp>
        <p:nvGrpSpPr>
          <p:cNvPr id="404" name="Google Shape;404;p17"/>
          <p:cNvGrpSpPr/>
          <p:nvPr/>
        </p:nvGrpSpPr>
        <p:grpSpPr>
          <a:xfrm>
            <a:off x="838200" y="1297783"/>
            <a:ext cx="10515600" cy="4876795"/>
            <a:chOff x="0" y="2383"/>
            <a:chExt cx="10515600" cy="4876795"/>
          </a:xfrm>
        </p:grpSpPr>
        <p:cxnSp>
          <p:nvCxnSpPr>
            <p:cNvPr id="405" name="Google Shape;405;p17"/>
            <p:cNvCxnSpPr/>
            <p:nvPr/>
          </p:nvCxnSpPr>
          <p:spPr>
            <a:xfrm>
              <a:off x="0" y="2383"/>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406" name="Google Shape;406;p17"/>
            <p:cNvSpPr/>
            <p:nvPr/>
          </p:nvSpPr>
          <p:spPr>
            <a:xfrm>
              <a:off x="0" y="2383"/>
              <a:ext cx="10515600" cy="16255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txBox="1"/>
            <p:nvPr/>
          </p:nvSpPr>
          <p:spPr>
            <a:xfrm>
              <a:off x="0" y="16640"/>
              <a:ext cx="10515600" cy="1215000"/>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None/>
              </a:pPr>
              <a:r>
                <a:rPr lang="en-US" sz="2700" u="sng">
                  <a:solidFill>
                    <a:schemeClr val="hlink"/>
                  </a:solidFill>
                  <a:latin typeface="Calibri"/>
                  <a:ea typeface="Calibri"/>
                  <a:cs typeface="Calibri"/>
                  <a:sym typeface="Calibri"/>
                  <a:hlinkClick r:id="rId3"/>
                </a:rPr>
                <a:t>[1]</a:t>
              </a:r>
              <a:r>
                <a:rPr lang="en-US" sz="2700">
                  <a:solidFill>
                    <a:schemeClr val="dk1"/>
                  </a:solidFill>
                  <a:latin typeface="Calibri"/>
                  <a:ea typeface="Calibri"/>
                  <a:cs typeface="Calibri"/>
                  <a:sym typeface="Calibri"/>
                </a:rPr>
                <a:t> Nath, Raktim &amp; Kakoty, Kaberi &amp; Bora, Dibya &amp; Welipitiya, Udari. (2021). Face Detection and Recognition Using Machine Learning. 43. 194-197. </a:t>
              </a:r>
              <a:endParaRPr b="0" i="0" sz="2700" u="none" cap="none" strike="noStrike">
                <a:solidFill>
                  <a:schemeClr val="dk1"/>
                </a:solidFill>
                <a:latin typeface="Calibri"/>
                <a:ea typeface="Calibri"/>
                <a:cs typeface="Calibri"/>
                <a:sym typeface="Calibri"/>
              </a:endParaRPr>
            </a:p>
          </p:txBody>
        </p:sp>
        <p:cxnSp>
          <p:nvCxnSpPr>
            <p:cNvPr id="408" name="Google Shape;408;p17"/>
            <p:cNvCxnSpPr/>
            <p:nvPr/>
          </p:nvCxnSpPr>
          <p:spPr>
            <a:xfrm>
              <a:off x="0" y="1627982"/>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409" name="Google Shape;409;p17"/>
            <p:cNvSpPr/>
            <p:nvPr/>
          </p:nvSpPr>
          <p:spPr>
            <a:xfrm>
              <a:off x="0" y="1627982"/>
              <a:ext cx="10515600" cy="16255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txBox="1"/>
            <p:nvPr/>
          </p:nvSpPr>
          <p:spPr>
            <a:xfrm>
              <a:off x="0" y="1690595"/>
              <a:ext cx="10515600" cy="1625700"/>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None/>
              </a:pPr>
              <a:r>
                <a:rPr lang="en-US" sz="2700" u="sng">
                  <a:solidFill>
                    <a:schemeClr val="hlink"/>
                  </a:solidFill>
                  <a:latin typeface="Calibri"/>
                  <a:ea typeface="Calibri"/>
                  <a:cs typeface="Calibri"/>
                  <a:sym typeface="Calibri"/>
                  <a:hlinkClick r:id="rId4"/>
                </a:rPr>
                <a:t>[2]</a:t>
              </a:r>
              <a:r>
                <a:rPr lang="en-US" sz="2700">
                  <a:solidFill>
                    <a:schemeClr val="dk1"/>
                  </a:solidFill>
                  <a:latin typeface="Calibri"/>
                  <a:ea typeface="Calibri"/>
                  <a:cs typeface="Calibri"/>
                  <a:sym typeface="Calibri"/>
                </a:rPr>
                <a:t>G. Singh and A. K. Goel, "Face Detection and Recognition System using Digital Image Processing," 2020 2nd International Conference on Innovative Mechanisms for Industry Applications (ICIMIA), Bangalore, India, 2020, pp. 348-352, doi: 10.1109/ICIMIA48430.2020.9074838.</a:t>
              </a:r>
              <a:endParaRPr b="0" i="0" sz="2700" u="none" cap="none" strike="noStrike">
                <a:solidFill>
                  <a:schemeClr val="dk1"/>
                </a:solidFill>
                <a:latin typeface="Calibri"/>
                <a:ea typeface="Calibri"/>
                <a:cs typeface="Calibri"/>
                <a:sym typeface="Calibri"/>
              </a:endParaRPr>
            </a:p>
          </p:txBody>
        </p:sp>
        <p:cxnSp>
          <p:nvCxnSpPr>
            <p:cNvPr id="411" name="Google Shape;411;p17"/>
            <p:cNvCxnSpPr/>
            <p:nvPr/>
          </p:nvCxnSpPr>
          <p:spPr>
            <a:xfrm>
              <a:off x="0" y="3253580"/>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412" name="Google Shape;412;p17"/>
            <p:cNvSpPr/>
            <p:nvPr/>
          </p:nvSpPr>
          <p:spPr>
            <a:xfrm>
              <a:off x="0" y="3253580"/>
              <a:ext cx="10515600" cy="16255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txBox="1"/>
            <p:nvPr/>
          </p:nvSpPr>
          <p:spPr>
            <a:xfrm>
              <a:off x="0" y="3253580"/>
              <a:ext cx="10515600" cy="1625598"/>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chemeClr val="dk1"/>
                </a:buClr>
                <a:buFont typeface="Arial"/>
                <a:buNone/>
              </a:pPr>
              <a:r>
                <a:rPr lang="en-US" sz="2700" u="sng">
                  <a:solidFill>
                    <a:schemeClr val="hlink"/>
                  </a:solidFill>
                  <a:latin typeface="Calibri"/>
                  <a:ea typeface="Calibri"/>
                  <a:cs typeface="Calibri"/>
                  <a:sym typeface="Calibri"/>
                  <a:hlinkClick r:id="rId5"/>
                </a:rPr>
                <a:t>[3]</a:t>
              </a:r>
              <a:r>
                <a:rPr lang="en-US" sz="2700">
                  <a:solidFill>
                    <a:schemeClr val="dk1"/>
                  </a:solidFill>
                  <a:latin typeface="Calibri"/>
                  <a:ea typeface="Calibri"/>
                  <a:cs typeface="Calibri"/>
                  <a:sym typeface="Calibri"/>
                </a:rPr>
                <a:t> KH Teoh et al 2021 J. Phys.: Conf. Ser. 1755 012006</a:t>
              </a:r>
              <a:endParaRPr sz="27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700">
                <a:solidFill>
                  <a:schemeClr val="dk1"/>
                </a:solidFill>
                <a:latin typeface="Calibri"/>
                <a:ea typeface="Calibri"/>
                <a:cs typeface="Calibri"/>
                <a:sym typeface="Calibri"/>
              </a:endParaRPr>
            </a:p>
          </p:txBody>
        </p:sp>
      </p:grpSp>
      <p:pic>
        <p:nvPicPr>
          <p:cNvPr id="414" name="Google Shape;414;p17"/>
          <p:cNvPicPr preferRelativeResize="0"/>
          <p:nvPr/>
        </p:nvPicPr>
        <p:blipFill rotWithShape="1">
          <a:blip r:embed="rId6">
            <a:alphaModFix/>
          </a:blip>
          <a:srcRect b="0" l="0" r="0" t="0"/>
          <a:stretch/>
        </p:blipFill>
        <p:spPr>
          <a:xfrm>
            <a:off x="10896601" y="-109416"/>
            <a:ext cx="1295399" cy="1025106"/>
          </a:xfrm>
          <a:prstGeom prst="rect">
            <a:avLst/>
          </a:prstGeom>
          <a:noFill/>
          <a:ln>
            <a:noFill/>
          </a:ln>
        </p:spPr>
      </p:pic>
      <p:sp>
        <p:nvSpPr>
          <p:cNvPr id="415" name="Google Shape;4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416" name="Google Shape;4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7" name="Google Shape;417;p17"/>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2214ed7c33d_0_11"/>
          <p:cNvSpPr txBox="1"/>
          <p:nvPr>
            <p:ph type="title"/>
          </p:nvPr>
        </p:nvSpPr>
        <p:spPr>
          <a:xfrm>
            <a:off x="838200" y="403137"/>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References</a:t>
            </a:r>
            <a:endParaRPr b="1">
              <a:solidFill>
                <a:schemeClr val="accent5"/>
              </a:solidFill>
            </a:endParaRPr>
          </a:p>
        </p:txBody>
      </p:sp>
      <p:grpSp>
        <p:nvGrpSpPr>
          <p:cNvPr id="423" name="Google Shape;423;g2214ed7c33d_0_11"/>
          <p:cNvGrpSpPr/>
          <p:nvPr/>
        </p:nvGrpSpPr>
        <p:grpSpPr>
          <a:xfrm>
            <a:off x="838200" y="1297783"/>
            <a:ext cx="10515600" cy="4876897"/>
            <a:chOff x="0" y="2383"/>
            <a:chExt cx="10515600" cy="4876897"/>
          </a:xfrm>
        </p:grpSpPr>
        <p:cxnSp>
          <p:nvCxnSpPr>
            <p:cNvPr id="424" name="Google Shape;424;g2214ed7c33d_0_11"/>
            <p:cNvCxnSpPr/>
            <p:nvPr/>
          </p:nvCxnSpPr>
          <p:spPr>
            <a:xfrm>
              <a:off x="0" y="2383"/>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425" name="Google Shape;425;g2214ed7c33d_0_11"/>
            <p:cNvSpPr/>
            <p:nvPr/>
          </p:nvSpPr>
          <p:spPr>
            <a:xfrm>
              <a:off x="0" y="2383"/>
              <a:ext cx="10515600" cy="16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214ed7c33d_0_11"/>
            <p:cNvSpPr txBox="1"/>
            <p:nvPr/>
          </p:nvSpPr>
          <p:spPr>
            <a:xfrm>
              <a:off x="0" y="16640"/>
              <a:ext cx="10515600" cy="1215000"/>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chemeClr val="dk1"/>
                </a:buClr>
                <a:buFont typeface="Arial"/>
                <a:buNone/>
              </a:pPr>
              <a:r>
                <a:rPr lang="en-US" sz="2700" u="sng">
                  <a:solidFill>
                    <a:schemeClr val="hlink"/>
                  </a:solidFill>
                  <a:latin typeface="Calibri"/>
                  <a:ea typeface="Calibri"/>
                  <a:cs typeface="Calibri"/>
                  <a:sym typeface="Calibri"/>
                  <a:hlinkClick r:id="rId3"/>
                </a:rPr>
                <a:t>[4]</a:t>
              </a:r>
              <a:r>
                <a:rPr lang="en-US" sz="2700">
                  <a:solidFill>
                    <a:schemeClr val="dk1"/>
                  </a:solidFill>
                  <a:latin typeface="Calibri"/>
                  <a:ea typeface="Calibri"/>
                  <a:cs typeface="Calibri"/>
                  <a:sym typeface="Calibri"/>
                </a:rPr>
                <a:t> Harušinec, Jozef &amp; Suchánek, Andrej &amp; Loulová, Mária. (2019). Creation of prototype 3D models using RAPID PROTOTYPING. MATEC Web of Conferences. 254. 01013. 10.1051/matecconf/201925401013.</a:t>
              </a:r>
              <a:endParaRPr sz="27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700">
                <a:solidFill>
                  <a:schemeClr val="dk1"/>
                </a:solidFill>
                <a:latin typeface="Calibri"/>
                <a:ea typeface="Calibri"/>
                <a:cs typeface="Calibri"/>
                <a:sym typeface="Calibri"/>
              </a:endParaRPr>
            </a:p>
          </p:txBody>
        </p:sp>
        <p:cxnSp>
          <p:nvCxnSpPr>
            <p:cNvPr id="427" name="Google Shape;427;g2214ed7c33d_0_11"/>
            <p:cNvCxnSpPr/>
            <p:nvPr/>
          </p:nvCxnSpPr>
          <p:spPr>
            <a:xfrm>
              <a:off x="0" y="1627982"/>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428" name="Google Shape;428;g2214ed7c33d_0_11"/>
            <p:cNvSpPr/>
            <p:nvPr/>
          </p:nvSpPr>
          <p:spPr>
            <a:xfrm>
              <a:off x="0" y="1627982"/>
              <a:ext cx="10515600" cy="16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214ed7c33d_0_11"/>
            <p:cNvSpPr txBox="1"/>
            <p:nvPr/>
          </p:nvSpPr>
          <p:spPr>
            <a:xfrm>
              <a:off x="0" y="1690595"/>
              <a:ext cx="10515600" cy="1625700"/>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chemeClr val="dk1"/>
                </a:buClr>
                <a:buFont typeface="Arial"/>
                <a:buNone/>
              </a:pPr>
              <a:r>
                <a:rPr lang="en-US" sz="2700" u="sng">
                  <a:solidFill>
                    <a:schemeClr val="hlink"/>
                  </a:solidFill>
                  <a:latin typeface="Calibri"/>
                  <a:ea typeface="Calibri"/>
                  <a:cs typeface="Calibri"/>
                  <a:sym typeface="Calibri"/>
                  <a:hlinkClick r:id="rId4"/>
                </a:rPr>
                <a:t>[5]</a:t>
              </a:r>
              <a:r>
                <a:rPr lang="en-US" sz="2700">
                  <a:solidFill>
                    <a:schemeClr val="dk1"/>
                  </a:solidFill>
                  <a:latin typeface="Calibri"/>
                  <a:ea typeface="Calibri"/>
                  <a:cs typeface="Calibri"/>
                  <a:sym typeface="Calibri"/>
                </a:rPr>
                <a:t> Ueng, Shyh-Kuang &amp; Huang, Hsuan-Kai &amp; Liu, Zen-Yu. (2019). Image-based Contouring and G-code Generation for Additive Manufacturing.</a:t>
              </a:r>
              <a:endParaRPr sz="27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700">
                <a:solidFill>
                  <a:schemeClr val="dk1"/>
                </a:solidFill>
                <a:latin typeface="Calibri"/>
                <a:ea typeface="Calibri"/>
                <a:cs typeface="Calibri"/>
                <a:sym typeface="Calibri"/>
              </a:endParaRPr>
            </a:p>
          </p:txBody>
        </p:sp>
        <p:cxnSp>
          <p:nvCxnSpPr>
            <p:cNvPr id="430" name="Google Shape;430;g2214ed7c33d_0_11"/>
            <p:cNvCxnSpPr/>
            <p:nvPr/>
          </p:nvCxnSpPr>
          <p:spPr>
            <a:xfrm>
              <a:off x="0" y="3253580"/>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431" name="Google Shape;431;g2214ed7c33d_0_11"/>
            <p:cNvSpPr/>
            <p:nvPr/>
          </p:nvSpPr>
          <p:spPr>
            <a:xfrm>
              <a:off x="0" y="3253580"/>
              <a:ext cx="10515600" cy="16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2214ed7c33d_0_11"/>
            <p:cNvSpPr txBox="1"/>
            <p:nvPr/>
          </p:nvSpPr>
          <p:spPr>
            <a:xfrm>
              <a:off x="0" y="3253580"/>
              <a:ext cx="10515600" cy="1625700"/>
            </a:xfrm>
            <a:prstGeom prst="rect">
              <a:avLst/>
            </a:prstGeom>
            <a:noFill/>
            <a:ln>
              <a:noFill/>
            </a:ln>
          </p:spPr>
          <p:txBody>
            <a:bodyPr anchorCtr="0" anchor="t" bIns="102850" lIns="102850" spcFirstLastPara="1" rIns="102850" wrap="square" tIns="102850">
              <a:noAutofit/>
            </a:bodyPr>
            <a:lstStyle/>
            <a:p>
              <a:pPr indent="0" lvl="0" marL="0" rtl="0" algn="l">
                <a:lnSpc>
                  <a:spcPct val="90000"/>
                </a:lnSpc>
                <a:spcBef>
                  <a:spcPts val="0"/>
                </a:spcBef>
                <a:spcAft>
                  <a:spcPts val="0"/>
                </a:spcAft>
                <a:buClr>
                  <a:schemeClr val="dk1"/>
                </a:buClr>
                <a:buFont typeface="Arial"/>
                <a:buNone/>
              </a:pPr>
              <a:r>
                <a:rPr lang="en-US" sz="2700" u="sng">
                  <a:solidFill>
                    <a:schemeClr val="hlink"/>
                  </a:solidFill>
                  <a:latin typeface="Calibri"/>
                  <a:ea typeface="Calibri"/>
                  <a:cs typeface="Calibri"/>
                  <a:sym typeface="Calibri"/>
                  <a:hlinkClick r:id="rId5"/>
                </a:rPr>
                <a:t>[6]</a:t>
              </a:r>
              <a:r>
                <a:rPr lang="en-US" sz="2700">
                  <a:solidFill>
                    <a:schemeClr val="dk1"/>
                  </a:solidFill>
                  <a:latin typeface="Calibri"/>
                  <a:ea typeface="Calibri"/>
                  <a:cs typeface="Calibri"/>
                  <a:sym typeface="Calibri"/>
                </a:rPr>
                <a:t> Ueng, Shyh-Kuang &amp; Huang, Hsuan-Kai &amp; Huang, Hsin-Cheng. (2019). A G-Code Generator for Volumetric Models. Applied Sciences. 9. 3868. 10.3390/app9183868.</a:t>
              </a:r>
              <a:endParaRPr sz="27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700">
                <a:solidFill>
                  <a:schemeClr val="dk1"/>
                </a:solidFill>
                <a:latin typeface="Calibri"/>
                <a:ea typeface="Calibri"/>
                <a:cs typeface="Calibri"/>
                <a:sym typeface="Calibri"/>
              </a:endParaRPr>
            </a:p>
          </p:txBody>
        </p:sp>
      </p:grpSp>
      <p:pic>
        <p:nvPicPr>
          <p:cNvPr id="433" name="Google Shape;433;g2214ed7c33d_0_11"/>
          <p:cNvPicPr preferRelativeResize="0"/>
          <p:nvPr/>
        </p:nvPicPr>
        <p:blipFill rotWithShape="1">
          <a:blip r:embed="rId6">
            <a:alphaModFix/>
          </a:blip>
          <a:srcRect b="0" l="0" r="0" t="0"/>
          <a:stretch/>
        </p:blipFill>
        <p:spPr>
          <a:xfrm>
            <a:off x="10896601" y="-109416"/>
            <a:ext cx="1295399" cy="1025106"/>
          </a:xfrm>
          <a:prstGeom prst="rect">
            <a:avLst/>
          </a:prstGeom>
          <a:noFill/>
          <a:ln>
            <a:noFill/>
          </a:ln>
        </p:spPr>
      </p:pic>
      <p:sp>
        <p:nvSpPr>
          <p:cNvPr id="434" name="Google Shape;434;g2214ed7c33d_0_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435" name="Google Shape;435;g2214ed7c33d_0_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6" name="Google Shape;436;g2214ed7c33d_0_11"/>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Abstract and Scope</a:t>
            </a:r>
            <a:endParaRPr b="1">
              <a:solidFill>
                <a:schemeClr val="accent5"/>
              </a:solidFill>
            </a:endParaRPr>
          </a:p>
        </p:txBody>
      </p:sp>
      <p:sp>
        <p:nvSpPr>
          <p:cNvPr id="108" name="Google Shape;108;p3"/>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pic>
        <p:nvPicPr>
          <p:cNvPr id="109" name="Google Shape;109;p3"/>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110" name="Google Shape;11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111" name="Google Shape;11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3"/>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b="0" i="0" sz="1200" u="none" cap="none" strike="noStrike">
              <a:solidFill>
                <a:srgbClr val="888888"/>
              </a:solidFill>
              <a:latin typeface="Arial"/>
              <a:ea typeface="Arial"/>
              <a:cs typeface="Arial"/>
              <a:sym typeface="Arial"/>
            </a:endParaRPr>
          </a:p>
        </p:txBody>
      </p:sp>
      <p:sp>
        <p:nvSpPr>
          <p:cNvPr id="113" name="Google Shape;113;p3"/>
          <p:cNvSpPr txBox="1"/>
          <p:nvPr/>
        </p:nvSpPr>
        <p:spPr>
          <a:xfrm>
            <a:off x="1117500" y="1944625"/>
            <a:ext cx="96711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Using a variety of methods and tools, it is possible to build a digital representation of an object that closely mimics its physical counterpart when creating a 3D model prototype from a photograph.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Numerous fields, such as product design, architectural visualisation, and game development, can benefit from the use of this method.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The selection of the proper hardware and software tools, as well as the execution of the modelling process itself, are all included in the scope of this procedure.</a:t>
            </a:r>
            <a:endParaRPr sz="20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9"/>
          <p:cNvSpPr/>
          <p:nvPr/>
        </p:nvSpPr>
        <p:spPr>
          <a:xfrm>
            <a:off x="4232254" y="2514600"/>
            <a:ext cx="4438073" cy="110799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6600" u="none" cap="none" strike="noStrike">
                <a:solidFill>
                  <a:schemeClr val="accent1"/>
                </a:solidFill>
                <a:latin typeface="Arial"/>
                <a:ea typeface="Arial"/>
                <a:cs typeface="Arial"/>
                <a:sym typeface="Arial"/>
              </a:rPr>
              <a:t>Thank You</a:t>
            </a:r>
            <a:endParaRPr/>
          </a:p>
        </p:txBody>
      </p:sp>
      <p:pic>
        <p:nvPicPr>
          <p:cNvPr id="443" name="Google Shape;443;p19"/>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444" name="Google Shape;44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445" name="Google Shape;44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6" name="Google Shape;446;p19"/>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3c839b4bb6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Scope</a:t>
            </a:r>
            <a:endParaRPr b="1">
              <a:solidFill>
                <a:schemeClr val="accent5"/>
              </a:solidFill>
            </a:endParaRPr>
          </a:p>
        </p:txBody>
      </p:sp>
      <p:sp>
        <p:nvSpPr>
          <p:cNvPr id="119" name="Google Shape;119;g23c839b4bb6_0_8"/>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pic>
        <p:nvPicPr>
          <p:cNvPr id="120" name="Google Shape;120;g23c839b4bb6_0_8"/>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121" name="Google Shape;121;g23c839b4bb6_0_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Nikita_Nikhil_Titeersha_Vaishnavi</a:t>
            </a:r>
            <a:endParaRPr/>
          </a:p>
          <a:p>
            <a:pPr indent="0" lvl="0" marL="0" rtl="0" algn="ctr">
              <a:spcBef>
                <a:spcPts val="0"/>
              </a:spcBef>
              <a:spcAft>
                <a:spcPts val="0"/>
              </a:spcAft>
              <a:buNone/>
            </a:pPr>
            <a:r>
              <a:t/>
            </a:r>
            <a:endParaRPr/>
          </a:p>
        </p:txBody>
      </p:sp>
      <p:sp>
        <p:nvSpPr>
          <p:cNvPr id="122" name="Google Shape;122;g23c839b4bb6_0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g23c839b4bb6_0_8"/>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An Entity to a 3d model Prototyping from a Photo</a:t>
            </a:r>
            <a:endParaRPr b="0" i="0" sz="1200" u="none" cap="none" strike="noStrike">
              <a:solidFill>
                <a:srgbClr val="888888"/>
              </a:solidFill>
              <a:latin typeface="Arial"/>
              <a:ea typeface="Arial"/>
              <a:cs typeface="Arial"/>
              <a:sym typeface="Arial"/>
            </a:endParaRPr>
          </a:p>
        </p:txBody>
      </p:sp>
      <p:sp>
        <p:nvSpPr>
          <p:cNvPr id="124" name="Google Shape;124;g23c839b4bb6_0_8"/>
          <p:cNvSpPr txBox="1"/>
          <p:nvPr/>
        </p:nvSpPr>
        <p:spPr>
          <a:xfrm>
            <a:off x="1117500" y="1944625"/>
            <a:ext cx="9671100" cy="49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sp>
        <p:nvSpPr>
          <p:cNvPr id="125" name="Google Shape;125;g23c839b4bb6_0_8"/>
          <p:cNvSpPr txBox="1"/>
          <p:nvPr/>
        </p:nvSpPr>
        <p:spPr>
          <a:xfrm>
            <a:off x="1039725" y="2119700"/>
            <a:ext cx="100083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The scope of the project includes several components: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romanUcPeriod"/>
            </a:pPr>
            <a:r>
              <a:rPr lang="en-US" sz="2000">
                <a:solidFill>
                  <a:schemeClr val="dk1"/>
                </a:solidFill>
                <a:latin typeface="Times New Roman"/>
                <a:ea typeface="Times New Roman"/>
                <a:cs typeface="Times New Roman"/>
                <a:sym typeface="Times New Roman"/>
              </a:rPr>
              <a:t>The first component involves collecting photos of , which can be done by some set of photos taking photos or using existing photos.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romanUcPeriod"/>
            </a:pPr>
            <a:r>
              <a:rPr lang="en-US" sz="2000">
                <a:solidFill>
                  <a:schemeClr val="dk1"/>
                </a:solidFill>
                <a:latin typeface="Times New Roman"/>
                <a:ea typeface="Times New Roman"/>
                <a:cs typeface="Times New Roman"/>
                <a:sym typeface="Times New Roman"/>
              </a:rPr>
              <a:t>The second component involves preprocessing the photos.</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romanUcPeriod"/>
            </a:pPr>
            <a:r>
              <a:rPr lang="en-US" sz="2000">
                <a:solidFill>
                  <a:schemeClr val="dk1"/>
                </a:solidFill>
                <a:latin typeface="Times New Roman"/>
                <a:ea typeface="Times New Roman"/>
                <a:cs typeface="Times New Roman"/>
                <a:sym typeface="Times New Roman"/>
              </a:rPr>
              <a:t>The third component involves feature extraction, which is the process of analyzing the photos and extracting key features that can be used to generate gcode.</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3c839b4bb6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Scope</a:t>
            </a:r>
            <a:endParaRPr b="1">
              <a:solidFill>
                <a:schemeClr val="accent5"/>
              </a:solidFill>
            </a:endParaRPr>
          </a:p>
        </p:txBody>
      </p:sp>
      <p:sp>
        <p:nvSpPr>
          <p:cNvPr id="131" name="Google Shape;131;g23c839b4bb6_0_21"/>
          <p:cNvSpPr txBox="1"/>
          <p:nvPr/>
        </p:nvSpPr>
        <p:spPr>
          <a:xfrm>
            <a:off x="838200" y="2209800"/>
            <a:ext cx="10058400" cy="24195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pic>
        <p:nvPicPr>
          <p:cNvPr id="132" name="Google Shape;132;g23c839b4bb6_0_21"/>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133" name="Google Shape;133;g23c839b4bb6_0_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Nikita_Nikhil_Titeersha_Vaishnavi</a:t>
            </a:r>
            <a:endParaRPr/>
          </a:p>
          <a:p>
            <a:pPr indent="0" lvl="0" marL="0" rtl="0" algn="ctr">
              <a:spcBef>
                <a:spcPts val="0"/>
              </a:spcBef>
              <a:spcAft>
                <a:spcPts val="0"/>
              </a:spcAft>
              <a:buNone/>
            </a:pPr>
            <a:r>
              <a:t/>
            </a:r>
            <a:endParaRPr/>
          </a:p>
        </p:txBody>
      </p:sp>
      <p:sp>
        <p:nvSpPr>
          <p:cNvPr id="134" name="Google Shape;134;g23c839b4bb6_0_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g23c839b4bb6_0_21"/>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An Entity to a 3d model Prototyping from a Photo</a:t>
            </a:r>
            <a:endParaRPr b="0" i="0" sz="1200" u="none" cap="none" strike="noStrike">
              <a:solidFill>
                <a:srgbClr val="888888"/>
              </a:solidFill>
              <a:latin typeface="Arial"/>
              <a:ea typeface="Arial"/>
              <a:cs typeface="Arial"/>
              <a:sym typeface="Arial"/>
            </a:endParaRPr>
          </a:p>
        </p:txBody>
      </p:sp>
      <p:sp>
        <p:nvSpPr>
          <p:cNvPr id="136" name="Google Shape;136;g23c839b4bb6_0_21"/>
          <p:cNvSpPr txBox="1"/>
          <p:nvPr/>
        </p:nvSpPr>
        <p:spPr>
          <a:xfrm>
            <a:off x="1117500" y="1944625"/>
            <a:ext cx="9671100" cy="49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sp>
        <p:nvSpPr>
          <p:cNvPr id="137" name="Google Shape;137;g23c839b4bb6_0_21"/>
          <p:cNvSpPr txBox="1"/>
          <p:nvPr/>
        </p:nvSpPr>
        <p:spPr>
          <a:xfrm>
            <a:off x="1376950" y="2119700"/>
            <a:ext cx="9671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IV.   </a:t>
            </a:r>
            <a:r>
              <a:rPr lang="en-US" sz="2000">
                <a:solidFill>
                  <a:schemeClr val="dk1"/>
                </a:solidFill>
                <a:latin typeface="Times New Roman"/>
                <a:ea typeface="Times New Roman"/>
                <a:cs typeface="Times New Roman"/>
                <a:sym typeface="Times New Roman"/>
              </a:rPr>
              <a:t>The fourth component involves generating gcode from the extracted features, which is                         the set of instructions that tells the 3D printer how to create the 3D printed model.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This may involve using a tool or library that converts the features into gcode that can be read by a 3D printer.</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V.   The fifth component involves 3D printing the model using the generated g-code. This may involve using a 3D printer and the appropriate printing material.</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Design Approach</a:t>
            </a:r>
            <a:endParaRPr/>
          </a:p>
        </p:txBody>
      </p:sp>
      <p:sp>
        <p:nvSpPr>
          <p:cNvPr id="143" name="Google Shape;143;p8"/>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144" name="Google Shape;144;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p:txBody>
      </p:sp>
      <p:sp>
        <p:nvSpPr>
          <p:cNvPr id="145" name="Google Shape;145;p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id="146" name="Google Shape;146;p8"/>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147" name="Google Shape;1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148" name="Google Shape;1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8"/>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pic>
        <p:nvPicPr>
          <p:cNvPr id="150" name="Google Shape;150;p8"/>
          <p:cNvPicPr preferRelativeResize="0"/>
          <p:nvPr/>
        </p:nvPicPr>
        <p:blipFill>
          <a:blip r:embed="rId4">
            <a:alphaModFix/>
          </a:blip>
          <a:stretch>
            <a:fillRect/>
          </a:stretch>
        </p:blipFill>
        <p:spPr>
          <a:xfrm>
            <a:off x="541650" y="1604700"/>
            <a:ext cx="11051424" cy="457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Problem Statement</a:t>
            </a:r>
            <a:endParaRPr/>
          </a:p>
        </p:txBody>
      </p:sp>
      <p:sp>
        <p:nvSpPr>
          <p:cNvPr id="156" name="Google Shape;156;p4"/>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157" name="Google Shape;15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None/>
            </a:pPr>
            <a:r>
              <a:rPr lang="en-US" sz="2000">
                <a:latin typeface="Times New Roman"/>
                <a:ea typeface="Times New Roman"/>
                <a:cs typeface="Times New Roman"/>
                <a:sym typeface="Times New Roman"/>
              </a:rPr>
              <a:t>Design a system that takes photos of human faces, extracts features, and generates gcode for 3D printing. The goal is to create 3D printed models that combine different combinations of people's faces. The system should allow users to collect photos, extract features, generate gcode, and interface with a 3D printer. The resulting 3D printed models should accurately represent the desired face combinations with high quality and detail.</a:t>
            </a:r>
            <a:endParaRPr sz="2000">
              <a:latin typeface="Times New Roman"/>
              <a:ea typeface="Times New Roman"/>
              <a:cs typeface="Times New Roman"/>
              <a:sym typeface="Times New Roman"/>
            </a:endParaRPr>
          </a:p>
          <a:p>
            <a:pPr indent="-76200" lvl="1" marL="685800" rtl="0" algn="l">
              <a:lnSpc>
                <a:spcPct val="150000"/>
              </a:lnSpc>
              <a:spcBef>
                <a:spcPts val="500"/>
              </a:spcBef>
              <a:spcAft>
                <a:spcPts val="0"/>
              </a:spcAft>
              <a:buClr>
                <a:schemeClr val="dk1"/>
              </a:buClr>
              <a:buSzPts val="2400"/>
              <a:buFont typeface="Noto Sans Symbols"/>
              <a:buNone/>
            </a:pPr>
            <a:r>
              <a:t/>
            </a:r>
            <a:endParaRPr sz="2000">
              <a:latin typeface="Times New Roman"/>
              <a:ea typeface="Times New Roman"/>
              <a:cs typeface="Times New Roman"/>
              <a:sym typeface="Times New Roman"/>
            </a:endParaRPr>
          </a:p>
          <a:p>
            <a:pPr indent="0" lvl="0" marL="685800" rtl="0" algn="l">
              <a:lnSpc>
                <a:spcPct val="150000"/>
              </a:lnSpc>
              <a:spcBef>
                <a:spcPts val="500"/>
              </a:spcBef>
              <a:spcAft>
                <a:spcPts val="0"/>
              </a:spcAft>
              <a:buNone/>
            </a:pPr>
            <a:r>
              <a:t/>
            </a:r>
            <a:endParaRPr sz="2000">
              <a:latin typeface="Times New Roman"/>
              <a:ea typeface="Times New Roman"/>
              <a:cs typeface="Times New Roman"/>
              <a:sym typeface="Times New Roman"/>
            </a:endParaRPr>
          </a:p>
          <a:p>
            <a:pPr indent="-50800" lvl="0" marL="228600" rtl="0" algn="l">
              <a:lnSpc>
                <a:spcPct val="150000"/>
              </a:lnSpc>
              <a:spcBef>
                <a:spcPts val="1000"/>
              </a:spcBef>
              <a:spcAft>
                <a:spcPts val="0"/>
              </a:spcAft>
              <a:buClr>
                <a:schemeClr val="dk1"/>
              </a:buClr>
              <a:buSzPts val="2800"/>
              <a:buNone/>
            </a:pPr>
            <a:r>
              <a:t/>
            </a:r>
            <a:endParaRPr sz="2000">
              <a:latin typeface="Times New Roman"/>
              <a:ea typeface="Times New Roman"/>
              <a:cs typeface="Times New Roman"/>
              <a:sym typeface="Times New Roman"/>
            </a:endParaRPr>
          </a:p>
        </p:txBody>
      </p:sp>
      <p:pic>
        <p:nvPicPr>
          <p:cNvPr id="158" name="Google Shape;158;p4"/>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159" name="Google Shape;15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160" name="Google Shape;16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4"/>
          <p:cNvSpPr txBox="1"/>
          <p:nvPr/>
        </p:nvSpPr>
        <p:spPr>
          <a:xfrm>
            <a:off x="76200" y="1005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Clr>
                <a:srgbClr val="000000"/>
              </a:buClr>
              <a:buFont typeface="Arial"/>
              <a:buNone/>
            </a:pPr>
            <a:r>
              <a:t/>
            </a:r>
            <a:endParaRPr sz="1200">
              <a:solidFill>
                <a:srgbClr val="88888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3e06a5c9d9_1_5"/>
          <p:cNvSpPr txBox="1"/>
          <p:nvPr>
            <p:ph type="title"/>
          </p:nvPr>
        </p:nvSpPr>
        <p:spPr>
          <a:xfrm>
            <a:off x="48875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Literature Survey</a:t>
            </a:r>
            <a:endParaRPr/>
          </a:p>
        </p:txBody>
      </p:sp>
      <p:sp>
        <p:nvSpPr>
          <p:cNvPr id="167" name="Google Shape;167;g23e06a5c9d9_1_5"/>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168" name="Google Shape;168;g23e06a5c9d9_1_5"/>
          <p:cNvSpPr txBox="1"/>
          <p:nvPr>
            <p:ph idx="1" type="body"/>
          </p:nvPr>
        </p:nvSpPr>
        <p:spPr>
          <a:xfrm>
            <a:off x="838200" y="1847850"/>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69" name="Google Shape;169;g23e06a5c9d9_1_5"/>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170" name="Google Shape;170;g23e06a5c9d9_1_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171" name="Google Shape;171;g23e06a5c9d9_1_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g23e06a5c9d9_1_5"/>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Clr>
                <a:srgbClr val="000000"/>
              </a:buClr>
              <a:buFont typeface="Arial"/>
              <a:buNone/>
            </a:pPr>
            <a:r>
              <a:t/>
            </a:r>
            <a:endParaRPr sz="1200">
              <a:solidFill>
                <a:srgbClr val="888888"/>
              </a:solidFill>
            </a:endParaRPr>
          </a:p>
        </p:txBody>
      </p:sp>
      <p:graphicFrame>
        <p:nvGraphicFramePr>
          <p:cNvPr id="173" name="Google Shape;173;g23e06a5c9d9_1_5"/>
          <p:cNvGraphicFramePr/>
          <p:nvPr/>
        </p:nvGraphicFramePr>
        <p:xfrm>
          <a:off x="327625" y="915700"/>
          <a:ext cx="3000000" cy="3000000"/>
        </p:xfrm>
        <a:graphic>
          <a:graphicData uri="http://schemas.openxmlformats.org/drawingml/2006/table">
            <a:tbl>
              <a:tblPr>
                <a:noFill/>
                <a:tableStyleId>{D8694721-A0FB-4625-BA7C-43176A207425}</a:tableStyleId>
              </a:tblPr>
              <a:tblGrid>
                <a:gridCol w="804400"/>
                <a:gridCol w="1551125"/>
                <a:gridCol w="2364675"/>
                <a:gridCol w="1864850"/>
                <a:gridCol w="1841025"/>
                <a:gridCol w="2489150"/>
              </a:tblGrid>
              <a:tr h="286650">
                <a:tc>
                  <a:txBody>
                    <a:bodyPr/>
                    <a:lstStyle/>
                    <a:p>
                      <a:pPr indent="0" lvl="0" marL="0" rtl="0" algn="l">
                        <a:spcBef>
                          <a:spcPts val="0"/>
                        </a:spcBef>
                        <a:spcAft>
                          <a:spcPts val="0"/>
                        </a:spcAft>
                        <a:buNone/>
                      </a:pPr>
                      <a:r>
                        <a:rPr lang="en-US"/>
                        <a:t>YEAR</a:t>
                      </a:r>
                      <a:endParaRPr/>
                    </a:p>
                  </a:txBody>
                  <a:tcPr marT="91425" marB="91425" marR="91425" marL="91425"/>
                </a:tc>
                <a:tc>
                  <a:txBody>
                    <a:bodyPr/>
                    <a:lstStyle/>
                    <a:p>
                      <a:pPr indent="0" lvl="0" marL="0" rtl="0" algn="l">
                        <a:spcBef>
                          <a:spcPts val="0"/>
                        </a:spcBef>
                        <a:spcAft>
                          <a:spcPts val="0"/>
                        </a:spcAft>
                        <a:buNone/>
                      </a:pPr>
                      <a:r>
                        <a:rPr lang="en-US"/>
                        <a:t>AUTHOR</a:t>
                      </a:r>
                      <a:endParaRPr/>
                    </a:p>
                  </a:txBody>
                  <a:tcPr marT="91425" marB="91425" marR="91425" marL="91425"/>
                </a:tc>
                <a:tc>
                  <a:txBody>
                    <a:bodyPr/>
                    <a:lstStyle/>
                    <a:p>
                      <a:pPr indent="0" lvl="0" marL="0" rtl="0" algn="l">
                        <a:spcBef>
                          <a:spcPts val="0"/>
                        </a:spcBef>
                        <a:spcAft>
                          <a:spcPts val="0"/>
                        </a:spcAft>
                        <a:buNone/>
                      </a:pPr>
                      <a:r>
                        <a:rPr lang="en-US"/>
                        <a:t>OBJECTIVE</a:t>
                      </a:r>
                      <a:endParaRPr/>
                    </a:p>
                  </a:txBody>
                  <a:tcPr marT="91425" marB="91425" marR="91425" marL="91425"/>
                </a:tc>
                <a:tc>
                  <a:txBody>
                    <a:bodyPr/>
                    <a:lstStyle/>
                    <a:p>
                      <a:pPr indent="0" lvl="0" marL="0" rtl="0" algn="l">
                        <a:spcBef>
                          <a:spcPts val="0"/>
                        </a:spcBef>
                        <a:spcAft>
                          <a:spcPts val="0"/>
                        </a:spcAft>
                        <a:buNone/>
                      </a:pPr>
                      <a:r>
                        <a:rPr lang="en-US"/>
                        <a:t>DATA</a:t>
                      </a:r>
                      <a:endParaRPr/>
                    </a:p>
                  </a:txBody>
                  <a:tcPr marT="91425" marB="91425" marR="91425" marL="91425"/>
                </a:tc>
                <a:tc>
                  <a:txBody>
                    <a:bodyPr/>
                    <a:lstStyle/>
                    <a:p>
                      <a:pPr indent="0" lvl="0" marL="0" rtl="0" algn="l">
                        <a:spcBef>
                          <a:spcPts val="0"/>
                        </a:spcBef>
                        <a:spcAft>
                          <a:spcPts val="0"/>
                        </a:spcAft>
                        <a:buNone/>
                      </a:pPr>
                      <a:r>
                        <a:rPr lang="en-US"/>
                        <a:t>METHODOLOGY</a:t>
                      </a:r>
                      <a:endParaRPr/>
                    </a:p>
                  </a:txBody>
                  <a:tcPr marT="91425" marB="91425" marR="91425" marL="91425"/>
                </a:tc>
                <a:tc>
                  <a:txBody>
                    <a:bodyPr/>
                    <a:lstStyle/>
                    <a:p>
                      <a:pPr indent="0" lvl="0" marL="0" rtl="0" algn="l">
                        <a:spcBef>
                          <a:spcPts val="0"/>
                        </a:spcBef>
                        <a:spcAft>
                          <a:spcPts val="0"/>
                        </a:spcAft>
                        <a:buNone/>
                      </a:pPr>
                      <a:r>
                        <a:rPr lang="en-US"/>
                        <a:t>CONCLUSION</a:t>
                      </a:r>
                      <a:endParaRPr/>
                    </a:p>
                  </a:txBody>
                  <a:tcPr marT="91425" marB="91425" marR="91425" marL="91425"/>
                </a:tc>
              </a:tr>
              <a:tr h="2162275">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2021</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Pankaj Kumar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In this paper, CLAHE, HOG features and SVM classifier based face recognition algorithm is introduced. This proposed</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algorithm is compared with HOG features and SVM classifier based face recognition algorithm</a:t>
                      </a:r>
                      <a:r>
                        <a:rPr lang="en-US" sz="1500">
                          <a:solidFill>
                            <a:schemeClr val="dk1"/>
                          </a:solidFill>
                        </a:rPr>
                        <a:t>.</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900"/>
                        </a:spcBef>
                        <a:spcAft>
                          <a:spcPts val="0"/>
                        </a:spcAft>
                        <a:buNone/>
                      </a:pPr>
                      <a:r>
                        <a:t/>
                      </a:r>
                      <a:endParaRPr sz="1700"/>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500">
                          <a:solidFill>
                            <a:srgbClr val="111111"/>
                          </a:solidFill>
                          <a:highlight>
                            <a:srgbClr val="FFFFFF"/>
                          </a:highlight>
                        </a:rPr>
                        <a:t>Face Detection and Recognition Using Machine Learning</a:t>
                      </a:r>
                      <a:endParaRPr sz="1500">
                        <a:solidFill>
                          <a:srgbClr val="111111"/>
                        </a:solidFill>
                        <a:highlight>
                          <a:srgbClr val="FFFFFF"/>
                        </a:highlight>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Haar Cascade,</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CNN</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Results show that the proposed algorithm is having an improved face-recognition</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performance.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It gives more accuracy</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and productiveness.</a:t>
                      </a:r>
                      <a:endParaRPr sz="1300">
                        <a:solidFill>
                          <a:schemeClr val="dk1"/>
                        </a:solidFill>
                        <a:highlight>
                          <a:schemeClr val="lt1"/>
                        </a:highlight>
                        <a:latin typeface="Times New Roman"/>
                        <a:ea typeface="Times New Roman"/>
                        <a:cs typeface="Times New Roman"/>
                        <a:sym typeface="Times New Roman"/>
                      </a:endParaRPr>
                    </a:p>
                  </a:txBody>
                  <a:tcPr marT="91425" marB="91425" marR="91425" marL="91425"/>
                </a:tc>
              </a:tr>
              <a:tr h="1742075">
                <a:tc>
                  <a:txBody>
                    <a:bodyPr/>
                    <a:lstStyle/>
                    <a:p>
                      <a:pPr indent="0" lvl="0" marL="0" rtl="0" algn="l">
                        <a:spcBef>
                          <a:spcPts val="0"/>
                        </a:spcBef>
                        <a:spcAft>
                          <a:spcPts val="0"/>
                        </a:spcAft>
                        <a:buNone/>
                      </a:pPr>
                      <a:r>
                        <a:rPr lang="en-US"/>
                        <a:t>2020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highlight>
                            <a:schemeClr val="lt1"/>
                          </a:highlight>
                          <a:latin typeface="Times New Roman"/>
                          <a:ea typeface="Times New Roman"/>
                          <a:cs typeface="Times New Roman"/>
                          <a:sym typeface="Times New Roman"/>
                        </a:rPr>
                        <a:t>Gurlove Singh</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highlight>
                            <a:schemeClr val="lt1"/>
                          </a:highlight>
                          <a:latin typeface="Times New Roman"/>
                          <a:ea typeface="Times New Roman"/>
                          <a:cs typeface="Times New Roman"/>
                          <a:sym typeface="Times New Roman"/>
                        </a:rPr>
                        <a:t>Amit Kumar Goel</a:t>
                      </a:r>
                      <a:endParaRPr sz="1500">
                        <a:solidFill>
                          <a:schemeClr val="dk1"/>
                        </a:solidFill>
                        <a:latin typeface="Times New Roman"/>
                        <a:ea typeface="Times New Roman"/>
                        <a:cs typeface="Times New Roman"/>
                        <a:sym typeface="Times New Roman"/>
                      </a:endParaRPr>
                    </a:p>
                    <a:p>
                      <a:pPr indent="0" lvl="0" marL="76200" marR="76200" rtl="0" algn="l">
                        <a:lnSpc>
                          <a:spcPct val="120000"/>
                        </a:lnSpc>
                        <a:spcBef>
                          <a:spcPts val="0"/>
                        </a:spcBef>
                        <a:spcAft>
                          <a:spcPts val="0"/>
                        </a:spcAft>
                        <a:buClr>
                          <a:schemeClr val="dk1"/>
                        </a:buClr>
                        <a:buSzPts val="1100"/>
                        <a:buFont typeface="Arial"/>
                        <a:buNone/>
                      </a:pPr>
                      <a:r>
                        <a:t/>
                      </a:r>
                      <a:endParaRPr>
                        <a:solidFill>
                          <a:srgbClr val="111111"/>
                        </a:solidFill>
                        <a:highlight>
                          <a:schemeClr val="lt1"/>
                        </a:highlight>
                        <a:latin typeface="Times New Roman"/>
                        <a:ea typeface="Times New Roman"/>
                        <a:cs typeface="Times New Roman"/>
                        <a:sym typeface="Times New Roman"/>
                      </a:endParaRPr>
                    </a:p>
                    <a:p>
                      <a:pPr indent="0" lvl="0" marL="76200" marR="76200" rtl="0" algn="l">
                        <a:lnSpc>
                          <a:spcPct val="115000"/>
                        </a:lnSpc>
                        <a:spcBef>
                          <a:spcPts val="400"/>
                        </a:spcBef>
                        <a:spcAft>
                          <a:spcPts val="0"/>
                        </a:spcAft>
                        <a:buClr>
                          <a:schemeClr val="dk1"/>
                        </a:buClr>
                        <a:buSzPts val="1100"/>
                        <a:buFont typeface="Arial"/>
                        <a:buNone/>
                      </a:pPr>
                      <a:r>
                        <a:t/>
                      </a:r>
                      <a:endParaRPr sz="105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500">
                          <a:solidFill>
                            <a:srgbClr val="333333"/>
                          </a:solidFill>
                          <a:highlight>
                            <a:schemeClr val="lt1"/>
                          </a:highlight>
                        </a:rPr>
                        <a:t>The area of concern of this paper is using the digital image processing to develop a face recognition system</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500">
                          <a:solidFill>
                            <a:srgbClr val="111111"/>
                          </a:solidFill>
                          <a:highlight>
                            <a:srgbClr val="FFFFFF"/>
                          </a:highlight>
                        </a:rPr>
                        <a:t>Face Detection and Recognition System Using Digital Image Processing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600">
                          <a:solidFill>
                            <a:srgbClr val="333333"/>
                          </a:solidFill>
                          <a:highlight>
                            <a:schemeClr val="lt1"/>
                          </a:highlight>
                          <a:latin typeface="Times New Roman"/>
                          <a:ea typeface="Times New Roman"/>
                          <a:cs typeface="Times New Roman"/>
                          <a:sym typeface="Times New Roman"/>
                        </a:rPr>
                        <a:t>Haar Cascade,</a:t>
                      </a:r>
                      <a:endParaRPr sz="1600">
                        <a:solidFill>
                          <a:srgbClr val="333333"/>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rgbClr val="333333"/>
                          </a:solidFill>
                          <a:highlight>
                            <a:schemeClr val="lt1"/>
                          </a:highlight>
                          <a:latin typeface="Times New Roman"/>
                          <a:ea typeface="Times New Roman"/>
                          <a:cs typeface="Times New Roman"/>
                          <a:sym typeface="Times New Roman"/>
                        </a:rPr>
                        <a:t>LBP</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The paper proposes a face detection and recognition system using digital image processing techniques. The proposed system is efficient in detecting and recognizing faces.</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3dd33294b6_0_0"/>
          <p:cNvSpPr txBox="1"/>
          <p:nvPr>
            <p:ph type="title"/>
          </p:nvPr>
        </p:nvSpPr>
        <p:spPr>
          <a:xfrm>
            <a:off x="48875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Calibri"/>
              <a:buNone/>
            </a:pPr>
            <a:r>
              <a:rPr b="1" lang="en-US" sz="4000">
                <a:solidFill>
                  <a:schemeClr val="accent5"/>
                </a:solidFill>
              </a:rPr>
              <a:t>Literature Survey</a:t>
            </a:r>
            <a:endParaRPr/>
          </a:p>
        </p:txBody>
      </p:sp>
      <p:sp>
        <p:nvSpPr>
          <p:cNvPr id="179" name="Google Shape;179;g23dd33294b6_0_0"/>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180" name="Google Shape;180;g23dd33294b6_0_0"/>
          <p:cNvSpPr txBox="1"/>
          <p:nvPr>
            <p:ph idx="1" type="body"/>
          </p:nvPr>
        </p:nvSpPr>
        <p:spPr>
          <a:xfrm>
            <a:off x="838200" y="1847850"/>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1" name="Google Shape;181;g23dd33294b6_0_0"/>
          <p:cNvPicPr preferRelativeResize="0"/>
          <p:nvPr/>
        </p:nvPicPr>
        <p:blipFill rotWithShape="1">
          <a:blip r:embed="rId3">
            <a:alphaModFix/>
          </a:blip>
          <a:srcRect b="0" l="0" r="0" t="0"/>
          <a:stretch/>
        </p:blipFill>
        <p:spPr>
          <a:xfrm>
            <a:off x="10896601" y="-109416"/>
            <a:ext cx="1295399" cy="1025106"/>
          </a:xfrm>
          <a:prstGeom prst="rect">
            <a:avLst/>
          </a:prstGeom>
          <a:noFill/>
          <a:ln>
            <a:noFill/>
          </a:ln>
        </p:spPr>
      </p:pic>
      <p:sp>
        <p:nvSpPr>
          <p:cNvPr id="182" name="Google Shape;182;g23dd33294b6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a:p>
            <a:pPr indent="0" lvl="0" marL="0" rtl="0" algn="ctr">
              <a:spcBef>
                <a:spcPts val="0"/>
              </a:spcBef>
              <a:spcAft>
                <a:spcPts val="0"/>
              </a:spcAft>
              <a:buNone/>
            </a:pPr>
            <a:r>
              <a:t/>
            </a:r>
            <a:endParaRPr/>
          </a:p>
        </p:txBody>
      </p:sp>
      <p:sp>
        <p:nvSpPr>
          <p:cNvPr id="183" name="Google Shape;183;g23dd33294b6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g23dd33294b6_0_0"/>
          <p:cNvSpPr txBox="1"/>
          <p:nvPr/>
        </p:nvSpPr>
        <p:spPr>
          <a:xfrm>
            <a:off x="76200" y="100536"/>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Clr>
                <a:srgbClr val="000000"/>
              </a:buClr>
              <a:buFont typeface="Arial"/>
              <a:buNone/>
            </a:pPr>
            <a:r>
              <a:t/>
            </a:r>
            <a:endParaRPr sz="1200">
              <a:solidFill>
                <a:srgbClr val="888888"/>
              </a:solidFill>
            </a:endParaRPr>
          </a:p>
        </p:txBody>
      </p:sp>
      <p:graphicFrame>
        <p:nvGraphicFramePr>
          <p:cNvPr id="185" name="Google Shape;185;g23dd33294b6_0_0"/>
          <p:cNvGraphicFramePr/>
          <p:nvPr/>
        </p:nvGraphicFramePr>
        <p:xfrm>
          <a:off x="38075" y="915700"/>
          <a:ext cx="3000000" cy="3000000"/>
        </p:xfrm>
        <a:graphic>
          <a:graphicData uri="http://schemas.openxmlformats.org/drawingml/2006/table">
            <a:tbl>
              <a:tblPr>
                <a:noFill/>
                <a:tableStyleId>{D8694721-A0FB-4625-BA7C-43176A207425}</a:tableStyleId>
              </a:tblPr>
              <a:tblGrid>
                <a:gridCol w="1566375"/>
                <a:gridCol w="1566375"/>
                <a:gridCol w="1566375"/>
                <a:gridCol w="2197050"/>
                <a:gridCol w="1742925"/>
                <a:gridCol w="1856250"/>
                <a:gridCol w="1620475"/>
              </a:tblGrid>
              <a:tr h="286650">
                <a:tc>
                  <a:txBody>
                    <a:bodyPr/>
                    <a:lstStyle/>
                    <a:p>
                      <a:pPr indent="0" lvl="0" marL="0" rtl="0" algn="l">
                        <a:spcBef>
                          <a:spcPts val="0"/>
                        </a:spcBef>
                        <a:spcAft>
                          <a:spcPts val="0"/>
                        </a:spcAft>
                        <a:buNone/>
                      </a:pPr>
                      <a:r>
                        <a:rPr lang="en-US"/>
                        <a:t>YEAR</a:t>
                      </a:r>
                      <a:endParaRPr/>
                    </a:p>
                  </a:txBody>
                  <a:tcPr marT="91425" marB="91425" marR="91425" marL="91425"/>
                </a:tc>
                <a:tc>
                  <a:txBody>
                    <a:bodyPr/>
                    <a:lstStyle/>
                    <a:p>
                      <a:pPr indent="0" lvl="0" marL="0" rtl="0" algn="l">
                        <a:spcBef>
                          <a:spcPts val="0"/>
                        </a:spcBef>
                        <a:spcAft>
                          <a:spcPts val="0"/>
                        </a:spcAft>
                        <a:buNone/>
                      </a:pPr>
                      <a:r>
                        <a:rPr lang="en-US"/>
                        <a:t>AUTHOR</a:t>
                      </a:r>
                      <a:endParaRPr/>
                    </a:p>
                  </a:txBody>
                  <a:tcPr marT="91425" marB="91425" marR="91425" marL="91425"/>
                </a:tc>
                <a:tc>
                  <a:txBody>
                    <a:bodyPr/>
                    <a:lstStyle/>
                    <a:p>
                      <a:pPr indent="0" lvl="0" marL="0" rtl="0" algn="l">
                        <a:spcBef>
                          <a:spcPts val="0"/>
                        </a:spcBef>
                        <a:spcAft>
                          <a:spcPts val="0"/>
                        </a:spcAft>
                        <a:buNone/>
                      </a:pPr>
                      <a:r>
                        <a:rPr lang="en-US"/>
                        <a:t>COUNTRY</a:t>
                      </a:r>
                      <a:endParaRPr/>
                    </a:p>
                  </a:txBody>
                  <a:tcPr marT="91425" marB="91425" marR="91425" marL="91425"/>
                </a:tc>
                <a:tc>
                  <a:txBody>
                    <a:bodyPr/>
                    <a:lstStyle/>
                    <a:p>
                      <a:pPr indent="0" lvl="0" marL="0" rtl="0" algn="l">
                        <a:spcBef>
                          <a:spcPts val="0"/>
                        </a:spcBef>
                        <a:spcAft>
                          <a:spcPts val="0"/>
                        </a:spcAft>
                        <a:buNone/>
                      </a:pPr>
                      <a:r>
                        <a:rPr lang="en-US"/>
                        <a:t>OBJECTIVE</a:t>
                      </a:r>
                      <a:endParaRPr/>
                    </a:p>
                  </a:txBody>
                  <a:tcPr marT="91425" marB="91425" marR="91425" marL="91425"/>
                </a:tc>
                <a:tc>
                  <a:txBody>
                    <a:bodyPr/>
                    <a:lstStyle/>
                    <a:p>
                      <a:pPr indent="0" lvl="0" marL="0" rtl="0" algn="l">
                        <a:spcBef>
                          <a:spcPts val="0"/>
                        </a:spcBef>
                        <a:spcAft>
                          <a:spcPts val="0"/>
                        </a:spcAft>
                        <a:buNone/>
                      </a:pPr>
                      <a:r>
                        <a:rPr lang="en-US"/>
                        <a:t>DATA</a:t>
                      </a:r>
                      <a:endParaRPr/>
                    </a:p>
                  </a:txBody>
                  <a:tcPr marT="91425" marB="91425" marR="91425" marL="91425"/>
                </a:tc>
                <a:tc>
                  <a:txBody>
                    <a:bodyPr/>
                    <a:lstStyle/>
                    <a:p>
                      <a:pPr indent="0" lvl="0" marL="0" rtl="0" algn="l">
                        <a:spcBef>
                          <a:spcPts val="0"/>
                        </a:spcBef>
                        <a:spcAft>
                          <a:spcPts val="0"/>
                        </a:spcAft>
                        <a:buNone/>
                      </a:pPr>
                      <a:r>
                        <a:rPr lang="en-US"/>
                        <a:t>METHODOLOGY</a:t>
                      </a:r>
                      <a:endParaRPr/>
                    </a:p>
                  </a:txBody>
                  <a:tcPr marT="91425" marB="91425" marR="91425" marL="91425"/>
                </a:tc>
                <a:tc>
                  <a:txBody>
                    <a:bodyPr/>
                    <a:lstStyle/>
                    <a:p>
                      <a:pPr indent="0" lvl="0" marL="0" rtl="0" algn="l">
                        <a:spcBef>
                          <a:spcPts val="0"/>
                        </a:spcBef>
                        <a:spcAft>
                          <a:spcPts val="0"/>
                        </a:spcAft>
                        <a:buNone/>
                      </a:pPr>
                      <a:r>
                        <a:rPr lang="en-US"/>
                        <a:t>CONCLUSION</a:t>
                      </a:r>
                      <a:endParaRPr/>
                    </a:p>
                  </a:txBody>
                  <a:tcPr marT="91425" marB="91425" marR="91425" marL="91425"/>
                </a:tc>
              </a:tr>
              <a:tr h="2162275">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2010</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Yue Ming</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Qiuqi Ruan</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Xiaoli Li</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100">
                          <a:solidFill>
                            <a:schemeClr val="dk1"/>
                          </a:solidFill>
                        </a:rPr>
                        <a:t>China</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In this paper, a novel framework for 3D face reconstruction from a single 2D face image was proposed. We focus on generating 3D face model without expensive devices and complicated calculation </a:t>
                      </a:r>
                      <a:endParaRPr>
                        <a:solidFill>
                          <a:schemeClr val="dk1"/>
                        </a:solidFill>
                        <a:latin typeface="Times New Roman"/>
                        <a:ea typeface="Times New Roman"/>
                        <a:cs typeface="Times New Roman"/>
                        <a:sym typeface="Times New Roman"/>
                      </a:endParaRPr>
                    </a:p>
                    <a:p>
                      <a:pPr indent="0" lvl="0" marL="0" rtl="0" algn="l">
                        <a:spcBef>
                          <a:spcPts val="90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2d facial image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1.Illumination Compensation</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2.Face Detection</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3.Feature Points Detection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1500"/>
                        </a:spcBef>
                        <a:spcAft>
                          <a:spcPts val="1500"/>
                        </a:spcAft>
                        <a:buNone/>
                      </a:pPr>
                      <a:r>
                        <a:rPr lang="en-US" sz="1300">
                          <a:solidFill>
                            <a:schemeClr val="dk1"/>
                          </a:solidFill>
                          <a:highlight>
                            <a:schemeClr val="lt1"/>
                          </a:highlight>
                          <a:latin typeface="Times New Roman"/>
                          <a:ea typeface="Times New Roman"/>
                          <a:cs typeface="Times New Roman"/>
                          <a:sym typeface="Times New Roman"/>
                        </a:rPr>
                        <a:t>The authors evaluate their method on several real-world photos of plants and landscapes. They compare their method to other 3D modeling techniques, such as photogrammetry and laser scanning. </a:t>
                      </a:r>
                      <a:endParaRPr sz="900">
                        <a:solidFill>
                          <a:schemeClr val="dk1"/>
                        </a:solidFill>
                        <a:latin typeface="Times New Roman"/>
                        <a:ea typeface="Times New Roman"/>
                        <a:cs typeface="Times New Roman"/>
                        <a:sym typeface="Times New Roman"/>
                      </a:endParaRPr>
                    </a:p>
                  </a:txBody>
                  <a:tcPr marT="91425" marB="91425" marR="91425" marL="91425"/>
                </a:tc>
              </a:tr>
              <a:tr h="1742075">
                <a:tc>
                  <a:txBody>
                    <a:bodyPr/>
                    <a:lstStyle/>
                    <a:p>
                      <a:pPr indent="0" lvl="0" marL="0" rtl="0" algn="l">
                        <a:spcBef>
                          <a:spcPts val="0"/>
                        </a:spcBef>
                        <a:spcAft>
                          <a:spcPts val="0"/>
                        </a:spcAft>
                        <a:buNone/>
                      </a:pPr>
                      <a:r>
                        <a:rPr lang="en-US"/>
                        <a:t>2006</a:t>
                      </a:r>
                      <a:endParaRPr/>
                    </a:p>
                  </a:txBody>
                  <a:tcPr marT="91425" marB="91425" marR="91425" marL="91425"/>
                </a:tc>
                <a:tc>
                  <a:txBody>
                    <a:bodyPr/>
                    <a:lstStyle/>
                    <a:p>
                      <a:pPr indent="0" lvl="0" marL="76200" marR="76200" rtl="0" algn="l">
                        <a:lnSpc>
                          <a:spcPct val="120000"/>
                        </a:lnSpc>
                        <a:spcBef>
                          <a:spcPts val="0"/>
                        </a:spcBef>
                        <a:spcAft>
                          <a:spcPts val="0"/>
                        </a:spcAft>
                        <a:buClr>
                          <a:schemeClr val="dk1"/>
                        </a:buClr>
                        <a:buSzPts val="1100"/>
                        <a:buFont typeface="Arial"/>
                        <a:buNone/>
                      </a:pPr>
                      <a:r>
                        <a:rPr lang="en-US">
                          <a:solidFill>
                            <a:srgbClr val="111111"/>
                          </a:solidFill>
                          <a:highlight>
                            <a:srgbClr val="FFFFFF"/>
                          </a:highlight>
                          <a:latin typeface="Times New Roman"/>
                          <a:ea typeface="Times New Roman"/>
                          <a:cs typeface="Times New Roman"/>
                          <a:sym typeface="Times New Roman"/>
                        </a:rPr>
                        <a:t>Fabio Remondino,Sabry El-Hakim</a:t>
                      </a:r>
                      <a:endParaRPr>
                        <a:solidFill>
                          <a:srgbClr val="111111"/>
                        </a:solidFill>
                        <a:highlight>
                          <a:srgbClr val="FFFFFF"/>
                        </a:highlight>
                        <a:latin typeface="Times New Roman"/>
                        <a:ea typeface="Times New Roman"/>
                        <a:cs typeface="Times New Roman"/>
                        <a:sym typeface="Times New Roman"/>
                      </a:endParaRPr>
                    </a:p>
                    <a:p>
                      <a:pPr indent="0" lvl="0" marL="76200" marR="76200" rtl="0" algn="l">
                        <a:lnSpc>
                          <a:spcPct val="115000"/>
                        </a:lnSpc>
                        <a:spcBef>
                          <a:spcPts val="400"/>
                        </a:spcBef>
                        <a:spcAft>
                          <a:spcPts val="0"/>
                        </a:spcAft>
                        <a:buClr>
                          <a:schemeClr val="dk1"/>
                        </a:buClr>
                        <a:buSzPts val="1100"/>
                        <a:buFont typeface="Arial"/>
                        <a:buNone/>
                      </a:pPr>
                      <a:r>
                        <a:t/>
                      </a:r>
                      <a:endParaRPr sz="105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228600" lvl="0" marL="457200" rtl="0" algn="l">
                        <a:lnSpc>
                          <a:spcPct val="130000"/>
                        </a:lnSpc>
                        <a:spcBef>
                          <a:spcPts val="0"/>
                        </a:spcBef>
                        <a:spcAft>
                          <a:spcPts val="0"/>
                        </a:spcAft>
                        <a:buClr>
                          <a:srgbClr val="555555"/>
                        </a:buClr>
                        <a:buSzPts val="1100"/>
                        <a:buFont typeface="Roboto"/>
                        <a:buNone/>
                      </a:pPr>
                      <a:r>
                        <a:rPr lang="en-US" sz="1100">
                          <a:solidFill>
                            <a:srgbClr val="555555"/>
                          </a:solidFill>
                          <a:highlight>
                            <a:srgbClr val="FFFFFF"/>
                          </a:highlight>
                          <a:latin typeface="Roboto"/>
                          <a:ea typeface="Roboto"/>
                          <a:cs typeface="Roboto"/>
                          <a:sym typeface="Roboto"/>
                        </a:rPr>
                        <a:t> </a:t>
                      </a:r>
                      <a:r>
                        <a:rPr lang="en-US">
                          <a:solidFill>
                            <a:srgbClr val="555555"/>
                          </a:solidFill>
                          <a:highlight>
                            <a:srgbClr val="FFFFFF"/>
                          </a:highlight>
                          <a:latin typeface="Times New Roman"/>
                          <a:ea typeface="Times New Roman"/>
                          <a:cs typeface="Times New Roman"/>
                          <a:sym typeface="Times New Roman"/>
                        </a:rPr>
                        <a:t>Canada</a:t>
                      </a:r>
                      <a:endParaRPr>
                        <a:solidFill>
                          <a:srgbClr val="55555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primary issues and potential solutions for the creation of 3D models from terrestrial photographs are discussed in this research,</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highlight>
                            <a:srgbClr val="FFFFFF"/>
                          </a:highlight>
                          <a:latin typeface="Times New Roman"/>
                          <a:ea typeface="Times New Roman"/>
                          <a:cs typeface="Times New Roman"/>
                          <a:sym typeface="Times New Roman"/>
                        </a:rPr>
                        <a:t>IMAGE-BASED 3D MODELLING</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IBR, or image-based rendering</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2.Modelling with images (IBM).</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3.Range-based modelling.</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4</a:t>
                      </a:r>
                      <a:r>
                        <a:rPr lang="en-US" sz="1100">
                          <a:solidFill>
                            <a:schemeClr val="dk1"/>
                          </a:solidFill>
                          <a:latin typeface="Times New Roman"/>
                          <a:ea typeface="Times New Roman"/>
                          <a:cs typeface="Times New Roman"/>
                          <a:sym typeface="Times New Roman"/>
                        </a:rPr>
                        <a:t>.</a:t>
                      </a:r>
                      <a:r>
                        <a:rPr lang="en-US" sz="1100">
                          <a:solidFill>
                            <a:schemeClr val="dk1"/>
                          </a:solidFill>
                          <a:highlight>
                            <a:srgbClr val="FFFFFF"/>
                          </a:highlight>
                        </a:rPr>
                        <a:t>Combination of image- and range-based modelling.</a:t>
                      </a:r>
                      <a:endParaRPr sz="11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909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Many of the problems of converting a measured point cloud into a realistic 3D polygonal</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909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model that can satisfy high modelling and visualisation demands have not been completely</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90900"/>
                        </a:lnSpc>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solved.</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