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orbe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wRvXbf+G+fw9YWnw4VxeVrETr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bold.fntdata"/><Relationship Id="rId25" Type="http://schemas.openxmlformats.org/officeDocument/2006/relationships/font" Target="fonts/Corbel-regular.fntdata"/><Relationship Id="rId28" Type="http://schemas.openxmlformats.org/officeDocument/2006/relationships/font" Target="fonts/Corbel-boldItalic.fntdata"/><Relationship Id="rId27"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
        <p:nvSpPr>
          <p:cNvPr id="58" name="Google Shape;5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36" name="Google Shape;2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7" name="Google Shape;237;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49" name="Google Shape;2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0" name="Google Shape;250;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643160921_4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0643160921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643160921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20643160921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6" name="Google Shape;6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7" name="Google Shape;67;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 name="Google Shape;7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0" name="Google Shape;80;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2" name="Google Shape;9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3" name="Google Shape;93;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6" name="Google Shape;106;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9" name="Google Shape;119;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6684e746d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06684e746d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06684e746d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0643160921_2_1141"/>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20643160921_2_1141"/>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20643160921_2_11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0643160921_2_1176"/>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20643160921_2_1176"/>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20643160921_2_11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0643160921_2_11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0643160921_2_1145"/>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0643160921_2_11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0643160921_2_1148"/>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0643160921_2_1148"/>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20643160921_2_11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0643160921_2_115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20643160921_2_1152"/>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20643160921_2_1152"/>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0643160921_2_11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0643160921_2_115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20643160921_2_11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0643160921_2_116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20643160921_2_1160"/>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20643160921_2_11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0643160921_2_1164"/>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20643160921_2_11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0643160921_2_1167"/>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0643160921_2_1167"/>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20643160921_2_1167"/>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20643160921_2_1167"/>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20643160921_2_11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0643160921_2_1173"/>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20643160921_2_11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0643160921_2_113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20643160921_2_113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20643160921_2_11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2.jp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machinelearningmastery.com/how-to-perform-face-detection-with-classical-and-deep-learning-methods-in-python-with-keras/" TargetMode="External"/><Relationship Id="rId4" Type="http://schemas.openxmlformats.org/officeDocument/2006/relationships/hyperlink" Target="https://towardsdatascience.com/detecting-facial-features-using-deep-learning-2e23c8660a7a" TargetMode="External"/><Relationship Id="rId5" Type="http://schemas.openxmlformats.org/officeDocument/2006/relationships/hyperlink" Target="https://www.researchgate.net/publication/337465633_Design_Implementation_and_Analysis_of_a_Low_Cost_Drawing_Bot_for_Educational_Purpose" TargetMode="External"/><Relationship Id="rId6" Type="http://schemas.openxmlformats.org/officeDocument/2006/relationships/hyperlink" Target="https://www.researchgate.net/publication/331688882_G-code_Modeling_for_3D_Printer_Quality_Assessment" TargetMode="External"/><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p:nvPr/>
        </p:nvSpPr>
        <p:spPr>
          <a:xfrm>
            <a:off x="729573" y="1219200"/>
            <a:ext cx="10661515" cy="16312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0000"/>
                </a:solidFill>
                <a:latin typeface="Times New Roman"/>
                <a:ea typeface="Times New Roman"/>
                <a:cs typeface="Times New Roman"/>
                <a:sym typeface="Times New Roman"/>
              </a:rPr>
              <a:t>UE20CS390A – Capstone Project Approval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Trebuchet MS"/>
              <a:ea typeface="Trebuchet MS"/>
              <a:cs typeface="Trebuchet MS"/>
              <a:sym typeface="Trebuchet MS"/>
            </a:endParaRPr>
          </a:p>
        </p:txBody>
      </p:sp>
      <p:sp>
        <p:nvSpPr>
          <p:cNvPr id="61" name="Google Shape;61;p1"/>
          <p:cNvSpPr txBox="1"/>
          <p:nvPr/>
        </p:nvSpPr>
        <p:spPr>
          <a:xfrm>
            <a:off x="1260542" y="2261683"/>
            <a:ext cx="9051587" cy="38570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imes New Roman"/>
                <a:ea typeface="Times New Roman"/>
                <a:cs typeface="Times New Roman"/>
                <a:sym typeface="Times New Roman"/>
              </a:rPr>
              <a:t>Project Title   : </a:t>
            </a:r>
            <a:r>
              <a:rPr b="0" i="0" lang="en-US" sz="2400" u="none" cap="none" strike="noStrike">
                <a:solidFill>
                  <a:schemeClr val="dk1"/>
                </a:solidFill>
                <a:latin typeface="Times New Roman"/>
                <a:ea typeface="Times New Roman"/>
                <a:cs typeface="Times New Roman"/>
                <a:sym typeface="Times New Roman"/>
              </a:rPr>
              <a:t>An Entity to 3D Model Prototype from a Photo.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imes New Roman"/>
                <a:ea typeface="Times New Roman"/>
                <a:cs typeface="Times New Roman"/>
                <a:sym typeface="Times New Roman"/>
              </a:rPr>
              <a:t>Project ID       : </a:t>
            </a:r>
            <a:r>
              <a:rPr b="0" i="0" lang="en-US" sz="2400" u="none" cap="none" strike="noStrike">
                <a:solidFill>
                  <a:schemeClr val="dk1"/>
                </a:solidFill>
                <a:latin typeface="Times New Roman"/>
                <a:ea typeface="Times New Roman"/>
                <a:cs typeface="Times New Roman"/>
                <a:sym typeface="Times New Roman"/>
              </a:rPr>
              <a:t>PW23_NVP_02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imes New Roman"/>
                <a:ea typeface="Times New Roman"/>
                <a:cs typeface="Times New Roman"/>
                <a:sym typeface="Times New Roman"/>
              </a:rPr>
              <a:t>    </a:t>
            </a:r>
            <a:endParaRPr b="0" i="0" sz="24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imes New Roman"/>
                <a:ea typeface="Times New Roman"/>
                <a:cs typeface="Times New Roman"/>
                <a:sym typeface="Times New Roman"/>
              </a:rPr>
              <a:t>Project Guide : </a:t>
            </a:r>
            <a:r>
              <a:rPr b="0" i="0" lang="en-US" sz="2400" u="none" cap="none" strike="noStrike">
                <a:solidFill>
                  <a:schemeClr val="dk1"/>
                </a:solidFill>
                <a:latin typeface="Times New Roman"/>
                <a:ea typeface="Times New Roman"/>
                <a:cs typeface="Times New Roman"/>
                <a:sym typeface="Times New Roman"/>
              </a:rPr>
              <a:t>Prof. Nitin V Pujari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imes New Roman"/>
                <a:ea typeface="Times New Roman"/>
                <a:cs typeface="Times New Roman"/>
                <a:sym typeface="Times New Roman"/>
              </a:rPr>
              <a:t>          </a:t>
            </a:r>
            <a:endParaRPr b="0" i="0" sz="2400" u="none" cap="none" strike="noStrike">
              <a:solidFill>
                <a:srgbClr val="0033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33CC"/>
              </a:buClr>
              <a:buSzPts val="2400"/>
              <a:buFont typeface="Times New Roman"/>
              <a:buNone/>
            </a:pPr>
            <a:r>
              <a:rPr b="0" i="0" lang="en-US" sz="2400" u="none" cap="none" strike="noStrike">
                <a:solidFill>
                  <a:srgbClr val="0033CC"/>
                </a:solidFill>
                <a:latin typeface="Times New Roman"/>
                <a:ea typeface="Times New Roman"/>
                <a:cs typeface="Times New Roman"/>
                <a:sym typeface="Times New Roman"/>
              </a:rPr>
              <a:t>Project Team  :    </a:t>
            </a:r>
            <a:r>
              <a:rPr b="0" i="0" lang="en-US" sz="2400" u="none" cap="none" strike="noStrike">
                <a:solidFill>
                  <a:schemeClr val="dk1"/>
                </a:solidFill>
                <a:latin typeface="Times New Roman"/>
                <a:ea typeface="Times New Roman"/>
                <a:cs typeface="Times New Roman"/>
                <a:sym typeface="Times New Roman"/>
              </a:rPr>
              <a:t>Nikita S Patgar [PES1UG21CS825]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Ravallu Nikhil Rajareddy [PES1UG21C830]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Titeersha Ghatak Chowdhury [PES1UG21CS834]</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Vaishnavi .K [PES1UG21CS838]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33CC"/>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pic>
        <p:nvPicPr>
          <p:cNvPr id="62" name="Google Shape;62;p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cxnSp>
        <p:nvCxnSpPr>
          <p:cNvPr id="175" name="Google Shape;175;p15"/>
          <p:cNvCxnSpPr/>
          <p:nvPr/>
        </p:nvCxnSpPr>
        <p:spPr>
          <a:xfrm flipH="1" rot="10800000">
            <a:off x="1338350" y="1604175"/>
            <a:ext cx="9654000" cy="30300"/>
          </a:xfrm>
          <a:prstGeom prst="straightConnector1">
            <a:avLst/>
          </a:prstGeom>
          <a:noFill/>
          <a:ln cap="flat" cmpd="sng" w="28575">
            <a:solidFill>
              <a:srgbClr val="33CCCC"/>
            </a:solidFill>
            <a:prstDash val="solid"/>
            <a:round/>
            <a:headEnd len="sm" w="sm" type="none"/>
            <a:tailEnd len="sm" w="sm" type="none"/>
          </a:ln>
        </p:spPr>
      </p:cxnSp>
      <p:sp>
        <p:nvSpPr>
          <p:cNvPr id="176" name="Google Shape;176;p15"/>
          <p:cNvSpPr txBox="1"/>
          <p:nvPr/>
        </p:nvSpPr>
        <p:spPr>
          <a:xfrm>
            <a:off x="4893975" y="753175"/>
            <a:ext cx="60576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Implementation</a:t>
            </a:r>
            <a:endParaRPr sz="2800">
              <a:solidFill>
                <a:srgbClr val="FF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800"/>
              <a:buFont typeface="Arial"/>
              <a:buNone/>
            </a:pPr>
            <a:r>
              <a:t/>
            </a:r>
            <a:endParaRPr sz="2800">
              <a:solidFill>
                <a:srgbClr val="FF0000"/>
              </a:solidFill>
              <a:latin typeface="Times New Roman"/>
              <a:ea typeface="Times New Roman"/>
              <a:cs typeface="Times New Roman"/>
              <a:sym typeface="Times New Roman"/>
            </a:endParaRPr>
          </a:p>
        </p:txBody>
      </p:sp>
      <p:sp>
        <p:nvSpPr>
          <p:cNvPr id="177" name="Google Shape;177;p15"/>
          <p:cNvSpPr txBox="1"/>
          <p:nvPr/>
        </p:nvSpPr>
        <p:spPr>
          <a:xfrm>
            <a:off x="7284725" y="2262525"/>
            <a:ext cx="4531500" cy="43794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000000"/>
              </a:buClr>
              <a:buSzPts val="2800"/>
              <a:buFont typeface="Corbel"/>
              <a:buChar char="❖"/>
            </a:pPr>
            <a:r>
              <a:rPr lang="en-US" sz="2400">
                <a:latin typeface="Corbel"/>
                <a:ea typeface="Corbel"/>
                <a:cs typeface="Corbel"/>
                <a:sym typeface="Corbel"/>
              </a:rPr>
              <a:t>T</a:t>
            </a:r>
            <a:r>
              <a:rPr i="0" lang="en-US" sz="2400" u="none" cap="none" strike="noStrike">
                <a:solidFill>
                  <a:srgbClr val="000000"/>
                </a:solidFill>
                <a:latin typeface="Times New Roman"/>
                <a:ea typeface="Times New Roman"/>
                <a:cs typeface="Times New Roman"/>
                <a:sym typeface="Times New Roman"/>
              </a:rPr>
              <a:t>he recognized faces and objects need to be tagged as to maintain the uniqueness.</a:t>
            </a:r>
            <a:endParaRPr sz="2400">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There comes an option of selecting</a:t>
            </a:r>
            <a:endParaRPr sz="2400">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Auto tag  </a:t>
            </a:r>
            <a:endParaRPr i="0" sz="24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rPr i="0" lang="en-US" sz="2400" u="none" cap="none" strike="noStrike">
                <a:solidFill>
                  <a:srgbClr val="000000"/>
                </a:solidFill>
                <a:latin typeface="Times New Roman"/>
                <a:ea typeface="Times New Roman"/>
                <a:cs typeface="Times New Roman"/>
                <a:sym typeface="Times New Roman"/>
              </a:rPr>
              <a:t>(or)</a:t>
            </a:r>
            <a:endParaRPr sz="2400">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User defined tag </a:t>
            </a:r>
            <a:endParaRPr sz="2400">
              <a:latin typeface="Times New Roman"/>
              <a:ea typeface="Times New Roman"/>
              <a:cs typeface="Times New Roman"/>
              <a:sym typeface="Times New Roman"/>
            </a:endParaRPr>
          </a:p>
        </p:txBody>
      </p:sp>
      <p:sp>
        <p:nvSpPr>
          <p:cNvPr id="178" name="Google Shape;178;p15"/>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79" name="Google Shape;179;p15"/>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180" name="Google Shape;180;p15"/>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81" name="Google Shape;181;p15"/>
          <p:cNvSpPr txBox="1"/>
          <p:nvPr/>
        </p:nvSpPr>
        <p:spPr>
          <a:xfrm>
            <a:off x="2148750" y="6355050"/>
            <a:ext cx="637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300">
                <a:solidFill>
                  <a:srgbClr val="7F7F7F"/>
                </a:solidFill>
                <a:latin typeface="Times New Roman"/>
                <a:ea typeface="Times New Roman"/>
                <a:cs typeface="Times New Roman"/>
                <a:sym typeface="Times New Roman"/>
              </a:rPr>
              <a:t>2532,2535,2784,2861</a:t>
            </a:r>
            <a:endParaRPr sz="13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200">
              <a:latin typeface="Times New Roman"/>
              <a:ea typeface="Times New Roman"/>
              <a:cs typeface="Times New Roman"/>
              <a:sym typeface="Times New Roman"/>
            </a:endParaRPr>
          </a:p>
        </p:txBody>
      </p:sp>
      <p:sp>
        <p:nvSpPr>
          <p:cNvPr id="182" name="Google Shape;182;p15"/>
          <p:cNvSpPr txBox="1"/>
          <p:nvPr/>
        </p:nvSpPr>
        <p:spPr>
          <a:xfrm>
            <a:off x="11032725" y="6324650"/>
            <a:ext cx="89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3CCCC"/>
                </a:solidFill>
                <a:latin typeface="Corbel"/>
                <a:ea typeface="Corbel"/>
                <a:cs typeface="Corbel"/>
                <a:sym typeface="Corbel"/>
              </a:rPr>
              <a:t>              8</a:t>
            </a:r>
            <a:endParaRPr b="0" i="0" sz="1400" u="none" cap="none" strike="noStrike">
              <a:solidFill>
                <a:srgbClr val="33CCCC"/>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83" name="Google Shape;183;p15"/>
          <p:cNvPicPr preferRelativeResize="0"/>
          <p:nvPr/>
        </p:nvPicPr>
        <p:blipFill rotWithShape="1">
          <a:blip r:embed="rId4">
            <a:alphaModFix/>
          </a:blip>
          <a:srcRect b="0" l="0" r="0" t="0"/>
          <a:stretch/>
        </p:blipFill>
        <p:spPr>
          <a:xfrm>
            <a:off x="291825" y="1856900"/>
            <a:ext cx="6371700" cy="319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16"/>
          <p:cNvCxnSpPr/>
          <p:nvPr/>
        </p:nvCxnSpPr>
        <p:spPr>
          <a:xfrm flipH="1" rot="10800000">
            <a:off x="1338350" y="1604175"/>
            <a:ext cx="9654000" cy="30300"/>
          </a:xfrm>
          <a:prstGeom prst="straightConnector1">
            <a:avLst/>
          </a:prstGeom>
          <a:noFill/>
          <a:ln cap="flat" cmpd="sng" w="28575">
            <a:solidFill>
              <a:schemeClr val="accent1"/>
            </a:solidFill>
            <a:prstDash val="solid"/>
            <a:round/>
            <a:headEnd len="sm" w="sm" type="none"/>
            <a:tailEnd len="sm" w="sm" type="none"/>
          </a:ln>
        </p:spPr>
      </p:cxnSp>
      <p:sp>
        <p:nvSpPr>
          <p:cNvPr id="190" name="Google Shape;190;p16"/>
          <p:cNvSpPr txBox="1"/>
          <p:nvPr/>
        </p:nvSpPr>
        <p:spPr>
          <a:xfrm>
            <a:off x="4893975" y="753175"/>
            <a:ext cx="60576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Implementation</a:t>
            </a:r>
            <a:endParaRPr sz="2800">
              <a:solidFill>
                <a:srgbClr val="FF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800"/>
              <a:buFont typeface="Arial"/>
              <a:buNone/>
            </a:pPr>
            <a:r>
              <a:t/>
            </a:r>
            <a:endParaRPr sz="2800">
              <a:solidFill>
                <a:srgbClr val="FF0000"/>
              </a:solidFill>
              <a:latin typeface="Times New Roman"/>
              <a:ea typeface="Times New Roman"/>
              <a:cs typeface="Times New Roman"/>
              <a:sym typeface="Times New Roman"/>
            </a:endParaRPr>
          </a:p>
        </p:txBody>
      </p:sp>
      <p:sp>
        <p:nvSpPr>
          <p:cNvPr id="191" name="Google Shape;191;p16"/>
          <p:cNvSpPr txBox="1"/>
          <p:nvPr/>
        </p:nvSpPr>
        <p:spPr>
          <a:xfrm>
            <a:off x="2428290" y="2161324"/>
            <a:ext cx="7117170" cy="35556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92" name="Google Shape;192;p16"/>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93" name="Google Shape;193;p16"/>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194" name="Google Shape;194;p16"/>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95" name="Google Shape;195;p16"/>
          <p:cNvSpPr txBox="1"/>
          <p:nvPr/>
        </p:nvSpPr>
        <p:spPr>
          <a:xfrm>
            <a:off x="2148750" y="6355050"/>
            <a:ext cx="637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300">
                <a:solidFill>
                  <a:srgbClr val="7F7F7F"/>
                </a:solidFill>
                <a:latin typeface="Times New Roman"/>
                <a:ea typeface="Times New Roman"/>
                <a:cs typeface="Times New Roman"/>
                <a:sym typeface="Times New Roman"/>
              </a:rPr>
              <a:t>2532,2535,2784,2861</a:t>
            </a:r>
            <a:endParaRPr sz="13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200">
              <a:latin typeface="Times New Roman"/>
              <a:ea typeface="Times New Roman"/>
              <a:cs typeface="Times New Roman"/>
              <a:sym typeface="Times New Roman"/>
            </a:endParaRPr>
          </a:p>
        </p:txBody>
      </p:sp>
      <p:sp>
        <p:nvSpPr>
          <p:cNvPr id="196" name="Google Shape;196;p16"/>
          <p:cNvSpPr txBox="1"/>
          <p:nvPr/>
        </p:nvSpPr>
        <p:spPr>
          <a:xfrm>
            <a:off x="11032725" y="6324650"/>
            <a:ext cx="89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3CCCC"/>
                </a:solidFill>
                <a:latin typeface="Corbel"/>
                <a:ea typeface="Corbel"/>
                <a:cs typeface="Corbel"/>
                <a:sym typeface="Corbel"/>
              </a:rPr>
              <a:t>              8</a:t>
            </a:r>
            <a:endParaRPr b="0" i="0" sz="1400" u="none" cap="none" strike="noStrike">
              <a:solidFill>
                <a:srgbClr val="33CCCC"/>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97" name="Google Shape;197;p16"/>
          <p:cNvPicPr preferRelativeResize="0"/>
          <p:nvPr/>
        </p:nvPicPr>
        <p:blipFill rotWithShape="1">
          <a:blip r:embed="rId4">
            <a:alphaModFix/>
          </a:blip>
          <a:srcRect b="22215" l="0" r="0" t="0"/>
          <a:stretch/>
        </p:blipFill>
        <p:spPr>
          <a:xfrm>
            <a:off x="1392375" y="1728448"/>
            <a:ext cx="9189000" cy="2800475"/>
          </a:xfrm>
          <a:prstGeom prst="rect">
            <a:avLst/>
          </a:prstGeom>
          <a:noFill/>
          <a:ln>
            <a:noFill/>
          </a:ln>
        </p:spPr>
      </p:pic>
      <p:sp>
        <p:nvSpPr>
          <p:cNvPr id="198" name="Google Shape;198;p16"/>
          <p:cNvSpPr txBox="1"/>
          <p:nvPr/>
        </p:nvSpPr>
        <p:spPr>
          <a:xfrm>
            <a:off x="1123054" y="4796655"/>
            <a:ext cx="9945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sz="2400">
                <a:latin typeface="Times New Roman"/>
                <a:ea typeface="Times New Roman"/>
                <a:cs typeface="Times New Roman"/>
                <a:sym typeface="Times New Roman"/>
              </a:rPr>
              <a:t> </a:t>
            </a:r>
            <a:r>
              <a:rPr i="0" lang="en-US" sz="2400" u="none" cap="none" strike="noStrike">
                <a:solidFill>
                  <a:srgbClr val="000000"/>
                </a:solidFill>
                <a:latin typeface="Times New Roman"/>
                <a:ea typeface="Times New Roman"/>
                <a:cs typeface="Times New Roman"/>
                <a:sym typeface="Times New Roman"/>
              </a:rPr>
              <a:t>Identified and tagged images are to be extracted to a file which will be an input for the next phase.</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cxnSp>
        <p:nvCxnSpPr>
          <p:cNvPr id="204" name="Google Shape;204;p17"/>
          <p:cNvCxnSpPr/>
          <p:nvPr/>
        </p:nvCxnSpPr>
        <p:spPr>
          <a:xfrm flipH="1" rot="10800000">
            <a:off x="1338350" y="1604175"/>
            <a:ext cx="9654000" cy="30300"/>
          </a:xfrm>
          <a:prstGeom prst="straightConnector1">
            <a:avLst/>
          </a:prstGeom>
          <a:noFill/>
          <a:ln cap="flat" cmpd="sng" w="28575">
            <a:solidFill>
              <a:schemeClr val="accent1"/>
            </a:solidFill>
            <a:prstDash val="solid"/>
            <a:round/>
            <a:headEnd len="sm" w="sm" type="none"/>
            <a:tailEnd len="sm" w="sm" type="none"/>
          </a:ln>
        </p:spPr>
      </p:cxnSp>
      <p:sp>
        <p:nvSpPr>
          <p:cNvPr id="205" name="Google Shape;205;p17"/>
          <p:cNvSpPr txBox="1"/>
          <p:nvPr/>
        </p:nvSpPr>
        <p:spPr>
          <a:xfrm>
            <a:off x="4893975" y="753175"/>
            <a:ext cx="60576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Implementation</a:t>
            </a:r>
            <a:endParaRPr sz="2800">
              <a:solidFill>
                <a:srgbClr val="FF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800"/>
              <a:buFont typeface="Arial"/>
              <a:buNone/>
            </a:pPr>
            <a:r>
              <a:t/>
            </a:r>
            <a:endParaRPr sz="2800">
              <a:solidFill>
                <a:srgbClr val="FF0000"/>
              </a:solidFill>
              <a:latin typeface="Times New Roman"/>
              <a:ea typeface="Times New Roman"/>
              <a:cs typeface="Times New Roman"/>
              <a:sym typeface="Times New Roman"/>
            </a:endParaRPr>
          </a:p>
        </p:txBody>
      </p:sp>
      <p:sp>
        <p:nvSpPr>
          <p:cNvPr id="206" name="Google Shape;206;p17"/>
          <p:cNvSpPr txBox="1"/>
          <p:nvPr/>
        </p:nvSpPr>
        <p:spPr>
          <a:xfrm>
            <a:off x="163250" y="4740292"/>
            <a:ext cx="11546700" cy="10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Irrespective of image format the extracted images are converted into G-code. Which is an code given to the 3D printer as an input to get the expected 3D model. </a:t>
            </a:r>
            <a:endParaRPr sz="2400">
              <a:latin typeface="Times New Roman"/>
              <a:ea typeface="Times New Roman"/>
              <a:cs typeface="Times New Roman"/>
              <a:sym typeface="Times New Roman"/>
            </a:endParaRPr>
          </a:p>
        </p:txBody>
      </p:sp>
      <p:sp>
        <p:nvSpPr>
          <p:cNvPr id="207" name="Google Shape;207;p17"/>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208" name="Google Shape;208;p17"/>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209" name="Google Shape;209;p17"/>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210" name="Google Shape;210;p17"/>
          <p:cNvSpPr txBox="1"/>
          <p:nvPr/>
        </p:nvSpPr>
        <p:spPr>
          <a:xfrm>
            <a:off x="2148750" y="6355050"/>
            <a:ext cx="637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300">
                <a:solidFill>
                  <a:srgbClr val="7F7F7F"/>
                </a:solidFill>
                <a:latin typeface="Times New Roman"/>
                <a:ea typeface="Times New Roman"/>
                <a:cs typeface="Times New Roman"/>
                <a:sym typeface="Times New Roman"/>
              </a:rPr>
              <a:t>2532,2535,2784,2861</a:t>
            </a:r>
            <a:endParaRPr sz="13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200">
              <a:latin typeface="Times New Roman"/>
              <a:ea typeface="Times New Roman"/>
              <a:cs typeface="Times New Roman"/>
              <a:sym typeface="Times New Roman"/>
            </a:endParaRPr>
          </a:p>
        </p:txBody>
      </p:sp>
      <p:sp>
        <p:nvSpPr>
          <p:cNvPr id="211" name="Google Shape;211;p17"/>
          <p:cNvSpPr txBox="1"/>
          <p:nvPr/>
        </p:nvSpPr>
        <p:spPr>
          <a:xfrm>
            <a:off x="11032725" y="6324650"/>
            <a:ext cx="89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3CCCC"/>
                </a:solidFill>
                <a:latin typeface="Corbel"/>
                <a:ea typeface="Corbel"/>
                <a:cs typeface="Corbel"/>
                <a:sym typeface="Corbel"/>
              </a:rPr>
              <a:t>              8</a:t>
            </a:r>
            <a:endParaRPr b="0" i="0" sz="1400" u="none" cap="none" strike="noStrike">
              <a:solidFill>
                <a:srgbClr val="33CCCC"/>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212" name="Google Shape;212;p17"/>
          <p:cNvPicPr preferRelativeResize="0"/>
          <p:nvPr/>
        </p:nvPicPr>
        <p:blipFill rotWithShape="1">
          <a:blip r:embed="rId4">
            <a:alphaModFix/>
          </a:blip>
          <a:srcRect b="0" l="0" r="0" t="0"/>
          <a:stretch/>
        </p:blipFill>
        <p:spPr>
          <a:xfrm>
            <a:off x="259100" y="1869875"/>
            <a:ext cx="4241774" cy="2635024"/>
          </a:xfrm>
          <a:prstGeom prst="rect">
            <a:avLst/>
          </a:prstGeom>
          <a:noFill/>
          <a:ln>
            <a:noFill/>
          </a:ln>
        </p:spPr>
      </p:pic>
      <p:sp>
        <p:nvSpPr>
          <p:cNvPr id="213" name="Google Shape;213;p17"/>
          <p:cNvSpPr/>
          <p:nvPr/>
        </p:nvSpPr>
        <p:spPr>
          <a:xfrm>
            <a:off x="4872325" y="2983725"/>
            <a:ext cx="1601400" cy="69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17"/>
          <p:cNvPicPr preferRelativeResize="0"/>
          <p:nvPr/>
        </p:nvPicPr>
        <p:blipFill rotWithShape="1">
          <a:blip r:embed="rId5">
            <a:alphaModFix/>
          </a:blip>
          <a:srcRect b="0" l="0" r="0" t="0"/>
          <a:stretch/>
        </p:blipFill>
        <p:spPr>
          <a:xfrm>
            <a:off x="6868625" y="1859350"/>
            <a:ext cx="4280000" cy="263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500"/>
                                        <p:tgtEl>
                                          <p:spTgt spid="2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cxnSp>
        <p:nvCxnSpPr>
          <p:cNvPr id="220" name="Google Shape;220;p18"/>
          <p:cNvCxnSpPr/>
          <p:nvPr/>
        </p:nvCxnSpPr>
        <p:spPr>
          <a:xfrm flipH="1" rot="10800000">
            <a:off x="1338350" y="1604175"/>
            <a:ext cx="9654000" cy="30300"/>
          </a:xfrm>
          <a:prstGeom prst="straightConnector1">
            <a:avLst/>
          </a:prstGeom>
          <a:noFill/>
          <a:ln cap="flat" cmpd="sng" w="28575">
            <a:solidFill>
              <a:schemeClr val="accent1"/>
            </a:solidFill>
            <a:prstDash val="solid"/>
            <a:round/>
            <a:headEnd len="sm" w="sm" type="none"/>
            <a:tailEnd len="sm" w="sm" type="none"/>
          </a:ln>
        </p:spPr>
      </p:cxnSp>
      <p:sp>
        <p:nvSpPr>
          <p:cNvPr id="221" name="Google Shape;221;p18"/>
          <p:cNvSpPr txBox="1"/>
          <p:nvPr/>
        </p:nvSpPr>
        <p:spPr>
          <a:xfrm>
            <a:off x="4741575" y="753175"/>
            <a:ext cx="60576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Implementation</a:t>
            </a:r>
            <a:endParaRPr sz="2800">
              <a:solidFill>
                <a:srgbClr val="FF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800"/>
              <a:buFont typeface="Arial"/>
              <a:buNone/>
            </a:pPr>
            <a:r>
              <a:t/>
            </a:r>
            <a:endParaRPr sz="2800">
              <a:solidFill>
                <a:srgbClr val="FF0000"/>
              </a:solidFill>
              <a:latin typeface="Times New Roman"/>
              <a:ea typeface="Times New Roman"/>
              <a:cs typeface="Times New Roman"/>
              <a:sym typeface="Times New Roman"/>
            </a:endParaRPr>
          </a:p>
        </p:txBody>
      </p:sp>
      <p:sp>
        <p:nvSpPr>
          <p:cNvPr id="222" name="Google Shape;222;p18"/>
          <p:cNvSpPr txBox="1"/>
          <p:nvPr/>
        </p:nvSpPr>
        <p:spPr>
          <a:xfrm>
            <a:off x="267675" y="5131325"/>
            <a:ext cx="11755711" cy="155586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This is how the whole process works in conversion of an 2D plane image to an 3D model. Where we are able to achieve the G-code which is desired for creating an 3D model.</a:t>
            </a:r>
            <a:endParaRPr i="0" sz="2400" u="none" cap="none" strike="noStrike">
              <a:solidFill>
                <a:srgbClr val="000000"/>
              </a:solidFill>
              <a:latin typeface="Times New Roman"/>
              <a:ea typeface="Times New Roman"/>
              <a:cs typeface="Times New Roman"/>
              <a:sym typeface="Times New Roman"/>
            </a:endParaRPr>
          </a:p>
        </p:txBody>
      </p:sp>
      <p:sp>
        <p:nvSpPr>
          <p:cNvPr id="223" name="Google Shape;223;p18"/>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224" name="Google Shape;224;p18"/>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225" name="Google Shape;225;p18"/>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226" name="Google Shape;226;p18"/>
          <p:cNvSpPr txBox="1"/>
          <p:nvPr/>
        </p:nvSpPr>
        <p:spPr>
          <a:xfrm>
            <a:off x="2148750" y="6355050"/>
            <a:ext cx="6371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500">
                <a:solidFill>
                  <a:srgbClr val="7F7F7F"/>
                </a:solidFill>
                <a:latin typeface="Times New Roman"/>
                <a:ea typeface="Times New Roman"/>
                <a:cs typeface="Times New Roman"/>
                <a:sym typeface="Times New Roman"/>
              </a:rPr>
              <a:t>2532,2535,2784,2861</a:t>
            </a:r>
            <a:endParaRPr sz="15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a:latin typeface="Times New Roman"/>
              <a:ea typeface="Times New Roman"/>
              <a:cs typeface="Times New Roman"/>
              <a:sym typeface="Times New Roman"/>
            </a:endParaRPr>
          </a:p>
        </p:txBody>
      </p:sp>
      <p:sp>
        <p:nvSpPr>
          <p:cNvPr id="227" name="Google Shape;227;p18"/>
          <p:cNvSpPr txBox="1"/>
          <p:nvPr/>
        </p:nvSpPr>
        <p:spPr>
          <a:xfrm>
            <a:off x="11032725" y="6324650"/>
            <a:ext cx="8916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US" sz="1400" u="none" cap="none" strike="noStrike">
                <a:solidFill>
                  <a:srgbClr val="33CCCC"/>
                </a:solidFill>
                <a:latin typeface="Times New Roman"/>
                <a:ea typeface="Times New Roman"/>
                <a:cs typeface="Times New Roman"/>
                <a:sym typeface="Times New Roman"/>
              </a:rPr>
              <a:t>              8</a:t>
            </a:r>
            <a:endParaRPr i="0" sz="1400" u="none" cap="none" strike="noStrike">
              <a:solidFill>
                <a:srgbClr val="33CC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pic>
        <p:nvPicPr>
          <p:cNvPr id="228" name="Google Shape;228;p18"/>
          <p:cNvPicPr preferRelativeResize="0"/>
          <p:nvPr/>
        </p:nvPicPr>
        <p:blipFill rotWithShape="1">
          <a:blip r:embed="rId4">
            <a:alphaModFix/>
          </a:blip>
          <a:srcRect b="0" l="0" r="0" t="0"/>
          <a:stretch/>
        </p:blipFill>
        <p:spPr>
          <a:xfrm>
            <a:off x="326900" y="1797400"/>
            <a:ext cx="3302775" cy="3175950"/>
          </a:xfrm>
          <a:prstGeom prst="rect">
            <a:avLst/>
          </a:prstGeom>
          <a:noFill/>
          <a:ln>
            <a:noFill/>
          </a:ln>
        </p:spPr>
      </p:pic>
      <p:sp>
        <p:nvSpPr>
          <p:cNvPr id="229" name="Google Shape;229;p18"/>
          <p:cNvSpPr/>
          <p:nvPr/>
        </p:nvSpPr>
        <p:spPr>
          <a:xfrm flipH="1" rot="10800000">
            <a:off x="3822088" y="3254558"/>
            <a:ext cx="838500" cy="34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0" name="Google Shape;230;p18"/>
          <p:cNvPicPr preferRelativeResize="0"/>
          <p:nvPr/>
        </p:nvPicPr>
        <p:blipFill rotWithShape="1">
          <a:blip r:embed="rId5">
            <a:alphaModFix/>
          </a:blip>
          <a:srcRect b="0" l="0" r="0" t="0"/>
          <a:stretch/>
        </p:blipFill>
        <p:spPr>
          <a:xfrm>
            <a:off x="4852988" y="2163850"/>
            <a:ext cx="2486025" cy="2443050"/>
          </a:xfrm>
          <a:prstGeom prst="rect">
            <a:avLst/>
          </a:prstGeom>
          <a:noFill/>
          <a:ln>
            <a:noFill/>
          </a:ln>
        </p:spPr>
      </p:pic>
      <p:sp>
        <p:nvSpPr>
          <p:cNvPr id="231" name="Google Shape;231;p18"/>
          <p:cNvSpPr/>
          <p:nvPr/>
        </p:nvSpPr>
        <p:spPr>
          <a:xfrm>
            <a:off x="7581563" y="3254550"/>
            <a:ext cx="906300" cy="34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18"/>
          <p:cNvPicPr preferRelativeResize="0"/>
          <p:nvPr/>
        </p:nvPicPr>
        <p:blipFill rotWithShape="1">
          <a:blip r:embed="rId6">
            <a:alphaModFix/>
          </a:blip>
          <a:srcRect b="0" l="0" r="0" t="0"/>
          <a:stretch/>
        </p:blipFill>
        <p:spPr>
          <a:xfrm>
            <a:off x="8730400" y="1797400"/>
            <a:ext cx="3135850" cy="317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40" name="Google Shape;240;p8"/>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 applications of creating a 3D model prototype from a photo include:</a:t>
            </a:r>
            <a:endParaRPr b="0" i="0" sz="24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1200"/>
              </a:spcBef>
              <a:spcAft>
                <a:spcPts val="0"/>
              </a:spcAft>
              <a:buClr>
                <a:schemeClr val="dk1"/>
              </a:buClr>
              <a:buSzPts val="1100"/>
              <a:buFont typeface="Times New Roman"/>
              <a:buChar char="➢"/>
            </a:pPr>
            <a:r>
              <a:rPr b="0" i="0" lang="en-US" sz="2400" u="none" cap="none" strike="noStrike">
                <a:solidFill>
                  <a:schemeClr val="dk1"/>
                </a:solidFill>
                <a:latin typeface="Times New Roman"/>
                <a:ea typeface="Times New Roman"/>
                <a:cs typeface="Times New Roman"/>
                <a:sym typeface="Times New Roman"/>
              </a:rPr>
              <a:t>Architecture and construction</a:t>
            </a:r>
            <a:endParaRPr b="0" i="0" sz="24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dk1"/>
              </a:buClr>
              <a:buSzPts val="1100"/>
              <a:buFont typeface="Times New Roman"/>
              <a:buChar char="➢"/>
            </a:pPr>
            <a:r>
              <a:rPr b="0" i="0" lang="en-US" sz="2400" u="none" cap="none" strike="noStrike">
                <a:solidFill>
                  <a:schemeClr val="dk1"/>
                </a:solidFill>
                <a:latin typeface="Times New Roman"/>
                <a:ea typeface="Times New Roman"/>
                <a:cs typeface="Times New Roman"/>
                <a:sym typeface="Times New Roman"/>
              </a:rPr>
              <a:t>Film and gaming</a:t>
            </a:r>
            <a:endParaRPr b="0" i="0" sz="24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dk1"/>
              </a:buClr>
              <a:buSzPts val="1100"/>
              <a:buFont typeface="Times New Roman"/>
              <a:buChar char="➢"/>
            </a:pPr>
            <a:r>
              <a:rPr b="0" i="0" lang="en-US" sz="2400" u="none" cap="none" strike="noStrike">
                <a:solidFill>
                  <a:schemeClr val="dk1"/>
                </a:solidFill>
                <a:latin typeface="Times New Roman"/>
                <a:ea typeface="Times New Roman"/>
                <a:cs typeface="Times New Roman"/>
                <a:sym typeface="Times New Roman"/>
              </a:rPr>
              <a:t>Cultural heritage preservation</a:t>
            </a:r>
            <a:endParaRPr b="0" i="0" sz="24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dk1"/>
              </a:buClr>
              <a:buSzPts val="1100"/>
              <a:buFont typeface="Times New Roman"/>
              <a:buChar char="➢"/>
            </a:pPr>
            <a:r>
              <a:rPr b="0" i="0" lang="en-US" sz="2400" u="none" cap="none" strike="noStrike">
                <a:solidFill>
                  <a:schemeClr val="dk1"/>
                </a:solidFill>
                <a:latin typeface="Times New Roman"/>
                <a:ea typeface="Times New Roman"/>
                <a:cs typeface="Times New Roman"/>
                <a:sym typeface="Times New Roman"/>
              </a:rPr>
              <a:t>Product design and prototyping</a:t>
            </a:r>
            <a:endParaRPr b="0" i="0" sz="2400" u="none" cap="none" strike="noStrike">
              <a:solidFill>
                <a:schemeClr val="dk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dk1"/>
              </a:buClr>
              <a:buSzPts val="1100"/>
              <a:buFont typeface="Times New Roman"/>
              <a:buChar char="➢"/>
            </a:pPr>
            <a:r>
              <a:rPr b="0" i="0" lang="en-US" sz="2400" u="none" cap="none" strike="noStrike">
                <a:solidFill>
                  <a:schemeClr val="dk1"/>
                </a:solidFill>
                <a:latin typeface="Times New Roman"/>
                <a:ea typeface="Times New Roman"/>
                <a:cs typeface="Times New Roman"/>
                <a:sym typeface="Times New Roman"/>
              </a:rPr>
              <a:t>Virtual and augmented reality</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41" name="Google Shape;241;p8"/>
          <p:cNvSpPr txBox="1"/>
          <p:nvPr/>
        </p:nvSpPr>
        <p:spPr>
          <a:xfrm>
            <a:off x="2895600" y="990600"/>
            <a:ext cx="78486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Applications/Use Cases</a:t>
            </a:r>
            <a:endParaRPr b="0" i="0" sz="2800" u="none" cap="none" strike="noStrike">
              <a:solidFill>
                <a:srgbClr val="000000"/>
              </a:solidFill>
              <a:latin typeface="Times New Roman"/>
              <a:ea typeface="Times New Roman"/>
              <a:cs typeface="Times New Roman"/>
              <a:sym typeface="Times New Roman"/>
            </a:endParaRPr>
          </a:p>
        </p:txBody>
      </p:sp>
      <p:sp>
        <p:nvSpPr>
          <p:cNvPr id="242" name="Google Shape;242;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200">
                <a:latin typeface="Times New Roman"/>
                <a:ea typeface="Times New Roman"/>
                <a:cs typeface="Times New Roman"/>
                <a:sym typeface="Times New Roman"/>
              </a:rPr>
              <a:t>2532,2535,2784,2861</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43" name="Google Shape;243;p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4" name="Google Shape;244;p8"/>
          <p:cNvSpPr txBox="1"/>
          <p:nvPr/>
        </p:nvSpPr>
        <p:spPr>
          <a:xfrm>
            <a:off x="76200" y="106241"/>
            <a:ext cx="388295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245" name="Google Shape;245;p8"/>
          <p:cNvPicPr preferRelativeResize="0"/>
          <p:nvPr/>
        </p:nvPicPr>
        <p:blipFill rotWithShape="1">
          <a:blip r:embed="rId3">
            <a:alphaModFix/>
          </a:blip>
          <a:srcRect b="0" l="0" r="0" t="0"/>
          <a:stretch/>
        </p:blipFill>
        <p:spPr>
          <a:xfrm>
            <a:off x="11037572" y="-21424"/>
            <a:ext cx="1140051" cy="1012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53" name="Google Shape;253;p9"/>
          <p:cNvSpPr txBox="1"/>
          <p:nvPr/>
        </p:nvSpPr>
        <p:spPr>
          <a:xfrm>
            <a:off x="1905000" y="1143002"/>
            <a:ext cx="87630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i="0" lang="en-US" sz="2800" u="none" cap="none" strike="noStrike">
                <a:solidFill>
                  <a:srgbClr val="FF0000"/>
                </a:solidFill>
                <a:latin typeface="Times New Roman"/>
                <a:ea typeface="Times New Roman"/>
                <a:cs typeface="Times New Roman"/>
                <a:sym typeface="Times New Roman"/>
              </a:rPr>
              <a:t>Expected Deliverables</a:t>
            </a:r>
            <a:endParaRPr i="0" sz="2800" u="none" cap="none" strike="noStrike">
              <a:solidFill>
                <a:srgbClr val="000000"/>
              </a:solidFill>
              <a:latin typeface="Times New Roman"/>
              <a:ea typeface="Times New Roman"/>
              <a:cs typeface="Times New Roman"/>
              <a:sym typeface="Times New Roman"/>
            </a:endParaRPr>
          </a:p>
        </p:txBody>
      </p:sp>
      <p:sp>
        <p:nvSpPr>
          <p:cNvPr id="254" name="Google Shape;254;p9"/>
          <p:cNvSpPr txBox="1"/>
          <p:nvPr/>
        </p:nvSpPr>
        <p:spPr>
          <a:xfrm>
            <a:off x="204281" y="1752600"/>
            <a:ext cx="11987719" cy="8065008"/>
          </a:xfrm>
          <a:prstGeom prst="rect">
            <a:avLst/>
          </a:prstGeom>
          <a:noFill/>
          <a:ln>
            <a:noFill/>
          </a:ln>
        </p:spPr>
        <p:txBody>
          <a:bodyPr anchorCtr="0" anchor="t" bIns="45700" lIns="91425" spcFirstLastPara="1" rIns="91425" wrap="square" tIns="45700">
            <a:noAutofit/>
          </a:bodyPr>
          <a:lstStyle/>
          <a:p>
            <a:pPr indent="-457200" lvl="0" marL="800091" marR="0" rtl="0" algn="just">
              <a:lnSpc>
                <a:spcPct val="100000"/>
              </a:lnSpc>
              <a:spcBef>
                <a:spcPts val="0"/>
              </a:spcBef>
              <a:spcAft>
                <a:spcPts val="0"/>
              </a:spcAft>
              <a:buClr>
                <a:schemeClr val="dk1"/>
              </a:buClr>
              <a:buSzPts val="2400"/>
              <a:buFont typeface="Times New Roman"/>
              <a:buChar char="➢"/>
            </a:pPr>
            <a:r>
              <a:rPr i="0" lang="en-US" sz="2400" u="none" cap="none" strike="noStrike">
                <a:solidFill>
                  <a:schemeClr val="dk1"/>
                </a:solidFill>
                <a:latin typeface="Times New Roman"/>
                <a:ea typeface="Times New Roman"/>
                <a:cs typeface="Times New Roman"/>
                <a:sym typeface="Times New Roman"/>
              </a:rPr>
              <a:t>A 3D model of the face</a:t>
            </a:r>
            <a:endParaRPr sz="2400">
              <a:solidFill>
                <a:schemeClr val="dk1"/>
              </a:solidFill>
              <a:latin typeface="Times New Roman"/>
              <a:ea typeface="Times New Roman"/>
              <a:cs typeface="Times New Roman"/>
              <a:sym typeface="Times New Roman"/>
            </a:endParaRPr>
          </a:p>
          <a:p>
            <a:pPr indent="-457200" lvl="0" marL="800091" marR="0" rtl="0" algn="just">
              <a:lnSpc>
                <a:spcPct val="100000"/>
              </a:lnSpc>
              <a:spcBef>
                <a:spcPts val="0"/>
              </a:spcBef>
              <a:spcAft>
                <a:spcPts val="0"/>
              </a:spcAft>
              <a:buClr>
                <a:schemeClr val="dk1"/>
              </a:buClr>
              <a:buSzPts val="2400"/>
              <a:buFont typeface="Times New Roman"/>
              <a:buChar char="➢"/>
            </a:pPr>
            <a:r>
              <a:rPr i="0" lang="en-US" sz="2400" u="none" cap="none" strike="noStrike">
                <a:solidFill>
                  <a:schemeClr val="dk1"/>
                </a:solidFill>
                <a:latin typeface="Times New Roman"/>
                <a:ea typeface="Times New Roman"/>
                <a:cs typeface="Times New Roman"/>
                <a:sym typeface="Times New Roman"/>
              </a:rPr>
              <a:t>G code file </a:t>
            </a:r>
            <a:endParaRPr sz="2400">
              <a:solidFill>
                <a:schemeClr val="dk1"/>
              </a:solidFill>
              <a:latin typeface="Times New Roman"/>
              <a:ea typeface="Times New Roman"/>
              <a:cs typeface="Times New Roman"/>
              <a:sym typeface="Times New Roman"/>
            </a:endParaRPr>
          </a:p>
          <a:p>
            <a:pPr indent="-457200" lvl="0" marL="800091" marR="0" rtl="0" algn="just">
              <a:lnSpc>
                <a:spcPct val="100000"/>
              </a:lnSpc>
              <a:spcBef>
                <a:spcPts val="0"/>
              </a:spcBef>
              <a:spcAft>
                <a:spcPts val="0"/>
              </a:spcAft>
              <a:buClr>
                <a:schemeClr val="dk1"/>
              </a:buClr>
              <a:buSzPts val="2400"/>
              <a:buFont typeface="Times New Roman"/>
              <a:buChar char="➢"/>
            </a:pPr>
            <a:r>
              <a:rPr i="0" lang="en-US" sz="2400" u="none" cap="none" strike="noStrike">
                <a:solidFill>
                  <a:schemeClr val="dk1"/>
                </a:solidFill>
                <a:latin typeface="Times New Roman"/>
                <a:ea typeface="Times New Roman"/>
                <a:cs typeface="Times New Roman"/>
                <a:sym typeface="Times New Roman"/>
              </a:rPr>
              <a:t>User interface </a:t>
            </a:r>
            <a:endParaRPr sz="2400">
              <a:solidFill>
                <a:schemeClr val="dk1"/>
              </a:solidFill>
              <a:latin typeface="Times New Roman"/>
              <a:ea typeface="Times New Roman"/>
              <a:cs typeface="Times New Roman"/>
              <a:sym typeface="Times New Roman"/>
            </a:endParaRPr>
          </a:p>
          <a:p>
            <a:pPr indent="-457200" lvl="0" marL="800091" marR="0" rtl="0" algn="just">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Performance metrics</a:t>
            </a:r>
            <a:endParaRPr sz="2400">
              <a:solidFill>
                <a:schemeClr val="dk1"/>
              </a:solidFill>
              <a:latin typeface="Times New Roman"/>
              <a:ea typeface="Times New Roman"/>
              <a:cs typeface="Times New Roman"/>
              <a:sym typeface="Times New Roman"/>
            </a:endParaRPr>
          </a:p>
          <a:p>
            <a:pPr indent="-457200" lvl="0" marL="800091" marR="0" rtl="0" algn="just">
              <a:lnSpc>
                <a:spcPct val="100000"/>
              </a:lnSpc>
              <a:spcBef>
                <a:spcPts val="0"/>
              </a:spcBef>
              <a:spcAft>
                <a:spcPts val="0"/>
              </a:spcAft>
              <a:buClr>
                <a:schemeClr val="dk1"/>
              </a:buClr>
              <a:buSzPts val="2400"/>
              <a:buFont typeface="Times New Roman"/>
              <a:buChar char="➢"/>
            </a:pPr>
            <a:r>
              <a:rPr i="0" lang="en-US" sz="2400" u="none" cap="none" strike="noStrike">
                <a:solidFill>
                  <a:schemeClr val="dk1"/>
                </a:solidFill>
                <a:latin typeface="Times New Roman"/>
                <a:ea typeface="Times New Roman"/>
                <a:cs typeface="Times New Roman"/>
                <a:sym typeface="Times New Roman"/>
              </a:rPr>
              <a:t>Validation</a:t>
            </a:r>
            <a:endParaRPr sz="2400">
              <a:solidFill>
                <a:schemeClr val="dk1"/>
              </a:solidFill>
              <a:latin typeface="Times New Roman"/>
              <a:ea typeface="Times New Roman"/>
              <a:cs typeface="Times New Roman"/>
              <a:sym typeface="Times New Roman"/>
            </a:endParaRPr>
          </a:p>
          <a:p>
            <a:pPr indent="-457200" lvl="0" marL="800091" marR="0" rtl="0" algn="just">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Documentation</a:t>
            </a:r>
            <a:endParaRPr i="0" sz="2400" u="none" cap="none" strike="noStrike">
              <a:solidFill>
                <a:schemeClr val="dk1"/>
              </a:solidFill>
              <a:latin typeface="Times New Roman"/>
              <a:ea typeface="Times New Roman"/>
              <a:cs typeface="Times New Roman"/>
              <a:sym typeface="Times New Roman"/>
            </a:endParaRPr>
          </a:p>
        </p:txBody>
      </p:sp>
      <p:sp>
        <p:nvSpPr>
          <p:cNvPr id="255" name="Google Shape;255;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256" name="Google Shape;256;p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57" name="Google Shape;257;p9"/>
          <p:cNvSpPr txBox="1"/>
          <p:nvPr/>
        </p:nvSpPr>
        <p:spPr>
          <a:xfrm>
            <a:off x="76200" y="106241"/>
            <a:ext cx="379306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258" name="Google Shape;258;p9"/>
          <p:cNvPicPr preferRelativeResize="0"/>
          <p:nvPr/>
        </p:nvPicPr>
        <p:blipFill rotWithShape="1">
          <a:blip r:embed="rId3">
            <a:alphaModFix/>
          </a:blip>
          <a:srcRect b="0" l="0" r="0" t="0"/>
          <a:stretch/>
        </p:blipFill>
        <p:spPr>
          <a:xfrm>
            <a:off x="11051949" y="0"/>
            <a:ext cx="1140051" cy="1012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
          <p:cNvSpPr/>
          <p:nvPr/>
        </p:nvSpPr>
        <p:spPr>
          <a:xfrm>
            <a:off x="3048000" y="9420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64" name="Google Shape;264;p10"/>
          <p:cNvSpPr txBox="1"/>
          <p:nvPr/>
        </p:nvSpPr>
        <p:spPr>
          <a:xfrm>
            <a:off x="3048000" y="418874"/>
            <a:ext cx="77724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i="0" lang="en-US" sz="2800" u="none" cap="none" strike="noStrike">
                <a:solidFill>
                  <a:srgbClr val="FF0000"/>
                </a:solidFill>
                <a:latin typeface="Times New Roman"/>
                <a:ea typeface="Times New Roman"/>
                <a:cs typeface="Times New Roman"/>
                <a:sym typeface="Times New Roman"/>
              </a:rPr>
              <a:t>Capstone (Phase-I &amp; Phase-II) Project Timeline</a:t>
            </a:r>
            <a:endParaRPr i="0" sz="2800" u="none" cap="none" strike="noStrike">
              <a:solidFill>
                <a:srgbClr val="000000"/>
              </a:solidFill>
              <a:latin typeface="Times New Roman"/>
              <a:ea typeface="Times New Roman"/>
              <a:cs typeface="Times New Roman"/>
              <a:sym typeface="Times New Roman"/>
            </a:endParaRPr>
          </a:p>
        </p:txBody>
      </p:sp>
      <p:sp>
        <p:nvSpPr>
          <p:cNvPr id="265" name="Google Shape;265;p10"/>
          <p:cNvSpPr txBox="1"/>
          <p:nvPr/>
        </p:nvSpPr>
        <p:spPr>
          <a:xfrm>
            <a:off x="2133601" y="1905001"/>
            <a:ext cx="8839200" cy="109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265113" lvl="1" marL="1077913"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266" name="Google Shape;266;p10"/>
          <p:cNvSpPr txBox="1"/>
          <p:nvPr>
            <p:ph idx="11" type="ftr"/>
          </p:nvPr>
        </p:nvSpPr>
        <p:spPr>
          <a:xfrm>
            <a:off x="4304093" y="6492875"/>
            <a:ext cx="5911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267" name="Google Shape;267;p1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68" name="Google Shape;268;p10"/>
          <p:cNvSpPr txBox="1"/>
          <p:nvPr/>
        </p:nvSpPr>
        <p:spPr>
          <a:xfrm>
            <a:off x="76200" y="1062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US">
                <a:solidFill>
                  <a:srgbClr val="888888"/>
                </a:solidFill>
                <a:latin typeface="Times New Roman"/>
                <a:ea typeface="Times New Roman"/>
                <a:cs typeface="Times New Roman"/>
                <a:sym typeface="Times New Roman"/>
              </a:rPr>
              <a:t>An Entity to 3D Model Prototype from a Photo</a:t>
            </a:r>
            <a:endParaRPr>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a:solidFill>
                <a:srgbClr val="888888"/>
              </a:solidFill>
              <a:latin typeface="Times New Roman"/>
              <a:ea typeface="Times New Roman"/>
              <a:cs typeface="Times New Roman"/>
              <a:sym typeface="Times New Roman"/>
            </a:endParaRPr>
          </a:p>
        </p:txBody>
      </p:sp>
      <p:pic>
        <p:nvPicPr>
          <p:cNvPr id="269" name="Google Shape;269;p10"/>
          <p:cNvPicPr preferRelativeResize="0"/>
          <p:nvPr/>
        </p:nvPicPr>
        <p:blipFill rotWithShape="1">
          <a:blip r:embed="rId3">
            <a:alphaModFix/>
          </a:blip>
          <a:srcRect b="0" l="0" r="0" t="0"/>
          <a:stretch/>
        </p:blipFill>
        <p:spPr>
          <a:xfrm>
            <a:off x="11051949" y="21384"/>
            <a:ext cx="1140051" cy="1012024"/>
          </a:xfrm>
          <a:prstGeom prst="rect">
            <a:avLst/>
          </a:prstGeom>
          <a:noFill/>
          <a:ln>
            <a:noFill/>
          </a:ln>
        </p:spPr>
      </p:pic>
      <p:pic>
        <p:nvPicPr>
          <p:cNvPr id="270" name="Google Shape;270;p10"/>
          <p:cNvPicPr preferRelativeResize="0"/>
          <p:nvPr/>
        </p:nvPicPr>
        <p:blipFill>
          <a:blip r:embed="rId4">
            <a:alphaModFix/>
          </a:blip>
          <a:stretch>
            <a:fillRect/>
          </a:stretch>
        </p:blipFill>
        <p:spPr>
          <a:xfrm>
            <a:off x="381000" y="1033400"/>
            <a:ext cx="11429999" cy="5252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76" name="Google Shape;276;p11"/>
          <p:cNvSpPr txBox="1"/>
          <p:nvPr/>
        </p:nvSpPr>
        <p:spPr>
          <a:xfrm>
            <a:off x="2895600" y="1143002"/>
            <a:ext cx="77724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i="0" lang="en-US" sz="2800" u="none" cap="none" strike="noStrike">
                <a:solidFill>
                  <a:srgbClr val="FF0000"/>
                </a:solidFill>
                <a:latin typeface="Times New Roman"/>
                <a:ea typeface="Times New Roman"/>
                <a:cs typeface="Times New Roman"/>
                <a:sym typeface="Times New Roman"/>
              </a:rPr>
              <a:t>Any other information</a:t>
            </a:r>
            <a:endParaRPr i="0" sz="2800" u="none" cap="none" strike="noStrike">
              <a:solidFill>
                <a:srgbClr val="000000"/>
              </a:solidFill>
              <a:latin typeface="Times New Roman"/>
              <a:ea typeface="Times New Roman"/>
              <a:cs typeface="Times New Roman"/>
              <a:sym typeface="Times New Roman"/>
            </a:endParaRPr>
          </a:p>
        </p:txBody>
      </p:sp>
      <p:sp>
        <p:nvSpPr>
          <p:cNvPr id="277" name="Google Shape;277;p11"/>
          <p:cNvSpPr txBox="1"/>
          <p:nvPr/>
        </p:nvSpPr>
        <p:spPr>
          <a:xfrm>
            <a:off x="2133600" y="1905067"/>
            <a:ext cx="8839200" cy="44514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000000"/>
              </a:buClr>
              <a:buSzPts val="2400"/>
              <a:buFont typeface="Times New Roman"/>
              <a:buChar char="➢"/>
            </a:pPr>
            <a:r>
              <a:rPr lang="en-US" sz="2400">
                <a:latin typeface="Times New Roman"/>
                <a:ea typeface="Times New Roman"/>
                <a:cs typeface="Times New Roman"/>
                <a:sym typeface="Times New Roman"/>
              </a:rPr>
              <a:t>3D Scanning</a:t>
            </a:r>
            <a:endParaRPr sz="2400">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3D Modeling Techniques</a:t>
            </a:r>
            <a:endParaRPr sz="2400">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Texturing and Materials</a:t>
            </a:r>
            <a:endParaRPr sz="2400">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Animation and Rigging</a:t>
            </a:r>
            <a:endParaRPr sz="2400">
              <a:latin typeface="Times New Roman"/>
              <a:ea typeface="Times New Roman"/>
              <a:cs typeface="Times New Roman"/>
              <a:sym typeface="Times New Roman"/>
            </a:endParaRPr>
          </a:p>
        </p:txBody>
      </p:sp>
      <p:sp>
        <p:nvSpPr>
          <p:cNvPr id="278" name="Google Shape;278;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279" name="Google Shape;279;p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80" name="Google Shape;280;p11"/>
          <p:cNvSpPr txBox="1"/>
          <p:nvPr/>
        </p:nvSpPr>
        <p:spPr>
          <a:xfrm>
            <a:off x="76200" y="1062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US">
                <a:solidFill>
                  <a:srgbClr val="888888"/>
                </a:solidFill>
                <a:latin typeface="Times New Roman"/>
                <a:ea typeface="Times New Roman"/>
                <a:cs typeface="Times New Roman"/>
                <a:sym typeface="Times New Roman"/>
              </a:rPr>
              <a:t>An Entity to 3D Model Prototype from a Photo</a:t>
            </a:r>
            <a:endParaRPr>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a:solidFill>
                <a:srgbClr val="888888"/>
              </a:solidFill>
              <a:latin typeface="Times New Roman"/>
              <a:ea typeface="Times New Roman"/>
              <a:cs typeface="Times New Roman"/>
              <a:sym typeface="Times New Roman"/>
            </a:endParaRPr>
          </a:p>
        </p:txBody>
      </p:sp>
      <p:pic>
        <p:nvPicPr>
          <p:cNvPr id="281" name="Google Shape;281;p11"/>
          <p:cNvPicPr preferRelativeResize="0"/>
          <p:nvPr/>
        </p:nvPicPr>
        <p:blipFill rotWithShape="1">
          <a:blip r:embed="rId3">
            <a:alphaModFix/>
          </a:blip>
          <a:srcRect b="0" l="0" r="0" t="0"/>
          <a:stretch/>
        </p:blipFill>
        <p:spPr>
          <a:xfrm>
            <a:off x="10948358" y="37381"/>
            <a:ext cx="1140051" cy="1012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0643160921_4_1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87" name="Google Shape;287;g20643160921_4_13"/>
          <p:cNvSpPr txBox="1"/>
          <p:nvPr/>
        </p:nvSpPr>
        <p:spPr>
          <a:xfrm>
            <a:off x="2895600" y="1143002"/>
            <a:ext cx="77724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lang="en-US" sz="2800">
                <a:solidFill>
                  <a:srgbClr val="FF0000"/>
                </a:solidFill>
                <a:latin typeface="Times New Roman"/>
                <a:ea typeface="Times New Roman"/>
                <a:cs typeface="Times New Roman"/>
                <a:sym typeface="Times New Roman"/>
              </a:rPr>
              <a:t>References</a:t>
            </a:r>
            <a:endParaRPr i="0" sz="2800" u="none" cap="none" strike="noStrike">
              <a:solidFill>
                <a:srgbClr val="000000"/>
              </a:solidFill>
              <a:latin typeface="Times New Roman"/>
              <a:ea typeface="Times New Roman"/>
              <a:cs typeface="Times New Roman"/>
              <a:sym typeface="Times New Roman"/>
            </a:endParaRPr>
          </a:p>
        </p:txBody>
      </p:sp>
      <p:sp>
        <p:nvSpPr>
          <p:cNvPr id="288" name="Google Shape;288;g20643160921_4_13"/>
          <p:cNvSpPr txBox="1"/>
          <p:nvPr/>
        </p:nvSpPr>
        <p:spPr>
          <a:xfrm>
            <a:off x="325500" y="1905075"/>
            <a:ext cx="11579100" cy="44514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0"/>
              </a:spcBef>
              <a:spcAft>
                <a:spcPts val="0"/>
              </a:spcAft>
              <a:buClr>
                <a:srgbClr val="6D9EEB"/>
              </a:buClr>
              <a:buSzPts val="2400"/>
              <a:buFont typeface="Times New Roman"/>
              <a:buChar char="➢"/>
            </a:pPr>
            <a:r>
              <a:rPr lang="en-US" sz="2400" u="sng">
                <a:solidFill>
                  <a:srgbClr val="6D9EEB"/>
                </a:solidFill>
                <a:latin typeface="Times New Roman"/>
                <a:ea typeface="Times New Roman"/>
                <a:cs typeface="Times New Roman"/>
                <a:sym typeface="Times New Roman"/>
                <a:hlinkClick r:id="rId3">
                  <a:extLst>
                    <a:ext uri="{A12FA001-AC4F-418D-AE19-62706E023703}">
                      <ahyp:hlinkClr val="tx"/>
                    </a:ext>
                  </a:extLst>
                </a:hlinkClick>
              </a:rPr>
              <a:t>https://machinelearningmastery.com/how-to-perform-face-detection-with-classical-and-deep-learning-methods-in-python-with-keras/</a:t>
            </a:r>
            <a:endParaRPr sz="2400">
              <a:solidFill>
                <a:srgbClr val="6D9EEB"/>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sz="2400">
              <a:solidFill>
                <a:srgbClr val="6D9EEB"/>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6D9EEB"/>
              </a:buClr>
              <a:buSzPts val="2400"/>
              <a:buFont typeface="Times New Roman"/>
              <a:buChar char="➢"/>
            </a:pPr>
            <a:r>
              <a:rPr lang="en-US" sz="2400" u="sng">
                <a:solidFill>
                  <a:srgbClr val="6D9EEB"/>
                </a:solidFill>
                <a:latin typeface="Times New Roman"/>
                <a:ea typeface="Times New Roman"/>
                <a:cs typeface="Times New Roman"/>
                <a:sym typeface="Times New Roman"/>
                <a:hlinkClick r:id="rId4">
                  <a:extLst>
                    <a:ext uri="{A12FA001-AC4F-418D-AE19-62706E023703}">
                      <ahyp:hlinkClr val="tx"/>
                    </a:ext>
                  </a:extLst>
                </a:hlinkClick>
              </a:rPr>
              <a:t>https://towardsdatascience.com/detecting-facial-features-using-deep-learning-2e23c8660a7a</a:t>
            </a:r>
            <a:endParaRPr sz="2400">
              <a:solidFill>
                <a:srgbClr val="6D9EEB"/>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sz="2400">
              <a:solidFill>
                <a:srgbClr val="6D9EEB"/>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6D9EEB"/>
              </a:buClr>
              <a:buSzPts val="2400"/>
              <a:buFont typeface="Times New Roman"/>
              <a:buChar char="➢"/>
            </a:pPr>
            <a:r>
              <a:rPr lang="en-US" sz="2400" u="sng">
                <a:solidFill>
                  <a:srgbClr val="6D9EEB"/>
                </a:solidFill>
                <a:latin typeface="Times New Roman"/>
                <a:ea typeface="Times New Roman"/>
                <a:cs typeface="Times New Roman"/>
                <a:sym typeface="Times New Roman"/>
                <a:hlinkClick r:id="rId5">
                  <a:extLst>
                    <a:ext uri="{A12FA001-AC4F-418D-AE19-62706E023703}">
                      <ahyp:hlinkClr val="tx"/>
                    </a:ext>
                  </a:extLst>
                </a:hlinkClick>
              </a:rPr>
              <a:t>https://www.researchgate.net/publication/337465633_Design_Implementation_and_Analysis_of_a_Low_Cost_Drawing_Bot_for_Educational_Purpose</a:t>
            </a:r>
            <a:endParaRPr sz="2400">
              <a:solidFill>
                <a:srgbClr val="6D9EEB"/>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sz="2400">
              <a:solidFill>
                <a:srgbClr val="6D9EEB"/>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6D9EEB"/>
              </a:buClr>
              <a:buSzPts val="2400"/>
              <a:buFont typeface="Times New Roman"/>
              <a:buChar char="➢"/>
            </a:pPr>
            <a:r>
              <a:rPr lang="en-US" sz="2400" u="sng">
                <a:solidFill>
                  <a:srgbClr val="6D9EEB"/>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https://www.researchgate.net/publication/331688882_G-code_Modeling_for_3D_Printer_Quality_Assessment</a:t>
            </a:r>
            <a:br>
              <a:rPr lang="en-US" sz="2400">
                <a:solidFill>
                  <a:srgbClr val="6D9EEB"/>
                </a:solidFill>
                <a:latin typeface="Times New Roman"/>
                <a:ea typeface="Times New Roman"/>
                <a:cs typeface="Times New Roman"/>
                <a:sym typeface="Times New Roman"/>
              </a:rPr>
            </a:br>
            <a:endParaRPr sz="2400">
              <a:solidFill>
                <a:srgbClr val="6D9EEB"/>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289" name="Google Shape;289;g20643160921_4_13"/>
          <p:cNvSpPr txBox="1"/>
          <p:nvPr>
            <p:ph idx="11" type="ftr"/>
          </p:nvPr>
        </p:nvSpPr>
        <p:spPr>
          <a:xfrm>
            <a:off x="3869268" y="6356350"/>
            <a:ext cx="5911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290" name="Google Shape;290;g20643160921_4_1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91" name="Google Shape;291;g20643160921_4_13"/>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US">
                <a:solidFill>
                  <a:srgbClr val="888888"/>
                </a:solidFill>
                <a:latin typeface="Times New Roman"/>
                <a:ea typeface="Times New Roman"/>
                <a:cs typeface="Times New Roman"/>
                <a:sym typeface="Times New Roman"/>
              </a:rPr>
              <a:t>An Entity to 3D Model Prototype from a Photo</a:t>
            </a:r>
            <a:endParaRPr>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a:solidFill>
                <a:srgbClr val="888888"/>
              </a:solidFill>
              <a:latin typeface="Times New Roman"/>
              <a:ea typeface="Times New Roman"/>
              <a:cs typeface="Times New Roman"/>
              <a:sym typeface="Times New Roman"/>
            </a:endParaRPr>
          </a:p>
        </p:txBody>
      </p:sp>
      <p:pic>
        <p:nvPicPr>
          <p:cNvPr id="292" name="Google Shape;292;g20643160921_4_13"/>
          <p:cNvPicPr preferRelativeResize="0"/>
          <p:nvPr/>
        </p:nvPicPr>
        <p:blipFill rotWithShape="1">
          <a:blip r:embed="rId7">
            <a:alphaModFix/>
          </a:blip>
          <a:srcRect b="0" l="0" r="0" t="0"/>
          <a:stretch/>
        </p:blipFill>
        <p:spPr>
          <a:xfrm>
            <a:off x="10948358" y="37381"/>
            <a:ext cx="1140051" cy="1012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0643160921_4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98" name="Google Shape;298;g20643160921_4_0"/>
          <p:cNvSpPr txBox="1"/>
          <p:nvPr/>
        </p:nvSpPr>
        <p:spPr>
          <a:xfrm>
            <a:off x="2895600" y="1143002"/>
            <a:ext cx="77724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lang="en-US" sz="2800">
                <a:solidFill>
                  <a:srgbClr val="FF0000"/>
                </a:solidFill>
                <a:latin typeface="Times New Roman"/>
                <a:ea typeface="Times New Roman"/>
                <a:cs typeface="Times New Roman"/>
                <a:sym typeface="Times New Roman"/>
              </a:rPr>
              <a:t>Conclusion</a:t>
            </a:r>
            <a:endParaRPr i="0" sz="2800" u="none" cap="none" strike="noStrike">
              <a:solidFill>
                <a:srgbClr val="000000"/>
              </a:solidFill>
              <a:latin typeface="Times New Roman"/>
              <a:ea typeface="Times New Roman"/>
              <a:cs typeface="Times New Roman"/>
              <a:sym typeface="Times New Roman"/>
            </a:endParaRPr>
          </a:p>
        </p:txBody>
      </p:sp>
      <p:sp>
        <p:nvSpPr>
          <p:cNvPr id="299" name="Google Shape;299;g20643160921_4_0"/>
          <p:cNvSpPr txBox="1"/>
          <p:nvPr/>
        </p:nvSpPr>
        <p:spPr>
          <a:xfrm>
            <a:off x="2133600" y="1905067"/>
            <a:ext cx="8839200" cy="44514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None/>
            </a:pPr>
            <a:r>
              <a:rPr lang="en-US" sz="2400">
                <a:latin typeface="Times New Roman"/>
                <a:ea typeface="Times New Roman"/>
                <a:cs typeface="Times New Roman"/>
                <a:sym typeface="Times New Roman"/>
              </a:rPr>
              <a:t>The conclusion for creating a 3D model prototype from a photo would depend on the specific process and the results obtained. However, in general, the process of converting a photo into a 3D model typically involves the use of computer vision and 3D modeling techniques to extract features from the image, create a 3D mesh, and add textures and materials to create a realistic representation of the object in the photo. The success of the process depends on several factors, such as the quality of the photo, the complexity of the object, and the expertise of the person performing the conversion.</a:t>
            </a:r>
            <a:endParaRPr sz="2400">
              <a:latin typeface="Times New Roman"/>
              <a:ea typeface="Times New Roman"/>
              <a:cs typeface="Times New Roman"/>
              <a:sym typeface="Times New Roman"/>
            </a:endParaRPr>
          </a:p>
        </p:txBody>
      </p:sp>
      <p:sp>
        <p:nvSpPr>
          <p:cNvPr id="300" name="Google Shape;300;g20643160921_4_0"/>
          <p:cNvSpPr txBox="1"/>
          <p:nvPr>
            <p:ph idx="11" type="ftr"/>
          </p:nvPr>
        </p:nvSpPr>
        <p:spPr>
          <a:xfrm>
            <a:off x="3869268" y="6356350"/>
            <a:ext cx="5911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301" name="Google Shape;301;g20643160921_4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02" name="Google Shape;302;g20643160921_4_0"/>
          <p:cNvSpPr txBox="1"/>
          <p:nvPr/>
        </p:nvSpPr>
        <p:spPr>
          <a:xfrm>
            <a:off x="76200"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b="1" lang="en-US">
                <a:solidFill>
                  <a:srgbClr val="888888"/>
                </a:solidFill>
                <a:latin typeface="Times New Roman"/>
                <a:ea typeface="Times New Roman"/>
                <a:cs typeface="Times New Roman"/>
                <a:sym typeface="Times New Roman"/>
              </a:rPr>
              <a:t>An Entity to 3D Model Prototype from a Photo</a:t>
            </a:r>
            <a:endParaRPr>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a:solidFill>
                <a:srgbClr val="888888"/>
              </a:solidFill>
              <a:latin typeface="Times New Roman"/>
              <a:ea typeface="Times New Roman"/>
              <a:cs typeface="Times New Roman"/>
              <a:sym typeface="Times New Roman"/>
            </a:endParaRPr>
          </a:p>
        </p:txBody>
      </p:sp>
      <p:pic>
        <p:nvPicPr>
          <p:cNvPr id="303" name="Google Shape;303;g20643160921_4_0"/>
          <p:cNvPicPr preferRelativeResize="0"/>
          <p:nvPr/>
        </p:nvPicPr>
        <p:blipFill rotWithShape="1">
          <a:blip r:embed="rId3">
            <a:alphaModFix/>
          </a:blip>
          <a:srcRect b="0" l="0" r="0" t="0"/>
          <a:stretch/>
        </p:blipFill>
        <p:spPr>
          <a:xfrm>
            <a:off x="10948358" y="37381"/>
            <a:ext cx="1140051" cy="1012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0" name="Google Shape;70;p2"/>
          <p:cNvSpPr txBox="1"/>
          <p:nvPr/>
        </p:nvSpPr>
        <p:spPr>
          <a:xfrm>
            <a:off x="1600200" y="1676400"/>
            <a:ext cx="9829800" cy="4724400"/>
          </a:xfrm>
          <a:prstGeom prst="rect">
            <a:avLst/>
          </a:prstGeom>
          <a:noFill/>
          <a:ln>
            <a:noFill/>
          </a:ln>
        </p:spPr>
        <p:txBody>
          <a:bodyPr anchorCtr="0" anchor="t" bIns="45700" lIns="91425" spcFirstLastPara="1" rIns="91425" wrap="square" tIns="45700">
            <a:noAutofit/>
          </a:bodyPr>
          <a:lstStyle/>
          <a:p>
            <a:pPr indent="-292100" lvl="0" marL="685791"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Problem Statement</a:t>
            </a:r>
            <a:endParaRPr b="0" i="0" sz="2400" u="none" cap="none" strike="noStrike">
              <a:solidFill>
                <a:srgbClr val="000000"/>
              </a:solidFill>
              <a:latin typeface="Arial"/>
              <a:ea typeface="Arial"/>
              <a:cs typeface="Arial"/>
              <a:sym typeface="Arial"/>
            </a:endParaRPr>
          </a:p>
          <a:p>
            <a:pPr indent="-292100" lvl="0" marL="685791" marR="0" rtl="0" algn="just">
              <a:lnSpc>
                <a:spcPct val="100000"/>
              </a:lnSpc>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Scope and Feasibility study</a:t>
            </a:r>
            <a:endParaRPr b="0" i="0" sz="2400" u="none" cap="none" strike="noStrike">
              <a:solidFill>
                <a:srgbClr val="000000"/>
              </a:solidFill>
              <a:latin typeface="Arial"/>
              <a:ea typeface="Arial"/>
              <a:cs typeface="Arial"/>
              <a:sym typeface="Arial"/>
            </a:endParaRPr>
          </a:p>
          <a:p>
            <a:pPr indent="-292100" lvl="0" marL="685791" marR="0" rtl="0" algn="just">
              <a:lnSpc>
                <a:spcPct val="100000"/>
              </a:lnSpc>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Applications/Use cases</a:t>
            </a:r>
            <a:endParaRPr b="0" i="0" sz="2400" u="none" cap="none" strike="noStrike">
              <a:solidFill>
                <a:srgbClr val="000000"/>
              </a:solidFill>
              <a:latin typeface="Arial"/>
              <a:ea typeface="Arial"/>
              <a:cs typeface="Arial"/>
              <a:sym typeface="Arial"/>
            </a:endParaRPr>
          </a:p>
          <a:p>
            <a:pPr indent="-292100" lvl="0" marL="685791" marR="0" rtl="0" algn="just">
              <a:lnSpc>
                <a:spcPct val="100000"/>
              </a:lnSpc>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Expected Deliverables</a:t>
            </a:r>
            <a:endParaRPr b="0" i="0" sz="2400" u="none" cap="none" strike="noStrike">
              <a:solidFill>
                <a:srgbClr val="000000"/>
              </a:solidFill>
              <a:latin typeface="Arial"/>
              <a:ea typeface="Arial"/>
              <a:cs typeface="Arial"/>
              <a:sym typeface="Arial"/>
            </a:endParaRPr>
          </a:p>
          <a:p>
            <a:pPr indent="-292100" lvl="0" marL="685791" marR="0" rtl="0" algn="just">
              <a:lnSpc>
                <a:spcPct val="100000"/>
              </a:lnSpc>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Capstone (Phase-I &amp; Phase-II) Project Timeline</a:t>
            </a:r>
            <a:endParaRPr b="0" i="0" sz="2400" u="none" cap="none" strike="noStrike">
              <a:solidFill>
                <a:srgbClr val="000000"/>
              </a:solidFill>
              <a:latin typeface="Arial"/>
              <a:ea typeface="Arial"/>
              <a:cs typeface="Arial"/>
              <a:sym typeface="Arial"/>
            </a:endParaRPr>
          </a:p>
          <a:p>
            <a:pPr indent="-292100" lvl="0" marL="685791" marR="0" rtl="0" algn="just">
              <a:lnSpc>
                <a:spcPct val="100000"/>
              </a:lnSpc>
              <a:spcBef>
                <a:spcPts val="64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Any other information</a:t>
            </a:r>
            <a:endParaRPr b="0" i="0" sz="2400" u="none" cap="none" strike="noStrike">
              <a:solidFill>
                <a:srgbClr val="000000"/>
              </a:solidFill>
              <a:latin typeface="Arial"/>
              <a:ea typeface="Arial"/>
              <a:cs typeface="Arial"/>
              <a:sym typeface="Arial"/>
            </a:endParaRPr>
          </a:p>
        </p:txBody>
      </p:sp>
      <p:sp>
        <p:nvSpPr>
          <p:cNvPr id="71" name="Google Shape;71;p2"/>
          <p:cNvSpPr txBox="1"/>
          <p:nvPr/>
        </p:nvSpPr>
        <p:spPr>
          <a:xfrm>
            <a:off x="4191000" y="1143002"/>
            <a:ext cx="6477000" cy="52322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Outline</a:t>
            </a:r>
            <a:endParaRPr b="0" i="0" sz="1400" u="none" cap="none" strike="noStrike">
              <a:solidFill>
                <a:srgbClr val="000000"/>
              </a:solidFill>
              <a:latin typeface="Arial"/>
              <a:ea typeface="Arial"/>
              <a:cs typeface="Arial"/>
              <a:sym typeface="Arial"/>
            </a:endParaRPr>
          </a:p>
        </p:txBody>
      </p:sp>
      <p:sp>
        <p:nvSpPr>
          <p:cNvPr id="72" name="Google Shape;72;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latin typeface="Times New Roman"/>
                <a:ea typeface="Times New Roman"/>
                <a:cs typeface="Times New Roman"/>
                <a:sym typeface="Times New Roman"/>
              </a:rPr>
              <a:t>2532,2535,2784,2861</a:t>
            </a:r>
            <a:endParaRPr sz="1200">
              <a:latin typeface="Times New Roman"/>
              <a:ea typeface="Times New Roman"/>
              <a:cs typeface="Times New Roman"/>
              <a:sym typeface="Times New Roman"/>
            </a:endParaRPr>
          </a:p>
        </p:txBody>
      </p:sp>
      <p:sp>
        <p:nvSpPr>
          <p:cNvPr id="73" name="Google Shape;73;p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74" name="Google Shape;74;p2"/>
          <p:cNvSpPr txBox="1"/>
          <p:nvPr/>
        </p:nvSpPr>
        <p:spPr>
          <a:xfrm>
            <a:off x="76199" y="106241"/>
            <a:ext cx="3793069"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75" name="Google Shape;75;p2"/>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imes New Roman"/>
                <a:ea typeface="Times New Roman"/>
                <a:cs typeface="Times New Roman"/>
                <a:sym typeface="Times New Roman"/>
              </a:rPr>
              <a:t>Thank You</a:t>
            </a:r>
            <a:endParaRPr b="0" i="0" sz="1400" u="none" cap="none" strike="noStrike">
              <a:solidFill>
                <a:srgbClr val="000000"/>
              </a:solidFill>
              <a:latin typeface="Times New Roman"/>
              <a:ea typeface="Times New Roman"/>
              <a:cs typeface="Times New Roman"/>
              <a:sym typeface="Times New Roman"/>
            </a:endParaRPr>
          </a:p>
        </p:txBody>
      </p:sp>
      <p:sp>
        <p:nvSpPr>
          <p:cNvPr id="309" name="Google Shape;309;p12"/>
          <p:cNvSpPr txBox="1"/>
          <p:nvPr>
            <p:ph idx="11" type="ftr"/>
          </p:nvPr>
        </p:nvSpPr>
        <p:spPr>
          <a:xfrm>
            <a:off x="3807168" y="6157575"/>
            <a:ext cx="5911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400">
                <a:latin typeface="Times New Roman"/>
                <a:ea typeface="Times New Roman"/>
                <a:cs typeface="Times New Roman"/>
                <a:sym typeface="Times New Roman"/>
              </a:rPr>
              <a:t>2532,2535,2784,2861</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310" name="Google Shape;310;p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311" name="Google Shape;311;p12"/>
          <p:cNvPicPr preferRelativeResize="0"/>
          <p:nvPr/>
        </p:nvPicPr>
        <p:blipFill rotWithShape="1">
          <a:blip r:embed="rId3">
            <a:alphaModFix/>
          </a:blip>
          <a:srcRect b="0" l="0" r="0" t="0"/>
          <a:stretch/>
        </p:blipFill>
        <p:spPr>
          <a:xfrm>
            <a:off x="10972800" y="0"/>
            <a:ext cx="1143000" cy="10121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3" name="Google Shape;83;p3"/>
          <p:cNvSpPr txBox="1"/>
          <p:nvPr/>
        </p:nvSpPr>
        <p:spPr>
          <a:xfrm>
            <a:off x="642025" y="1891509"/>
            <a:ext cx="11050621" cy="4191000"/>
          </a:xfrm>
          <a:prstGeom prst="rect">
            <a:avLst/>
          </a:prstGeom>
          <a:noFill/>
          <a:ln>
            <a:noFill/>
          </a:ln>
        </p:spPr>
        <p:txBody>
          <a:bodyPr anchorCtr="0" anchor="t" bIns="45700" lIns="91425" spcFirstLastPara="1" rIns="91425" wrap="square" tIns="45700">
            <a:noAutofit/>
          </a:bodyPr>
          <a:lstStyle/>
          <a:p>
            <a:pPr indent="12700" lvl="0" marL="342891"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3D model prototype from a photo can be used for variety of purposes. However creating an accurate and visually appealing 3D model from a photo can be challenging due to number of factors which includes:</a:t>
            </a:r>
            <a:endParaRPr b="0" i="0" sz="1400" u="none" cap="none" strike="noStrike">
              <a:solidFill>
                <a:srgbClr val="000000"/>
              </a:solidFill>
              <a:latin typeface="Arial"/>
              <a:ea typeface="Arial"/>
              <a:cs typeface="Arial"/>
              <a:sym typeface="Arial"/>
            </a:endParaRPr>
          </a:p>
          <a:p>
            <a:pPr indent="12700" lvl="0" marL="342891" marR="0" rtl="0" algn="just">
              <a:lnSpc>
                <a:spcPct val="100000"/>
              </a:lnSpc>
              <a:spcBef>
                <a:spcPts val="48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6857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Inadequate image quality</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Complexity of the image</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Time constraints</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Lack of technical skills</a:t>
            </a:r>
            <a:endParaRPr b="0" i="0" sz="1400" u="none" cap="none" strike="noStrike">
              <a:solidFill>
                <a:srgbClr val="000000"/>
              </a:solidFill>
              <a:latin typeface="Arial"/>
              <a:ea typeface="Arial"/>
              <a:cs typeface="Arial"/>
              <a:sym typeface="Arial"/>
            </a:endParaRPr>
          </a:p>
          <a:p>
            <a:pPr indent="0" lvl="0" marL="342891"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84" name="Google Shape;84;p3"/>
          <p:cNvSpPr txBox="1"/>
          <p:nvPr/>
        </p:nvSpPr>
        <p:spPr>
          <a:xfrm>
            <a:off x="4217304" y="1156003"/>
            <a:ext cx="6477000" cy="52322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p:txBody>
      </p:sp>
      <p:sp>
        <p:nvSpPr>
          <p:cNvPr id="85" name="Google Shape;8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200">
                <a:latin typeface="Times New Roman"/>
                <a:ea typeface="Times New Roman"/>
                <a:cs typeface="Times New Roman"/>
                <a:sym typeface="Times New Roman"/>
              </a:rPr>
              <a:t>2532,2535,2784,2861</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86" name="Google Shape;86;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87" name="Google Shape;87;p3"/>
          <p:cNvSpPr txBox="1"/>
          <p:nvPr/>
        </p:nvSpPr>
        <p:spPr>
          <a:xfrm>
            <a:off x="76200" y="106241"/>
            <a:ext cx="379306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88" name="Google Shape;88;p3"/>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6" name="Google Shape;96;p4"/>
          <p:cNvSpPr txBox="1"/>
          <p:nvPr/>
        </p:nvSpPr>
        <p:spPr>
          <a:xfrm>
            <a:off x="642025" y="1891509"/>
            <a:ext cx="11050621" cy="4191000"/>
          </a:xfrm>
          <a:prstGeom prst="rect">
            <a:avLst/>
          </a:prstGeom>
          <a:noFill/>
          <a:ln>
            <a:noFill/>
          </a:ln>
        </p:spPr>
        <p:txBody>
          <a:bodyPr anchorCtr="0" anchor="t" bIns="45700" lIns="91425" spcFirstLastPara="1" rIns="91425" wrap="square" tIns="45700">
            <a:noAutofit/>
          </a:bodyPr>
          <a:lstStyle/>
          <a:p>
            <a:pPr indent="0" lvl="0" marL="342891"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342891"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 implementation is to develop a deep learning-based system that utilizes convolutional neural networks [CNNs] to generate G-code commands for 3D printing, in order to produce a physical prototype of an object based on a single 2D image , capturing its geometry and appearance accurately.</a:t>
            </a:r>
            <a:endParaRPr b="0" i="0" sz="1400" u="none" cap="none" strike="noStrike">
              <a:solidFill>
                <a:srgbClr val="000000"/>
              </a:solidFill>
              <a:latin typeface="Arial"/>
              <a:ea typeface="Arial"/>
              <a:cs typeface="Arial"/>
              <a:sym typeface="Arial"/>
            </a:endParaRPr>
          </a:p>
          <a:p>
            <a:pPr indent="0" lvl="0" marL="342891"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97" name="Google Shape;97;p4"/>
          <p:cNvSpPr txBox="1"/>
          <p:nvPr/>
        </p:nvSpPr>
        <p:spPr>
          <a:xfrm>
            <a:off x="4221986" y="1094448"/>
            <a:ext cx="6477000" cy="52322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Problem Statement[contd..]</a:t>
            </a:r>
            <a:endParaRPr b="0" i="0" sz="1400" u="none" cap="none" strike="noStrike">
              <a:solidFill>
                <a:srgbClr val="000000"/>
              </a:solidFill>
              <a:latin typeface="Arial"/>
              <a:ea typeface="Arial"/>
              <a:cs typeface="Arial"/>
              <a:sym typeface="Arial"/>
            </a:endParaRPr>
          </a:p>
        </p:txBody>
      </p:sp>
      <p:sp>
        <p:nvSpPr>
          <p:cNvPr id="98" name="Google Shape;98;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99" name="Google Shape;99;p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00" name="Google Shape;100;p4"/>
          <p:cNvSpPr txBox="1"/>
          <p:nvPr/>
        </p:nvSpPr>
        <p:spPr>
          <a:xfrm>
            <a:off x="76200" y="106241"/>
            <a:ext cx="379306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101" name="Google Shape;101;p4"/>
          <p:cNvPicPr preferRelativeResize="0"/>
          <p:nvPr/>
        </p:nvPicPr>
        <p:blipFill rotWithShape="1">
          <a:blip r:embed="rId3">
            <a:alphaModFix/>
          </a:blip>
          <a:srcRect b="0" l="0" r="0" t="0"/>
          <a:stretch/>
        </p:blipFill>
        <p:spPr>
          <a:xfrm>
            <a:off x="11049000" y="0"/>
            <a:ext cx="1143000" cy="10121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 name="Google Shape;109;p5"/>
          <p:cNvSpPr txBox="1"/>
          <p:nvPr/>
        </p:nvSpPr>
        <p:spPr>
          <a:xfrm>
            <a:off x="76200" y="1746559"/>
            <a:ext cx="12039600" cy="3700930"/>
          </a:xfrm>
          <a:prstGeom prst="rect">
            <a:avLst/>
          </a:prstGeom>
          <a:noFill/>
          <a:ln>
            <a:noFill/>
          </a:ln>
        </p:spPr>
        <p:txBody>
          <a:bodyPr anchorCtr="0" anchor="t" bIns="45700" lIns="91425" spcFirstLastPara="1" rIns="91425" wrap="square" tIns="45700">
            <a:noAutofit/>
          </a:bodyPr>
          <a:lstStyle/>
          <a:p>
            <a:pPr indent="12700" lvl="0" marL="342891"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 scope of creating a 3D model prototype from a photo can encompass the following aspects:  </a:t>
            </a:r>
            <a:endParaRPr b="0" i="0" sz="1400" u="none" cap="none" strike="noStrike">
              <a:solidFill>
                <a:srgbClr val="000000"/>
              </a:solidFill>
              <a:latin typeface="Arial"/>
              <a:ea typeface="Arial"/>
              <a:cs typeface="Arial"/>
              <a:sym typeface="Arial"/>
            </a:endParaRPr>
          </a:p>
          <a:p>
            <a:pPr indent="-457200" lvl="0" marL="8000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Image Processing</a:t>
            </a:r>
            <a:endParaRPr b="0" i="0" sz="1400" u="none" cap="none" strike="noStrike">
              <a:solidFill>
                <a:srgbClr val="000000"/>
              </a:solidFill>
              <a:latin typeface="Arial"/>
              <a:ea typeface="Arial"/>
              <a:cs typeface="Arial"/>
              <a:sym typeface="Arial"/>
            </a:endParaRPr>
          </a:p>
          <a:p>
            <a:pPr indent="-457200" lvl="0" marL="8000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3D Reconstruction</a:t>
            </a:r>
            <a:endParaRPr b="0" i="0" sz="1400" u="none" cap="none" strike="noStrike">
              <a:solidFill>
                <a:srgbClr val="000000"/>
              </a:solidFill>
              <a:latin typeface="Arial"/>
              <a:ea typeface="Arial"/>
              <a:cs typeface="Arial"/>
              <a:sym typeface="Arial"/>
            </a:endParaRPr>
          </a:p>
          <a:p>
            <a:pPr indent="-457200" lvl="0" marL="8000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Material Simulation</a:t>
            </a:r>
            <a:endParaRPr b="0" i="0" sz="1400" u="none" cap="none" strike="noStrike">
              <a:solidFill>
                <a:srgbClr val="000000"/>
              </a:solidFill>
              <a:latin typeface="Arial"/>
              <a:ea typeface="Arial"/>
              <a:cs typeface="Arial"/>
              <a:sym typeface="Arial"/>
            </a:endParaRPr>
          </a:p>
          <a:p>
            <a:pPr indent="-457200" lvl="0" marL="8000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G Code Generation</a:t>
            </a:r>
            <a:endParaRPr b="0" i="0" sz="1400" u="none" cap="none" strike="noStrike">
              <a:solidFill>
                <a:srgbClr val="000000"/>
              </a:solidFill>
              <a:latin typeface="Arial"/>
              <a:ea typeface="Arial"/>
              <a:cs typeface="Arial"/>
              <a:sym typeface="Arial"/>
            </a:endParaRPr>
          </a:p>
          <a:p>
            <a:pPr indent="-457200" lvl="0" marL="8000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Prototype Printing</a:t>
            </a:r>
            <a:endParaRPr b="0" i="0" sz="1400" u="none" cap="none" strike="noStrike">
              <a:solidFill>
                <a:srgbClr val="000000"/>
              </a:solidFill>
              <a:latin typeface="Arial"/>
              <a:ea typeface="Arial"/>
              <a:cs typeface="Arial"/>
              <a:sym typeface="Arial"/>
            </a:endParaRPr>
          </a:p>
          <a:p>
            <a:pPr indent="-457200" lvl="0" marL="800091" marR="0" rtl="0" algn="just">
              <a:lnSpc>
                <a:spcPct val="10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Post-Printing Processing</a:t>
            </a:r>
            <a:endParaRPr b="0" i="0" sz="1400" u="none" cap="none" strike="noStrike">
              <a:solidFill>
                <a:srgbClr val="000000"/>
              </a:solidFill>
              <a:latin typeface="Arial"/>
              <a:ea typeface="Arial"/>
              <a:cs typeface="Arial"/>
              <a:sym typeface="Arial"/>
            </a:endParaRPr>
          </a:p>
        </p:txBody>
      </p:sp>
      <p:sp>
        <p:nvSpPr>
          <p:cNvPr id="110" name="Google Shape;110;p5"/>
          <p:cNvSpPr txBox="1"/>
          <p:nvPr/>
        </p:nvSpPr>
        <p:spPr>
          <a:xfrm>
            <a:off x="2895600" y="990600"/>
            <a:ext cx="78486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Scope and Feasibility study</a:t>
            </a:r>
            <a:endParaRPr b="0" i="0" sz="2800" u="none" cap="none" strike="noStrike">
              <a:solidFill>
                <a:srgbClr val="000000"/>
              </a:solidFill>
              <a:latin typeface="Times New Roman"/>
              <a:ea typeface="Times New Roman"/>
              <a:cs typeface="Times New Roman"/>
              <a:sym typeface="Times New Roman"/>
            </a:endParaRPr>
          </a:p>
        </p:txBody>
      </p:sp>
      <p:sp>
        <p:nvSpPr>
          <p:cNvPr id="111" name="Google Shape;111;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112" name="Google Shape;112;p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13" name="Google Shape;113;p5"/>
          <p:cNvSpPr txBox="1"/>
          <p:nvPr/>
        </p:nvSpPr>
        <p:spPr>
          <a:xfrm>
            <a:off x="76200" y="106241"/>
            <a:ext cx="379306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114" name="Google Shape;114;p5"/>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2" name="Google Shape;122;p6"/>
          <p:cNvSpPr txBox="1"/>
          <p:nvPr/>
        </p:nvSpPr>
        <p:spPr>
          <a:xfrm>
            <a:off x="0" y="1153712"/>
            <a:ext cx="12039600" cy="4257806"/>
          </a:xfrm>
          <a:prstGeom prst="rect">
            <a:avLst/>
          </a:prstGeom>
          <a:noFill/>
          <a:ln>
            <a:noFill/>
          </a:ln>
        </p:spPr>
        <p:txBody>
          <a:bodyPr anchorCtr="0" anchor="t" bIns="45700" lIns="91425" spcFirstLastPara="1" rIns="91425" wrap="square" tIns="45700">
            <a:noAutofit/>
          </a:bodyPr>
          <a:lstStyle/>
          <a:p>
            <a:pPr indent="12700" lvl="0" marL="342891"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p:txBody>
      </p:sp>
      <p:sp>
        <p:nvSpPr>
          <p:cNvPr id="123" name="Google Shape;123;p6"/>
          <p:cNvSpPr txBox="1"/>
          <p:nvPr/>
        </p:nvSpPr>
        <p:spPr>
          <a:xfrm>
            <a:off x="2895600" y="990600"/>
            <a:ext cx="7848600" cy="5232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Scope and Feasibility study[contd..]</a:t>
            </a:r>
            <a:endParaRPr b="0" i="0" sz="2800" u="none" cap="none" strike="noStrike">
              <a:solidFill>
                <a:srgbClr val="000000"/>
              </a:solidFill>
              <a:latin typeface="Times New Roman"/>
              <a:ea typeface="Times New Roman"/>
              <a:cs typeface="Times New Roman"/>
              <a:sym typeface="Times New Roman"/>
            </a:endParaRPr>
          </a:p>
        </p:txBody>
      </p:sp>
      <p:sp>
        <p:nvSpPr>
          <p:cNvPr id="124" name="Google Shape;124;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sz="1300">
                <a:latin typeface="Times New Roman"/>
                <a:ea typeface="Times New Roman"/>
                <a:cs typeface="Times New Roman"/>
                <a:sym typeface="Times New Roman"/>
              </a:rPr>
              <a:t>2532,2535,2784,2861</a:t>
            </a:r>
            <a:endParaRPr sz="1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125" name="Google Shape;125;p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26" name="Google Shape;126;p6"/>
          <p:cNvSpPr txBox="1"/>
          <p:nvPr/>
        </p:nvSpPr>
        <p:spPr>
          <a:xfrm>
            <a:off x="76200" y="106241"/>
            <a:ext cx="379306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p:txBody>
      </p:sp>
      <p:pic>
        <p:nvPicPr>
          <p:cNvPr id="127" name="Google Shape;127;p6"/>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128" name="Google Shape;128;p6"/>
          <p:cNvSpPr txBox="1"/>
          <p:nvPr/>
        </p:nvSpPr>
        <p:spPr>
          <a:xfrm>
            <a:off x="395591" y="1749603"/>
            <a:ext cx="114009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feasibility study for creating a 3D model prototype from a photo involves evaluating the technical, operational, and financial aspects of the project to determine its viability. The following are some key elements of a feasibility study for this project: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Technical Feasibility</a:t>
            </a:r>
            <a:r>
              <a:rPr lang="en-US" sz="2400">
                <a:solidFill>
                  <a:schemeClr val="dk1"/>
                </a:solidFill>
                <a:latin typeface="Times New Roman"/>
                <a:ea typeface="Times New Roman"/>
                <a:cs typeface="Times New Roman"/>
                <a:sym typeface="Times New Roman"/>
              </a:rPr>
              <a:t>.</a:t>
            </a:r>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Operational Feasibility</a:t>
            </a:r>
            <a:r>
              <a:rPr lang="en-US" sz="2400">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Financial Feasibility</a:t>
            </a:r>
            <a:r>
              <a:rPr lang="en-US" sz="2400">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Market Feasibility</a:t>
            </a:r>
            <a:r>
              <a:rPr lang="en-US" sz="2400">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cxnSp>
        <p:nvCxnSpPr>
          <p:cNvPr id="134" name="Google Shape;134;g206684e746d_1_1"/>
          <p:cNvCxnSpPr/>
          <p:nvPr/>
        </p:nvCxnSpPr>
        <p:spPr>
          <a:xfrm flipH="1" rot="10800000">
            <a:off x="1338350" y="1604175"/>
            <a:ext cx="9654000" cy="30300"/>
          </a:xfrm>
          <a:prstGeom prst="straightConnector1">
            <a:avLst/>
          </a:prstGeom>
          <a:noFill/>
          <a:ln cap="flat" cmpd="sng" w="28575">
            <a:solidFill>
              <a:srgbClr val="33CCCC"/>
            </a:solidFill>
            <a:prstDash val="solid"/>
            <a:round/>
            <a:headEnd len="sm" w="sm" type="none"/>
            <a:tailEnd len="sm" w="sm" type="none"/>
          </a:ln>
        </p:spPr>
      </p:cxnSp>
      <p:sp>
        <p:nvSpPr>
          <p:cNvPr id="135" name="Google Shape;135;g206684e746d_1_1"/>
          <p:cNvSpPr txBox="1"/>
          <p:nvPr/>
        </p:nvSpPr>
        <p:spPr>
          <a:xfrm>
            <a:off x="4893975" y="753175"/>
            <a:ext cx="60576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3D Prot</a:t>
            </a:r>
            <a:r>
              <a:rPr b="0" i="0" lang="en-US" sz="2800" u="none" cap="none" strike="noStrike">
                <a:solidFill>
                  <a:srgbClr val="FF0000"/>
                </a:solidFill>
                <a:latin typeface="Times New Roman"/>
                <a:ea typeface="Times New Roman"/>
                <a:cs typeface="Times New Roman"/>
                <a:sym typeface="Times New Roman"/>
              </a:rPr>
              <a:t>otype</a:t>
            </a:r>
            <a:endParaRPr b="0" i="0" sz="2800" u="none" cap="none" strike="noStrike">
              <a:solidFill>
                <a:srgbClr val="FF0000"/>
              </a:solidFill>
              <a:latin typeface="Times New Roman"/>
              <a:ea typeface="Times New Roman"/>
              <a:cs typeface="Times New Roman"/>
              <a:sym typeface="Times New Roman"/>
            </a:endParaRPr>
          </a:p>
        </p:txBody>
      </p:sp>
      <p:sp>
        <p:nvSpPr>
          <p:cNvPr id="136" name="Google Shape;136;g206684e746d_1_1"/>
          <p:cNvSpPr txBox="1"/>
          <p:nvPr/>
        </p:nvSpPr>
        <p:spPr>
          <a:xfrm>
            <a:off x="1480150" y="2262525"/>
            <a:ext cx="9512100" cy="35556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3D prototyping is a process of creating a three-dimensional (3D) model  of a product, part, or assembly, using computer-aided design (CAD) software, 3D printing, or other advanced manufacturing techniques. The purpose of 3D prototyping is to test and validate the design, form, and function of a product before committing to full-scale production.</a:t>
            </a:r>
            <a:endParaRPr b="0" i="0" sz="2400" u="none" cap="none" strike="noStrike">
              <a:solidFill>
                <a:srgbClr val="000000"/>
              </a:solidFill>
              <a:latin typeface="Times New Roman"/>
              <a:ea typeface="Times New Roman"/>
              <a:cs typeface="Times New Roman"/>
              <a:sym typeface="Times New Roman"/>
            </a:endParaRPr>
          </a:p>
        </p:txBody>
      </p:sp>
      <p:sp>
        <p:nvSpPr>
          <p:cNvPr id="137" name="Google Shape;137;g206684e746d_1_1"/>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38" name="Google Shape;138;g206684e746d_1_1"/>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139" name="Google Shape;139;g206684e746d_1_1"/>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40" name="Google Shape;140;g206684e746d_1_1"/>
          <p:cNvSpPr txBox="1"/>
          <p:nvPr/>
        </p:nvSpPr>
        <p:spPr>
          <a:xfrm>
            <a:off x="2148750" y="6355050"/>
            <a:ext cx="637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300">
                <a:solidFill>
                  <a:srgbClr val="7F7F7F"/>
                </a:solidFill>
                <a:latin typeface="Times New Roman"/>
                <a:ea typeface="Times New Roman"/>
                <a:cs typeface="Times New Roman"/>
                <a:sym typeface="Times New Roman"/>
              </a:rPr>
              <a:t>2532,2535,2784,2861</a:t>
            </a:r>
            <a:endParaRPr sz="13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200">
              <a:latin typeface="Times New Roman"/>
              <a:ea typeface="Times New Roman"/>
              <a:cs typeface="Times New Roman"/>
              <a:sym typeface="Times New Roman"/>
            </a:endParaRPr>
          </a:p>
        </p:txBody>
      </p:sp>
      <p:sp>
        <p:nvSpPr>
          <p:cNvPr id="141" name="Google Shape;141;g206684e746d_1_1"/>
          <p:cNvSpPr txBox="1"/>
          <p:nvPr/>
        </p:nvSpPr>
        <p:spPr>
          <a:xfrm>
            <a:off x="11032725" y="6324650"/>
            <a:ext cx="89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3CCCC"/>
                </a:solidFill>
                <a:latin typeface="Corbel"/>
                <a:ea typeface="Corbel"/>
                <a:cs typeface="Corbel"/>
                <a:sym typeface="Corbel"/>
              </a:rPr>
              <a:t>              8</a:t>
            </a:r>
            <a:endParaRPr b="0" i="0" sz="1400" u="none" cap="none" strike="noStrike">
              <a:solidFill>
                <a:srgbClr val="33CCCC"/>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p13"/>
          <p:cNvCxnSpPr/>
          <p:nvPr/>
        </p:nvCxnSpPr>
        <p:spPr>
          <a:xfrm flipH="1" rot="10800000">
            <a:off x="1338350" y="1604175"/>
            <a:ext cx="9654000" cy="30300"/>
          </a:xfrm>
          <a:prstGeom prst="straightConnector1">
            <a:avLst/>
          </a:prstGeom>
          <a:noFill/>
          <a:ln cap="flat" cmpd="sng" w="28575">
            <a:solidFill>
              <a:srgbClr val="33CCCC"/>
            </a:solidFill>
            <a:prstDash val="solid"/>
            <a:round/>
            <a:headEnd len="sm" w="sm" type="none"/>
            <a:tailEnd len="sm" w="sm" type="none"/>
          </a:ln>
        </p:spPr>
      </p:cxnSp>
      <p:sp>
        <p:nvSpPr>
          <p:cNvPr id="148" name="Google Shape;148;p13"/>
          <p:cNvSpPr txBox="1"/>
          <p:nvPr/>
        </p:nvSpPr>
        <p:spPr>
          <a:xfrm>
            <a:off x="4893975" y="753175"/>
            <a:ext cx="60576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800"/>
              <a:buFont typeface="Arial"/>
              <a:buNone/>
            </a:pPr>
            <a:r>
              <a:rPr lang="en-US" sz="2800">
                <a:solidFill>
                  <a:srgbClr val="FF0000"/>
                </a:solidFill>
                <a:latin typeface="Times New Roman"/>
                <a:ea typeface="Times New Roman"/>
                <a:cs typeface="Times New Roman"/>
                <a:sym typeface="Times New Roman"/>
              </a:rPr>
              <a:t>Implementation</a:t>
            </a:r>
            <a:endParaRPr b="0" i="0" sz="2800" u="none" cap="none" strike="noStrike">
              <a:solidFill>
                <a:srgbClr val="FF0000"/>
              </a:solidFill>
              <a:latin typeface="Times New Roman"/>
              <a:ea typeface="Times New Roman"/>
              <a:cs typeface="Times New Roman"/>
              <a:sym typeface="Times New Roman"/>
            </a:endParaRPr>
          </a:p>
        </p:txBody>
      </p:sp>
      <p:sp>
        <p:nvSpPr>
          <p:cNvPr id="149" name="Google Shape;149;p13"/>
          <p:cNvSpPr txBox="1"/>
          <p:nvPr/>
        </p:nvSpPr>
        <p:spPr>
          <a:xfrm>
            <a:off x="6390640" y="2262525"/>
            <a:ext cx="5273040" cy="355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Our projects starts with an application saying either to select image from</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Camer</a:t>
            </a:r>
            <a:r>
              <a:rPr lang="en-US" sz="2400">
                <a:latin typeface="Times New Roman"/>
                <a:ea typeface="Times New Roman"/>
                <a:cs typeface="Times New Roman"/>
                <a:sym typeface="Times New Roman"/>
              </a:rPr>
              <a:t>a</a:t>
            </a:r>
            <a:endParaRPr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400">
                <a:latin typeface="Times New Roman"/>
                <a:ea typeface="Times New Roman"/>
                <a:cs typeface="Times New Roman"/>
                <a:sym typeface="Times New Roman"/>
              </a:rPr>
              <a:t>            </a:t>
            </a:r>
            <a:r>
              <a:rPr i="0" lang="en-US" sz="2400" u="none" cap="none" strike="noStrike">
                <a:solidFill>
                  <a:srgbClr val="000000"/>
                </a:solidFill>
                <a:latin typeface="Times New Roman"/>
                <a:ea typeface="Times New Roman"/>
                <a:cs typeface="Times New Roman"/>
                <a:sym typeface="Times New Roman"/>
              </a:rPr>
              <a:t>(or)</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Upload an image</a:t>
            </a:r>
            <a:endParaRPr i="0" sz="2400" u="none" cap="none" strike="noStrike">
              <a:solidFill>
                <a:srgbClr val="000000"/>
              </a:solidFill>
              <a:latin typeface="Times New Roman"/>
              <a:ea typeface="Times New Roman"/>
              <a:cs typeface="Times New Roman"/>
              <a:sym typeface="Times New Roman"/>
            </a:endParaRPr>
          </a:p>
        </p:txBody>
      </p:sp>
      <p:sp>
        <p:nvSpPr>
          <p:cNvPr id="150" name="Google Shape;150;p13"/>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51" name="Google Shape;151;p13"/>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152" name="Google Shape;152;p13"/>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3" name="Google Shape;153;p13"/>
          <p:cNvSpPr txBox="1"/>
          <p:nvPr/>
        </p:nvSpPr>
        <p:spPr>
          <a:xfrm>
            <a:off x="2148750" y="6355050"/>
            <a:ext cx="637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300">
                <a:solidFill>
                  <a:srgbClr val="7F7F7F"/>
                </a:solidFill>
                <a:latin typeface="Times New Roman"/>
                <a:ea typeface="Times New Roman"/>
                <a:cs typeface="Times New Roman"/>
                <a:sym typeface="Times New Roman"/>
              </a:rPr>
              <a:t>2532,2535,2784,2861</a:t>
            </a:r>
            <a:endParaRPr sz="13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200">
              <a:latin typeface="Times New Roman"/>
              <a:ea typeface="Times New Roman"/>
              <a:cs typeface="Times New Roman"/>
              <a:sym typeface="Times New Roman"/>
            </a:endParaRPr>
          </a:p>
        </p:txBody>
      </p:sp>
      <p:sp>
        <p:nvSpPr>
          <p:cNvPr id="154" name="Google Shape;154;p13"/>
          <p:cNvSpPr txBox="1"/>
          <p:nvPr/>
        </p:nvSpPr>
        <p:spPr>
          <a:xfrm>
            <a:off x="11103650" y="6026700"/>
            <a:ext cx="8916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i="0" lang="en-US" sz="1400" u="none" cap="none" strike="noStrike">
                <a:solidFill>
                  <a:srgbClr val="33CCCC"/>
                </a:solidFill>
                <a:latin typeface="Times New Roman"/>
                <a:ea typeface="Times New Roman"/>
                <a:cs typeface="Times New Roman"/>
                <a:sym typeface="Times New Roman"/>
              </a:rPr>
              <a:t>              8</a:t>
            </a:r>
            <a:endParaRPr i="0" sz="1400" u="none" cap="none" strike="noStrike">
              <a:solidFill>
                <a:srgbClr val="33CC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pic>
        <p:nvPicPr>
          <p:cNvPr id="155" name="Google Shape;155;p13"/>
          <p:cNvPicPr preferRelativeResize="0"/>
          <p:nvPr/>
        </p:nvPicPr>
        <p:blipFill rotWithShape="1">
          <a:blip r:embed="rId4">
            <a:alphaModFix/>
          </a:blip>
          <a:srcRect b="0" l="0" r="0" t="0"/>
          <a:stretch/>
        </p:blipFill>
        <p:spPr>
          <a:xfrm>
            <a:off x="629950" y="2161325"/>
            <a:ext cx="5466050" cy="33965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cxnSp>
        <p:nvCxnSpPr>
          <p:cNvPr id="161" name="Google Shape;161;p14"/>
          <p:cNvCxnSpPr/>
          <p:nvPr/>
        </p:nvCxnSpPr>
        <p:spPr>
          <a:xfrm flipH="1" rot="10800000">
            <a:off x="1338350" y="1604175"/>
            <a:ext cx="9654000" cy="30300"/>
          </a:xfrm>
          <a:prstGeom prst="straightConnector1">
            <a:avLst/>
          </a:prstGeom>
          <a:noFill/>
          <a:ln cap="flat" cmpd="sng" w="28575">
            <a:solidFill>
              <a:srgbClr val="33CCCC"/>
            </a:solidFill>
            <a:prstDash val="solid"/>
            <a:round/>
            <a:headEnd len="sm" w="sm" type="none"/>
            <a:tailEnd len="sm" w="sm" type="none"/>
          </a:ln>
        </p:spPr>
      </p:cxnSp>
      <p:sp>
        <p:nvSpPr>
          <p:cNvPr id="162" name="Google Shape;162;p14"/>
          <p:cNvSpPr txBox="1"/>
          <p:nvPr/>
        </p:nvSpPr>
        <p:spPr>
          <a:xfrm>
            <a:off x="4893975" y="753175"/>
            <a:ext cx="60576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2800"/>
              <a:buFont typeface="Arial"/>
              <a:buNone/>
            </a:pPr>
            <a:r>
              <a:rPr lang="en-US" sz="2800">
                <a:solidFill>
                  <a:srgbClr val="FF0000"/>
                </a:solidFill>
                <a:latin typeface="Times New Roman"/>
                <a:ea typeface="Times New Roman"/>
                <a:cs typeface="Times New Roman"/>
                <a:sym typeface="Times New Roman"/>
              </a:rPr>
              <a:t>Implementation</a:t>
            </a:r>
            <a:endParaRPr sz="2800">
              <a:solidFill>
                <a:srgbClr val="FF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800"/>
              <a:buFont typeface="Arial"/>
              <a:buNone/>
            </a:pPr>
            <a:r>
              <a:t/>
            </a:r>
            <a:endParaRPr sz="2800">
              <a:solidFill>
                <a:srgbClr val="FF0000"/>
              </a:solidFill>
              <a:latin typeface="Times New Roman"/>
              <a:ea typeface="Times New Roman"/>
              <a:cs typeface="Times New Roman"/>
              <a:sym typeface="Times New Roman"/>
            </a:endParaRPr>
          </a:p>
        </p:txBody>
      </p:sp>
      <p:sp>
        <p:nvSpPr>
          <p:cNvPr id="163" name="Google Shape;163;p14"/>
          <p:cNvSpPr txBox="1"/>
          <p:nvPr/>
        </p:nvSpPr>
        <p:spPr>
          <a:xfrm>
            <a:off x="6634479" y="2262525"/>
            <a:ext cx="5216185" cy="3555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The uploaded image is given to the trained machine to detect and recognize the faces and objects.</a:t>
            </a:r>
            <a:endParaRPr sz="2400">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The faces or objects detected to be bounded by a frame ,recognizing the objects and human faces,which will be trained prior.</a:t>
            </a:r>
            <a:endParaRPr sz="2400">
              <a:latin typeface="Times New Roman"/>
              <a:ea typeface="Times New Roman"/>
              <a:cs typeface="Times New Roman"/>
              <a:sym typeface="Times New Roman"/>
            </a:endParaRPr>
          </a:p>
        </p:txBody>
      </p:sp>
      <p:sp>
        <p:nvSpPr>
          <p:cNvPr id="164" name="Google Shape;164;p14"/>
          <p:cNvSpPr txBox="1"/>
          <p:nvPr/>
        </p:nvSpPr>
        <p:spPr>
          <a:xfrm>
            <a:off x="10820000" y="185875"/>
            <a:ext cx="10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65" name="Google Shape;165;p14"/>
          <p:cNvPicPr preferRelativeResize="0"/>
          <p:nvPr/>
        </p:nvPicPr>
        <p:blipFill rotWithShape="1">
          <a:blip r:embed="rId3">
            <a:alphaModFix/>
          </a:blip>
          <a:srcRect b="0" l="0" r="0" t="0"/>
          <a:stretch/>
        </p:blipFill>
        <p:spPr>
          <a:xfrm>
            <a:off x="10896600" y="0"/>
            <a:ext cx="1219200" cy="1066800"/>
          </a:xfrm>
          <a:prstGeom prst="rect">
            <a:avLst/>
          </a:prstGeom>
          <a:noFill/>
          <a:ln>
            <a:noFill/>
          </a:ln>
        </p:spPr>
      </p:pic>
      <p:sp>
        <p:nvSpPr>
          <p:cNvPr id="166" name="Google Shape;166;p14"/>
          <p:cNvSpPr txBox="1"/>
          <p:nvPr/>
        </p:nvSpPr>
        <p:spPr>
          <a:xfrm>
            <a:off x="163250" y="196025"/>
            <a:ext cx="3819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88888"/>
                </a:solidFill>
                <a:latin typeface="Times New Roman"/>
                <a:ea typeface="Times New Roman"/>
                <a:cs typeface="Times New Roman"/>
                <a:sym typeface="Times New Roman"/>
              </a:rPr>
              <a:t>An Entity to 3D Model Prototype from a Photo</a:t>
            </a:r>
            <a:endParaRPr b="0" i="0" sz="1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67" name="Google Shape;167;p14"/>
          <p:cNvSpPr txBox="1"/>
          <p:nvPr/>
        </p:nvSpPr>
        <p:spPr>
          <a:xfrm>
            <a:off x="2148750" y="6355050"/>
            <a:ext cx="637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300">
                <a:solidFill>
                  <a:srgbClr val="7F7F7F"/>
                </a:solidFill>
                <a:latin typeface="Times New Roman"/>
                <a:ea typeface="Times New Roman"/>
                <a:cs typeface="Times New Roman"/>
                <a:sym typeface="Times New Roman"/>
              </a:rPr>
              <a:t>2532,2535,2784,2861</a:t>
            </a:r>
            <a:endParaRPr sz="13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200">
              <a:latin typeface="Times New Roman"/>
              <a:ea typeface="Times New Roman"/>
              <a:cs typeface="Times New Roman"/>
              <a:sym typeface="Times New Roman"/>
            </a:endParaRPr>
          </a:p>
        </p:txBody>
      </p:sp>
      <p:sp>
        <p:nvSpPr>
          <p:cNvPr id="168" name="Google Shape;168;p14"/>
          <p:cNvSpPr txBox="1"/>
          <p:nvPr/>
        </p:nvSpPr>
        <p:spPr>
          <a:xfrm>
            <a:off x="11032725" y="6324650"/>
            <a:ext cx="891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3CCCC"/>
                </a:solidFill>
                <a:latin typeface="Corbel"/>
                <a:ea typeface="Corbel"/>
                <a:cs typeface="Corbel"/>
                <a:sym typeface="Corbel"/>
              </a:rPr>
              <a:t>              8</a:t>
            </a:r>
            <a:endParaRPr b="0" i="0" sz="1400" u="none" cap="none" strike="noStrike">
              <a:solidFill>
                <a:srgbClr val="33CCCC"/>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pic>
        <p:nvPicPr>
          <p:cNvPr id="169" name="Google Shape;169;p14"/>
          <p:cNvPicPr preferRelativeResize="0"/>
          <p:nvPr/>
        </p:nvPicPr>
        <p:blipFill rotWithShape="1">
          <a:blip r:embed="rId4">
            <a:alphaModFix/>
          </a:blip>
          <a:srcRect b="0" l="0" r="0" t="0"/>
          <a:stretch/>
        </p:blipFill>
        <p:spPr>
          <a:xfrm>
            <a:off x="341335" y="2312219"/>
            <a:ext cx="5856265" cy="33472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