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47oRLc1F0ZUyEXKUZ/FJ5EbLD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7FB8FF-C382-4B5C-9169-475EDBCB4BFA}">
  <a:tblStyle styleId="{497FB8FF-C382-4B5C-9169-475EDBCB4B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86" name="Google Shape;86;p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dec7ef996_0_3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2" name="Google Shape;192;g21dec7ef996_0_3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1dec7ef996_0_3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dec7ef996_0_5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4" name="Google Shape;204;g21dec7ef996_0_5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1dec7ef996_0_5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dec7ef996_0_9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6" name="Google Shape;216;g21dec7ef996_0_9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1dec7ef996_0_9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dec7ef996_0_10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0" name="Google Shape;230;g21dec7ef996_0_10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1dec7ef996_0_10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1dec7ef996_0_12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4" name="Google Shape;244;g21dec7ef996_0_12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1dec7ef996_0_12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dec7ef996_0_14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8" name="Google Shape;258;g21dec7ef996_0_14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1dec7ef996_0_14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dec7ef996_0_16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2" name="Google Shape;272;g21dec7ef996_0_16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1dec7ef996_0_16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86" name="Google Shape;286;p9: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9df6a53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9df6a53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29df6a531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5" name="Google Shape;305;p1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96" name="Google Shape;96;p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17" name="Google Shape;317;p1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08" name="Google Shape;108;p4: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0" name="Google Shape;120;p3: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2" name="Google Shape;132;p5: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4" name="Google Shape;144;p6: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6" name="Google Shape;156;p7: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8" name="Google Shape;168;p8: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dec7ef996_0_2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0" name="Google Shape;180;g21dec7ef996_0_2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1dec7ef996_0_2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944200" y="3289175"/>
            <a:ext cx="8842200" cy="251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2000" u="none" cap="none" strike="noStrike">
                <a:solidFill>
                  <a:srgbClr val="0033CC"/>
                </a:solidFill>
                <a:latin typeface="Times New Roman"/>
                <a:ea typeface="Times New Roman"/>
                <a:cs typeface="Times New Roman"/>
                <a:sym typeface="Times New Roman"/>
              </a:rPr>
              <a:t>Project Title :  A</a:t>
            </a:r>
            <a:r>
              <a:rPr lang="en-US" sz="2000">
                <a:solidFill>
                  <a:srgbClr val="0033CC"/>
                </a:solidFill>
                <a:latin typeface="Times New Roman"/>
                <a:ea typeface="Times New Roman"/>
                <a:cs typeface="Times New Roman"/>
                <a:sym typeface="Times New Roman"/>
              </a:rPr>
              <a:t>n Entity to 3D model Prototyping from a Photo</a:t>
            </a:r>
            <a:endParaRPr i="0" sz="2000" u="none" cap="none" strike="noStrike">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rPr i="0" lang="en-US" sz="2000" u="none" cap="none" strike="noStrike">
                <a:solidFill>
                  <a:srgbClr val="0033CC"/>
                </a:solidFill>
                <a:latin typeface="Times New Roman"/>
                <a:ea typeface="Times New Roman"/>
                <a:cs typeface="Times New Roman"/>
                <a:sym typeface="Times New Roman"/>
              </a:rPr>
              <a:t>Project ID    :  </a:t>
            </a:r>
            <a:r>
              <a:rPr lang="en-US" sz="2000">
                <a:solidFill>
                  <a:srgbClr val="0033CC"/>
                </a:solidFill>
                <a:latin typeface="Times New Roman"/>
                <a:ea typeface="Times New Roman"/>
                <a:cs typeface="Times New Roman"/>
                <a:sym typeface="Times New Roman"/>
              </a:rPr>
              <a:t>PW23_NVP_02</a:t>
            </a:r>
            <a:endParaRPr i="0" sz="2000" u="none" cap="none" strike="noStrike">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rPr i="0" lang="en-US" sz="2000" u="none" cap="none" strike="noStrike">
                <a:solidFill>
                  <a:srgbClr val="0033CC"/>
                </a:solidFill>
                <a:latin typeface="Times New Roman"/>
                <a:ea typeface="Times New Roman"/>
                <a:cs typeface="Times New Roman"/>
                <a:sym typeface="Times New Roman"/>
              </a:rPr>
              <a:t>Project Guide :</a:t>
            </a:r>
            <a:r>
              <a:rPr lang="en-US" sz="2000">
                <a:solidFill>
                  <a:srgbClr val="0033CC"/>
                </a:solidFill>
                <a:latin typeface="Times New Roman"/>
                <a:ea typeface="Times New Roman"/>
                <a:cs typeface="Times New Roman"/>
                <a:sym typeface="Times New Roman"/>
              </a:rPr>
              <a:t> Prof. Nitin V Pujari</a:t>
            </a:r>
            <a:r>
              <a:rPr i="0" lang="en-US" sz="2000" u="none" cap="none" strike="noStrike">
                <a:solidFill>
                  <a:srgbClr val="0033CC"/>
                </a:solidFill>
                <a:latin typeface="Times New Roman"/>
                <a:ea typeface="Times New Roman"/>
                <a:cs typeface="Times New Roman"/>
                <a:sym typeface="Times New Roman"/>
              </a:rPr>
              <a:t>              </a:t>
            </a:r>
            <a:endParaRPr i="0" sz="2000" u="none" cap="none" strike="noStrike">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rPr i="0" lang="en-US" sz="2000" u="none" cap="none" strike="noStrike">
                <a:solidFill>
                  <a:srgbClr val="0033CC"/>
                </a:solidFill>
                <a:latin typeface="Times New Roman"/>
                <a:ea typeface="Times New Roman"/>
                <a:cs typeface="Times New Roman"/>
                <a:sym typeface="Times New Roman"/>
              </a:rPr>
              <a:t>Project Team with SRN : </a:t>
            </a:r>
            <a:r>
              <a:rPr lang="en-US" sz="2000">
                <a:solidFill>
                  <a:srgbClr val="0033CC"/>
                </a:solidFill>
                <a:latin typeface="Times New Roman"/>
                <a:ea typeface="Times New Roman"/>
                <a:cs typeface="Times New Roman"/>
                <a:sym typeface="Times New Roman"/>
              </a:rPr>
              <a:t>Nikita S Patgar [PES1UG21CS825]</a:t>
            </a:r>
            <a:endParaRPr sz="2000">
              <a:solidFill>
                <a:srgbClr val="0033CC"/>
              </a:solidFill>
              <a:latin typeface="Times New Roman"/>
              <a:ea typeface="Times New Roman"/>
              <a:cs typeface="Times New Roman"/>
              <a:sym typeface="Times New Roman"/>
            </a:endParaRPr>
          </a:p>
          <a:p>
            <a:pPr indent="0" lvl="0" marL="0" rtl="0" algn="l">
              <a:spcBef>
                <a:spcPts val="0"/>
              </a:spcBef>
              <a:spcAft>
                <a:spcPts val="0"/>
              </a:spcAft>
              <a:buSzPts val="2400"/>
              <a:buNone/>
            </a:pPr>
            <a:r>
              <a:rPr lang="en-US" sz="2000">
                <a:solidFill>
                  <a:srgbClr val="0033CC"/>
                </a:solidFill>
                <a:latin typeface="Times New Roman"/>
                <a:ea typeface="Times New Roman"/>
                <a:cs typeface="Times New Roman"/>
                <a:sym typeface="Times New Roman"/>
              </a:rPr>
              <a:t>                                         </a:t>
            </a:r>
            <a:r>
              <a:rPr lang="en-US" sz="2000">
                <a:solidFill>
                  <a:srgbClr val="0033CC"/>
                </a:solidFill>
                <a:latin typeface="Times New Roman"/>
                <a:ea typeface="Times New Roman"/>
                <a:cs typeface="Times New Roman"/>
                <a:sym typeface="Times New Roman"/>
              </a:rPr>
              <a:t>Ravallu Nikhil Rajareddy [PES1UG21C830]</a:t>
            </a:r>
            <a:endParaRPr sz="2000">
              <a:solidFill>
                <a:srgbClr val="0033CC"/>
              </a:solidFill>
              <a:latin typeface="Times New Roman"/>
              <a:ea typeface="Times New Roman"/>
              <a:cs typeface="Times New Roman"/>
              <a:sym typeface="Times New Roman"/>
            </a:endParaRPr>
          </a:p>
          <a:p>
            <a:pPr indent="0" lvl="0" marL="0" rtl="0" algn="l">
              <a:spcBef>
                <a:spcPts val="0"/>
              </a:spcBef>
              <a:spcAft>
                <a:spcPts val="0"/>
              </a:spcAft>
              <a:buSzPts val="2400"/>
              <a:buNone/>
            </a:pPr>
            <a:r>
              <a:rPr lang="en-US" sz="2000">
                <a:solidFill>
                  <a:srgbClr val="0033CC"/>
                </a:solidFill>
                <a:latin typeface="Times New Roman"/>
                <a:ea typeface="Times New Roman"/>
                <a:cs typeface="Times New Roman"/>
                <a:sym typeface="Times New Roman"/>
              </a:rPr>
              <a:t>                                         Titeersha Ghatak Chowdhury [PES1UG21CS834]</a:t>
            </a:r>
            <a:endParaRPr sz="2000">
              <a:solidFill>
                <a:srgbClr val="0033CC"/>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rgbClr val="0033CC"/>
                </a:solidFill>
                <a:latin typeface="Times New Roman"/>
                <a:ea typeface="Times New Roman"/>
                <a:cs typeface="Times New Roman"/>
                <a:sym typeface="Times New Roman"/>
              </a:rPr>
              <a:t>                            	            Vaishnavi .K [PES1UG21CS838]</a:t>
            </a:r>
            <a:endParaRPr sz="2000">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0" sz="2000" u="none" cap="none" strike="noStrike">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0" sz="2000" u="none" cap="none" strike="noStrike">
              <a:solidFill>
                <a:srgbClr val="0033CC"/>
              </a:solidFill>
              <a:latin typeface="Times New Roman"/>
              <a:ea typeface="Times New Roman"/>
              <a:cs typeface="Times New Roman"/>
              <a:sym typeface="Times New Roman"/>
            </a:endParaRPr>
          </a:p>
        </p:txBody>
      </p:sp>
      <p:sp>
        <p:nvSpPr>
          <p:cNvPr id="90" name="Google Shape;90;p1"/>
          <p:cNvSpPr/>
          <p:nvPr/>
        </p:nvSpPr>
        <p:spPr>
          <a:xfrm>
            <a:off x="1355000" y="492700"/>
            <a:ext cx="9541500" cy="266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2800" u="none" cap="none" strike="noStrike">
                <a:solidFill>
                  <a:schemeClr val="dk1"/>
                </a:solidFill>
                <a:latin typeface="Times New Roman"/>
                <a:ea typeface="Times New Roman"/>
                <a:cs typeface="Times New Roman"/>
                <a:sym typeface="Times New Roman"/>
              </a:rPr>
              <a:t>UE20CS390A – Capstone Project Phase – 1</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cap="none" strike="noStrike">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cap="none" strike="noStrike">
                <a:solidFill>
                  <a:srgbClr val="FF0000"/>
                </a:solidFill>
                <a:latin typeface="Times New Roman"/>
                <a:ea typeface="Times New Roman"/>
                <a:cs typeface="Times New Roman"/>
                <a:sym typeface="Times New Roman"/>
              </a:rPr>
              <a:t>Project Progress Review #2</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cap="none" strike="noStrike">
                <a:solidFill>
                  <a:srgbClr val="FF0000"/>
                </a:solidFill>
                <a:latin typeface="Times New Roman"/>
                <a:ea typeface="Times New Roman"/>
                <a:cs typeface="Times New Roman"/>
                <a:sym typeface="Times New Roman"/>
              </a:rPr>
              <a:t>(Project Requirements Specification and Literature Survey)</a:t>
            </a:r>
            <a:endParaRPr i="0" sz="2400" u="none" cap="none" strike="noStrike">
              <a:solidFill>
                <a:srgbClr val="FF0000"/>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92" name="Google Shape;92;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t>Nikita, Nikhil, Titeersha, Vaishnavi</a:t>
            </a:r>
            <a:endParaRPr sz="1400"/>
          </a:p>
        </p:txBody>
      </p:sp>
      <p:sp>
        <p:nvSpPr>
          <p:cNvPr id="93" name="Google Shape;9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1dec7ef996_0_3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6" name="Google Shape;196;g21dec7ef996_0_3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197" name="Google Shape;197;g21dec7ef996_0_39"/>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98" name="Google Shape;198;g21dec7ef996_0_39"/>
          <p:cNvSpPr txBox="1"/>
          <p:nvPr>
            <p:ph idx="11" type="ftr"/>
          </p:nvPr>
        </p:nvSpPr>
        <p:spPr>
          <a:xfrm>
            <a:off x="3917850" y="6551875"/>
            <a:ext cx="4235700" cy="169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99" name="Google Shape;199;g21dec7ef996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g21dec7ef996_0_39"/>
          <p:cNvSpPr txBox="1"/>
          <p:nvPr/>
        </p:nvSpPr>
        <p:spPr>
          <a:xfrm>
            <a:off x="923200" y="2086175"/>
            <a:ext cx="10371000" cy="433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2000">
                <a:solidFill>
                  <a:srgbClr val="0033CC"/>
                </a:solidFill>
                <a:latin typeface="Times New Roman"/>
                <a:ea typeface="Times New Roman"/>
                <a:cs typeface="Times New Roman"/>
                <a:sym typeface="Times New Roman"/>
              </a:rPr>
              <a:t>(</a:t>
            </a:r>
            <a:r>
              <a:rPr b="1" lang="en-US" sz="2000">
                <a:solidFill>
                  <a:srgbClr val="0033CC"/>
                </a:solidFill>
                <a:latin typeface="Times New Roman"/>
                <a:ea typeface="Times New Roman"/>
                <a:cs typeface="Times New Roman"/>
                <a:sym typeface="Times New Roman"/>
              </a:rPr>
              <a:t>ii) Face Detection :</a:t>
            </a:r>
            <a:endParaRPr b="1" sz="2000">
              <a:solidFill>
                <a:srgbClr val="0033CC"/>
              </a:solidFill>
              <a:latin typeface="Times New Roman"/>
              <a:ea typeface="Times New Roman"/>
              <a:cs typeface="Times New Roman"/>
              <a:sym typeface="Times New Roman"/>
            </a:endParaRPr>
          </a:p>
          <a:p>
            <a:pPr indent="-298450" lvl="0" marL="457200" rtl="0" algn="l">
              <a:lnSpc>
                <a:spcPct val="115000"/>
              </a:lnSpc>
              <a:spcBef>
                <a:spcPts val="900"/>
              </a:spcBef>
              <a:spcAft>
                <a:spcPts val="0"/>
              </a:spcAft>
              <a:buClr>
                <a:srgbClr val="0033CC"/>
              </a:buClr>
              <a:buSzPts val="1100"/>
              <a:buFont typeface="Times New Roman"/>
              <a:buChar char="●"/>
            </a:pPr>
            <a:r>
              <a:rPr lang="en-US" sz="1600">
                <a:solidFill>
                  <a:srgbClr val="0033CC"/>
                </a:solidFill>
                <a:latin typeface="Times New Roman"/>
                <a:ea typeface="Times New Roman"/>
                <a:cs typeface="Times New Roman"/>
                <a:sym typeface="Times New Roman"/>
              </a:rPr>
              <a:t>This paper will integrate the two face detection methods to design one new face detection algorithm based on the advantages and disadvantages of the AdaBoost and the skin color segmentation algorithm </a:t>
            </a:r>
            <a:endParaRPr sz="1600">
              <a:solidFill>
                <a:srgbClr val="0033CC"/>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33CC"/>
              </a:buClr>
              <a:buSzPts val="1100"/>
              <a:buFont typeface="Times New Roman"/>
              <a:buChar char="●"/>
            </a:pPr>
            <a:r>
              <a:rPr lang="en-US" sz="1600">
                <a:solidFill>
                  <a:srgbClr val="0033CC"/>
                </a:solidFill>
                <a:latin typeface="Times New Roman"/>
                <a:ea typeface="Times New Roman"/>
                <a:cs typeface="Times New Roman"/>
                <a:sym typeface="Times New Roman"/>
              </a:rPr>
              <a:t>Firstly eliminate the majority background regions by Adaboost segmentation with faster detection speed </a:t>
            </a:r>
            <a:endParaRPr sz="1600">
              <a:solidFill>
                <a:srgbClr val="0033CC"/>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rgbClr val="0033CC"/>
              </a:buClr>
              <a:buSzPts val="1000"/>
              <a:buFont typeface="Times New Roman"/>
              <a:buChar char="●"/>
            </a:pPr>
            <a:r>
              <a:rPr lang="en-US" sz="1600">
                <a:solidFill>
                  <a:srgbClr val="0033CC"/>
                </a:solidFill>
                <a:latin typeface="Times New Roman"/>
                <a:ea typeface="Times New Roman"/>
                <a:cs typeface="Times New Roman"/>
                <a:sym typeface="Times New Roman"/>
              </a:rPr>
              <a:t>meanwhile detected the majority of human face, including the side-face and multi-pose face </a:t>
            </a:r>
            <a:r>
              <a:rPr lang="en-US" sz="1200">
                <a:solidFill>
                  <a:srgbClr val="0033CC"/>
                </a:solidFill>
                <a:latin typeface="Times New Roman"/>
                <a:ea typeface="Times New Roman"/>
                <a:cs typeface="Times New Roman"/>
                <a:sym typeface="Times New Roman"/>
              </a:rPr>
              <a:t>			</a:t>
            </a:r>
            <a:endParaRPr sz="1200">
              <a:solidFill>
                <a:srgbClr val="0033CC"/>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rgbClr val="0033CC"/>
              </a:buClr>
              <a:buSzPts val="1000"/>
              <a:buFont typeface="Times New Roman"/>
              <a:buChar char="●"/>
            </a:pPr>
            <a:r>
              <a:rPr lang="en-US" sz="1600">
                <a:solidFill>
                  <a:srgbClr val="0033CC"/>
                </a:solidFill>
                <a:latin typeface="Times New Roman"/>
                <a:ea typeface="Times New Roman"/>
                <a:cs typeface="Times New Roman"/>
                <a:sym typeface="Times New Roman"/>
              </a:rPr>
              <a:t>Then we utilize YCbCr color space, which can separate brightness and chroma very well, besides, the color space is discrete, which is easy to realize clustering algorithm and other merits. </a:t>
            </a:r>
            <a:r>
              <a:rPr lang="en-US" sz="1200">
                <a:solidFill>
                  <a:srgbClr val="0033CC"/>
                </a:solidFill>
                <a:latin typeface="Times New Roman"/>
                <a:ea typeface="Times New Roman"/>
                <a:cs typeface="Times New Roman"/>
                <a:sym typeface="Times New Roman"/>
              </a:rPr>
              <a:t>				</a:t>
            </a:r>
            <a:endParaRPr sz="1200">
              <a:solidFill>
                <a:srgbClr val="0033CC"/>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33CC"/>
              </a:buClr>
              <a:buSzPts val="1100"/>
              <a:buFont typeface="Times New Roman"/>
              <a:buChar char="●"/>
            </a:pPr>
            <a:r>
              <a:rPr lang="en-US" sz="1600">
                <a:solidFill>
                  <a:srgbClr val="0033CC"/>
                </a:solidFill>
                <a:latin typeface="Times New Roman"/>
                <a:ea typeface="Times New Roman"/>
                <a:cs typeface="Times New Roman"/>
                <a:sym typeface="Times New Roman"/>
              </a:rPr>
              <a:t>We use skin color Gaussian model, which face detection accuracy for single-face is very high, and avoids detecting the multi-face, the multi-pose image and missing detection 				</a:t>
            </a:r>
            <a:endParaRPr sz="1600">
              <a:solidFill>
                <a:srgbClr val="0033CC"/>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33CC"/>
              </a:buClr>
              <a:buSzPts val="1100"/>
              <a:buFont typeface="Times New Roman"/>
              <a:buChar char="●"/>
            </a:pPr>
            <a:r>
              <a:rPr lang="en-US" sz="1600">
                <a:solidFill>
                  <a:srgbClr val="0033CC"/>
                </a:solidFill>
                <a:latin typeface="Times New Roman"/>
                <a:ea typeface="Times New Roman"/>
                <a:cs typeface="Times New Roman"/>
                <a:sym typeface="Times New Roman"/>
              </a:rPr>
              <a:t>The processes of face detection effectively reflect image low-level features like edges, peaks, valleys, and ridges, which is equal to enhancing key facial element information such as nose, eyes and mouth plus local characteristics like dimples, melanotic nevus and scars. </a:t>
            </a:r>
            <a:endParaRPr sz="1600">
              <a:solidFill>
                <a:srgbClr val="0033CC"/>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000">
              <a:solidFill>
                <a:srgbClr val="0033CC"/>
              </a:solidFill>
              <a:latin typeface="Times New Roman"/>
              <a:ea typeface="Times New Roman"/>
              <a:cs typeface="Times New Roman"/>
              <a:sym typeface="Times New Roman"/>
            </a:endParaRPr>
          </a:p>
        </p:txBody>
      </p:sp>
      <p:sp>
        <p:nvSpPr>
          <p:cNvPr id="201" name="Google Shape;201;g21dec7ef996_0_39"/>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1dec7ef996_0_5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8" name="Google Shape;208;g21dec7ef996_0_5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209" name="Google Shape;209;g21dec7ef996_0_5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10" name="Google Shape;210;g21dec7ef996_0_55"/>
          <p:cNvSpPr txBox="1"/>
          <p:nvPr>
            <p:ph idx="11" type="ftr"/>
          </p:nvPr>
        </p:nvSpPr>
        <p:spPr>
          <a:xfrm>
            <a:off x="4038600" y="6684850"/>
            <a:ext cx="4114800" cy="36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t>Nikita, Nikhil, Titeersha, Vaishnavi</a:t>
            </a:r>
            <a:endParaRPr sz="1400"/>
          </a:p>
          <a:p>
            <a:pPr indent="0" lvl="0" marL="0" rtl="0" algn="ctr">
              <a:spcBef>
                <a:spcPts val="0"/>
              </a:spcBef>
              <a:spcAft>
                <a:spcPts val="0"/>
              </a:spcAft>
              <a:buNone/>
            </a:pPr>
            <a:r>
              <a:t/>
            </a:r>
            <a:endParaRPr/>
          </a:p>
        </p:txBody>
      </p:sp>
      <p:sp>
        <p:nvSpPr>
          <p:cNvPr id="211" name="Google Shape;211;g21dec7ef996_0_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g21dec7ef996_0_55"/>
          <p:cNvSpPr txBox="1"/>
          <p:nvPr/>
        </p:nvSpPr>
        <p:spPr>
          <a:xfrm>
            <a:off x="923200" y="2086175"/>
            <a:ext cx="10371000" cy="42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rgbClr val="0033CC"/>
                </a:solidFill>
                <a:latin typeface="Times New Roman"/>
                <a:ea typeface="Times New Roman"/>
                <a:cs typeface="Times New Roman"/>
                <a:sym typeface="Times New Roman"/>
              </a:rPr>
              <a:t>(iii)  Feature Points Detection :</a:t>
            </a:r>
            <a:endParaRPr b="1" sz="2000">
              <a:solidFill>
                <a:srgbClr val="0033CC"/>
              </a:solidFill>
              <a:latin typeface="Times New Roman"/>
              <a:ea typeface="Times New Roman"/>
              <a:cs typeface="Times New Roman"/>
              <a:sym typeface="Times New Roman"/>
            </a:endParaRPr>
          </a:p>
          <a:p>
            <a:pPr indent="-342900" lvl="0" marL="457200" rtl="0" algn="l">
              <a:lnSpc>
                <a:spcPct val="115000"/>
              </a:lnSpc>
              <a:spcBef>
                <a:spcPts val="210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Automatic facial feature detection is a difficult but a key task for many practical applications of face image analysis </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invisible points under occlusions or undetected points are estimated through the global shape and texture constraints using Active Appearance Models 			</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We define the facial feature points mostly located around the eyes, nose, eyebrows, mouth, and boundary of a face. 			</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First, we use the General Whole Face Shape Template with open eye (or the one with closed eye) to initialize the whole face, thus get the approximate locations of two outer comers of eyes </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we apply local ASM to mouth to estimate mouth contour and get the true edge of mouth by Canny operator</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If “o” shaped mouth, then we’ll search the entire contour having a “o” shaped mouth and so on.</a:t>
            </a:r>
            <a:endParaRPr sz="1800">
              <a:solidFill>
                <a:srgbClr val="0033CC"/>
              </a:solidFill>
              <a:latin typeface="Times New Roman"/>
              <a:ea typeface="Times New Roman"/>
              <a:cs typeface="Times New Roman"/>
              <a:sym typeface="Times New Roman"/>
            </a:endParaRPr>
          </a:p>
        </p:txBody>
      </p:sp>
      <p:sp>
        <p:nvSpPr>
          <p:cNvPr id="213" name="Google Shape;213;g21dec7ef996_0_5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1dec7ef996_0_9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0" name="Google Shape;220;g21dec7ef996_0_9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221" name="Google Shape;221;g21dec7ef996_0_9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22" name="Google Shape;222;g21dec7ef996_0_90"/>
          <p:cNvSpPr txBox="1"/>
          <p:nvPr>
            <p:ph idx="11" type="ftr"/>
          </p:nvPr>
        </p:nvSpPr>
        <p:spPr>
          <a:xfrm>
            <a:off x="3870375" y="6356350"/>
            <a:ext cx="4283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23" name="Google Shape;223;g21dec7ef996_0_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4" name="Google Shape;224;g21dec7ef996_0_9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225" name="Google Shape;225;g21dec7ef996_0_90"/>
          <p:cNvSpPr txBox="1"/>
          <p:nvPr/>
        </p:nvSpPr>
        <p:spPr>
          <a:xfrm>
            <a:off x="911200" y="2266025"/>
            <a:ext cx="10047300" cy="415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1500"/>
          </a:p>
        </p:txBody>
      </p:sp>
      <p:sp>
        <p:nvSpPr>
          <p:cNvPr id="226" name="Google Shape;226;g21dec7ef996_0_90"/>
          <p:cNvSpPr txBox="1"/>
          <p:nvPr/>
        </p:nvSpPr>
        <p:spPr>
          <a:xfrm>
            <a:off x="887225" y="2409900"/>
            <a:ext cx="96396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900">
              <a:solidFill>
                <a:schemeClr val="dk1"/>
              </a:solidFill>
              <a:highlight>
                <a:schemeClr val="lt1"/>
              </a:highlight>
              <a:latin typeface="Calibri"/>
              <a:ea typeface="Calibri"/>
              <a:cs typeface="Calibri"/>
              <a:sym typeface="Calibri"/>
            </a:endParaRPr>
          </a:p>
        </p:txBody>
      </p:sp>
      <p:sp>
        <p:nvSpPr>
          <p:cNvPr id="227" name="Google Shape;227;g21dec7ef996_0_90"/>
          <p:cNvSpPr txBox="1"/>
          <p:nvPr/>
        </p:nvSpPr>
        <p:spPr>
          <a:xfrm>
            <a:off x="1139000" y="2026225"/>
            <a:ext cx="9052200" cy="4098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500"/>
              </a:spcBef>
              <a:spcAft>
                <a:spcPts val="0"/>
              </a:spcAft>
              <a:buClr>
                <a:srgbClr val="0033CC"/>
              </a:buClr>
              <a:buSzPts val="1900"/>
              <a:buFont typeface="Times New Roman"/>
              <a:buChar char="●"/>
            </a:pPr>
            <a:r>
              <a:rPr lang="en-US" sz="1900">
                <a:solidFill>
                  <a:srgbClr val="0033CC"/>
                </a:solidFill>
                <a:highlight>
                  <a:schemeClr val="lt1"/>
                </a:highlight>
                <a:latin typeface="Times New Roman"/>
                <a:ea typeface="Times New Roman"/>
                <a:cs typeface="Times New Roman"/>
                <a:sym typeface="Times New Roman"/>
              </a:rPr>
              <a:t>To create a 3D model of the plant scene, the authors develop a set of growth grammars that are specific to the types of plants in the photo. They use these grammars to generate 3D models of each plant in the scene, which are then combined to create a complete 3D model of the scene.</a:t>
            </a:r>
            <a:endParaRPr sz="1900">
              <a:solidFill>
                <a:srgbClr val="0033CC"/>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Char char="●"/>
            </a:pPr>
            <a:r>
              <a:rPr lang="en-US" sz="1900">
                <a:solidFill>
                  <a:srgbClr val="0033CC"/>
                </a:solidFill>
                <a:highlight>
                  <a:schemeClr val="lt1"/>
                </a:highlight>
                <a:latin typeface="Times New Roman"/>
                <a:ea typeface="Times New Roman"/>
                <a:cs typeface="Times New Roman"/>
                <a:sym typeface="Times New Roman"/>
              </a:rPr>
              <a:t>The authors evaluate their method on several real-world photos of plants and landscapes. They compare their method to other 3D modeling techniques, such as photogrammetry and laser scanning. The experimental results show that their method can generate 3D models that are visually appealing and accurate, with reasonable computational efficiency.</a:t>
            </a:r>
            <a:endParaRPr sz="1900">
              <a:solidFill>
                <a:srgbClr val="0033CC"/>
              </a:solidFill>
              <a:highlight>
                <a:schemeClr val="lt1"/>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Char char="●"/>
            </a:pPr>
            <a:r>
              <a:rPr lang="en-US" sz="1900">
                <a:solidFill>
                  <a:srgbClr val="0033CC"/>
                </a:solidFill>
                <a:highlight>
                  <a:schemeClr val="lt1"/>
                </a:highlight>
                <a:latin typeface="Times New Roman"/>
                <a:ea typeface="Times New Roman"/>
                <a:cs typeface="Times New Roman"/>
                <a:sym typeface="Times New Roman"/>
              </a:rPr>
              <a:t>To evaluate the performance of their method, the authors conducted experiments on several real-world photos of plants and landscapes obtaining promising results.</a:t>
            </a:r>
            <a:endParaRPr sz="1900">
              <a:solidFill>
                <a:srgbClr val="0033CC"/>
              </a:solidFill>
              <a:latin typeface="Times New Roman"/>
              <a:ea typeface="Times New Roman"/>
              <a:cs typeface="Times New Roman"/>
              <a:sym typeface="Times New Roman"/>
            </a:endParaRPr>
          </a:p>
          <a:p>
            <a:pPr indent="0" lvl="0" marL="457200" rtl="0" algn="l">
              <a:lnSpc>
                <a:spcPct val="115000"/>
              </a:lnSpc>
              <a:spcBef>
                <a:spcPts val="1500"/>
              </a:spcBef>
              <a:spcAft>
                <a:spcPts val="15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1dec7ef996_0_10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4" name="Google Shape;234;g21dec7ef996_0_10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235" name="Google Shape;235;g21dec7ef996_0_10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36" name="Google Shape;236;g21dec7ef996_0_105"/>
          <p:cNvSpPr txBox="1"/>
          <p:nvPr>
            <p:ph idx="11" type="ftr"/>
          </p:nvPr>
        </p:nvSpPr>
        <p:spPr>
          <a:xfrm>
            <a:off x="3917850" y="6452225"/>
            <a:ext cx="4235700" cy="269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37" name="Google Shape;237;g21dec7ef996_0_10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g21dec7ef996_0_10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239" name="Google Shape;239;g21dec7ef996_0_105"/>
          <p:cNvSpPr txBox="1"/>
          <p:nvPr/>
        </p:nvSpPr>
        <p:spPr>
          <a:xfrm>
            <a:off x="911200" y="2266025"/>
            <a:ext cx="10047300" cy="415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1500"/>
          </a:p>
        </p:txBody>
      </p:sp>
      <p:sp>
        <p:nvSpPr>
          <p:cNvPr id="240" name="Google Shape;240;g21dec7ef996_0_105"/>
          <p:cNvSpPr txBox="1"/>
          <p:nvPr/>
        </p:nvSpPr>
        <p:spPr>
          <a:xfrm>
            <a:off x="887225" y="2409900"/>
            <a:ext cx="96396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900">
              <a:solidFill>
                <a:schemeClr val="dk1"/>
              </a:solidFill>
              <a:highlight>
                <a:schemeClr val="lt1"/>
              </a:highlight>
              <a:latin typeface="Calibri"/>
              <a:ea typeface="Calibri"/>
              <a:cs typeface="Calibri"/>
              <a:sym typeface="Calibri"/>
            </a:endParaRPr>
          </a:p>
        </p:txBody>
      </p:sp>
      <p:sp>
        <p:nvSpPr>
          <p:cNvPr id="241" name="Google Shape;241;g21dec7ef996_0_105"/>
          <p:cNvSpPr txBox="1"/>
          <p:nvPr/>
        </p:nvSpPr>
        <p:spPr>
          <a:xfrm>
            <a:off x="1139000" y="2026225"/>
            <a:ext cx="9052200" cy="44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US" sz="2000">
                <a:solidFill>
                  <a:srgbClr val="0033CC"/>
                </a:solidFill>
                <a:highlight>
                  <a:schemeClr val="lt1"/>
                </a:highlight>
                <a:latin typeface="Times New Roman"/>
                <a:ea typeface="Times New Roman"/>
                <a:cs typeface="Times New Roman"/>
                <a:sym typeface="Times New Roman"/>
              </a:rPr>
              <a:t>Topic : </a:t>
            </a:r>
            <a:r>
              <a:rPr b="1" lang="en-US" sz="2000">
                <a:solidFill>
                  <a:srgbClr val="0033CC"/>
                </a:solidFill>
                <a:latin typeface="Times New Roman"/>
                <a:ea typeface="Times New Roman"/>
                <a:cs typeface="Times New Roman"/>
                <a:sym typeface="Times New Roman"/>
              </a:rPr>
              <a:t>  A Generative Modelling Technique for 3D Reconstruction from a Single 2D Image</a:t>
            </a:r>
            <a:r>
              <a:rPr lang="en-US" sz="2400">
                <a:solidFill>
                  <a:srgbClr val="0033CC"/>
                </a:solidFill>
                <a:latin typeface="Times New Roman"/>
                <a:ea typeface="Times New Roman"/>
                <a:cs typeface="Times New Roman"/>
                <a:sym typeface="Times New Roman"/>
              </a:rPr>
              <a:t> </a:t>
            </a:r>
            <a:endParaRPr sz="2400">
              <a:solidFill>
                <a:srgbClr val="0033CC"/>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US" sz="1800">
                <a:solidFill>
                  <a:srgbClr val="0033CC"/>
                </a:solidFill>
                <a:latin typeface="Times New Roman"/>
                <a:ea typeface="Times New Roman"/>
                <a:cs typeface="Times New Roman"/>
                <a:sym typeface="Times New Roman"/>
              </a:rPr>
              <a:t>Abstract - </a:t>
            </a:r>
            <a:endParaRPr sz="1800">
              <a:solidFill>
                <a:srgbClr val="0033CC"/>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US" sz="1800">
                <a:solidFill>
                  <a:srgbClr val="0033CC"/>
                </a:solidFill>
                <a:latin typeface="Times New Roman"/>
                <a:ea typeface="Times New Roman"/>
                <a:cs typeface="Times New Roman"/>
                <a:sym typeface="Times New Roman"/>
              </a:rPr>
              <a:t>Object Reconstruction is the task of predicting the 3D model of an object given a set of 2D images. In this paper, we propose an approach to solving this problem, given a single 2D image. We attempt to make use of several deep learning techniques.</a:t>
            </a:r>
            <a:endParaRPr sz="1800">
              <a:solidFill>
                <a:srgbClr val="0033CC"/>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US" sz="1800">
                <a:solidFill>
                  <a:srgbClr val="0033CC"/>
                </a:solidFill>
                <a:latin typeface="Times New Roman"/>
                <a:ea typeface="Times New Roman"/>
                <a:cs typeface="Times New Roman"/>
                <a:sym typeface="Times New Roman"/>
              </a:rPr>
              <a:t>we present a two-stage approach. </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1500"/>
              </a:spcBef>
              <a:spcAft>
                <a:spcPts val="0"/>
              </a:spcAft>
              <a:buClr>
                <a:srgbClr val="0033CC"/>
              </a:buClr>
              <a:buSzPts val="1800"/>
              <a:buFont typeface="Times New Roman"/>
              <a:buAutoNum type="arabicPeriod"/>
            </a:pPr>
            <a:r>
              <a:rPr lang="en-US" sz="1800">
                <a:solidFill>
                  <a:srgbClr val="0033CC"/>
                </a:solidFill>
                <a:latin typeface="Times New Roman"/>
                <a:ea typeface="Times New Roman"/>
                <a:cs typeface="Times New Roman"/>
                <a:sym typeface="Times New Roman"/>
              </a:rPr>
              <a:t>Generating a 3D Reconstruction from a Single Image</a:t>
            </a:r>
            <a:endParaRPr sz="1800">
              <a:solidFill>
                <a:srgbClr val="0033CC"/>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33CC"/>
              </a:buClr>
              <a:buSzPts val="1800"/>
              <a:buFont typeface="Times New Roman"/>
              <a:buAutoNum type="arabicPeriod"/>
            </a:pPr>
            <a:r>
              <a:rPr lang="en-US" sz="1800">
                <a:solidFill>
                  <a:srgbClr val="0033CC"/>
                </a:solidFill>
                <a:latin typeface="Times New Roman"/>
                <a:ea typeface="Times New Roman"/>
                <a:cs typeface="Times New Roman"/>
                <a:sym typeface="Times New Roman"/>
              </a:rPr>
              <a:t>Generates </a:t>
            </a:r>
            <a:r>
              <a:rPr lang="en-US" sz="1800">
                <a:solidFill>
                  <a:srgbClr val="0033CC"/>
                </a:solidFill>
                <a:latin typeface="Times New Roman"/>
                <a:ea typeface="Times New Roman"/>
                <a:cs typeface="Times New Roman"/>
                <a:sym typeface="Times New Roman"/>
              </a:rPr>
              <a:t>a 3D Reconstruction from </a:t>
            </a:r>
            <a:r>
              <a:rPr lang="en-US" sz="1800">
                <a:solidFill>
                  <a:srgbClr val="0033CC"/>
                </a:solidFill>
                <a:latin typeface="Times New Roman"/>
                <a:ea typeface="Times New Roman"/>
                <a:cs typeface="Times New Roman"/>
                <a:sym typeface="Times New Roman"/>
              </a:rPr>
              <a:t>multiple images having different viewpoints.</a:t>
            </a:r>
            <a:endParaRPr sz="1200">
              <a:solidFill>
                <a:srgbClr val="0033CC"/>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US" sz="1800">
                <a:solidFill>
                  <a:srgbClr val="0033CC"/>
                </a:solidFill>
                <a:latin typeface="Times New Roman"/>
                <a:ea typeface="Times New Roman"/>
                <a:cs typeface="Times New Roman"/>
                <a:sym typeface="Times New Roman"/>
              </a:rPr>
              <a:t>(this part is considered because reconstructing 3D object directly from a single 2D image is quite difficult )</a:t>
            </a:r>
            <a:endParaRPr sz="1800">
              <a:solidFill>
                <a:srgbClr val="0033CC"/>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1dec7ef996_0_12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8" name="Google Shape;248;g21dec7ef996_0_12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249" name="Google Shape;249;g21dec7ef996_0_123"/>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50" name="Google Shape;250;g21dec7ef996_0_123"/>
          <p:cNvSpPr txBox="1"/>
          <p:nvPr>
            <p:ph idx="11" type="ftr"/>
          </p:nvPr>
        </p:nvSpPr>
        <p:spPr>
          <a:xfrm>
            <a:off x="3941575" y="6452225"/>
            <a:ext cx="4211700" cy="269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51" name="Google Shape;251;g21dec7ef996_0_1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g21dec7ef996_0_123"/>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253" name="Google Shape;253;g21dec7ef996_0_123"/>
          <p:cNvSpPr txBox="1"/>
          <p:nvPr/>
        </p:nvSpPr>
        <p:spPr>
          <a:xfrm>
            <a:off x="911200" y="2266025"/>
            <a:ext cx="10047300" cy="415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1500"/>
          </a:p>
        </p:txBody>
      </p:sp>
      <p:sp>
        <p:nvSpPr>
          <p:cNvPr id="254" name="Google Shape;254;g21dec7ef996_0_123"/>
          <p:cNvSpPr txBox="1"/>
          <p:nvPr/>
        </p:nvSpPr>
        <p:spPr>
          <a:xfrm>
            <a:off x="887225" y="2409900"/>
            <a:ext cx="96396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900">
              <a:solidFill>
                <a:schemeClr val="dk1"/>
              </a:solidFill>
              <a:highlight>
                <a:schemeClr val="lt1"/>
              </a:highlight>
              <a:latin typeface="Calibri"/>
              <a:ea typeface="Calibri"/>
              <a:cs typeface="Calibri"/>
              <a:sym typeface="Calibri"/>
            </a:endParaRPr>
          </a:p>
        </p:txBody>
      </p:sp>
      <p:sp>
        <p:nvSpPr>
          <p:cNvPr id="255" name="Google Shape;255;g21dec7ef996_0_123"/>
          <p:cNvSpPr txBox="1"/>
          <p:nvPr/>
        </p:nvSpPr>
        <p:spPr>
          <a:xfrm>
            <a:off x="1408750" y="2043175"/>
            <a:ext cx="9052200" cy="42636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rgbClr val="0033CC"/>
              </a:buClr>
              <a:buSzPts val="1700"/>
              <a:buFont typeface="Times New Roman"/>
              <a:buAutoNum type="alphaLcParenBoth"/>
            </a:pPr>
            <a:r>
              <a:rPr b="1" lang="en-US" sz="1700">
                <a:solidFill>
                  <a:srgbClr val="0033CC"/>
                </a:solidFill>
                <a:latin typeface="Times New Roman"/>
                <a:ea typeface="Times New Roman"/>
                <a:cs typeface="Times New Roman"/>
                <a:sym typeface="Times New Roman"/>
              </a:rPr>
              <a:t>Neural Network Based 3D Reconstruction :</a:t>
            </a:r>
            <a:endParaRPr b="1" sz="1700">
              <a:solidFill>
                <a:srgbClr val="0033CC"/>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i="1" sz="1700">
              <a:solidFill>
                <a:srgbClr val="0033CC"/>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0033CC"/>
              </a:buClr>
              <a:buSzPts val="2100"/>
              <a:buFont typeface="Times New Roman"/>
              <a:buChar char="●"/>
            </a:pPr>
            <a:r>
              <a:rPr lang="en-US" sz="2100">
                <a:solidFill>
                  <a:srgbClr val="0033CC"/>
                </a:solidFill>
                <a:latin typeface="Times New Roman"/>
                <a:ea typeface="Times New Roman"/>
                <a:cs typeface="Times New Roman"/>
                <a:sym typeface="Times New Roman"/>
              </a:rPr>
              <a:t>Recurrent neural networks have been used for reconstructing the 3D object from both single and multi-images input. </a:t>
            </a:r>
            <a:endParaRPr sz="2100">
              <a:solidFill>
                <a:srgbClr val="0033CC"/>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0033CC"/>
              </a:buClr>
              <a:buSzPts val="2100"/>
              <a:buFont typeface="Times New Roman"/>
              <a:buChar char="●"/>
            </a:pPr>
            <a:r>
              <a:rPr lang="en-US" sz="2100">
                <a:solidFill>
                  <a:srgbClr val="0033CC"/>
                </a:solidFill>
                <a:latin typeface="Times New Roman"/>
                <a:ea typeface="Times New Roman"/>
                <a:cs typeface="Times New Roman"/>
                <a:sym typeface="Times New Roman"/>
              </a:rPr>
              <a:t>The paper proposes a novel recurrent neural network architecture, called 3D Recurrent Reconstruction Neural Network (3D-R2N2) for 3D object reconstruction.</a:t>
            </a:r>
            <a:endParaRPr sz="2100">
              <a:solidFill>
                <a:srgbClr val="0033CC"/>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0033CC"/>
              </a:buClr>
              <a:buSzPts val="2100"/>
              <a:buFont typeface="Times New Roman"/>
              <a:buChar char="●"/>
            </a:pPr>
            <a:r>
              <a:rPr lang="en-US" sz="2100">
                <a:solidFill>
                  <a:srgbClr val="0033CC"/>
                </a:solidFill>
                <a:latin typeface="Times New Roman"/>
                <a:ea typeface="Times New Roman"/>
                <a:cs typeface="Times New Roman"/>
                <a:sym typeface="Times New Roman"/>
              </a:rPr>
              <a:t> In this network, we can feed one image or multiple images.</a:t>
            </a:r>
            <a:endParaRPr sz="2100">
              <a:solidFill>
                <a:srgbClr val="0033CC"/>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0033CC"/>
              </a:buClr>
              <a:buSzPts val="2100"/>
              <a:buFont typeface="Times New Roman"/>
              <a:buChar char="●"/>
            </a:pPr>
            <a:r>
              <a:rPr lang="en-US" sz="2100">
                <a:solidFill>
                  <a:srgbClr val="0033CC"/>
                </a:solidFill>
                <a:latin typeface="Times New Roman"/>
                <a:ea typeface="Times New Roman"/>
                <a:cs typeface="Times New Roman"/>
                <a:sym typeface="Times New Roman"/>
              </a:rPr>
              <a:t> These images may be taken from randomly oriented viewpoints. </a:t>
            </a:r>
            <a:endParaRPr sz="2100">
              <a:solidFill>
                <a:srgbClr val="0033CC"/>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0033CC"/>
              </a:buClr>
              <a:buSzPts val="2100"/>
              <a:buFont typeface="Times New Roman"/>
              <a:buChar char="●"/>
            </a:pPr>
            <a:r>
              <a:rPr lang="en-US" sz="2100">
                <a:solidFill>
                  <a:srgbClr val="0033CC"/>
                </a:solidFill>
                <a:latin typeface="Times New Roman"/>
                <a:ea typeface="Times New Roman"/>
                <a:cs typeface="Times New Roman"/>
                <a:sym typeface="Times New Roman"/>
              </a:rPr>
              <a:t>In this whole procedure, no pre-processing elements like segmentation, viewpoint labels, or key points are needed. </a:t>
            </a:r>
            <a:endParaRPr sz="2100">
              <a:solidFill>
                <a:srgbClr val="0033CC"/>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0033CC"/>
              </a:buClr>
              <a:buSzPts val="2100"/>
              <a:buFont typeface="Times New Roman"/>
              <a:buChar char="●"/>
            </a:pPr>
            <a:r>
              <a:rPr lang="en-US" sz="2100">
                <a:solidFill>
                  <a:srgbClr val="0033CC"/>
                </a:solidFill>
                <a:latin typeface="Times New Roman"/>
                <a:ea typeface="Times New Roman"/>
                <a:cs typeface="Times New Roman"/>
                <a:sym typeface="Times New Roman"/>
              </a:rPr>
              <a:t>This method uses recurrent neural networks like LSTMs and GRUs, and convolutional neural networks as well. </a:t>
            </a:r>
            <a:endParaRPr sz="2100">
              <a:solidFill>
                <a:srgbClr val="0033CC"/>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1dec7ef996_0_14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2" name="Google Shape;262;g21dec7ef996_0_14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263" name="Google Shape;263;g21dec7ef996_0_14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64" name="Google Shape;264;g21dec7ef996_0_140"/>
          <p:cNvSpPr txBox="1"/>
          <p:nvPr>
            <p:ph idx="11" type="ftr"/>
          </p:nvPr>
        </p:nvSpPr>
        <p:spPr>
          <a:xfrm>
            <a:off x="3905975" y="6404750"/>
            <a:ext cx="4247400" cy="31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65" name="Google Shape;265;g21dec7ef996_0_1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g21dec7ef996_0_14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267" name="Google Shape;267;g21dec7ef996_0_140"/>
          <p:cNvSpPr txBox="1"/>
          <p:nvPr/>
        </p:nvSpPr>
        <p:spPr>
          <a:xfrm>
            <a:off x="911200" y="2266025"/>
            <a:ext cx="10047300" cy="415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1500"/>
          </a:p>
        </p:txBody>
      </p:sp>
      <p:sp>
        <p:nvSpPr>
          <p:cNvPr id="268" name="Google Shape;268;g21dec7ef996_0_140"/>
          <p:cNvSpPr txBox="1"/>
          <p:nvPr/>
        </p:nvSpPr>
        <p:spPr>
          <a:xfrm>
            <a:off x="887225" y="2409900"/>
            <a:ext cx="96396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900">
              <a:solidFill>
                <a:schemeClr val="dk1"/>
              </a:solidFill>
              <a:highlight>
                <a:schemeClr val="lt1"/>
              </a:highlight>
              <a:latin typeface="Calibri"/>
              <a:ea typeface="Calibri"/>
              <a:cs typeface="Calibri"/>
              <a:sym typeface="Calibri"/>
            </a:endParaRPr>
          </a:p>
        </p:txBody>
      </p:sp>
      <p:sp>
        <p:nvSpPr>
          <p:cNvPr id="269" name="Google Shape;269;g21dec7ef996_0_140"/>
          <p:cNvSpPr txBox="1"/>
          <p:nvPr/>
        </p:nvSpPr>
        <p:spPr>
          <a:xfrm>
            <a:off x="1139000" y="2026225"/>
            <a:ext cx="9052200" cy="384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700">
                <a:solidFill>
                  <a:schemeClr val="dk1"/>
                </a:solidFill>
                <a:latin typeface="Times New Roman"/>
                <a:ea typeface="Times New Roman"/>
                <a:cs typeface="Times New Roman"/>
                <a:sym typeface="Times New Roman"/>
              </a:rPr>
              <a:t>(</a:t>
            </a:r>
            <a:r>
              <a:rPr b="1" lang="en-US" sz="1700">
                <a:solidFill>
                  <a:srgbClr val="0033CC"/>
                </a:solidFill>
                <a:latin typeface="Times New Roman"/>
                <a:ea typeface="Times New Roman"/>
                <a:cs typeface="Times New Roman"/>
                <a:sym typeface="Times New Roman"/>
              </a:rPr>
              <a:t>b)</a:t>
            </a:r>
            <a:r>
              <a:rPr b="1" i="1" lang="en-US" sz="1700">
                <a:solidFill>
                  <a:srgbClr val="0033CC"/>
                </a:solidFill>
                <a:latin typeface="Times New Roman"/>
                <a:ea typeface="Times New Roman"/>
                <a:cs typeface="Times New Roman"/>
                <a:sym typeface="Times New Roman"/>
              </a:rPr>
              <a:t>  </a:t>
            </a:r>
            <a:r>
              <a:rPr b="1" lang="en-US" sz="1700">
                <a:solidFill>
                  <a:srgbClr val="0033CC"/>
                </a:solidFill>
                <a:latin typeface="Times New Roman"/>
                <a:ea typeface="Times New Roman"/>
                <a:cs typeface="Times New Roman"/>
                <a:sym typeface="Times New Roman"/>
              </a:rPr>
              <a:t>Non-</a:t>
            </a:r>
            <a:r>
              <a:rPr b="1" lang="en-US" sz="1700">
                <a:solidFill>
                  <a:srgbClr val="0033CC"/>
                </a:solidFill>
                <a:latin typeface="Times New Roman"/>
                <a:ea typeface="Times New Roman"/>
                <a:cs typeface="Times New Roman"/>
                <a:sym typeface="Times New Roman"/>
              </a:rPr>
              <a:t>Neural Network Based 3D Reconstruction :</a:t>
            </a:r>
            <a:endParaRPr b="1" sz="1700">
              <a:solidFill>
                <a:srgbClr val="0033CC"/>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i="1" sz="1700">
              <a:solidFill>
                <a:srgbClr val="0033CC"/>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rgbClr val="0033CC"/>
              </a:buClr>
              <a:buSzPts val="1900"/>
              <a:buFont typeface="Times New Roman"/>
              <a:buChar char="●"/>
            </a:pPr>
            <a:r>
              <a:rPr lang="en-US" sz="1900">
                <a:solidFill>
                  <a:srgbClr val="0033CC"/>
                </a:solidFill>
                <a:latin typeface="Times New Roman"/>
                <a:ea typeface="Times New Roman"/>
                <a:cs typeface="Times New Roman"/>
                <a:sym typeface="Times New Roman"/>
              </a:rPr>
              <a:t>A lot of approaches are also available, which does not involve any use of neural network techniques.</a:t>
            </a:r>
            <a:r>
              <a:rPr lang="en-US" sz="1900">
                <a:solidFill>
                  <a:srgbClr val="0033CC"/>
                </a:solidFill>
                <a:latin typeface="Times New Roman"/>
                <a:ea typeface="Times New Roman"/>
                <a:cs typeface="Times New Roman"/>
                <a:sym typeface="Times New Roman"/>
              </a:rPr>
              <a:t> </a:t>
            </a:r>
            <a:endParaRPr sz="1900">
              <a:solidFill>
                <a:srgbClr val="0033CC"/>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Char char="●"/>
            </a:pPr>
            <a:r>
              <a:rPr lang="en-US" sz="1900">
                <a:solidFill>
                  <a:srgbClr val="0033CC"/>
                </a:solidFill>
                <a:latin typeface="Times New Roman"/>
                <a:ea typeface="Times New Roman"/>
                <a:cs typeface="Times New Roman"/>
                <a:sym typeface="Times New Roman"/>
              </a:rPr>
              <a:t>Their methodology had deformable 3D models that can be learned from 2D annotations available in existing object detection data sets. </a:t>
            </a:r>
            <a:endParaRPr sz="1900">
              <a:solidFill>
                <a:srgbClr val="0033CC"/>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Char char="●"/>
            </a:pPr>
            <a:r>
              <a:rPr lang="en-US" sz="1900">
                <a:solidFill>
                  <a:srgbClr val="0033CC"/>
                </a:solidFill>
                <a:latin typeface="Times New Roman"/>
                <a:ea typeface="Times New Roman"/>
                <a:cs typeface="Times New Roman"/>
                <a:sym typeface="Times New Roman"/>
              </a:rPr>
              <a:t>Proposes a two-step method.</a:t>
            </a:r>
            <a:endParaRPr sz="1900">
              <a:solidFill>
                <a:srgbClr val="0033CC"/>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Char char="●"/>
            </a:pPr>
            <a:r>
              <a:rPr lang="en-US" sz="1900">
                <a:solidFill>
                  <a:srgbClr val="0033CC"/>
                </a:solidFill>
                <a:latin typeface="Times New Roman"/>
                <a:ea typeface="Times New Roman"/>
                <a:cs typeface="Times New Roman"/>
                <a:sym typeface="Times New Roman"/>
              </a:rPr>
              <a:t> Initially, they employ orthogonal matching pursuit to choose the closest single CAD model in the dictionary to the projected image. </a:t>
            </a:r>
            <a:endParaRPr sz="1900">
              <a:solidFill>
                <a:srgbClr val="0033CC"/>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Char char="●"/>
            </a:pPr>
            <a:r>
              <a:rPr lang="en-US" sz="1900">
                <a:solidFill>
                  <a:srgbClr val="0033CC"/>
                </a:solidFill>
                <a:latin typeface="Times New Roman"/>
                <a:ea typeface="Times New Roman"/>
                <a:cs typeface="Times New Roman"/>
                <a:sym typeface="Times New Roman"/>
              </a:rPr>
              <a:t>Finally, they use their graph embedding based on local dense correspondence to allow for sparse linear combinations of the CAD models.</a:t>
            </a:r>
            <a:endParaRPr sz="1900">
              <a:solidFill>
                <a:srgbClr val="0033CC"/>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1dec7ef996_0_16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6" name="Google Shape;276;g21dec7ef996_0_16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277" name="Google Shape;277;g21dec7ef996_0_16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78" name="Google Shape;278;g21dec7ef996_0_161"/>
          <p:cNvSpPr txBox="1"/>
          <p:nvPr>
            <p:ph idx="11" type="ftr"/>
          </p:nvPr>
        </p:nvSpPr>
        <p:spPr>
          <a:xfrm>
            <a:off x="3953425" y="6356350"/>
            <a:ext cx="4200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79" name="Google Shape;279;g21dec7ef996_0_1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g21dec7ef996_0_16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281" name="Google Shape;281;g21dec7ef996_0_161"/>
          <p:cNvSpPr txBox="1"/>
          <p:nvPr/>
        </p:nvSpPr>
        <p:spPr>
          <a:xfrm>
            <a:off x="911200" y="2266025"/>
            <a:ext cx="10047300" cy="415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1500"/>
          </a:p>
        </p:txBody>
      </p:sp>
      <p:sp>
        <p:nvSpPr>
          <p:cNvPr id="282" name="Google Shape;282;g21dec7ef996_0_161"/>
          <p:cNvSpPr txBox="1"/>
          <p:nvPr/>
        </p:nvSpPr>
        <p:spPr>
          <a:xfrm>
            <a:off x="887225" y="2409900"/>
            <a:ext cx="96396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900">
              <a:solidFill>
                <a:schemeClr val="dk1"/>
              </a:solidFill>
              <a:highlight>
                <a:schemeClr val="lt1"/>
              </a:highlight>
              <a:latin typeface="Calibri"/>
              <a:ea typeface="Calibri"/>
              <a:cs typeface="Calibri"/>
              <a:sym typeface="Calibri"/>
            </a:endParaRPr>
          </a:p>
        </p:txBody>
      </p:sp>
      <p:sp>
        <p:nvSpPr>
          <p:cNvPr id="283" name="Google Shape;283;g21dec7ef996_0_161"/>
          <p:cNvSpPr txBox="1"/>
          <p:nvPr/>
        </p:nvSpPr>
        <p:spPr>
          <a:xfrm>
            <a:off x="1139000" y="2026225"/>
            <a:ext cx="9052200" cy="411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2100">
                <a:solidFill>
                  <a:schemeClr val="dk1"/>
                </a:solidFill>
                <a:latin typeface="Times New Roman"/>
                <a:ea typeface="Times New Roman"/>
                <a:cs typeface="Times New Roman"/>
                <a:sym typeface="Times New Roman"/>
              </a:rPr>
              <a:t>(</a:t>
            </a:r>
            <a:r>
              <a:rPr b="1" lang="en-US" sz="2100">
                <a:solidFill>
                  <a:srgbClr val="0033CC"/>
                </a:solidFill>
                <a:latin typeface="Times New Roman"/>
                <a:ea typeface="Times New Roman"/>
                <a:cs typeface="Times New Roman"/>
                <a:sym typeface="Times New Roman"/>
              </a:rPr>
              <a:t>c) Conclusion: </a:t>
            </a:r>
            <a:endParaRPr b="1" i="1" sz="2100">
              <a:solidFill>
                <a:srgbClr val="0033CC"/>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100">
                <a:solidFill>
                  <a:srgbClr val="0033CC"/>
                </a:solidFill>
                <a:latin typeface="Times New Roman"/>
                <a:ea typeface="Times New Roman"/>
                <a:cs typeface="Times New Roman"/>
                <a:sym typeface="Times New Roman"/>
              </a:rPr>
              <a:t>In this paper, the approach present simplifies the problem of reconstructing a 3D object from a single image, to a problem of reconstructing a 3D object from multiple images(captured from different angles). For this task, we use the multi-view 3D CNN network. And the actual 3D generation after this step is done by the GAN. </a:t>
            </a:r>
            <a:r>
              <a:rPr lang="en-US" sz="2100">
                <a:solidFill>
                  <a:srgbClr val="0033CC"/>
                </a:solidFill>
                <a:highlight>
                  <a:schemeClr val="lt1"/>
                </a:highlight>
                <a:latin typeface="Times New Roman"/>
                <a:ea typeface="Times New Roman"/>
                <a:cs typeface="Times New Roman"/>
                <a:sym typeface="Times New Roman"/>
              </a:rPr>
              <a:t>GAN, short for Generative Adversarial Networks, is a type of deep learning algorithm that involves training two neural networks .</a:t>
            </a:r>
            <a:endParaRPr sz="2100">
              <a:solidFill>
                <a:srgbClr val="0033CC"/>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sz="2100">
                <a:solidFill>
                  <a:srgbClr val="0033CC"/>
                </a:solidFill>
                <a:latin typeface="Times New Roman"/>
                <a:ea typeface="Times New Roman"/>
                <a:cs typeface="Times New Roman"/>
                <a:sym typeface="Times New Roman"/>
              </a:rPr>
              <a:t>The encoder of this GAN takes the L-channels </a:t>
            </a:r>
            <a:r>
              <a:rPr lang="en-US" sz="2100">
                <a:solidFill>
                  <a:srgbClr val="0033CC"/>
                </a:solidFill>
                <a:highlight>
                  <a:schemeClr val="lt1"/>
                </a:highlight>
                <a:latin typeface="Times New Roman"/>
                <a:ea typeface="Times New Roman"/>
                <a:cs typeface="Times New Roman"/>
                <a:sym typeface="Times New Roman"/>
              </a:rPr>
              <a:t>(luminance channel)</a:t>
            </a:r>
            <a:r>
              <a:rPr lang="en-US" sz="2100">
                <a:solidFill>
                  <a:srgbClr val="0033CC"/>
                </a:solidFill>
                <a:latin typeface="Times New Roman"/>
                <a:ea typeface="Times New Roman"/>
                <a:cs typeface="Times New Roman"/>
                <a:sym typeface="Times New Roman"/>
              </a:rPr>
              <a:t> of several multi- view images as it’s input. The decoder consists of three 3D convolutional layers, which outputs a voxel grid. </a:t>
            </a:r>
            <a:endParaRPr sz="2100">
              <a:solidFill>
                <a:srgbClr val="0033CC"/>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0" name="Google Shape;290;p9"/>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Summary of Literature Survey</a:t>
            </a:r>
            <a:endParaRPr>
              <a:latin typeface="Times New Roman"/>
              <a:ea typeface="Times New Roman"/>
              <a:cs typeface="Times New Roman"/>
              <a:sym typeface="Times New Roman"/>
            </a:endParaRPr>
          </a:p>
        </p:txBody>
      </p:sp>
      <p:pic>
        <p:nvPicPr>
          <p:cNvPr id="291" name="Google Shape;291;p9"/>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92" name="Google Shape;292;p9"/>
          <p:cNvSpPr txBox="1"/>
          <p:nvPr/>
        </p:nvSpPr>
        <p:spPr>
          <a:xfrm>
            <a:off x="2029650" y="1822450"/>
            <a:ext cx="8638200" cy="3454800"/>
          </a:xfrm>
          <a:prstGeom prst="rect">
            <a:avLst/>
          </a:prstGeom>
          <a:noFill/>
          <a:ln>
            <a:noFill/>
          </a:ln>
        </p:spPr>
        <p:txBody>
          <a:bodyPr anchorCtr="0" anchor="ctr" bIns="45700" lIns="91425" spcFirstLastPara="1" rIns="91425" wrap="square" tIns="45700">
            <a:noAutofit/>
          </a:bodyPr>
          <a:lstStyle/>
          <a:p>
            <a:pPr indent="-387350" lvl="0" marL="457200" rtl="0" algn="just">
              <a:lnSpc>
                <a:spcPct val="115000"/>
              </a:lnSpc>
              <a:spcBef>
                <a:spcPts val="1200"/>
              </a:spcBef>
              <a:spcAft>
                <a:spcPts val="0"/>
              </a:spcAft>
              <a:buClr>
                <a:srgbClr val="0033CC"/>
              </a:buClr>
              <a:buSzPts val="2500"/>
              <a:buFont typeface="Times New Roman"/>
              <a:buChar char="●"/>
            </a:pPr>
            <a:r>
              <a:rPr lang="en-US" sz="2500">
                <a:solidFill>
                  <a:srgbClr val="0033CC"/>
                </a:solidFill>
                <a:latin typeface="Times New Roman"/>
                <a:ea typeface="Times New Roman"/>
                <a:cs typeface="Times New Roman"/>
                <a:sym typeface="Times New Roman"/>
              </a:rPr>
              <a:t>The most recent and relevant papers presented here</a:t>
            </a:r>
            <a:endParaRPr sz="2500">
              <a:solidFill>
                <a:srgbClr val="0033CC"/>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33CC"/>
              </a:buClr>
              <a:buSzPts val="2500"/>
              <a:buFont typeface="Times New Roman"/>
              <a:buChar char="●"/>
            </a:pPr>
            <a:r>
              <a:rPr lang="en-US" sz="2500">
                <a:solidFill>
                  <a:srgbClr val="0033CC"/>
                </a:solidFill>
                <a:latin typeface="Times New Roman"/>
                <a:ea typeface="Times New Roman"/>
                <a:cs typeface="Times New Roman"/>
                <a:sym typeface="Times New Roman"/>
              </a:rPr>
              <a:t>Have gone through many other papers in the past</a:t>
            </a:r>
            <a:endParaRPr sz="2500">
              <a:solidFill>
                <a:srgbClr val="0033CC"/>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33CC"/>
              </a:buClr>
              <a:buSzPts val="2500"/>
              <a:buFont typeface="Times New Roman"/>
              <a:buChar char="●"/>
            </a:pPr>
            <a:r>
              <a:rPr lang="en-US" sz="2500">
                <a:solidFill>
                  <a:srgbClr val="0033CC"/>
                </a:solidFill>
                <a:latin typeface="Times New Roman"/>
                <a:ea typeface="Times New Roman"/>
                <a:cs typeface="Times New Roman"/>
                <a:sym typeface="Times New Roman"/>
              </a:rPr>
              <a:t>Understood what methods to avoid while developing our model</a:t>
            </a:r>
            <a:endParaRPr sz="2500">
              <a:solidFill>
                <a:srgbClr val="0033CC"/>
              </a:solidFill>
              <a:latin typeface="Times New Roman"/>
              <a:ea typeface="Times New Roman"/>
              <a:cs typeface="Times New Roman"/>
              <a:sym typeface="Times New Roman"/>
            </a:endParaRPr>
          </a:p>
          <a:p>
            <a:pPr indent="-387350" lvl="0" marL="457200" rtl="0" algn="just">
              <a:lnSpc>
                <a:spcPct val="115000"/>
              </a:lnSpc>
              <a:spcBef>
                <a:spcPts val="0"/>
              </a:spcBef>
              <a:spcAft>
                <a:spcPts val="0"/>
              </a:spcAft>
              <a:buClr>
                <a:srgbClr val="0033CC"/>
              </a:buClr>
              <a:buSzPts val="2500"/>
              <a:buFont typeface="Times New Roman"/>
              <a:buChar char="●"/>
            </a:pPr>
            <a:r>
              <a:rPr lang="en-US" sz="2500">
                <a:solidFill>
                  <a:srgbClr val="0033CC"/>
                </a:solidFill>
                <a:latin typeface="Times New Roman"/>
                <a:ea typeface="Times New Roman"/>
                <a:cs typeface="Times New Roman"/>
                <a:sym typeface="Times New Roman"/>
              </a:rPr>
              <a:t>Gained ideas for image processing techniques to use to improve accuracy of our models</a:t>
            </a:r>
            <a:endParaRPr sz="2500">
              <a:solidFill>
                <a:srgbClr val="0033CC"/>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2500">
              <a:solidFill>
                <a:srgbClr val="0000FF"/>
              </a:solidFill>
              <a:latin typeface="Times New Roman"/>
              <a:ea typeface="Times New Roman"/>
              <a:cs typeface="Times New Roman"/>
              <a:sym typeface="Times New Roman"/>
            </a:endParaRPr>
          </a:p>
        </p:txBody>
      </p:sp>
      <p:sp>
        <p:nvSpPr>
          <p:cNvPr id="293" name="Google Shape;293;p9"/>
          <p:cNvSpPr txBox="1"/>
          <p:nvPr>
            <p:ph idx="11" type="ftr"/>
          </p:nvPr>
        </p:nvSpPr>
        <p:spPr>
          <a:xfrm>
            <a:off x="3917850" y="6356375"/>
            <a:ext cx="4235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94" name="Google Shape;29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9"/>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29df6a5310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302" name="Google Shape;302;g229df6a5310_0_0"/>
          <p:cNvGraphicFramePr/>
          <p:nvPr/>
        </p:nvGraphicFramePr>
        <p:xfrm>
          <a:off x="143300" y="265050"/>
          <a:ext cx="3000000" cy="3000000"/>
        </p:xfrm>
        <a:graphic>
          <a:graphicData uri="http://schemas.openxmlformats.org/drawingml/2006/table">
            <a:tbl>
              <a:tblPr>
                <a:noFill/>
                <a:tableStyleId>{497FB8FF-C382-4B5C-9169-475EDBCB4BFA}</a:tableStyleId>
              </a:tblPr>
              <a:tblGrid>
                <a:gridCol w="1485950"/>
                <a:gridCol w="1485950"/>
                <a:gridCol w="1485950"/>
                <a:gridCol w="1485950"/>
                <a:gridCol w="1557125"/>
                <a:gridCol w="1224925"/>
                <a:gridCol w="1675800"/>
                <a:gridCol w="1485950"/>
              </a:tblGrid>
              <a:tr h="203042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YEAR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t>AUTHOR</a:t>
                      </a:r>
                      <a:endParaRPr/>
                    </a:p>
                  </a:txBody>
                  <a:tcPr marT="91425" marB="91425" marR="91425" marL="91425"/>
                </a:tc>
                <a:tc>
                  <a:txBody>
                    <a:bodyPr/>
                    <a:lstStyle/>
                    <a:p>
                      <a:pPr indent="0" lvl="0" marL="0" rtl="0" algn="l">
                        <a:spcBef>
                          <a:spcPts val="0"/>
                        </a:spcBef>
                        <a:spcAft>
                          <a:spcPts val="0"/>
                        </a:spcAft>
                        <a:buNone/>
                      </a:pPr>
                      <a:r>
                        <a:rPr lang="en-US"/>
                        <a:t>COUNTRY</a:t>
                      </a:r>
                      <a:endParaRPr/>
                    </a:p>
                  </a:txBody>
                  <a:tcPr marT="91425" marB="91425" marR="91425" marL="91425"/>
                </a:tc>
                <a:tc>
                  <a:txBody>
                    <a:bodyPr/>
                    <a:lstStyle/>
                    <a:p>
                      <a:pPr indent="0" lvl="0" marL="0" rtl="0" algn="l">
                        <a:spcBef>
                          <a:spcPts val="0"/>
                        </a:spcBef>
                        <a:spcAft>
                          <a:spcPts val="0"/>
                        </a:spcAft>
                        <a:buNone/>
                      </a:pPr>
                      <a:r>
                        <a:rPr lang="en-US"/>
                        <a:t>OBJECTIVE</a:t>
                      </a:r>
                      <a:endParaRPr/>
                    </a:p>
                  </a:txBody>
                  <a:tcPr marT="91425" marB="91425" marR="91425" marL="91425"/>
                </a:tc>
                <a:tc>
                  <a:txBody>
                    <a:bodyPr/>
                    <a:lstStyle/>
                    <a:p>
                      <a:pPr indent="0" lvl="0" marL="0" rtl="0" algn="l">
                        <a:spcBef>
                          <a:spcPts val="0"/>
                        </a:spcBef>
                        <a:spcAft>
                          <a:spcPts val="0"/>
                        </a:spcAft>
                        <a:buNone/>
                      </a:pPr>
                      <a:r>
                        <a:rPr lang="en-US"/>
                        <a:t>CONTRIBUTION</a:t>
                      </a:r>
                      <a:endParaRPr/>
                    </a:p>
                  </a:txBody>
                  <a:tcPr marT="91425" marB="91425" marR="91425" marL="91425"/>
                </a:tc>
                <a:tc>
                  <a:txBody>
                    <a:bodyPr/>
                    <a:lstStyle/>
                    <a:p>
                      <a:pPr indent="0" lvl="0" marL="0" rtl="0" algn="l">
                        <a:spcBef>
                          <a:spcPts val="0"/>
                        </a:spcBef>
                        <a:spcAft>
                          <a:spcPts val="0"/>
                        </a:spcAft>
                        <a:buNone/>
                      </a:pPr>
                      <a:r>
                        <a:rPr lang="en-US"/>
                        <a:t>DATA</a:t>
                      </a:r>
                      <a:endParaRPr/>
                    </a:p>
                  </a:txBody>
                  <a:tcPr marT="91425" marB="91425" marR="91425" marL="91425"/>
                </a:tc>
                <a:tc>
                  <a:txBody>
                    <a:bodyPr/>
                    <a:lstStyle/>
                    <a:p>
                      <a:pPr indent="0" lvl="0" marL="0" rtl="0" algn="l">
                        <a:spcBef>
                          <a:spcPts val="0"/>
                        </a:spcBef>
                        <a:spcAft>
                          <a:spcPts val="0"/>
                        </a:spcAft>
                        <a:buNone/>
                      </a:pPr>
                      <a:r>
                        <a:rPr lang="en-US"/>
                        <a:t>METHODOLOGY</a:t>
                      </a:r>
                      <a:endParaRPr/>
                    </a:p>
                  </a:txBody>
                  <a:tcPr marT="91425" marB="91425" marR="91425" marL="91425"/>
                </a:tc>
                <a:tc>
                  <a:txBody>
                    <a:bodyPr/>
                    <a:lstStyle/>
                    <a:p>
                      <a:pPr indent="0" lvl="0" marL="0" rtl="0" algn="l">
                        <a:spcBef>
                          <a:spcPts val="0"/>
                        </a:spcBef>
                        <a:spcAft>
                          <a:spcPts val="0"/>
                        </a:spcAft>
                        <a:buNone/>
                      </a:pPr>
                      <a:r>
                        <a:rPr lang="en-US"/>
                        <a:t>CONCLUSION</a:t>
                      </a:r>
                      <a:endParaRPr/>
                    </a:p>
                  </a:txBody>
                  <a:tcPr marT="91425" marB="91425" marR="91425" marL="91425"/>
                </a:tc>
              </a:tr>
              <a:tr h="2030425">
                <a:tc>
                  <a:txBody>
                    <a:bodyPr/>
                    <a:lstStyle/>
                    <a:p>
                      <a:pPr indent="0" lvl="0" marL="0" rtl="0" algn="l">
                        <a:spcBef>
                          <a:spcPts val="0"/>
                        </a:spcBef>
                        <a:spcAft>
                          <a:spcPts val="0"/>
                        </a:spcAft>
                        <a:buNone/>
                      </a:pPr>
                      <a:r>
                        <a:rPr lang="en-US"/>
                        <a:t>2020</a:t>
                      </a:r>
                      <a:endParaRPr/>
                    </a:p>
                  </a:txBody>
                  <a:tcPr marT="91425" marB="91425" marR="91425" marL="91425"/>
                </a:tc>
                <a:tc>
                  <a:txBody>
                    <a:bodyPr/>
                    <a:lstStyle/>
                    <a:p>
                      <a:pPr indent="0" lvl="0" marL="0" rtl="0" algn="l">
                        <a:spcBef>
                          <a:spcPts val="0"/>
                        </a:spcBef>
                        <a:spcAft>
                          <a:spcPts val="0"/>
                        </a:spcAft>
                        <a:buNone/>
                      </a:pPr>
                      <a:r>
                        <a:rPr lang="en-US"/>
                        <a:t>Saurabh Kumar Singh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Shreya Tanna</a:t>
                      </a:r>
                      <a:endParaRPr/>
                    </a:p>
                  </a:txBody>
                  <a:tcPr marT="91425" marB="91425" marR="91425" marL="91425"/>
                </a:tc>
                <a:tc>
                  <a:txBody>
                    <a:bodyPr/>
                    <a:lstStyle/>
                    <a:p>
                      <a:pPr indent="0" lvl="0" marL="0" rtl="0" algn="l">
                        <a:spcBef>
                          <a:spcPts val="0"/>
                        </a:spcBef>
                        <a:spcAft>
                          <a:spcPts val="0"/>
                        </a:spcAft>
                        <a:buNone/>
                      </a:pPr>
                      <a:r>
                        <a:rPr lang="en-US"/>
                        <a:t>India</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030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11"/>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pic>
        <p:nvPicPr>
          <p:cNvPr id="310" name="Google Shape;310;p1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11" name="Google Shape;311;p11"/>
          <p:cNvSpPr txBox="1"/>
          <p:nvPr>
            <p:ph idx="11" type="ftr"/>
          </p:nvPr>
        </p:nvSpPr>
        <p:spPr>
          <a:xfrm>
            <a:off x="3858525" y="6356350"/>
            <a:ext cx="429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12" name="Google Shape;31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11"/>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314" name="Google Shape;314;p11"/>
          <p:cNvSpPr txBox="1"/>
          <p:nvPr/>
        </p:nvSpPr>
        <p:spPr>
          <a:xfrm>
            <a:off x="1330825" y="2002250"/>
            <a:ext cx="95076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chemeClr val="dk1"/>
              </a:solidFill>
              <a:highlight>
                <a:schemeClr val="lt1"/>
              </a:highlight>
              <a:latin typeface="Times New Roman"/>
              <a:ea typeface="Times New Roman"/>
              <a:cs typeface="Times New Roman"/>
              <a:sym typeface="Times New Roman"/>
            </a:endParaRPr>
          </a:p>
          <a:p>
            <a:pPr indent="457200" lvl="0" marL="0" rtl="0" algn="l">
              <a:spcBef>
                <a:spcPts val="0"/>
              </a:spcBef>
              <a:spcAft>
                <a:spcPts val="0"/>
              </a:spcAft>
              <a:buNone/>
            </a:pPr>
            <a:r>
              <a:rPr lang="en-US" sz="2500">
                <a:solidFill>
                  <a:srgbClr val="0033CC"/>
                </a:solidFill>
                <a:highlight>
                  <a:schemeClr val="lt1"/>
                </a:highlight>
                <a:latin typeface="Times New Roman"/>
                <a:ea typeface="Times New Roman"/>
                <a:cs typeface="Times New Roman"/>
                <a:sym typeface="Times New Roman"/>
              </a:rPr>
              <a:t>We are presenting a prototype approach for converting an entity in a photo into a 3D model by generating G-code using 3D modeling techniques. Our approach involves acquiring and processing data from the input photo, generating a 3D mesh from the processed data.</a:t>
            </a:r>
            <a:endParaRPr sz="2500">
              <a:solidFill>
                <a:srgbClr val="0033CC"/>
              </a:solidFill>
              <a:highlight>
                <a:schemeClr val="lt1"/>
              </a:highlight>
              <a:latin typeface="Times New Roman"/>
              <a:ea typeface="Times New Roman"/>
              <a:cs typeface="Times New Roman"/>
              <a:sym typeface="Times New Roman"/>
            </a:endParaRPr>
          </a:p>
          <a:p>
            <a:pPr indent="457200" lvl="0" marL="0" rtl="0" algn="l">
              <a:spcBef>
                <a:spcPts val="0"/>
              </a:spcBef>
              <a:spcAft>
                <a:spcPts val="0"/>
              </a:spcAft>
              <a:buNone/>
            </a:pPr>
            <a:r>
              <a:rPr lang="en-US" sz="2500">
                <a:solidFill>
                  <a:srgbClr val="0033CC"/>
                </a:solidFill>
                <a:highlight>
                  <a:schemeClr val="lt1"/>
                </a:highlight>
                <a:latin typeface="Times New Roman"/>
                <a:ea typeface="Times New Roman"/>
                <a:cs typeface="Times New Roman"/>
                <a:sym typeface="Times New Roman"/>
              </a:rPr>
              <a:t>The results show that our approach can generate accurate and high-quality 3D models from photos with minimal manual intervention. In Conclusion, our findings will demonstrate the potential </a:t>
            </a:r>
            <a:r>
              <a:rPr lang="en-US" sz="2500">
                <a:solidFill>
                  <a:srgbClr val="0033CC"/>
                </a:solidFill>
                <a:highlight>
                  <a:schemeClr val="lt1"/>
                </a:highlight>
                <a:latin typeface="Times New Roman"/>
                <a:ea typeface="Times New Roman"/>
                <a:cs typeface="Times New Roman"/>
                <a:sym typeface="Times New Roman"/>
              </a:rPr>
              <a:t>of</a:t>
            </a:r>
            <a:r>
              <a:rPr lang="en-US" sz="2500">
                <a:solidFill>
                  <a:srgbClr val="0033CC"/>
                </a:solidFill>
                <a:highlight>
                  <a:schemeClr val="lt1"/>
                </a:highlight>
                <a:latin typeface="Times New Roman"/>
                <a:ea typeface="Times New Roman"/>
                <a:cs typeface="Times New Roman"/>
                <a:sym typeface="Times New Roman"/>
              </a:rPr>
              <a:t> photogrammetry and 3D modeling techniques in generating 3D models from a single photo.</a:t>
            </a:r>
            <a:endParaRPr sz="2500">
              <a:solidFill>
                <a:srgbClr val="0033CC"/>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2"/>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Agenda  </a:t>
            </a:r>
            <a:endParaRPr i="0" sz="1400" u="none" cap="none" strike="noStrike">
              <a:solidFill>
                <a:srgbClr val="000000"/>
              </a:solidFill>
              <a:latin typeface="Times New Roman"/>
              <a:ea typeface="Times New Roman"/>
              <a:cs typeface="Times New Roman"/>
              <a:sym typeface="Times New Roman"/>
            </a:endParaRPr>
          </a:p>
        </p:txBody>
      </p:sp>
      <p:sp>
        <p:nvSpPr>
          <p:cNvPr id="101" name="Google Shape;101;p2"/>
          <p:cNvSpPr txBox="1"/>
          <p:nvPr/>
        </p:nvSpPr>
        <p:spPr>
          <a:xfrm>
            <a:off x="2218544" y="1617675"/>
            <a:ext cx="8829206" cy="3622661"/>
          </a:xfrm>
          <a:prstGeom prst="rect">
            <a:avLst/>
          </a:prstGeom>
          <a:noFill/>
          <a:ln>
            <a:noFill/>
          </a:ln>
        </p:spPr>
        <p:txBody>
          <a:bodyPr anchorCtr="0" anchor="ctr" bIns="45700" lIns="91425" spcFirstLastPara="1" rIns="91425" wrap="square" tIns="45700">
            <a:noAutofit/>
          </a:bodyPr>
          <a:lstStyle/>
          <a:p>
            <a:pPr indent="-355600" lvl="0" marL="457200" rtl="0" algn="just">
              <a:lnSpc>
                <a:spcPct val="115000"/>
              </a:lnSpc>
              <a:spcBef>
                <a:spcPts val="120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Present our findings from the literature survey about the work done in the area so far and challenges we plan on addressing</a:t>
            </a:r>
            <a:endParaRPr sz="2000">
              <a:solidFill>
                <a:srgbClr val="0033CC"/>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PRS Document</a:t>
            </a:r>
            <a:endParaRPr sz="2000">
              <a:solidFill>
                <a:srgbClr val="0033CC"/>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Weekly status report</a:t>
            </a:r>
            <a:endParaRPr sz="2000">
              <a:solidFill>
                <a:srgbClr val="0033CC"/>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03" name="Google Shape;103;p2"/>
          <p:cNvSpPr txBox="1"/>
          <p:nvPr>
            <p:ph idx="11" type="ftr"/>
          </p:nvPr>
        </p:nvSpPr>
        <p:spPr>
          <a:xfrm>
            <a:off x="4038600" y="6458500"/>
            <a:ext cx="4114800" cy="26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400">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04" name="Google Shape;1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2"/>
          <p:cNvSpPr txBox="1"/>
          <p:nvPr/>
        </p:nvSpPr>
        <p:spPr>
          <a:xfrm>
            <a:off x="76201" y="97615"/>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i="0" sz="600" u="none" cap="none" strike="noStrike">
              <a:solidFill>
                <a:srgbClr val="88888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12"/>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pic>
        <p:nvPicPr>
          <p:cNvPr id="322" name="Google Shape;322;p1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23" name="Google Shape;323;p12"/>
          <p:cNvSpPr txBox="1"/>
          <p:nvPr>
            <p:ph idx="11" type="ftr"/>
          </p:nvPr>
        </p:nvSpPr>
        <p:spPr>
          <a:xfrm>
            <a:off x="3870375" y="6259775"/>
            <a:ext cx="4283100" cy="461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t>Nikita, Nikhil, Titeersha, Vaishnavi</a:t>
            </a:r>
            <a:endParaRPr sz="1400"/>
          </a:p>
          <a:p>
            <a:pPr indent="0" lvl="0" marL="0" rtl="0" algn="ctr">
              <a:spcBef>
                <a:spcPts val="0"/>
              </a:spcBef>
              <a:spcAft>
                <a:spcPts val="0"/>
              </a:spcAft>
              <a:buNone/>
            </a:pPr>
            <a:r>
              <a:t/>
            </a:r>
            <a:endParaRPr/>
          </a:p>
        </p:txBody>
      </p:sp>
      <p:sp>
        <p:nvSpPr>
          <p:cNvPr id="324" name="Google Shape;3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12"/>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endParaRPr>
          </a:p>
        </p:txBody>
      </p:sp>
      <p:sp>
        <p:nvSpPr>
          <p:cNvPr id="326" name="Google Shape;326;p12"/>
          <p:cNvSpPr txBox="1"/>
          <p:nvPr/>
        </p:nvSpPr>
        <p:spPr>
          <a:xfrm>
            <a:off x="1330825" y="1870375"/>
            <a:ext cx="9459600" cy="5033400"/>
          </a:xfrm>
          <a:prstGeom prst="rect">
            <a:avLst/>
          </a:prstGeom>
          <a:noFill/>
          <a:ln>
            <a:noFill/>
          </a:ln>
        </p:spPr>
        <p:txBody>
          <a:bodyPr anchorCtr="0" anchor="t" bIns="91425" lIns="91425" spcFirstLastPara="1" rIns="91425" wrap="square" tIns="91425">
            <a:spAutoFit/>
          </a:bodyPr>
          <a:lstStyle/>
          <a:p>
            <a:pPr indent="0" lvl="0" marL="0" rtl="0" algn="just">
              <a:spcBef>
                <a:spcPts val="480"/>
              </a:spcBef>
              <a:spcAft>
                <a:spcPts val="0"/>
              </a:spcAft>
              <a:buNone/>
            </a:pPr>
            <a:r>
              <a:rPr b="1" lang="en-US" sz="2400">
                <a:solidFill>
                  <a:schemeClr val="accent2"/>
                </a:solidFill>
                <a:latin typeface="Times New Roman"/>
                <a:ea typeface="Times New Roman"/>
                <a:cs typeface="Times New Roman"/>
                <a:sym typeface="Times New Roman"/>
              </a:rPr>
              <a:t>Saurabh Kumar Singh and Shrey Tanna “</a:t>
            </a:r>
            <a:r>
              <a:rPr b="1" lang="en-US" sz="2000">
                <a:solidFill>
                  <a:schemeClr val="accent2"/>
                </a:solidFill>
                <a:latin typeface="Times New Roman"/>
                <a:ea typeface="Times New Roman"/>
                <a:cs typeface="Times New Roman"/>
                <a:sym typeface="Times New Roman"/>
              </a:rPr>
              <a:t>A Generative Modelling Technique for 3D Reconstruction from a Single 2D Image</a:t>
            </a:r>
            <a:r>
              <a:rPr b="1" lang="en-US" sz="2400">
                <a:solidFill>
                  <a:schemeClr val="accent2"/>
                </a:solidFill>
                <a:latin typeface="Times New Roman"/>
                <a:ea typeface="Times New Roman"/>
                <a:cs typeface="Times New Roman"/>
                <a:sym typeface="Times New Roman"/>
              </a:rPr>
              <a:t> ,” </a:t>
            </a:r>
            <a:r>
              <a:rPr b="1" lang="en-US" sz="1950">
                <a:solidFill>
                  <a:schemeClr val="accent2"/>
                </a:solidFill>
                <a:highlight>
                  <a:srgbClr val="FFFFFF"/>
                </a:highlight>
                <a:latin typeface="Times New Roman"/>
                <a:ea typeface="Times New Roman"/>
                <a:cs typeface="Times New Roman"/>
                <a:sym typeface="Times New Roman"/>
              </a:rPr>
              <a:t>Vancouver, BC, Canada</a:t>
            </a:r>
            <a:r>
              <a:rPr b="1" lang="en-US" sz="2400">
                <a:solidFill>
                  <a:schemeClr val="accent2"/>
                </a:solidFill>
                <a:latin typeface="Times New Roman"/>
                <a:ea typeface="Times New Roman"/>
                <a:cs typeface="Times New Roman"/>
                <a:sym typeface="Times New Roman"/>
              </a:rPr>
              <a:t> (references)</a:t>
            </a:r>
            <a:endParaRPr b="1" sz="2400">
              <a:solidFill>
                <a:schemeClr val="accent2"/>
              </a:solidFill>
              <a:latin typeface="Times New Roman"/>
              <a:ea typeface="Times New Roman"/>
              <a:cs typeface="Times New Roman"/>
              <a:sym typeface="Times New Roman"/>
            </a:endParaRPr>
          </a:p>
          <a:p>
            <a:pPr indent="0" lvl="0" marL="0" rtl="0" algn="just">
              <a:spcBef>
                <a:spcPts val="480"/>
              </a:spcBef>
              <a:spcAft>
                <a:spcPts val="0"/>
              </a:spcAft>
              <a:buNone/>
            </a:pPr>
            <a:r>
              <a:t/>
            </a:r>
            <a:endParaRPr b="1" sz="2400">
              <a:solidFill>
                <a:schemeClr val="accent2"/>
              </a:solidFill>
              <a:latin typeface="Times New Roman"/>
              <a:ea typeface="Times New Roman"/>
              <a:cs typeface="Times New Roman"/>
              <a:sym typeface="Times New Roman"/>
            </a:endParaRPr>
          </a:p>
          <a:p>
            <a:pPr indent="0" lvl="0" marL="0" rtl="0" algn="just">
              <a:spcBef>
                <a:spcPts val="480"/>
              </a:spcBef>
              <a:spcAft>
                <a:spcPts val="0"/>
              </a:spcAft>
              <a:buNone/>
            </a:pPr>
            <a:r>
              <a:rPr b="1" lang="en-US" sz="2400">
                <a:solidFill>
                  <a:schemeClr val="accent2"/>
                </a:solidFill>
                <a:latin typeface="Times New Roman"/>
                <a:ea typeface="Times New Roman"/>
                <a:cs typeface="Times New Roman"/>
                <a:sym typeface="Times New Roman"/>
              </a:rPr>
              <a:t>Faustino Chi*, Winfried Kurth and Katarína Streit “Generating 3D models from a single 2D digitized photo using GIS and GroIMP,”Germany</a:t>
            </a:r>
            <a:endParaRPr b="1" sz="2400">
              <a:solidFill>
                <a:schemeClr val="accent2"/>
              </a:solidFill>
              <a:latin typeface="Times New Roman"/>
              <a:ea typeface="Times New Roman"/>
              <a:cs typeface="Times New Roman"/>
              <a:sym typeface="Times New Roman"/>
            </a:endParaRPr>
          </a:p>
          <a:p>
            <a:pPr indent="0" lvl="0" marL="0" rtl="0" algn="just">
              <a:spcBef>
                <a:spcPts val="480"/>
              </a:spcBef>
              <a:spcAft>
                <a:spcPts val="0"/>
              </a:spcAft>
              <a:buNone/>
            </a:pPr>
            <a:r>
              <a:t/>
            </a:r>
            <a:endParaRPr b="1" sz="2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000">
                <a:solidFill>
                  <a:schemeClr val="accent2"/>
                </a:solidFill>
                <a:latin typeface="Times New Roman"/>
                <a:ea typeface="Times New Roman"/>
                <a:cs typeface="Times New Roman"/>
                <a:sym typeface="Times New Roman"/>
              </a:rPr>
              <a:t>Vue Ming, Qiuqi Ruan, Senior Member, IEEE, Xiaoli Li “3D Face Reconstruction using a Single 2D Face Image “,Institute of Information Science,Beijing JiaoTong University,</a:t>
            </a:r>
            <a:endParaRPr b="1" sz="2000">
              <a:solidFill>
                <a:schemeClr val="accent2"/>
              </a:solidFill>
              <a:latin typeface="Times New Roman"/>
              <a:ea typeface="Times New Roman"/>
              <a:cs typeface="Times New Roman"/>
              <a:sym typeface="Times New Roman"/>
            </a:endParaRPr>
          </a:p>
          <a:p>
            <a:pPr indent="0" lvl="0" marL="0" rtl="0" algn="just">
              <a:spcBef>
                <a:spcPts val="480"/>
              </a:spcBef>
              <a:spcAft>
                <a:spcPts val="0"/>
              </a:spcAft>
              <a:buClr>
                <a:schemeClr val="dk1"/>
              </a:buClr>
              <a:buSzPts val="1100"/>
              <a:buFont typeface="Arial"/>
              <a:buNone/>
            </a:pPr>
            <a:r>
              <a:t/>
            </a:r>
            <a:endParaRPr b="1" sz="2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3"/>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FF00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334" name="Google Shape;334;p13"/>
          <p:cNvSpPr txBox="1"/>
          <p:nvPr>
            <p:ph idx="11" type="ftr"/>
          </p:nvPr>
        </p:nvSpPr>
        <p:spPr>
          <a:xfrm>
            <a:off x="3462300" y="6356350"/>
            <a:ext cx="4691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35" name="Google Shape;3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6" name="Google Shape;336;p13"/>
          <p:cNvPicPr preferRelativeResize="0"/>
          <p:nvPr/>
        </p:nvPicPr>
        <p:blipFill rotWithShape="1">
          <a:blip r:embed="rId3">
            <a:alphaModFix/>
          </a:blip>
          <a:srcRect b="0" l="0" r="0" t="0"/>
          <a:stretch/>
        </p:blipFill>
        <p:spPr>
          <a:xfrm>
            <a:off x="10972800" y="-43132"/>
            <a:ext cx="1143000" cy="1012165"/>
          </a:xfrm>
          <a:prstGeom prst="rect">
            <a:avLst/>
          </a:prstGeom>
          <a:noFill/>
          <a:ln>
            <a:noFill/>
          </a:ln>
        </p:spPr>
      </p:pic>
      <p:sp>
        <p:nvSpPr>
          <p:cNvPr id="337" name="Google Shape;337;p13"/>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2" name="Google Shape;112;p4"/>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Suggestions from Review - 1</a:t>
            </a:r>
            <a:endParaRPr>
              <a:latin typeface="Times New Roman"/>
              <a:ea typeface="Times New Roman"/>
              <a:cs typeface="Times New Roman"/>
              <a:sym typeface="Times New Roman"/>
            </a:endParaRPr>
          </a:p>
        </p:txBody>
      </p:sp>
      <p:sp>
        <p:nvSpPr>
          <p:cNvPr id="113" name="Google Shape;113;p4"/>
          <p:cNvSpPr txBox="1"/>
          <p:nvPr/>
        </p:nvSpPr>
        <p:spPr>
          <a:xfrm>
            <a:off x="1905000" y="2276300"/>
            <a:ext cx="8077200" cy="42006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120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panel seemed satisfied with our work in the first review other then some changes in Review - 1 PPT, and hence, we decided to go ahead with literature surveying.</a:t>
            </a:r>
            <a:endParaRPr sz="2000">
              <a:solidFill>
                <a:srgbClr val="0033CC"/>
              </a:solidFill>
              <a:latin typeface="Times New Roman"/>
              <a:ea typeface="Times New Roman"/>
              <a:cs typeface="Times New Roman"/>
              <a:sym typeface="Times New Roman"/>
            </a:endParaRPr>
          </a:p>
        </p:txBody>
      </p:sp>
      <p:pic>
        <p:nvPicPr>
          <p:cNvPr id="114" name="Google Shape;114;p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15" name="Google Shape;115;p4"/>
          <p:cNvSpPr txBox="1"/>
          <p:nvPr>
            <p:ph idx="11" type="ftr"/>
          </p:nvPr>
        </p:nvSpPr>
        <p:spPr>
          <a:xfrm>
            <a:off x="4038600" y="63564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16" name="Google Shape;1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4"/>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4" name="Google Shape;124;p3"/>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Abstract  </a:t>
            </a:r>
            <a:endParaRPr i="0" sz="1400" u="none" cap="none" strike="noStrike">
              <a:solidFill>
                <a:srgbClr val="000000"/>
              </a:solidFill>
              <a:latin typeface="Times New Roman"/>
              <a:ea typeface="Times New Roman"/>
              <a:cs typeface="Times New Roman"/>
              <a:sym typeface="Times New Roman"/>
            </a:endParaRPr>
          </a:p>
        </p:txBody>
      </p:sp>
      <p:sp>
        <p:nvSpPr>
          <p:cNvPr id="125" name="Google Shape;125;p3"/>
          <p:cNvSpPr txBox="1"/>
          <p:nvPr/>
        </p:nvSpPr>
        <p:spPr>
          <a:xfrm>
            <a:off x="1522675" y="1617675"/>
            <a:ext cx="9525300" cy="3761100"/>
          </a:xfrm>
          <a:prstGeom prst="rect">
            <a:avLst/>
          </a:prstGeom>
          <a:noFill/>
          <a:ln>
            <a:noFill/>
          </a:ln>
        </p:spPr>
        <p:txBody>
          <a:bodyPr anchorCtr="0" anchor="ctr" bIns="45700" lIns="91425" spcFirstLastPara="1" rIns="91425" wrap="square" tIns="45700">
            <a:noAutofit/>
          </a:bodyPr>
          <a:lstStyle/>
          <a:p>
            <a:pPr indent="0" lvl="0" marL="521335" marR="74295" rtl="0" algn="just">
              <a:lnSpc>
                <a:spcPct val="101666"/>
              </a:lnSpc>
              <a:spcBef>
                <a:spcPts val="575"/>
              </a:spcBef>
              <a:spcAft>
                <a:spcPts val="0"/>
              </a:spcAft>
              <a:buClr>
                <a:schemeClr val="dk1"/>
              </a:buClr>
              <a:buSzPts val="1100"/>
              <a:buFont typeface="Arial"/>
              <a:buNone/>
            </a:pPr>
            <a:r>
              <a:rPr lang="en-US" sz="2000">
                <a:solidFill>
                  <a:srgbClr val="0033CC"/>
                </a:solidFill>
                <a:latin typeface="Times New Roman"/>
                <a:ea typeface="Times New Roman"/>
                <a:cs typeface="Times New Roman"/>
                <a:sym typeface="Times New Roman"/>
              </a:rPr>
              <a:t>The goal of this project is to develop a software solution that can create a 3D model prototype of an entity from a photo using geometric code. The software will allow users to upload a photo of an entity and generate a 3D model that can be used for visualization, simulation or 3D printing. Overall, the entity to 3D model prototype software will offer a practical tool for building 3D models from photographs and will find use in many different fields, including design, engineering, and construction.</a:t>
            </a:r>
            <a:endParaRPr i="0" sz="2000" u="none" cap="none" strike="noStrike">
              <a:solidFill>
                <a:srgbClr val="0033CC"/>
              </a:solidFill>
              <a:latin typeface="Times New Roman"/>
              <a:ea typeface="Times New Roman"/>
              <a:cs typeface="Times New Roman"/>
              <a:sym typeface="Times New Roman"/>
            </a:endParaRPr>
          </a:p>
        </p:txBody>
      </p:sp>
      <p:pic>
        <p:nvPicPr>
          <p:cNvPr id="126" name="Google Shape;126;p3"/>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27" name="Google Shape;127;p3"/>
          <p:cNvSpPr txBox="1"/>
          <p:nvPr>
            <p:ph idx="11" type="ftr"/>
          </p:nvPr>
        </p:nvSpPr>
        <p:spPr>
          <a:xfrm>
            <a:off x="4038600" y="6259650"/>
            <a:ext cx="4114800" cy="461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28" name="Google Shape;1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3"/>
          <p:cNvSpPr txBox="1"/>
          <p:nvPr/>
        </p:nvSpPr>
        <p:spPr>
          <a:xfrm>
            <a:off x="76201" y="97615"/>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6" name="Google Shape;136;p5"/>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Constraints / Dependencies / Assumptions / Risks</a:t>
            </a:r>
            <a:endParaRPr i="0" sz="1400" u="none" cap="none" strike="noStrike">
              <a:solidFill>
                <a:srgbClr val="000000"/>
              </a:solidFill>
              <a:latin typeface="Times New Roman"/>
              <a:ea typeface="Times New Roman"/>
              <a:cs typeface="Times New Roman"/>
              <a:sym typeface="Times New Roman"/>
            </a:endParaRPr>
          </a:p>
        </p:txBody>
      </p:sp>
      <p:pic>
        <p:nvPicPr>
          <p:cNvPr id="137" name="Google Shape;137;p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38" name="Google Shape;138;p5"/>
          <p:cNvSpPr txBox="1"/>
          <p:nvPr>
            <p:ph idx="11" type="ftr"/>
          </p:nvPr>
        </p:nvSpPr>
        <p:spPr>
          <a:xfrm>
            <a:off x="4038600" y="6409500"/>
            <a:ext cx="4114800" cy="31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9" name="Google Shape;1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5"/>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141" name="Google Shape;141;p5"/>
          <p:cNvSpPr txBox="1"/>
          <p:nvPr/>
        </p:nvSpPr>
        <p:spPr>
          <a:xfrm>
            <a:off x="1103025" y="2158100"/>
            <a:ext cx="9987300" cy="4109100"/>
          </a:xfrm>
          <a:prstGeom prst="rect">
            <a:avLst/>
          </a:prstGeom>
          <a:noFill/>
          <a:ln>
            <a:noFill/>
          </a:ln>
        </p:spPr>
        <p:txBody>
          <a:bodyPr anchorCtr="0" anchor="t" bIns="91425" lIns="91425" spcFirstLastPara="1" rIns="91425" wrap="square" tIns="91425">
            <a:noAutofit/>
          </a:bodyPr>
          <a:lstStyle/>
          <a:p>
            <a:pPr indent="0" lvl="0" marL="0" rtl="0" algn="just">
              <a:spcBef>
                <a:spcPts val="480"/>
              </a:spcBef>
              <a:spcAft>
                <a:spcPts val="0"/>
              </a:spcAft>
              <a:buNone/>
            </a:pPr>
            <a:r>
              <a:rPr lang="en-US" sz="2000">
                <a:solidFill>
                  <a:srgbClr val="0033CC"/>
                </a:solidFill>
                <a:highlight>
                  <a:schemeClr val="lt1"/>
                </a:highlight>
                <a:latin typeface="Times New Roman"/>
                <a:ea typeface="Times New Roman"/>
                <a:cs typeface="Times New Roman"/>
                <a:sym typeface="Times New Roman"/>
              </a:rPr>
              <a:t>During the implementation of the proposed approach for converting the entity in the photo into a 3D model, the Constraints that might encounter is :</a:t>
            </a:r>
            <a:endParaRPr sz="2000">
              <a:solidFill>
                <a:srgbClr val="0033CC"/>
              </a:solidFill>
              <a:highlight>
                <a:schemeClr val="lt1"/>
              </a:highlight>
              <a:latin typeface="Times New Roman"/>
              <a:ea typeface="Times New Roman"/>
              <a:cs typeface="Times New Roman"/>
              <a:sym typeface="Times New Roman"/>
            </a:endParaRPr>
          </a:p>
          <a:p>
            <a:pPr indent="-355600" lvl="0" marL="457200" rtl="0" algn="l">
              <a:lnSpc>
                <a:spcPct val="115000"/>
              </a:lnSpc>
              <a:spcBef>
                <a:spcPts val="1500"/>
              </a:spcBef>
              <a:spcAft>
                <a:spcPts val="0"/>
              </a:spcAft>
              <a:buClr>
                <a:srgbClr val="0033CC"/>
              </a:buClr>
              <a:buSzPts val="2000"/>
              <a:buFont typeface="Times New Roman"/>
              <a:buChar char="●"/>
            </a:pPr>
            <a:r>
              <a:rPr b="1" lang="en-US" sz="2000">
                <a:solidFill>
                  <a:srgbClr val="0033CC"/>
                </a:solidFill>
                <a:highlight>
                  <a:schemeClr val="lt1"/>
                </a:highlight>
                <a:latin typeface="Times New Roman"/>
                <a:ea typeface="Times New Roman"/>
                <a:cs typeface="Times New Roman"/>
                <a:sym typeface="Times New Roman"/>
              </a:rPr>
              <a:t>Quality of the input photo</a:t>
            </a:r>
            <a:r>
              <a:rPr lang="en-US" sz="2000">
                <a:solidFill>
                  <a:srgbClr val="0033CC"/>
                </a:solidFill>
                <a:highlight>
                  <a:schemeClr val="lt1"/>
                </a:highlight>
                <a:latin typeface="Times New Roman"/>
                <a:ea typeface="Times New Roman"/>
                <a:cs typeface="Times New Roman"/>
                <a:sym typeface="Times New Roman"/>
              </a:rPr>
              <a:t>: The quality of the input photo significantly affects the accuracy and precision of the 3D model. Low-quality images with low resolution or blurry details may result in incomplete or inaccurate models.</a:t>
            </a:r>
            <a:endParaRPr sz="2000">
              <a:solidFill>
                <a:srgbClr val="0033CC"/>
              </a:solidFill>
              <a:highlight>
                <a:schemeClr val="lt1"/>
              </a:highlight>
              <a:latin typeface="Times New Roman"/>
              <a:ea typeface="Times New Roman"/>
              <a:cs typeface="Times New Roman"/>
              <a:sym typeface="Times New Roman"/>
            </a:endParaRPr>
          </a:p>
          <a:p>
            <a:pPr indent="-355600" lvl="0" marL="457200" rtl="0" algn="just">
              <a:spcBef>
                <a:spcPts val="0"/>
              </a:spcBef>
              <a:spcAft>
                <a:spcPts val="0"/>
              </a:spcAft>
              <a:buClr>
                <a:srgbClr val="0033CC"/>
              </a:buClr>
              <a:buSzPts val="2000"/>
              <a:buFont typeface="Roboto"/>
              <a:buChar char="●"/>
            </a:pPr>
            <a:r>
              <a:rPr b="1" lang="en-US" sz="2000">
                <a:solidFill>
                  <a:srgbClr val="0033CC"/>
                </a:solidFill>
                <a:highlight>
                  <a:schemeClr val="lt1"/>
                </a:highlight>
                <a:latin typeface="Times New Roman"/>
                <a:ea typeface="Times New Roman"/>
                <a:cs typeface="Times New Roman"/>
                <a:sym typeface="Times New Roman"/>
              </a:rPr>
              <a:t>Complexity of the entity</a:t>
            </a:r>
            <a:r>
              <a:rPr lang="en-US" sz="2000">
                <a:solidFill>
                  <a:srgbClr val="0033CC"/>
                </a:solidFill>
                <a:highlight>
                  <a:schemeClr val="lt1"/>
                </a:highlight>
                <a:latin typeface="Times New Roman"/>
                <a:ea typeface="Times New Roman"/>
                <a:cs typeface="Times New Roman"/>
                <a:sym typeface="Times New Roman"/>
              </a:rPr>
              <a:t>: The complexity of the entity in the photo, such as its shape, texture, and lighting, can pose challenges for 3D modeling.</a:t>
            </a:r>
            <a:endParaRPr sz="2000">
              <a:solidFill>
                <a:srgbClr val="0033CC"/>
              </a:solidFill>
              <a:highlight>
                <a:schemeClr val="lt1"/>
              </a:highlight>
              <a:latin typeface="Times New Roman"/>
              <a:ea typeface="Times New Roman"/>
              <a:cs typeface="Times New Roman"/>
              <a:sym typeface="Times New Roman"/>
            </a:endParaRPr>
          </a:p>
          <a:p>
            <a:pPr indent="-355600" lvl="0" marL="457200" rtl="0" algn="just">
              <a:spcBef>
                <a:spcPts val="0"/>
              </a:spcBef>
              <a:spcAft>
                <a:spcPts val="0"/>
              </a:spcAft>
              <a:buClr>
                <a:srgbClr val="0033CC"/>
              </a:buClr>
              <a:buSzPts val="2000"/>
              <a:buFont typeface="Roboto"/>
              <a:buChar char="●"/>
            </a:pPr>
            <a:r>
              <a:rPr b="1" lang="en-US" sz="2000">
                <a:solidFill>
                  <a:srgbClr val="0033CC"/>
                </a:solidFill>
                <a:highlight>
                  <a:schemeClr val="lt1"/>
                </a:highlight>
                <a:latin typeface="Times New Roman"/>
                <a:ea typeface="Times New Roman"/>
                <a:cs typeface="Times New Roman"/>
                <a:sym typeface="Times New Roman"/>
              </a:rPr>
              <a:t>Data acquisition and processing</a:t>
            </a:r>
            <a:r>
              <a:rPr lang="en-US" sz="2000">
                <a:solidFill>
                  <a:srgbClr val="0033CC"/>
                </a:solidFill>
                <a:highlight>
                  <a:schemeClr val="lt1"/>
                </a:highlight>
                <a:latin typeface="Times New Roman"/>
                <a:ea typeface="Times New Roman"/>
                <a:cs typeface="Times New Roman"/>
                <a:sym typeface="Times New Roman"/>
              </a:rPr>
              <a:t>: The process of acquiring and preprocessing the data from the input photo can be time-consuming and require specialized tools or software. </a:t>
            </a:r>
            <a:endParaRPr sz="2000">
              <a:solidFill>
                <a:srgbClr val="0033CC"/>
              </a:solidFill>
              <a:highlight>
                <a:schemeClr val="lt1"/>
              </a:highlight>
              <a:latin typeface="Times New Roman"/>
              <a:ea typeface="Times New Roman"/>
              <a:cs typeface="Times New Roman"/>
              <a:sym typeface="Times New Roman"/>
            </a:endParaRPr>
          </a:p>
          <a:p>
            <a:pPr indent="-355600" lvl="0" marL="457200" rtl="0" algn="just">
              <a:spcBef>
                <a:spcPts val="0"/>
              </a:spcBef>
              <a:spcAft>
                <a:spcPts val="0"/>
              </a:spcAft>
              <a:buClr>
                <a:srgbClr val="0033CC"/>
              </a:buClr>
              <a:buSzPts val="2000"/>
              <a:buFont typeface="Roboto"/>
              <a:buChar char="●"/>
            </a:pPr>
            <a:r>
              <a:rPr b="1" lang="en-US" sz="2000">
                <a:solidFill>
                  <a:srgbClr val="0033CC"/>
                </a:solidFill>
                <a:highlight>
                  <a:schemeClr val="lt1"/>
                </a:highlight>
                <a:latin typeface="Times New Roman"/>
                <a:ea typeface="Times New Roman"/>
                <a:cs typeface="Times New Roman"/>
                <a:sym typeface="Times New Roman"/>
              </a:rPr>
              <a:t>Technical skills and expertise</a:t>
            </a:r>
            <a:r>
              <a:rPr lang="en-US" sz="2000">
                <a:solidFill>
                  <a:srgbClr val="0033CC"/>
                </a:solidFill>
                <a:highlight>
                  <a:schemeClr val="lt1"/>
                </a:highlight>
                <a:latin typeface="Times New Roman"/>
                <a:ea typeface="Times New Roman"/>
                <a:cs typeface="Times New Roman"/>
                <a:sym typeface="Times New Roman"/>
              </a:rPr>
              <a:t>: The proposed approach requires technical skills and expertise in 3D modeling, image processing, and computer graphics.</a:t>
            </a:r>
            <a:endParaRPr sz="2000">
              <a:solidFill>
                <a:srgbClr val="0033CC"/>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33C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3048000" y="14287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8" name="Google Shape;148;p6"/>
          <p:cNvSpPr txBox="1"/>
          <p:nvPr/>
        </p:nvSpPr>
        <p:spPr>
          <a:xfrm>
            <a:off x="3567650" y="892200"/>
            <a:ext cx="7100400" cy="5193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Functional Requirements</a:t>
            </a:r>
            <a:endParaRPr i="0" sz="1400" u="none" cap="none" strike="noStrike">
              <a:solidFill>
                <a:srgbClr val="000000"/>
              </a:solidFill>
              <a:latin typeface="Times New Roman"/>
              <a:ea typeface="Times New Roman"/>
              <a:cs typeface="Times New Roman"/>
              <a:sym typeface="Times New Roman"/>
            </a:endParaRPr>
          </a:p>
        </p:txBody>
      </p:sp>
      <p:pic>
        <p:nvPicPr>
          <p:cNvPr id="149" name="Google Shape;149;p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50" name="Google Shape;150;p6"/>
          <p:cNvSpPr txBox="1"/>
          <p:nvPr>
            <p:ph idx="11" type="ftr"/>
          </p:nvPr>
        </p:nvSpPr>
        <p:spPr>
          <a:xfrm>
            <a:off x="3929700" y="6452225"/>
            <a:ext cx="4223700" cy="269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51" name="Google Shape;15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6"/>
          <p:cNvSpPr txBox="1"/>
          <p:nvPr/>
        </p:nvSpPr>
        <p:spPr>
          <a:xfrm>
            <a:off x="76201" y="97615"/>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153" name="Google Shape;153;p6"/>
          <p:cNvSpPr txBox="1"/>
          <p:nvPr/>
        </p:nvSpPr>
        <p:spPr>
          <a:xfrm>
            <a:off x="719100" y="1558025"/>
            <a:ext cx="10919400" cy="4722900"/>
          </a:xfrm>
          <a:prstGeom prst="rect">
            <a:avLst/>
          </a:prstGeom>
          <a:noFill/>
          <a:ln>
            <a:noFill/>
          </a:ln>
        </p:spPr>
        <p:txBody>
          <a:bodyPr anchorCtr="0" anchor="t" bIns="91425" lIns="91425" spcFirstLastPara="1" rIns="91425" wrap="square" tIns="91425">
            <a:noAutofit/>
          </a:bodyPr>
          <a:lstStyle/>
          <a:p>
            <a:pPr indent="-349250" lvl="0" marL="457200" rtl="0" algn="l">
              <a:spcBef>
                <a:spcPts val="25"/>
              </a:spcBef>
              <a:spcAft>
                <a:spcPts val="0"/>
              </a:spcAft>
              <a:buClr>
                <a:srgbClr val="0033CC"/>
              </a:buClr>
              <a:buSzPts val="1900"/>
              <a:buFont typeface="Cambria"/>
              <a:buChar char="●"/>
            </a:pPr>
            <a:r>
              <a:rPr b="1" lang="en-US" sz="1900">
                <a:solidFill>
                  <a:srgbClr val="0033CC"/>
                </a:solidFill>
                <a:latin typeface="Times New Roman"/>
                <a:ea typeface="Times New Roman"/>
                <a:cs typeface="Times New Roman"/>
                <a:sym typeface="Times New Roman"/>
              </a:rPr>
              <a:t>Input validation:</a:t>
            </a:r>
            <a:r>
              <a:rPr lang="en-US" sz="1900">
                <a:solidFill>
                  <a:srgbClr val="0033CC"/>
                </a:solidFill>
                <a:latin typeface="Times New Roman"/>
                <a:ea typeface="Times New Roman"/>
                <a:cs typeface="Times New Roman"/>
                <a:sym typeface="Times New Roman"/>
              </a:rPr>
              <a:t> The tool should be able to validate the input photo to ensure that it is of sufficient quality and has the necessary features for 3D modeling. This includes checking the resolution, lighting, and perspective of the photo.</a:t>
            </a:r>
            <a:endParaRPr sz="1900">
              <a:solidFill>
                <a:srgbClr val="0033CC"/>
              </a:solidFill>
              <a:latin typeface="Times New Roman"/>
              <a:ea typeface="Times New Roman"/>
              <a:cs typeface="Times New Roman"/>
              <a:sym typeface="Times New Roman"/>
            </a:endParaRPr>
          </a:p>
          <a:p>
            <a:pPr indent="0" lvl="0" marL="0" rtl="0" algn="l">
              <a:spcBef>
                <a:spcPts val="25"/>
              </a:spcBef>
              <a:spcAft>
                <a:spcPts val="0"/>
              </a:spcAft>
              <a:buClr>
                <a:schemeClr val="dk1"/>
              </a:buClr>
              <a:buSzPts val="1100"/>
              <a:buFont typeface="Arial"/>
              <a:buNone/>
            </a:pPr>
            <a:r>
              <a:t/>
            </a:r>
            <a:endParaRPr sz="1900">
              <a:solidFill>
                <a:srgbClr val="0033CC"/>
              </a:solidFill>
              <a:latin typeface="Times New Roman"/>
              <a:ea typeface="Times New Roman"/>
              <a:cs typeface="Times New Roman"/>
              <a:sym typeface="Times New Roman"/>
            </a:endParaRPr>
          </a:p>
          <a:p>
            <a:pPr indent="-349250" lvl="0" marL="457200" rtl="0" algn="l">
              <a:spcBef>
                <a:spcPts val="25"/>
              </a:spcBef>
              <a:spcAft>
                <a:spcPts val="0"/>
              </a:spcAft>
              <a:buClr>
                <a:srgbClr val="0033CC"/>
              </a:buClr>
              <a:buSzPts val="1900"/>
              <a:buFont typeface="Cambria"/>
              <a:buChar char="●"/>
            </a:pPr>
            <a:r>
              <a:rPr b="1" lang="en-US" sz="1900">
                <a:solidFill>
                  <a:srgbClr val="0033CC"/>
                </a:solidFill>
                <a:latin typeface="Times New Roman"/>
                <a:ea typeface="Times New Roman"/>
                <a:cs typeface="Times New Roman"/>
                <a:sym typeface="Times New Roman"/>
              </a:rPr>
              <a:t>Feature extraction:</a:t>
            </a:r>
            <a:r>
              <a:rPr lang="en-US" sz="1900">
                <a:solidFill>
                  <a:srgbClr val="0033CC"/>
                </a:solidFill>
                <a:latin typeface="Times New Roman"/>
                <a:ea typeface="Times New Roman"/>
                <a:cs typeface="Times New Roman"/>
                <a:sym typeface="Times New Roman"/>
              </a:rPr>
              <a:t> The tool should be able to extract features from the input photo, such as edges, textures, and colors, using computer vision algorithms. This step is crucial for identifying the shape and structure of the entity being modeled.</a:t>
            </a:r>
            <a:endParaRPr sz="1900">
              <a:solidFill>
                <a:srgbClr val="0033CC"/>
              </a:solidFill>
              <a:latin typeface="Times New Roman"/>
              <a:ea typeface="Times New Roman"/>
              <a:cs typeface="Times New Roman"/>
              <a:sym typeface="Times New Roman"/>
            </a:endParaRPr>
          </a:p>
          <a:p>
            <a:pPr indent="0" lvl="0" marL="914400" rtl="0" algn="l">
              <a:spcBef>
                <a:spcPts val="25"/>
              </a:spcBef>
              <a:spcAft>
                <a:spcPts val="0"/>
              </a:spcAft>
              <a:buClr>
                <a:schemeClr val="dk1"/>
              </a:buClr>
              <a:buSzPts val="1100"/>
              <a:buFont typeface="Arial"/>
              <a:buNone/>
            </a:pPr>
            <a:r>
              <a:t/>
            </a:r>
            <a:endParaRPr sz="1900">
              <a:solidFill>
                <a:srgbClr val="0033CC"/>
              </a:solidFill>
              <a:latin typeface="Times New Roman"/>
              <a:ea typeface="Times New Roman"/>
              <a:cs typeface="Times New Roman"/>
              <a:sym typeface="Times New Roman"/>
            </a:endParaRPr>
          </a:p>
          <a:p>
            <a:pPr indent="-349250" lvl="0" marL="457200" rtl="0" algn="l">
              <a:spcBef>
                <a:spcPts val="25"/>
              </a:spcBef>
              <a:spcAft>
                <a:spcPts val="0"/>
              </a:spcAft>
              <a:buClr>
                <a:srgbClr val="0033CC"/>
              </a:buClr>
              <a:buSzPts val="1900"/>
              <a:buFont typeface="Cambria"/>
              <a:buChar char="●"/>
            </a:pPr>
            <a:r>
              <a:rPr b="1" lang="en-US" sz="1900">
                <a:solidFill>
                  <a:srgbClr val="0033CC"/>
                </a:solidFill>
                <a:latin typeface="Times New Roman"/>
                <a:ea typeface="Times New Roman"/>
                <a:cs typeface="Times New Roman"/>
                <a:sym typeface="Times New Roman"/>
              </a:rPr>
              <a:t>3D reconstruction:</a:t>
            </a:r>
            <a:r>
              <a:rPr lang="en-US" sz="1900">
                <a:solidFill>
                  <a:srgbClr val="0033CC"/>
                </a:solidFill>
                <a:latin typeface="Times New Roman"/>
                <a:ea typeface="Times New Roman"/>
                <a:cs typeface="Times New Roman"/>
                <a:sym typeface="Times New Roman"/>
              </a:rPr>
              <a:t> The tool should use the features extracted from the input photo to reconstruct a 3D model of the entity. This process involves using machine learning algorithms to estimate the depth and shape of the object and create a digital </a:t>
            </a:r>
            <a:endParaRPr sz="1900">
              <a:solidFill>
                <a:srgbClr val="0033CC"/>
              </a:solidFill>
              <a:latin typeface="Times New Roman"/>
              <a:ea typeface="Times New Roman"/>
              <a:cs typeface="Times New Roman"/>
              <a:sym typeface="Times New Roman"/>
            </a:endParaRPr>
          </a:p>
          <a:p>
            <a:pPr indent="457200" lvl="0" marL="0" rtl="0" algn="l">
              <a:spcBef>
                <a:spcPts val="25"/>
              </a:spcBef>
              <a:spcAft>
                <a:spcPts val="0"/>
              </a:spcAft>
              <a:buClr>
                <a:schemeClr val="dk1"/>
              </a:buClr>
              <a:buSzPts val="1100"/>
              <a:buFont typeface="Arial"/>
              <a:buNone/>
            </a:pPr>
            <a:r>
              <a:rPr lang="en-US" sz="1900">
                <a:solidFill>
                  <a:srgbClr val="0033CC"/>
                </a:solidFill>
                <a:latin typeface="Times New Roman"/>
                <a:ea typeface="Times New Roman"/>
                <a:cs typeface="Times New Roman"/>
                <a:sym typeface="Times New Roman"/>
              </a:rPr>
              <a:t>representation of it.</a:t>
            </a:r>
            <a:endParaRPr sz="1900">
              <a:solidFill>
                <a:srgbClr val="0033CC"/>
              </a:solidFill>
              <a:latin typeface="Times New Roman"/>
              <a:ea typeface="Times New Roman"/>
              <a:cs typeface="Times New Roman"/>
              <a:sym typeface="Times New Roman"/>
            </a:endParaRPr>
          </a:p>
          <a:p>
            <a:pPr indent="0" lvl="0" marL="457200" rtl="0" algn="l">
              <a:spcBef>
                <a:spcPts val="25"/>
              </a:spcBef>
              <a:spcAft>
                <a:spcPts val="0"/>
              </a:spcAft>
              <a:buClr>
                <a:schemeClr val="dk1"/>
              </a:buClr>
              <a:buSzPts val="1100"/>
              <a:buFont typeface="Arial"/>
              <a:buNone/>
            </a:pPr>
            <a:r>
              <a:t/>
            </a:r>
            <a:endParaRPr sz="1900">
              <a:solidFill>
                <a:srgbClr val="0033CC"/>
              </a:solidFill>
              <a:latin typeface="Times New Roman"/>
              <a:ea typeface="Times New Roman"/>
              <a:cs typeface="Times New Roman"/>
              <a:sym typeface="Times New Roman"/>
            </a:endParaRPr>
          </a:p>
          <a:p>
            <a:pPr indent="-349250" lvl="0" marL="457200" rtl="0" algn="l">
              <a:spcBef>
                <a:spcPts val="25"/>
              </a:spcBef>
              <a:spcAft>
                <a:spcPts val="0"/>
              </a:spcAft>
              <a:buClr>
                <a:srgbClr val="0033CC"/>
              </a:buClr>
              <a:buSzPts val="1900"/>
              <a:buFont typeface="Cambria"/>
              <a:buChar char="●"/>
            </a:pPr>
            <a:r>
              <a:rPr b="1" lang="en-US" sz="1900">
                <a:solidFill>
                  <a:srgbClr val="0033CC"/>
                </a:solidFill>
                <a:latin typeface="Times New Roman"/>
                <a:ea typeface="Times New Roman"/>
                <a:cs typeface="Times New Roman"/>
                <a:sym typeface="Times New Roman"/>
              </a:rPr>
              <a:t>Output generation:</a:t>
            </a:r>
            <a:r>
              <a:rPr lang="en-US" sz="1900">
                <a:solidFill>
                  <a:srgbClr val="0033CC"/>
                </a:solidFill>
                <a:latin typeface="Times New Roman"/>
                <a:ea typeface="Times New Roman"/>
                <a:cs typeface="Times New Roman"/>
                <a:sym typeface="Times New Roman"/>
              </a:rPr>
              <a:t> The tool should generate an output file containing the G-code for 3D model of the entity.</a:t>
            </a:r>
            <a:endParaRPr sz="1900">
              <a:solidFill>
                <a:srgbClr val="0033CC"/>
              </a:solidFill>
              <a:latin typeface="Times New Roman"/>
              <a:ea typeface="Times New Roman"/>
              <a:cs typeface="Times New Roman"/>
              <a:sym typeface="Times New Roman"/>
            </a:endParaRPr>
          </a:p>
          <a:p>
            <a:pPr indent="0" lvl="0" marL="457200" rtl="0" algn="l">
              <a:spcBef>
                <a:spcPts val="25"/>
              </a:spcBef>
              <a:spcAft>
                <a:spcPts val="0"/>
              </a:spcAft>
              <a:buClr>
                <a:schemeClr val="dk1"/>
              </a:buClr>
              <a:buSzPts val="1100"/>
              <a:buFont typeface="Arial"/>
              <a:buNone/>
            </a:pPr>
            <a:r>
              <a:t/>
            </a:r>
            <a:endParaRPr sz="1900">
              <a:solidFill>
                <a:srgbClr val="0033CC"/>
              </a:solidFill>
              <a:latin typeface="Times New Roman"/>
              <a:ea typeface="Times New Roman"/>
              <a:cs typeface="Times New Roman"/>
              <a:sym typeface="Times New Roman"/>
            </a:endParaRPr>
          </a:p>
          <a:p>
            <a:pPr indent="0" lvl="0" marL="0" rtl="0" algn="l">
              <a:spcBef>
                <a:spcPts val="25"/>
              </a:spcBef>
              <a:spcAft>
                <a:spcPts val="0"/>
              </a:spcAft>
              <a:buClr>
                <a:schemeClr val="dk1"/>
              </a:buClr>
              <a:buSzPts val="1100"/>
              <a:buFont typeface="Arial"/>
              <a:buNone/>
            </a:pPr>
            <a:r>
              <a:t/>
            </a:r>
            <a:endParaRPr sz="1900">
              <a:solidFill>
                <a:srgbClr val="0033CC"/>
              </a:solidFill>
              <a:latin typeface="Times New Roman"/>
              <a:ea typeface="Times New Roman"/>
              <a:cs typeface="Times New Roman"/>
              <a:sym typeface="Times New Roman"/>
            </a:endParaRPr>
          </a:p>
          <a:p>
            <a:pPr indent="0" lvl="0" marL="0" rtl="0" algn="l">
              <a:spcBef>
                <a:spcPts val="25"/>
              </a:spcBef>
              <a:spcAft>
                <a:spcPts val="0"/>
              </a:spcAft>
              <a:buNone/>
            </a:pPr>
            <a:r>
              <a:t/>
            </a:r>
            <a:endParaRPr sz="1900">
              <a:solidFill>
                <a:srgbClr val="0033CC"/>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0" name="Google Shape;160;p7"/>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Non - Functional Requirements</a:t>
            </a:r>
            <a:endParaRPr i="0" sz="1400" u="none" cap="none" strike="noStrike">
              <a:solidFill>
                <a:srgbClr val="000000"/>
              </a:solidFill>
              <a:latin typeface="Times New Roman"/>
              <a:ea typeface="Times New Roman"/>
              <a:cs typeface="Times New Roman"/>
              <a:sym typeface="Times New Roman"/>
            </a:endParaRPr>
          </a:p>
        </p:txBody>
      </p:sp>
      <p:pic>
        <p:nvPicPr>
          <p:cNvPr id="161" name="Google Shape;161;p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62" name="Google Shape;162;p7"/>
          <p:cNvSpPr txBox="1"/>
          <p:nvPr>
            <p:ph idx="11" type="ftr"/>
          </p:nvPr>
        </p:nvSpPr>
        <p:spPr>
          <a:xfrm>
            <a:off x="4038600" y="6685150"/>
            <a:ext cx="4114800" cy="36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t>Nikita, Nikhil, Titeersha, Vaishnavi</a:t>
            </a:r>
            <a:endParaRPr sz="1400"/>
          </a:p>
          <a:p>
            <a:pPr indent="0" lvl="0" marL="0" rtl="0" algn="ctr">
              <a:spcBef>
                <a:spcPts val="0"/>
              </a:spcBef>
              <a:spcAft>
                <a:spcPts val="0"/>
              </a:spcAft>
              <a:buNone/>
            </a:pPr>
            <a:r>
              <a:t/>
            </a:r>
            <a:endParaRPr/>
          </a:p>
        </p:txBody>
      </p:sp>
      <p:sp>
        <p:nvSpPr>
          <p:cNvPr id="163" name="Google Shape;16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7"/>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165" name="Google Shape;165;p7"/>
          <p:cNvSpPr txBox="1"/>
          <p:nvPr/>
        </p:nvSpPr>
        <p:spPr>
          <a:xfrm>
            <a:off x="372850" y="1997475"/>
            <a:ext cx="11399100" cy="4426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b="1" lang="en-US" sz="2500">
                <a:solidFill>
                  <a:srgbClr val="0033CC"/>
                </a:solidFill>
                <a:latin typeface="Times New Roman"/>
                <a:ea typeface="Times New Roman"/>
                <a:cs typeface="Times New Roman"/>
                <a:sym typeface="Times New Roman"/>
              </a:rPr>
              <a:t>5. Performance Requirement:</a:t>
            </a:r>
            <a:endParaRPr b="1" sz="2500">
              <a:solidFill>
                <a:srgbClr val="0033CC"/>
              </a:solidFill>
              <a:latin typeface="Times New Roman"/>
              <a:ea typeface="Times New Roman"/>
              <a:cs typeface="Times New Roman"/>
              <a:sym typeface="Times New Roman"/>
            </a:endParaRPr>
          </a:p>
          <a:p>
            <a:pPr indent="-323850" lvl="0" marL="914400" rtl="0" algn="l">
              <a:lnSpc>
                <a:spcPct val="115000"/>
              </a:lnSpc>
              <a:spcBef>
                <a:spcPts val="1200"/>
              </a:spcBef>
              <a:spcAft>
                <a:spcPts val="0"/>
              </a:spcAft>
              <a:buClr>
                <a:srgbClr val="0033CC"/>
              </a:buClr>
              <a:buSzPts val="1500"/>
              <a:buFont typeface="Times New Roman"/>
              <a:buChar char="●"/>
            </a:pPr>
            <a:r>
              <a:rPr lang="en-US" sz="2100">
                <a:solidFill>
                  <a:srgbClr val="0033CC"/>
                </a:solidFill>
                <a:latin typeface="Times New Roman"/>
                <a:ea typeface="Times New Roman"/>
                <a:cs typeface="Times New Roman"/>
                <a:sym typeface="Times New Roman"/>
              </a:rPr>
              <a:t>T</a:t>
            </a:r>
            <a:r>
              <a:rPr lang="en-US" sz="2300">
                <a:solidFill>
                  <a:srgbClr val="0033CC"/>
                </a:solidFill>
                <a:latin typeface="Times New Roman"/>
                <a:ea typeface="Times New Roman"/>
                <a:cs typeface="Times New Roman"/>
                <a:sym typeface="Times New Roman"/>
              </a:rPr>
              <a:t>he model should be able to handle a large number of entities and photos, with a minimum of 5 photos.</a:t>
            </a:r>
            <a:endParaRPr sz="2300">
              <a:solidFill>
                <a:srgbClr val="0033CC"/>
              </a:solidFill>
              <a:latin typeface="Times New Roman"/>
              <a:ea typeface="Times New Roman"/>
              <a:cs typeface="Times New Roman"/>
              <a:sym typeface="Times New Roman"/>
            </a:endParaRPr>
          </a:p>
          <a:p>
            <a:pPr indent="-374650" lvl="0" marL="914400" rtl="0" algn="l">
              <a:lnSpc>
                <a:spcPct val="115000"/>
              </a:lnSpc>
              <a:spcBef>
                <a:spcPts val="0"/>
              </a:spcBef>
              <a:spcAft>
                <a:spcPts val="0"/>
              </a:spcAft>
              <a:buClr>
                <a:srgbClr val="0033CC"/>
              </a:buClr>
              <a:buSzPts val="2300"/>
              <a:buFont typeface="Times New Roman"/>
              <a:buChar char="●"/>
            </a:pPr>
            <a:r>
              <a:rPr lang="en-US" sz="2300">
                <a:solidFill>
                  <a:srgbClr val="0033CC"/>
                </a:solidFill>
                <a:latin typeface="Times New Roman"/>
                <a:ea typeface="Times New Roman"/>
                <a:cs typeface="Times New Roman"/>
                <a:sym typeface="Times New Roman"/>
              </a:rPr>
              <a:t>The system should be able to handle a variety of photo types, excluding low-resolution and blurry photos, without affecting the accuracy of the 3D model.</a:t>
            </a:r>
            <a:endParaRPr sz="2300">
              <a:solidFill>
                <a:srgbClr val="0033CC"/>
              </a:solidFill>
              <a:latin typeface="Times New Roman"/>
              <a:ea typeface="Times New Roman"/>
              <a:cs typeface="Times New Roman"/>
              <a:sym typeface="Times New Roman"/>
            </a:endParaRPr>
          </a:p>
          <a:p>
            <a:pPr indent="-374650" lvl="0" marL="914400" rtl="0" algn="l">
              <a:lnSpc>
                <a:spcPct val="115000"/>
              </a:lnSpc>
              <a:spcBef>
                <a:spcPts val="0"/>
              </a:spcBef>
              <a:spcAft>
                <a:spcPts val="0"/>
              </a:spcAft>
              <a:buClr>
                <a:srgbClr val="0033CC"/>
              </a:buClr>
              <a:buSzPts val="2300"/>
              <a:buFont typeface="Times New Roman"/>
              <a:buChar char="●"/>
            </a:pPr>
            <a:r>
              <a:rPr lang="en-US" sz="2300">
                <a:solidFill>
                  <a:srgbClr val="0033CC"/>
                </a:solidFill>
                <a:latin typeface="Times New Roman"/>
                <a:ea typeface="Times New Roman"/>
                <a:cs typeface="Times New Roman"/>
                <a:sym typeface="Times New Roman"/>
              </a:rPr>
              <a:t>The system should be able to produce a high-quality 3D model.</a:t>
            </a:r>
            <a:endParaRPr sz="2300">
              <a:solidFill>
                <a:srgbClr val="0033CC"/>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000">
              <a:solidFill>
                <a:srgbClr val="0033CC"/>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000">
                <a:solidFill>
                  <a:srgbClr val="0033CC"/>
                </a:solidFill>
                <a:latin typeface="Times New Roman"/>
                <a:ea typeface="Times New Roman"/>
                <a:cs typeface="Times New Roman"/>
                <a:sym typeface="Times New Roman"/>
              </a:rPr>
              <a:t>	</a:t>
            </a:r>
            <a:endParaRPr sz="2500">
              <a:solidFill>
                <a:srgbClr val="0033CC"/>
              </a:solidFill>
              <a:latin typeface="Times New Roman"/>
              <a:ea typeface="Times New Roman"/>
              <a:cs typeface="Times New Roman"/>
              <a:sym typeface="Times New Roman"/>
            </a:endParaRPr>
          </a:p>
          <a:p>
            <a:pPr indent="457200" lvl="0" marL="0" rtl="0" algn="l">
              <a:lnSpc>
                <a:spcPct val="115000"/>
              </a:lnSpc>
              <a:spcBef>
                <a:spcPts val="1200"/>
              </a:spcBef>
              <a:spcAft>
                <a:spcPts val="1200"/>
              </a:spcAft>
              <a:buClr>
                <a:schemeClr val="dk1"/>
              </a:buClr>
              <a:buSzPts val="1100"/>
              <a:buFont typeface="Arial"/>
              <a:buNone/>
            </a:pPr>
            <a:r>
              <a:t/>
            </a:r>
            <a:endParaRPr b="1" sz="2200">
              <a:solidFill>
                <a:srgbClr val="0033C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2" name="Google Shape;172;p8"/>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173" name="Google Shape;173;p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74" name="Google Shape;174;p8"/>
          <p:cNvSpPr txBox="1"/>
          <p:nvPr>
            <p:ph idx="11" type="ftr"/>
          </p:nvPr>
        </p:nvSpPr>
        <p:spPr>
          <a:xfrm>
            <a:off x="3965300" y="6356325"/>
            <a:ext cx="4188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5" name="Google Shape;17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8"/>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177" name="Google Shape;177;p8"/>
          <p:cNvSpPr txBox="1"/>
          <p:nvPr/>
        </p:nvSpPr>
        <p:spPr>
          <a:xfrm>
            <a:off x="923200" y="2086175"/>
            <a:ext cx="10371000" cy="52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100">
                <a:solidFill>
                  <a:srgbClr val="0033CC"/>
                </a:solidFill>
                <a:latin typeface="Times New Roman"/>
                <a:ea typeface="Times New Roman"/>
                <a:cs typeface="Times New Roman"/>
                <a:sym typeface="Times New Roman"/>
              </a:rPr>
              <a:t>Topic : 3D Face Reconstruction using a Single 2D Face Image </a:t>
            </a:r>
            <a:endParaRPr b="1" sz="2100">
              <a:solidFill>
                <a:srgbClr val="0033C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100">
              <a:solidFill>
                <a:srgbClr val="0033C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900">
                <a:solidFill>
                  <a:srgbClr val="0033CC"/>
                </a:solidFill>
                <a:latin typeface="Times New Roman"/>
                <a:ea typeface="Times New Roman"/>
                <a:cs typeface="Times New Roman"/>
                <a:sym typeface="Times New Roman"/>
              </a:rPr>
              <a:t>Abstract-</a:t>
            </a:r>
            <a:endParaRPr sz="1900">
              <a:solidFill>
                <a:srgbClr val="0033CC"/>
              </a:solidFill>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lang="en-US" sz="1900">
                <a:solidFill>
                  <a:srgbClr val="0033CC"/>
                </a:solidFill>
                <a:latin typeface="Times New Roman"/>
                <a:ea typeface="Times New Roman"/>
                <a:cs typeface="Times New Roman"/>
                <a:sym typeface="Times New Roman"/>
              </a:rPr>
              <a:t>In this paper, a novel framework for 3D face reconstruction from a single 2D face image was proposed. We focus on generating 3D face model without expensive devices and complicated calculation </a:t>
            </a:r>
            <a:endParaRPr sz="1900">
              <a:solidFill>
                <a:srgbClr val="0033CC"/>
              </a:solidFill>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lang="en-US" sz="1900">
                <a:solidFill>
                  <a:srgbClr val="0033CC"/>
                </a:solidFill>
                <a:latin typeface="Times New Roman"/>
                <a:ea typeface="Times New Roman"/>
                <a:cs typeface="Times New Roman"/>
                <a:sym typeface="Times New Roman"/>
              </a:rPr>
              <a:t>3D face reconstruction using a single 2D facial image is a challenging task requiring several process such as depth estimation or face modeling since it is an ill-posed problem </a:t>
            </a:r>
            <a:endParaRPr sz="1900">
              <a:solidFill>
                <a:srgbClr val="0033CC"/>
              </a:solidFill>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lang="en-US" sz="1900">
                <a:solidFill>
                  <a:srgbClr val="0033CC"/>
                </a:solidFill>
                <a:latin typeface="Times New Roman"/>
                <a:ea typeface="Times New Roman"/>
                <a:cs typeface="Times New Roman"/>
                <a:sym typeface="Times New Roman"/>
              </a:rPr>
              <a:t>The following process of Generating a 3d model using a single High resolution 2D Face Image is divided into 3 segments :</a:t>
            </a:r>
            <a:endParaRPr sz="1900">
              <a:solidFill>
                <a:srgbClr val="0033CC"/>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rgbClr val="0033CC"/>
              </a:buClr>
              <a:buSzPts val="1900"/>
              <a:buFont typeface="Times New Roman"/>
              <a:buAutoNum type="romanLcPeriod"/>
            </a:pPr>
            <a:r>
              <a:rPr lang="en-US" sz="1900">
                <a:solidFill>
                  <a:srgbClr val="0033CC"/>
                </a:solidFill>
                <a:latin typeface="Times New Roman"/>
                <a:ea typeface="Times New Roman"/>
                <a:cs typeface="Times New Roman"/>
                <a:sym typeface="Times New Roman"/>
              </a:rPr>
              <a:t>illumination compensation</a:t>
            </a:r>
            <a:endParaRPr sz="1900">
              <a:solidFill>
                <a:srgbClr val="0033CC"/>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AutoNum type="romanLcPeriod"/>
            </a:pPr>
            <a:r>
              <a:rPr lang="en-US" sz="1900">
                <a:solidFill>
                  <a:srgbClr val="0033CC"/>
                </a:solidFill>
                <a:latin typeface="Times New Roman"/>
                <a:ea typeface="Times New Roman"/>
                <a:cs typeface="Times New Roman"/>
                <a:sym typeface="Times New Roman"/>
              </a:rPr>
              <a:t>face detection</a:t>
            </a:r>
            <a:endParaRPr sz="1900">
              <a:solidFill>
                <a:srgbClr val="0033CC"/>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033CC"/>
              </a:buClr>
              <a:buSzPts val="1900"/>
              <a:buFont typeface="Times New Roman"/>
              <a:buAutoNum type="romanLcPeriod"/>
            </a:pPr>
            <a:r>
              <a:rPr lang="en-US" sz="1900">
                <a:solidFill>
                  <a:srgbClr val="0033CC"/>
                </a:solidFill>
                <a:latin typeface="Times New Roman"/>
                <a:ea typeface="Times New Roman"/>
                <a:cs typeface="Times New Roman"/>
                <a:sym typeface="Times New Roman"/>
              </a:rPr>
              <a:t>feature points detection </a:t>
            </a:r>
            <a:endParaRPr sz="1900">
              <a:solidFill>
                <a:srgbClr val="0033CC"/>
              </a:solidFill>
              <a:latin typeface="Times New Roman"/>
              <a:ea typeface="Times New Roman"/>
              <a:cs typeface="Times New Roman"/>
              <a:sym typeface="Times New Roman"/>
            </a:endParaRPr>
          </a:p>
          <a:p>
            <a:pPr indent="0" lvl="0" marL="0" rtl="0" algn="l">
              <a:spcBef>
                <a:spcPts val="2100"/>
              </a:spcBef>
              <a:spcAft>
                <a:spcPts val="0"/>
              </a:spcAft>
              <a:buNone/>
            </a:pPr>
            <a:r>
              <a:t/>
            </a:r>
            <a:endParaRPr sz="1500">
              <a:solidFill>
                <a:srgbClr val="0033CC"/>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1dec7ef996_0_2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4" name="Google Shape;184;g21dec7ef996_0_2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i="0" lang="en-US" sz="2400" u="none" cap="none" strike="noStrike">
                <a:solidFill>
                  <a:srgbClr val="FF0000"/>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pic>
        <p:nvPicPr>
          <p:cNvPr id="185" name="Google Shape;185;g21dec7ef996_0_2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86" name="Google Shape;186;g21dec7ef996_0_27"/>
          <p:cNvSpPr txBox="1"/>
          <p:nvPr>
            <p:ph idx="11" type="ftr"/>
          </p:nvPr>
        </p:nvSpPr>
        <p:spPr>
          <a:xfrm>
            <a:off x="3953425" y="6410500"/>
            <a:ext cx="4200000" cy="311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400">
                <a:latin typeface="Times New Roman"/>
                <a:ea typeface="Times New Roman"/>
                <a:cs typeface="Times New Roman"/>
                <a:sym typeface="Times New Roman"/>
              </a:rPr>
              <a:t>Nikita, Nikhil, Titeersha, Vaishnavi</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87" name="Google Shape;187;g21dec7ef996_0_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g21dec7ef996_0_27"/>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33CC"/>
                </a:solidFill>
                <a:latin typeface="Times New Roman"/>
                <a:ea typeface="Times New Roman"/>
                <a:cs typeface="Times New Roman"/>
                <a:sym typeface="Times New Roman"/>
              </a:rPr>
              <a:t>An Entity to 3D model Prototyping from a Photo</a:t>
            </a:r>
            <a:endParaRPr sz="600">
              <a:solidFill>
                <a:srgbClr val="888888"/>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rgbClr val="888888"/>
              </a:solidFill>
              <a:latin typeface="Times New Roman"/>
              <a:ea typeface="Times New Roman"/>
              <a:cs typeface="Times New Roman"/>
              <a:sym typeface="Times New Roman"/>
            </a:endParaRPr>
          </a:p>
        </p:txBody>
      </p:sp>
      <p:sp>
        <p:nvSpPr>
          <p:cNvPr id="189" name="Google Shape;189;g21dec7ef996_0_27"/>
          <p:cNvSpPr txBox="1"/>
          <p:nvPr/>
        </p:nvSpPr>
        <p:spPr>
          <a:xfrm>
            <a:off x="923200" y="2086175"/>
            <a:ext cx="10371000" cy="46986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1200"/>
              </a:spcBef>
              <a:spcAft>
                <a:spcPts val="0"/>
              </a:spcAft>
              <a:buClr>
                <a:srgbClr val="0033CC"/>
              </a:buClr>
              <a:buSzPts val="2300"/>
              <a:buFont typeface="Times New Roman"/>
              <a:buAutoNum type="romanLcPeriod"/>
            </a:pPr>
            <a:r>
              <a:rPr b="1" lang="en-US" sz="2300">
                <a:solidFill>
                  <a:srgbClr val="0033CC"/>
                </a:solidFill>
                <a:latin typeface="Times New Roman"/>
                <a:ea typeface="Times New Roman"/>
                <a:cs typeface="Times New Roman"/>
                <a:sym typeface="Times New Roman"/>
              </a:rPr>
              <a:t>Illumination Compensation:</a:t>
            </a:r>
            <a:endParaRPr b="1" sz="2300">
              <a:solidFill>
                <a:srgbClr val="0033CC"/>
              </a:solidFill>
              <a:latin typeface="Times New Roman"/>
              <a:ea typeface="Times New Roman"/>
              <a:cs typeface="Times New Roman"/>
              <a:sym typeface="Times New Roman"/>
            </a:endParaRPr>
          </a:p>
          <a:p>
            <a:pPr indent="0" lvl="0" marL="0" rtl="0" algn="l">
              <a:lnSpc>
                <a:spcPct val="115000"/>
              </a:lnSpc>
              <a:spcBef>
                <a:spcPts val="2100"/>
              </a:spcBef>
              <a:spcAft>
                <a:spcPts val="0"/>
              </a:spcAft>
              <a:buClr>
                <a:schemeClr val="dk1"/>
              </a:buClr>
              <a:buSzPts val="1100"/>
              <a:buFont typeface="Arial"/>
              <a:buNone/>
            </a:pPr>
            <a:r>
              <a:rPr lang="en-US" sz="1800">
                <a:solidFill>
                  <a:srgbClr val="0033CC"/>
                </a:solidFill>
                <a:latin typeface="Times New Roman"/>
                <a:ea typeface="Times New Roman"/>
                <a:cs typeface="Times New Roman"/>
                <a:sym typeface="Times New Roman"/>
              </a:rPr>
              <a:t>Illumination compensation is used here to denote the normalization of the input brightness image so that the effect of varying illumination conditions is diminished </a:t>
            </a:r>
            <a:endParaRPr sz="1800">
              <a:solidFill>
                <a:srgbClr val="0033CC"/>
              </a:solidFill>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lang="en-US" sz="1800">
                <a:solidFill>
                  <a:srgbClr val="0033CC"/>
                </a:solidFill>
                <a:latin typeface="Times New Roman"/>
                <a:ea typeface="Times New Roman"/>
                <a:cs typeface="Times New Roman"/>
                <a:sym typeface="Times New Roman"/>
              </a:rPr>
              <a:t>compensates illumination is performed by generating from the input image a novel image relit from a frontal direction. </a:t>
            </a:r>
            <a:endParaRPr sz="1800">
              <a:solidFill>
                <a:srgbClr val="0033CC"/>
              </a:solidFill>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lang="en-US" sz="1800">
                <a:solidFill>
                  <a:srgbClr val="0033CC"/>
                </a:solidFill>
                <a:latin typeface="Times New Roman"/>
                <a:ea typeface="Times New Roman"/>
                <a:cs typeface="Times New Roman"/>
                <a:sym typeface="Times New Roman"/>
              </a:rPr>
              <a:t>the recent work on image­ based scene relighting used for rendering realistic images </a:t>
            </a:r>
            <a:endParaRPr sz="1800">
              <a:solidFill>
                <a:srgbClr val="0033CC"/>
              </a:solidFill>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lang="en-US" sz="1800">
                <a:solidFill>
                  <a:srgbClr val="0033CC"/>
                </a:solidFill>
                <a:latin typeface="Times New Roman"/>
                <a:ea typeface="Times New Roman"/>
                <a:cs typeface="Times New Roman"/>
                <a:sym typeface="Times New Roman"/>
              </a:rPr>
              <a:t>The idea behind image relighting is very simple, there might be some image irradiance </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Brightness </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surface reflectance (bidirectional)</a:t>
            </a:r>
            <a:endParaRPr sz="1800">
              <a:solidFill>
                <a:srgbClr val="0033CC"/>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33CC"/>
              </a:buClr>
              <a:buSzPts val="1800"/>
              <a:buFont typeface="Times New Roman"/>
              <a:buChar char="●"/>
            </a:pPr>
            <a:r>
              <a:rPr lang="en-US" sz="1800">
                <a:solidFill>
                  <a:srgbClr val="0033CC"/>
                </a:solidFill>
                <a:latin typeface="Times New Roman"/>
                <a:ea typeface="Times New Roman"/>
                <a:cs typeface="Times New Roman"/>
                <a:sym typeface="Times New Roman"/>
              </a:rPr>
              <a:t>viewer position and illumination distribution </a:t>
            </a:r>
            <a:endParaRPr sz="1800">
              <a:solidFill>
                <a:srgbClr val="0033CC"/>
              </a:solidFill>
              <a:latin typeface="Times New Roman"/>
              <a:ea typeface="Times New Roman"/>
              <a:cs typeface="Times New Roman"/>
              <a:sym typeface="Times New Roman"/>
            </a:endParaRPr>
          </a:p>
          <a:p>
            <a:pPr indent="0" lvl="0" marL="0" rtl="0" algn="l">
              <a:spcBef>
                <a:spcPts val="900"/>
              </a:spcBef>
              <a:spcAft>
                <a:spcPts val="0"/>
              </a:spcAft>
              <a:buNone/>
            </a:pPr>
            <a:r>
              <a:t/>
            </a:r>
            <a:endParaRPr b="1" sz="2300">
              <a:solidFill>
                <a:srgbClr val="0033CC"/>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