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ieLsXIeNZbwwfzk0Zsef4jGQ+D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Nunito-italic.fntdata"/><Relationship Id="rId10" Type="http://schemas.openxmlformats.org/officeDocument/2006/relationships/slide" Target="slides/slide6.xml"/><Relationship Id="rId32" Type="http://schemas.openxmlformats.org/officeDocument/2006/relationships/font" Target="fonts/Nunito-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Nuni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bdfdf16cd_0_2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rPr lang="en-US">
                <a:highlight>
                  <a:srgbClr val="FFFFFF"/>
                </a:highlight>
                <a:latin typeface="Nunito"/>
                <a:ea typeface="Nunito"/>
                <a:cs typeface="Nunito"/>
                <a:sym typeface="Nunito"/>
              </a:rPr>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endParaRPr/>
          </a:p>
        </p:txBody>
      </p:sp>
      <p:sp>
        <p:nvSpPr>
          <p:cNvPr id="188" name="Google Shape;188;g22bdfdf16cd_0_2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99" name="Google Shape;199;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8cf95a742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238cf95a742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12" name="Google Shape;212;g238cf95a742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38cf95a742_1_2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238cf95a742_1_2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25" name="Google Shape;225;g238cf95a742_1_2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1d8e3bf7bd_0_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21d8e3bf7bd_0_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38" name="Google Shape;238;g21d8e3bf7bd_0_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1d6b0e6340_0_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21d6b0e6340_0_3: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52" name="Google Shape;252;g21d6b0e6340_0_3: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1d8e3bf7bd_0_1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21d8e3bf7bd_0_16: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66" name="Google Shape;266;g21d8e3bf7bd_0_16: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9: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79" name="Google Shape;279;p9: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0: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91" name="Google Shape;291;p10: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3a3ba2398a_0_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23a3ba2398a_0_2: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04" name="Google Shape;304;g23a3ba2398a_0_2:notes"/>
          <p:cNvSpPr txBox="1"/>
          <p:nvPr>
            <p:ph idx="12" type="sldNum"/>
          </p:nvPr>
        </p:nvSpPr>
        <p:spPr>
          <a:xfrm>
            <a:off x="3970135" y="8829675"/>
            <a:ext cx="3038400" cy="4653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7" name="Google Shape;31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9" name="Google Shape;32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bdfdf16cd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bdfdf16cd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22bdfdf16cd_1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f8f75e2f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f8f75e2f2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22f8f75e2f2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rPr lang="en-US">
                <a:highlight>
                  <a:srgbClr val="FFFFFF"/>
                </a:highlight>
                <a:latin typeface="Nunito"/>
                <a:ea typeface="Nunito"/>
                <a:cs typeface="Nunito"/>
                <a:sym typeface="Nunito"/>
              </a:rPr>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endParaRPr/>
          </a:p>
        </p:txBody>
      </p:sp>
      <p:sp>
        <p:nvSpPr>
          <p:cNvPr id="129" name="Google Shape;129;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d6b0e6340_3_1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rPr lang="en-US">
                <a:highlight>
                  <a:srgbClr val="FFFFFF"/>
                </a:highlight>
                <a:latin typeface="Nunito"/>
                <a:ea typeface="Nunito"/>
                <a:cs typeface="Nunito"/>
                <a:sym typeface="Nunito"/>
              </a:rPr>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endParaRPr/>
          </a:p>
        </p:txBody>
      </p:sp>
      <p:sp>
        <p:nvSpPr>
          <p:cNvPr id="141" name="Google Shape;141;g21d6b0e6340_3_1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52" name="Google Shape;152;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63" name="Google Shape;163;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bdfdf16cd_0_1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rPr lang="en-US">
                <a:highlight>
                  <a:srgbClr val="FFFFFF"/>
                </a:highlight>
                <a:latin typeface="Nunito"/>
                <a:ea typeface="Nunito"/>
                <a:cs typeface="Nunito"/>
                <a:sym typeface="Nunito"/>
              </a:rPr>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endParaRPr/>
          </a:p>
        </p:txBody>
      </p:sp>
      <p:sp>
        <p:nvSpPr>
          <p:cNvPr id="177" name="Google Shape;177;g22bdfdf16cd_0_1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ieeexplore.ieee.org/document/8370990" TargetMode="External"/><Relationship Id="rId4" Type="http://schemas.openxmlformats.org/officeDocument/2006/relationships/hyperlink" Target="https://ieeexplore.ieee.org/document/6376677" TargetMode="External"/><Relationship Id="rId5" Type="http://schemas.openxmlformats.org/officeDocument/2006/relationships/hyperlink" Target="https://ieeexplore.ieee.org/document/7087681" TargetMode="External"/><Relationship Id="rId6" Type="http://schemas.openxmlformats.org/officeDocument/2006/relationships/hyperlink" Target="https://ieeexplore.ieee.org/document/5156848" TargetMode="External"/><Relationship Id="rId7"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2387991" y="990600"/>
            <a:ext cx="7924800"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US" sz="2800" u="none" cap="none" strike="noStrike">
                <a:solidFill>
                  <a:schemeClr val="dk1"/>
                </a:solidFill>
                <a:latin typeface="Times New Roman"/>
                <a:ea typeface="Times New Roman"/>
                <a:cs typeface="Times New Roman"/>
                <a:sym typeface="Times New Roman"/>
              </a:rPr>
              <a:t>UE20CS390A – Capstone Project Phase – 1</a:t>
            </a:r>
            <a:endParaRPr>
              <a:latin typeface="Times New Roman"/>
              <a:ea typeface="Times New Roman"/>
              <a:cs typeface="Times New Roman"/>
              <a:sym typeface="Times New Roman"/>
            </a:endParaRPr>
          </a:p>
          <a:p>
            <a:pPr indent="0" lvl="0" marL="0" marR="0" rtl="0" algn="ctr">
              <a:spcBef>
                <a:spcPts val="0"/>
              </a:spcBef>
              <a:spcAft>
                <a:spcPts val="0"/>
              </a:spcAft>
              <a:buNone/>
            </a:pPr>
            <a:r>
              <a:rPr i="0" lang="en-US" sz="2800" u="none" cap="none" strike="noStrike">
                <a:solidFill>
                  <a:schemeClr val="dk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marR="0" rtl="0" algn="ctr">
              <a:spcBef>
                <a:spcPts val="0"/>
              </a:spcBef>
              <a:spcAft>
                <a:spcPts val="0"/>
              </a:spcAft>
              <a:buNone/>
            </a:pPr>
            <a:r>
              <a:rPr i="0" lang="en-US" sz="2800" u="none" cap="none" strike="noStrike">
                <a:solidFill>
                  <a:srgbClr val="FF0000"/>
                </a:solidFill>
                <a:latin typeface="Times New Roman"/>
                <a:ea typeface="Times New Roman"/>
                <a:cs typeface="Times New Roman"/>
                <a:sym typeface="Times New Roman"/>
              </a:rPr>
              <a:t>Project Progress Review #3</a:t>
            </a:r>
            <a:endParaRPr>
              <a:latin typeface="Times New Roman"/>
              <a:ea typeface="Times New Roman"/>
              <a:cs typeface="Times New Roman"/>
              <a:sym typeface="Times New Roman"/>
            </a:endParaRPr>
          </a:p>
        </p:txBody>
      </p:sp>
      <p:sp>
        <p:nvSpPr>
          <p:cNvPr id="89" name="Google Shape;89;p1"/>
          <p:cNvSpPr txBox="1"/>
          <p:nvPr/>
        </p:nvSpPr>
        <p:spPr>
          <a:xfrm>
            <a:off x="1699150" y="2585050"/>
            <a:ext cx="9971100" cy="3111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US" sz="2400" u="none" cap="none" strike="noStrike">
                <a:solidFill>
                  <a:srgbClr val="0033CC"/>
                </a:solidFill>
                <a:latin typeface="Times New Roman"/>
                <a:ea typeface="Times New Roman"/>
                <a:cs typeface="Times New Roman"/>
                <a:sym typeface="Times New Roman"/>
              </a:rPr>
              <a:t>Project Title     : </a:t>
            </a:r>
            <a:r>
              <a:rPr lang="en-US" sz="2400">
                <a:solidFill>
                  <a:srgbClr val="0033CC"/>
                </a:solidFill>
                <a:latin typeface="Times New Roman"/>
                <a:ea typeface="Times New Roman"/>
                <a:cs typeface="Times New Roman"/>
                <a:sym typeface="Times New Roman"/>
              </a:rPr>
              <a:t>An Entity to 3D model Prototyping from a Photo</a:t>
            </a:r>
            <a:endParaRPr sz="2400">
              <a:solidFill>
                <a:srgbClr val="0033CC"/>
              </a:solidFill>
              <a:latin typeface="Times New Roman"/>
              <a:ea typeface="Times New Roman"/>
              <a:cs typeface="Times New Roman"/>
              <a:sym typeface="Times New Roman"/>
            </a:endParaRPr>
          </a:p>
          <a:p>
            <a:pPr indent="0" lvl="0" marL="0" marR="0" rtl="0" algn="l">
              <a:spcBef>
                <a:spcPts val="0"/>
              </a:spcBef>
              <a:spcAft>
                <a:spcPts val="0"/>
              </a:spcAft>
              <a:buNone/>
            </a:pPr>
            <a:r>
              <a:rPr i="0" lang="en-US" sz="2500" u="none" cap="none" strike="noStrike">
                <a:solidFill>
                  <a:srgbClr val="0033CC"/>
                </a:solidFill>
                <a:latin typeface="Times New Roman"/>
                <a:ea typeface="Times New Roman"/>
                <a:cs typeface="Times New Roman"/>
                <a:sym typeface="Times New Roman"/>
              </a:rPr>
              <a:t>Project ID       : </a:t>
            </a:r>
            <a:r>
              <a:rPr lang="en-US" sz="2400">
                <a:solidFill>
                  <a:srgbClr val="0033CC"/>
                </a:solidFill>
                <a:latin typeface="Times New Roman"/>
                <a:ea typeface="Times New Roman"/>
                <a:cs typeface="Times New Roman"/>
                <a:sym typeface="Times New Roman"/>
              </a:rPr>
              <a:t>PW23_NVP_02</a:t>
            </a:r>
            <a:r>
              <a:rPr i="0" lang="en-US" sz="2500" u="none" cap="none" strike="noStrike">
                <a:solidFill>
                  <a:srgbClr val="0033CC"/>
                </a:solidFill>
                <a:latin typeface="Times New Roman"/>
                <a:ea typeface="Times New Roman"/>
                <a:cs typeface="Times New Roman"/>
                <a:sym typeface="Times New Roman"/>
              </a:rPr>
              <a:t>   </a:t>
            </a:r>
            <a:endParaRPr i="0" sz="2500" u="none" cap="none" strike="noStrike">
              <a:solidFill>
                <a:srgbClr val="0033CC"/>
              </a:solidFill>
              <a:latin typeface="Times New Roman"/>
              <a:ea typeface="Times New Roman"/>
              <a:cs typeface="Times New Roman"/>
              <a:sym typeface="Times New Roman"/>
            </a:endParaRPr>
          </a:p>
          <a:p>
            <a:pPr indent="0" lvl="0" marL="0" marR="0" rtl="0" algn="l">
              <a:spcBef>
                <a:spcPts val="0"/>
              </a:spcBef>
              <a:spcAft>
                <a:spcPts val="0"/>
              </a:spcAft>
              <a:buNone/>
            </a:pPr>
            <a:r>
              <a:rPr i="0" lang="en-US" sz="2500" u="none" cap="none" strike="noStrike">
                <a:solidFill>
                  <a:srgbClr val="0033CC"/>
                </a:solidFill>
                <a:latin typeface="Times New Roman"/>
                <a:ea typeface="Times New Roman"/>
                <a:cs typeface="Times New Roman"/>
                <a:sym typeface="Times New Roman"/>
              </a:rPr>
              <a:t>Project Guide : </a:t>
            </a:r>
            <a:r>
              <a:rPr lang="en-US" sz="2400">
                <a:solidFill>
                  <a:srgbClr val="0033CC"/>
                </a:solidFill>
                <a:latin typeface="Times New Roman"/>
                <a:ea typeface="Times New Roman"/>
                <a:cs typeface="Times New Roman"/>
                <a:sym typeface="Times New Roman"/>
              </a:rPr>
              <a:t>Prof. Nitin V Pujari  </a:t>
            </a:r>
            <a:r>
              <a:rPr i="0" lang="en-US" sz="2500" u="none" cap="none" strike="noStrike">
                <a:solidFill>
                  <a:srgbClr val="0033CC"/>
                </a:solidFill>
                <a:latin typeface="Times New Roman"/>
                <a:ea typeface="Times New Roman"/>
                <a:cs typeface="Times New Roman"/>
                <a:sym typeface="Times New Roman"/>
              </a:rPr>
              <a:t>                </a:t>
            </a:r>
            <a:endParaRPr i="0" sz="2500" u="none" cap="none" strike="noStrike">
              <a:solidFill>
                <a:srgbClr val="0033CC"/>
              </a:solidFill>
              <a:latin typeface="Times New Roman"/>
              <a:ea typeface="Times New Roman"/>
              <a:cs typeface="Times New Roman"/>
              <a:sym typeface="Times New Roman"/>
            </a:endParaRPr>
          </a:p>
          <a:p>
            <a:pPr indent="0" lvl="0" marL="0" marR="0" rtl="0" algn="l">
              <a:spcBef>
                <a:spcPts val="0"/>
              </a:spcBef>
              <a:spcAft>
                <a:spcPts val="0"/>
              </a:spcAft>
              <a:buNone/>
            </a:pPr>
            <a:r>
              <a:rPr i="0" lang="en-US" sz="2500" u="none" cap="none" strike="noStrike">
                <a:solidFill>
                  <a:srgbClr val="0033CC"/>
                </a:solidFill>
                <a:latin typeface="Times New Roman"/>
                <a:ea typeface="Times New Roman"/>
                <a:cs typeface="Times New Roman"/>
                <a:sym typeface="Times New Roman"/>
              </a:rPr>
              <a:t>Project Team  : </a:t>
            </a:r>
            <a:r>
              <a:rPr lang="en-US" sz="2400">
                <a:solidFill>
                  <a:srgbClr val="0033CC"/>
                </a:solidFill>
                <a:latin typeface="Times New Roman"/>
                <a:ea typeface="Times New Roman"/>
                <a:cs typeface="Times New Roman"/>
                <a:sym typeface="Times New Roman"/>
              </a:rPr>
              <a:t>Nikita S Patgar [PES1UG21CS825]</a:t>
            </a:r>
            <a:endParaRPr sz="24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400"/>
              <a:buFont typeface="Arial"/>
              <a:buNone/>
            </a:pPr>
            <a:r>
              <a:rPr lang="en-US" sz="2400">
                <a:solidFill>
                  <a:srgbClr val="0033CC"/>
                </a:solidFill>
                <a:latin typeface="Times New Roman"/>
                <a:ea typeface="Times New Roman"/>
                <a:cs typeface="Times New Roman"/>
                <a:sym typeface="Times New Roman"/>
              </a:rPr>
              <a:t>                          Ravallu Nikhil Rajareddy [PES1UG21C830]</a:t>
            </a:r>
            <a:endParaRPr sz="24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400"/>
              <a:buFont typeface="Arial"/>
              <a:buNone/>
            </a:pPr>
            <a:r>
              <a:rPr lang="en-US" sz="2400">
                <a:solidFill>
                  <a:srgbClr val="0033CC"/>
                </a:solidFill>
                <a:latin typeface="Times New Roman"/>
                <a:ea typeface="Times New Roman"/>
                <a:cs typeface="Times New Roman"/>
                <a:sym typeface="Times New Roman"/>
              </a:rPr>
              <a:t>                          Titeersha Ghatak Chowdhury [PES1UG21CS834]</a:t>
            </a:r>
            <a:endParaRPr sz="24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400">
                <a:solidFill>
                  <a:srgbClr val="0033CC"/>
                </a:solidFill>
                <a:latin typeface="Times New Roman"/>
                <a:ea typeface="Times New Roman"/>
                <a:cs typeface="Times New Roman"/>
                <a:sym typeface="Times New Roman"/>
              </a:rPr>
              <a:t>                          Vaishnavi .K [PES1UG21CS838]</a:t>
            </a:r>
            <a:endParaRPr sz="2800">
              <a:solidFill>
                <a:srgbClr val="0033CC"/>
              </a:solidFill>
              <a:latin typeface="Times New Roman"/>
              <a:ea typeface="Times New Roman"/>
              <a:cs typeface="Times New Roman"/>
              <a:sym typeface="Times New Roman"/>
            </a:endParaRPr>
          </a:p>
          <a:p>
            <a:pPr indent="0" lvl="0" marL="0" marR="0" rtl="0" algn="l">
              <a:spcBef>
                <a:spcPts val="0"/>
              </a:spcBef>
              <a:spcAft>
                <a:spcPts val="0"/>
              </a:spcAft>
              <a:buNone/>
            </a:pPr>
            <a:r>
              <a:t/>
            </a:r>
            <a:endParaRPr i="0" sz="2500" u="none" cap="none" strike="noStrike">
              <a:solidFill>
                <a:srgbClr val="0033CC"/>
              </a:solidFill>
              <a:latin typeface="Times New Roman"/>
              <a:ea typeface="Times New Roman"/>
              <a:cs typeface="Times New Roman"/>
              <a:sym typeface="Times New Roman"/>
            </a:endParaRPr>
          </a:p>
          <a:p>
            <a:pPr indent="0" lvl="0" marL="0" marR="0" rtl="0" algn="l">
              <a:spcBef>
                <a:spcPts val="0"/>
              </a:spcBef>
              <a:spcAft>
                <a:spcPts val="0"/>
              </a:spcAft>
              <a:buNone/>
            </a:pPr>
            <a:r>
              <a:t/>
            </a:r>
            <a:endParaRPr i="0" sz="2400" u="none" cap="none" strike="noStrike">
              <a:solidFill>
                <a:srgbClr val="0033CC"/>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91" name="Google Shape;91;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600"/>
              <a:t>Nikita_Nikhil_Titeersha_Vaishnavi</a:t>
            </a:r>
            <a:endParaRPr sz="1600"/>
          </a:p>
        </p:txBody>
      </p:sp>
      <p:sp>
        <p:nvSpPr>
          <p:cNvPr id="92" name="Google Shape;9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2bdfdf16cd_0_2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g22bdfdf16cd_0_2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Proposed</a:t>
            </a:r>
            <a:r>
              <a:rPr lang="en-US" sz="2400">
                <a:solidFill>
                  <a:srgbClr val="FF0000"/>
                </a:solidFill>
                <a:latin typeface="Times New Roman"/>
                <a:ea typeface="Times New Roman"/>
                <a:cs typeface="Times New Roman"/>
                <a:sym typeface="Times New Roman"/>
              </a:rPr>
              <a:t> Approach </a:t>
            </a:r>
            <a:endParaRPr sz="1400">
              <a:solidFill>
                <a:srgbClr val="000000"/>
              </a:solidFill>
              <a:latin typeface="Times New Roman"/>
              <a:ea typeface="Times New Roman"/>
              <a:cs typeface="Times New Roman"/>
              <a:sym typeface="Times New Roman"/>
            </a:endParaRPr>
          </a:p>
        </p:txBody>
      </p:sp>
      <p:sp>
        <p:nvSpPr>
          <p:cNvPr id="192" name="Google Shape;192;g22bdfdf16cd_0_25"/>
          <p:cNvSpPr txBox="1"/>
          <p:nvPr/>
        </p:nvSpPr>
        <p:spPr>
          <a:xfrm>
            <a:off x="1013800" y="2120450"/>
            <a:ext cx="9882900" cy="3733200"/>
          </a:xfrm>
          <a:prstGeom prst="rect">
            <a:avLst/>
          </a:prstGeom>
          <a:noFill/>
          <a:ln>
            <a:noFill/>
          </a:ln>
        </p:spPr>
        <p:txBody>
          <a:bodyPr anchorCtr="0" anchor="ctr" bIns="45700" lIns="91425" spcFirstLastPara="1" rIns="91425" wrap="square" tIns="45700">
            <a:noAutofit/>
          </a:bodyPr>
          <a:lstStyle/>
          <a:p>
            <a:pPr indent="0" lvl="0" marL="0" rtl="0" algn="l">
              <a:spcBef>
                <a:spcPts val="480"/>
              </a:spcBef>
              <a:spcAft>
                <a:spcPts val="0"/>
              </a:spcAft>
              <a:buNone/>
            </a:pPr>
            <a:r>
              <a:rPr lang="en-US" sz="2000">
                <a:solidFill>
                  <a:srgbClr val="0033CC"/>
                </a:solidFill>
                <a:latin typeface="Times New Roman"/>
                <a:ea typeface="Times New Roman"/>
                <a:cs typeface="Times New Roman"/>
                <a:sym typeface="Times New Roman"/>
              </a:rPr>
              <a:t> Drawbacks of this </a:t>
            </a:r>
            <a:r>
              <a:rPr lang="en-US" sz="2000">
                <a:solidFill>
                  <a:srgbClr val="0033CC"/>
                </a:solidFill>
                <a:latin typeface="Times New Roman"/>
                <a:ea typeface="Times New Roman"/>
                <a:cs typeface="Times New Roman"/>
                <a:sym typeface="Times New Roman"/>
              </a:rPr>
              <a:t>approach</a:t>
            </a:r>
            <a:endParaRPr sz="2000">
              <a:solidFill>
                <a:srgbClr val="0033CC"/>
              </a:solidFill>
              <a:latin typeface="Times New Roman"/>
              <a:ea typeface="Times New Roman"/>
              <a:cs typeface="Times New Roman"/>
              <a:sym typeface="Times New Roman"/>
            </a:endParaRPr>
          </a:p>
          <a:p>
            <a:pPr indent="0" lvl="0" marL="0" rtl="0" algn="l">
              <a:spcBef>
                <a:spcPts val="480"/>
              </a:spcBef>
              <a:spcAft>
                <a:spcPts val="0"/>
              </a:spcAft>
              <a:buNone/>
            </a:pPr>
            <a:r>
              <a:t/>
            </a:r>
            <a:endParaRPr sz="2000">
              <a:solidFill>
                <a:srgbClr val="0033CC"/>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33CC"/>
              </a:buClr>
              <a:buSzPts val="2000"/>
              <a:buFont typeface="Times New Roman"/>
              <a:buChar char="●"/>
            </a:pPr>
            <a:r>
              <a:rPr lang="en-US" sz="2000">
                <a:solidFill>
                  <a:srgbClr val="0033CC"/>
                </a:solidFill>
                <a:latin typeface="Times New Roman"/>
                <a:ea typeface="Times New Roman"/>
                <a:cs typeface="Times New Roman"/>
                <a:sym typeface="Times New Roman"/>
              </a:rPr>
              <a:t>Management complexity is more.</a:t>
            </a:r>
            <a:endParaRPr sz="2000">
              <a:solidFill>
                <a:srgbClr val="0033CC"/>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33CC"/>
              </a:buClr>
              <a:buSzPts val="2000"/>
              <a:buFont typeface="Times New Roman"/>
              <a:buChar char="●"/>
            </a:pPr>
            <a:r>
              <a:rPr lang="en-US" sz="2000">
                <a:solidFill>
                  <a:srgbClr val="0033CC"/>
                </a:solidFill>
                <a:highlight>
                  <a:srgbClr val="FFFFFF"/>
                </a:highlight>
                <a:latin typeface="Times New Roman"/>
                <a:ea typeface="Times New Roman"/>
                <a:cs typeface="Times New Roman"/>
                <a:sym typeface="Times New Roman"/>
              </a:rPr>
              <a:t>Not suitable for smaller projects.</a:t>
            </a:r>
            <a:endParaRPr sz="2000">
              <a:solidFill>
                <a:srgbClr val="0033CC"/>
              </a:solidFill>
              <a:highlight>
                <a:srgbClr val="FFFFFF"/>
              </a:highlight>
              <a:latin typeface="Times New Roman"/>
              <a:ea typeface="Times New Roman"/>
              <a:cs typeface="Times New Roman"/>
              <a:sym typeface="Times New Roman"/>
            </a:endParaRPr>
          </a:p>
          <a:p>
            <a:pPr indent="0" lvl="0" marL="457200" rtl="0" algn="l">
              <a:spcBef>
                <a:spcPts val="150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a:p>
            <a:pPr indent="0" lvl="0" marL="0" rtl="0" algn="l">
              <a:spcBef>
                <a:spcPts val="480"/>
              </a:spcBef>
              <a:spcAft>
                <a:spcPts val="0"/>
              </a:spcAft>
              <a:buNone/>
            </a:pPr>
            <a:r>
              <a:t/>
            </a:r>
            <a:endParaRPr sz="2000">
              <a:solidFill>
                <a:srgbClr val="0033CC"/>
              </a:solidFill>
              <a:latin typeface="Times New Roman"/>
              <a:ea typeface="Times New Roman"/>
              <a:cs typeface="Times New Roman"/>
              <a:sym typeface="Times New Roman"/>
            </a:endParaRPr>
          </a:p>
          <a:p>
            <a:pPr indent="0" lvl="0" marL="0" rtl="0" algn="l">
              <a:spcBef>
                <a:spcPts val="48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48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just">
              <a:spcBef>
                <a:spcPts val="48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193" name="Google Shape;193;g22bdfdf16cd_0_25"/>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94" name="Google Shape;194;g22bdfdf16cd_0_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p:txBody>
      </p:sp>
      <p:sp>
        <p:nvSpPr>
          <p:cNvPr id="195" name="Google Shape;195;g22bdfdf16cd_0_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6" name="Google Shape;196;g22bdfdf16cd_0_25"/>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High Level Design(HLD) </a:t>
            </a:r>
            <a:r>
              <a:rPr lang="en-US" sz="2400">
                <a:solidFill>
                  <a:srgbClr val="FF0000"/>
                </a:solidFill>
                <a:latin typeface="Times New Roman"/>
                <a:ea typeface="Times New Roman"/>
                <a:cs typeface="Times New Roman"/>
                <a:sym typeface="Times New Roman"/>
              </a:rPr>
              <a:t>Architecture</a:t>
            </a:r>
            <a:endParaRPr sz="2400">
              <a:solidFill>
                <a:schemeClr val="dk1"/>
              </a:solidFill>
              <a:latin typeface="Times New Roman"/>
              <a:ea typeface="Times New Roman"/>
              <a:cs typeface="Times New Roman"/>
              <a:sym typeface="Times New Roman"/>
            </a:endParaRPr>
          </a:p>
        </p:txBody>
      </p:sp>
      <p:sp>
        <p:nvSpPr>
          <p:cNvPr id="203" name="Google Shape;203;p7"/>
          <p:cNvSpPr txBox="1"/>
          <p:nvPr/>
        </p:nvSpPr>
        <p:spPr>
          <a:xfrm>
            <a:off x="1090725" y="1973025"/>
            <a:ext cx="9238800" cy="37038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t/>
            </a:r>
            <a:endParaRPr/>
          </a:p>
        </p:txBody>
      </p:sp>
      <p:pic>
        <p:nvPicPr>
          <p:cNvPr id="204" name="Google Shape;204;p7"/>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05" name="Google Shape;20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p:txBody>
      </p:sp>
      <p:sp>
        <p:nvSpPr>
          <p:cNvPr id="206" name="Google Shape;20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7"/>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pic>
        <p:nvPicPr>
          <p:cNvPr id="208" name="Google Shape;208;p7"/>
          <p:cNvPicPr preferRelativeResize="0"/>
          <p:nvPr/>
        </p:nvPicPr>
        <p:blipFill>
          <a:blip r:embed="rId4">
            <a:alphaModFix/>
          </a:blip>
          <a:stretch>
            <a:fillRect/>
          </a:stretch>
        </p:blipFill>
        <p:spPr>
          <a:xfrm>
            <a:off x="1026750" y="1617750"/>
            <a:ext cx="9641250" cy="443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38cf95a742_0_0"/>
          <p:cNvSpPr/>
          <p:nvPr/>
        </p:nvSpPr>
        <p:spPr>
          <a:xfrm>
            <a:off x="2432850" y="10337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g238cf95a742_0_0"/>
          <p:cNvSpPr txBox="1"/>
          <p:nvPr/>
        </p:nvSpPr>
        <p:spPr>
          <a:xfrm>
            <a:off x="428229" y="572050"/>
            <a:ext cx="101640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 </a:t>
            </a:r>
            <a:r>
              <a:rPr lang="en-US" sz="2400">
                <a:solidFill>
                  <a:srgbClr val="FF0000"/>
                </a:solidFill>
                <a:latin typeface="Times New Roman"/>
                <a:ea typeface="Times New Roman"/>
                <a:cs typeface="Times New Roman"/>
                <a:sym typeface="Times New Roman"/>
              </a:rPr>
              <a:t>Use Case Diagram                                                      </a:t>
            </a:r>
            <a:r>
              <a:rPr lang="en-US" sz="2400">
                <a:solidFill>
                  <a:srgbClr val="FF0000"/>
                </a:solidFill>
                <a:latin typeface="Times New Roman"/>
                <a:ea typeface="Times New Roman"/>
                <a:cs typeface="Times New Roman"/>
                <a:sym typeface="Times New Roman"/>
              </a:rPr>
              <a:t> </a:t>
            </a:r>
            <a:r>
              <a:rPr lang="en-US" sz="2400">
                <a:solidFill>
                  <a:srgbClr val="FF0000"/>
                </a:solidFill>
                <a:latin typeface="Trebuchet MS"/>
                <a:ea typeface="Trebuchet MS"/>
                <a:cs typeface="Trebuchet MS"/>
                <a:sym typeface="Trebuchet MS"/>
              </a:rPr>
              <a:t>Design Description                                                     </a:t>
            </a:r>
            <a:endParaRPr sz="2400">
              <a:solidFill>
                <a:srgbClr val="FF0000"/>
              </a:solidFill>
              <a:latin typeface="Times New Roman"/>
              <a:ea typeface="Times New Roman"/>
              <a:cs typeface="Times New Roman"/>
              <a:sym typeface="Times New Roman"/>
            </a:endParaRPr>
          </a:p>
          <a:p>
            <a:pPr indent="-342900" lvl="0" marL="342900" marR="0" rtl="0" algn="r">
              <a:spcBef>
                <a:spcPts val="0"/>
              </a:spcBef>
              <a:spcAft>
                <a:spcPts val="0"/>
              </a:spcAft>
              <a:buNone/>
            </a:pPr>
            <a:r>
              <a:t/>
            </a:r>
            <a:endParaRPr sz="2400">
              <a:solidFill>
                <a:srgbClr val="FF0000"/>
              </a:solidFill>
              <a:latin typeface="Times New Roman"/>
              <a:ea typeface="Times New Roman"/>
              <a:cs typeface="Times New Roman"/>
              <a:sym typeface="Times New Roman"/>
            </a:endParaRPr>
          </a:p>
        </p:txBody>
      </p:sp>
      <p:sp>
        <p:nvSpPr>
          <p:cNvPr id="216" name="Google Shape;216;g238cf95a742_0_0"/>
          <p:cNvSpPr txBox="1"/>
          <p:nvPr/>
        </p:nvSpPr>
        <p:spPr>
          <a:xfrm>
            <a:off x="2136450" y="1873150"/>
            <a:ext cx="9572700" cy="4758900"/>
          </a:xfrm>
          <a:prstGeom prst="rect">
            <a:avLst/>
          </a:prstGeom>
          <a:noFill/>
          <a:ln>
            <a:noFill/>
          </a:ln>
        </p:spPr>
        <p:txBody>
          <a:bodyPr anchorCtr="0" anchor="ctr" bIns="45700" lIns="91425" spcFirstLastPara="1" rIns="91425" wrap="square" tIns="45700">
            <a:noAutofit/>
          </a:bodyPr>
          <a:lstStyle/>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Calibri"/>
              <a:ea typeface="Calibri"/>
              <a:cs typeface="Calibri"/>
              <a:sym typeface="Calibri"/>
            </a:endParaRPr>
          </a:p>
        </p:txBody>
      </p:sp>
      <p:pic>
        <p:nvPicPr>
          <p:cNvPr id="217" name="Google Shape;217;g238cf95a742_0_0"/>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18" name="Google Shape;218;g238cf95a742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p:txBody>
      </p:sp>
      <p:sp>
        <p:nvSpPr>
          <p:cNvPr id="219" name="Google Shape;219;g238cf95a742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g238cf95a742_0_0"/>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pic>
        <p:nvPicPr>
          <p:cNvPr id="221" name="Google Shape;221;g238cf95a742_0_0"/>
          <p:cNvPicPr preferRelativeResize="0"/>
          <p:nvPr/>
        </p:nvPicPr>
        <p:blipFill>
          <a:blip r:embed="rId4">
            <a:alphaModFix/>
          </a:blip>
          <a:stretch>
            <a:fillRect/>
          </a:stretch>
        </p:blipFill>
        <p:spPr>
          <a:xfrm>
            <a:off x="504425" y="1177600"/>
            <a:ext cx="11280924" cy="492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38cf95a742_1_21"/>
          <p:cNvSpPr/>
          <p:nvPr/>
        </p:nvSpPr>
        <p:spPr>
          <a:xfrm>
            <a:off x="2432850" y="10337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g238cf95a742_1_21"/>
          <p:cNvSpPr txBox="1"/>
          <p:nvPr/>
        </p:nvSpPr>
        <p:spPr>
          <a:xfrm>
            <a:off x="975353" y="572050"/>
            <a:ext cx="96171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External Interfaces                                                       </a:t>
            </a:r>
            <a:r>
              <a:rPr lang="en-US" sz="2400">
                <a:solidFill>
                  <a:srgbClr val="FF0000"/>
                </a:solidFill>
                <a:latin typeface="Trebuchet MS"/>
                <a:ea typeface="Trebuchet MS"/>
                <a:cs typeface="Trebuchet MS"/>
                <a:sym typeface="Trebuchet MS"/>
              </a:rPr>
              <a:t>Design Description</a:t>
            </a:r>
            <a:endParaRPr sz="2400">
              <a:solidFill>
                <a:srgbClr val="FF0000"/>
              </a:solidFill>
              <a:latin typeface="Times New Roman"/>
              <a:ea typeface="Times New Roman"/>
              <a:cs typeface="Times New Roman"/>
              <a:sym typeface="Times New Roman"/>
            </a:endParaRPr>
          </a:p>
          <a:p>
            <a:pPr indent="-342900" lvl="0" marL="342900" marR="0" rtl="0" algn="r">
              <a:spcBef>
                <a:spcPts val="0"/>
              </a:spcBef>
              <a:spcAft>
                <a:spcPts val="0"/>
              </a:spcAft>
              <a:buNone/>
            </a:pPr>
            <a:r>
              <a:t/>
            </a:r>
            <a:endParaRPr sz="2400">
              <a:solidFill>
                <a:srgbClr val="FF0000"/>
              </a:solidFill>
              <a:latin typeface="Times New Roman"/>
              <a:ea typeface="Times New Roman"/>
              <a:cs typeface="Times New Roman"/>
              <a:sym typeface="Times New Roman"/>
            </a:endParaRPr>
          </a:p>
        </p:txBody>
      </p:sp>
      <p:sp>
        <p:nvSpPr>
          <p:cNvPr id="229" name="Google Shape;229;g238cf95a742_1_21"/>
          <p:cNvSpPr txBox="1"/>
          <p:nvPr/>
        </p:nvSpPr>
        <p:spPr>
          <a:xfrm>
            <a:off x="2136450" y="1286175"/>
            <a:ext cx="8760000" cy="5346000"/>
          </a:xfrm>
          <a:prstGeom prst="rect">
            <a:avLst/>
          </a:prstGeom>
          <a:noFill/>
          <a:ln>
            <a:noFill/>
          </a:ln>
        </p:spPr>
        <p:txBody>
          <a:bodyPr anchorCtr="0" anchor="ctr" bIns="45700" lIns="91425" spcFirstLastPara="1" rIns="91425" wrap="square" tIns="45700">
            <a:noAutofit/>
          </a:bodyPr>
          <a:lstStyle/>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Calibri"/>
              <a:ea typeface="Calibri"/>
              <a:cs typeface="Calibri"/>
              <a:sym typeface="Calibri"/>
            </a:endParaRPr>
          </a:p>
        </p:txBody>
      </p:sp>
      <p:pic>
        <p:nvPicPr>
          <p:cNvPr id="230" name="Google Shape;230;g238cf95a742_1_21"/>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31" name="Google Shape;231;g238cf95a742_1_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p:txBody>
      </p:sp>
      <p:sp>
        <p:nvSpPr>
          <p:cNvPr id="232" name="Google Shape;232;g238cf95a742_1_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g238cf95a742_1_21"/>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sp>
        <p:nvSpPr>
          <p:cNvPr id="234" name="Google Shape;234;g238cf95a742_1_21"/>
          <p:cNvSpPr txBox="1"/>
          <p:nvPr/>
        </p:nvSpPr>
        <p:spPr>
          <a:xfrm>
            <a:off x="3045950" y="2293225"/>
            <a:ext cx="5196000" cy="24519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Clr>
                <a:srgbClr val="0033CC"/>
              </a:buClr>
              <a:buSzPts val="2900"/>
              <a:buFont typeface="Times New Roman"/>
              <a:buChar char="●"/>
            </a:pPr>
            <a:r>
              <a:rPr lang="en-US" sz="2900">
                <a:solidFill>
                  <a:srgbClr val="0033CC"/>
                </a:solidFill>
                <a:latin typeface="Times New Roman"/>
                <a:ea typeface="Times New Roman"/>
                <a:cs typeface="Times New Roman"/>
                <a:sym typeface="Times New Roman"/>
              </a:rPr>
              <a:t>User Interface</a:t>
            </a:r>
            <a:endParaRPr sz="2900">
              <a:solidFill>
                <a:srgbClr val="0033CC"/>
              </a:solidFill>
              <a:latin typeface="Times New Roman"/>
              <a:ea typeface="Times New Roman"/>
              <a:cs typeface="Times New Roman"/>
              <a:sym typeface="Times New Roman"/>
            </a:endParaRPr>
          </a:p>
          <a:p>
            <a:pPr indent="-412750" lvl="0" marL="457200" rtl="0" algn="l">
              <a:lnSpc>
                <a:spcPct val="115000"/>
              </a:lnSpc>
              <a:spcBef>
                <a:spcPts val="0"/>
              </a:spcBef>
              <a:spcAft>
                <a:spcPts val="0"/>
              </a:spcAft>
              <a:buClr>
                <a:srgbClr val="0033CC"/>
              </a:buClr>
              <a:buSzPts val="2900"/>
              <a:buFont typeface="Times New Roman"/>
              <a:buChar char="●"/>
            </a:pPr>
            <a:r>
              <a:rPr lang="en-US" sz="2900">
                <a:solidFill>
                  <a:srgbClr val="0033CC"/>
                </a:solidFill>
                <a:highlight>
                  <a:srgbClr val="FFFFFF"/>
                </a:highlight>
                <a:latin typeface="Times New Roman"/>
                <a:ea typeface="Times New Roman"/>
                <a:cs typeface="Times New Roman"/>
                <a:sym typeface="Times New Roman"/>
              </a:rPr>
              <a:t>Hardware requirements</a:t>
            </a:r>
            <a:endParaRPr sz="2900">
              <a:solidFill>
                <a:srgbClr val="0033CC"/>
              </a:solidFill>
              <a:highlight>
                <a:srgbClr val="FFFFFF"/>
              </a:highlight>
              <a:latin typeface="Times New Roman"/>
              <a:ea typeface="Times New Roman"/>
              <a:cs typeface="Times New Roman"/>
              <a:sym typeface="Times New Roman"/>
            </a:endParaRPr>
          </a:p>
          <a:p>
            <a:pPr indent="-412750" lvl="0" marL="457200" rtl="0" algn="l">
              <a:lnSpc>
                <a:spcPct val="115000"/>
              </a:lnSpc>
              <a:spcBef>
                <a:spcPts val="0"/>
              </a:spcBef>
              <a:spcAft>
                <a:spcPts val="0"/>
              </a:spcAft>
              <a:buClr>
                <a:srgbClr val="0033CC"/>
              </a:buClr>
              <a:buSzPts val="2900"/>
              <a:buFont typeface="Times New Roman"/>
              <a:buChar char="●"/>
            </a:pPr>
            <a:r>
              <a:rPr lang="en-US" sz="2900">
                <a:solidFill>
                  <a:srgbClr val="0033CC"/>
                </a:solidFill>
                <a:highlight>
                  <a:srgbClr val="FFFFFF"/>
                </a:highlight>
                <a:latin typeface="Times New Roman"/>
                <a:ea typeface="Times New Roman"/>
                <a:cs typeface="Times New Roman"/>
                <a:sym typeface="Times New Roman"/>
              </a:rPr>
              <a:t>Software requirements</a:t>
            </a:r>
            <a:endParaRPr sz="2900">
              <a:solidFill>
                <a:srgbClr val="0033CC"/>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solidFill>
                <a:srgbClr val="0033CC"/>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1d8e3bf7bd_0_4"/>
          <p:cNvSpPr/>
          <p:nvPr/>
        </p:nvSpPr>
        <p:spPr>
          <a:xfrm>
            <a:off x="2432850" y="10337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g21d8e3bf7bd_0_4"/>
          <p:cNvSpPr txBox="1"/>
          <p:nvPr/>
        </p:nvSpPr>
        <p:spPr>
          <a:xfrm>
            <a:off x="975353" y="572050"/>
            <a:ext cx="96171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External Interfaces                                                       </a:t>
            </a:r>
            <a:r>
              <a:rPr lang="en-US" sz="2400">
                <a:solidFill>
                  <a:srgbClr val="FF0000"/>
                </a:solidFill>
                <a:latin typeface="Trebuchet MS"/>
                <a:ea typeface="Trebuchet MS"/>
                <a:cs typeface="Trebuchet MS"/>
                <a:sym typeface="Trebuchet MS"/>
              </a:rPr>
              <a:t>Design Description</a:t>
            </a:r>
            <a:endParaRPr sz="2400">
              <a:solidFill>
                <a:srgbClr val="FF0000"/>
              </a:solidFill>
              <a:latin typeface="Times New Roman"/>
              <a:ea typeface="Times New Roman"/>
              <a:cs typeface="Times New Roman"/>
              <a:sym typeface="Times New Roman"/>
            </a:endParaRPr>
          </a:p>
          <a:p>
            <a:pPr indent="-342900" lvl="0" marL="342900" marR="0" rtl="0" algn="r">
              <a:spcBef>
                <a:spcPts val="0"/>
              </a:spcBef>
              <a:spcAft>
                <a:spcPts val="0"/>
              </a:spcAft>
              <a:buNone/>
            </a:pPr>
            <a:r>
              <a:t/>
            </a:r>
            <a:endParaRPr sz="2400">
              <a:solidFill>
                <a:srgbClr val="FF0000"/>
              </a:solidFill>
              <a:latin typeface="Times New Roman"/>
              <a:ea typeface="Times New Roman"/>
              <a:cs typeface="Times New Roman"/>
              <a:sym typeface="Times New Roman"/>
            </a:endParaRPr>
          </a:p>
        </p:txBody>
      </p:sp>
      <p:sp>
        <p:nvSpPr>
          <p:cNvPr id="242" name="Google Shape;242;g21d8e3bf7bd_0_4"/>
          <p:cNvSpPr txBox="1"/>
          <p:nvPr/>
        </p:nvSpPr>
        <p:spPr>
          <a:xfrm>
            <a:off x="2136450" y="1286175"/>
            <a:ext cx="8760000" cy="5346000"/>
          </a:xfrm>
          <a:prstGeom prst="rect">
            <a:avLst/>
          </a:prstGeom>
          <a:noFill/>
          <a:ln>
            <a:noFill/>
          </a:ln>
        </p:spPr>
        <p:txBody>
          <a:bodyPr anchorCtr="0" anchor="ctr" bIns="45700" lIns="91425" spcFirstLastPara="1" rIns="91425" wrap="square" tIns="45700">
            <a:noAutofit/>
          </a:bodyPr>
          <a:lstStyle/>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Calibri"/>
              <a:ea typeface="Calibri"/>
              <a:cs typeface="Calibri"/>
              <a:sym typeface="Calibri"/>
            </a:endParaRPr>
          </a:p>
        </p:txBody>
      </p:sp>
      <p:pic>
        <p:nvPicPr>
          <p:cNvPr id="243" name="Google Shape;243;g21d8e3bf7bd_0_4"/>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44" name="Google Shape;244;g21d8e3bf7bd_0_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p:txBody>
      </p:sp>
      <p:sp>
        <p:nvSpPr>
          <p:cNvPr id="245" name="Google Shape;245;g21d8e3bf7bd_0_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g21d8e3bf7bd_0_4"/>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sp>
        <p:nvSpPr>
          <p:cNvPr id="247" name="Google Shape;247;g21d8e3bf7bd_0_4"/>
          <p:cNvSpPr txBox="1"/>
          <p:nvPr/>
        </p:nvSpPr>
        <p:spPr>
          <a:xfrm>
            <a:off x="975350" y="1286175"/>
            <a:ext cx="519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0033CC"/>
                </a:solidFill>
                <a:latin typeface="Calibri"/>
                <a:ea typeface="Calibri"/>
                <a:cs typeface="Calibri"/>
                <a:sym typeface="Calibri"/>
              </a:rPr>
              <a:t>User Interface</a:t>
            </a:r>
            <a:endParaRPr sz="2400">
              <a:latin typeface="Calibri"/>
              <a:ea typeface="Calibri"/>
              <a:cs typeface="Calibri"/>
              <a:sym typeface="Calibri"/>
            </a:endParaRPr>
          </a:p>
        </p:txBody>
      </p:sp>
      <p:pic>
        <p:nvPicPr>
          <p:cNvPr id="248" name="Google Shape;248;g21d8e3bf7bd_0_4"/>
          <p:cNvPicPr preferRelativeResize="0"/>
          <p:nvPr/>
        </p:nvPicPr>
        <p:blipFill>
          <a:blip r:embed="rId4">
            <a:alphaModFix/>
          </a:blip>
          <a:stretch>
            <a:fillRect/>
          </a:stretch>
        </p:blipFill>
        <p:spPr>
          <a:xfrm>
            <a:off x="1357050" y="1840275"/>
            <a:ext cx="9013349" cy="4208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1d6b0e6340_0_3"/>
          <p:cNvSpPr/>
          <p:nvPr/>
        </p:nvSpPr>
        <p:spPr>
          <a:xfrm>
            <a:off x="2432850" y="10337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5" name="Google Shape;255;g21d6b0e6340_0_3"/>
          <p:cNvSpPr txBox="1"/>
          <p:nvPr/>
        </p:nvSpPr>
        <p:spPr>
          <a:xfrm>
            <a:off x="975353" y="572050"/>
            <a:ext cx="96171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External Interfaces                                                       </a:t>
            </a:r>
            <a:r>
              <a:rPr lang="en-US" sz="2400">
                <a:solidFill>
                  <a:srgbClr val="FF0000"/>
                </a:solidFill>
                <a:latin typeface="Trebuchet MS"/>
                <a:ea typeface="Trebuchet MS"/>
                <a:cs typeface="Trebuchet MS"/>
                <a:sym typeface="Trebuchet MS"/>
              </a:rPr>
              <a:t>Design Description</a:t>
            </a:r>
            <a:endParaRPr sz="2400">
              <a:solidFill>
                <a:srgbClr val="FF0000"/>
              </a:solidFill>
              <a:latin typeface="Times New Roman"/>
              <a:ea typeface="Times New Roman"/>
              <a:cs typeface="Times New Roman"/>
              <a:sym typeface="Times New Roman"/>
            </a:endParaRPr>
          </a:p>
          <a:p>
            <a:pPr indent="-342900" lvl="0" marL="342900" marR="0" rtl="0" algn="r">
              <a:spcBef>
                <a:spcPts val="0"/>
              </a:spcBef>
              <a:spcAft>
                <a:spcPts val="0"/>
              </a:spcAft>
              <a:buNone/>
            </a:pPr>
            <a:r>
              <a:t/>
            </a:r>
            <a:endParaRPr sz="2400">
              <a:solidFill>
                <a:srgbClr val="FF0000"/>
              </a:solidFill>
              <a:latin typeface="Times New Roman"/>
              <a:ea typeface="Times New Roman"/>
              <a:cs typeface="Times New Roman"/>
              <a:sym typeface="Times New Roman"/>
            </a:endParaRPr>
          </a:p>
        </p:txBody>
      </p:sp>
      <p:sp>
        <p:nvSpPr>
          <p:cNvPr id="256" name="Google Shape;256;g21d6b0e6340_0_3"/>
          <p:cNvSpPr txBox="1"/>
          <p:nvPr/>
        </p:nvSpPr>
        <p:spPr>
          <a:xfrm>
            <a:off x="2136450" y="1286175"/>
            <a:ext cx="8760000" cy="5346000"/>
          </a:xfrm>
          <a:prstGeom prst="rect">
            <a:avLst/>
          </a:prstGeom>
          <a:noFill/>
          <a:ln>
            <a:noFill/>
          </a:ln>
        </p:spPr>
        <p:txBody>
          <a:bodyPr anchorCtr="0" anchor="ctr" bIns="45700" lIns="91425" spcFirstLastPara="1" rIns="91425" wrap="square" tIns="45700">
            <a:noAutofit/>
          </a:bodyPr>
          <a:lstStyle/>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Calibri"/>
              <a:ea typeface="Calibri"/>
              <a:cs typeface="Calibri"/>
              <a:sym typeface="Calibri"/>
            </a:endParaRPr>
          </a:p>
        </p:txBody>
      </p:sp>
      <p:pic>
        <p:nvPicPr>
          <p:cNvPr id="257" name="Google Shape;257;g21d6b0e6340_0_3"/>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58" name="Google Shape;258;g21d6b0e6340_0_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p:txBody>
      </p:sp>
      <p:sp>
        <p:nvSpPr>
          <p:cNvPr id="259" name="Google Shape;259;g21d6b0e6340_0_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0" name="Google Shape;260;g21d6b0e6340_0_3"/>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sp>
        <p:nvSpPr>
          <p:cNvPr id="261" name="Google Shape;261;g21d6b0e6340_0_3"/>
          <p:cNvSpPr txBox="1"/>
          <p:nvPr/>
        </p:nvSpPr>
        <p:spPr>
          <a:xfrm>
            <a:off x="975350" y="1286175"/>
            <a:ext cx="519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0033CC"/>
                </a:solidFill>
                <a:latin typeface="Calibri"/>
                <a:ea typeface="Calibri"/>
                <a:cs typeface="Calibri"/>
                <a:sym typeface="Calibri"/>
              </a:rPr>
              <a:t>User Interface</a:t>
            </a:r>
            <a:endParaRPr sz="2400">
              <a:latin typeface="Calibri"/>
              <a:ea typeface="Calibri"/>
              <a:cs typeface="Calibri"/>
              <a:sym typeface="Calibri"/>
            </a:endParaRPr>
          </a:p>
        </p:txBody>
      </p:sp>
      <p:pic>
        <p:nvPicPr>
          <p:cNvPr id="262" name="Google Shape;262;g21d6b0e6340_0_3"/>
          <p:cNvPicPr preferRelativeResize="0"/>
          <p:nvPr/>
        </p:nvPicPr>
        <p:blipFill>
          <a:blip r:embed="rId4">
            <a:alphaModFix/>
          </a:blip>
          <a:stretch>
            <a:fillRect/>
          </a:stretch>
        </p:blipFill>
        <p:spPr>
          <a:xfrm>
            <a:off x="472438" y="2314575"/>
            <a:ext cx="11247125" cy="4680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1d8e3bf7bd_0_16"/>
          <p:cNvSpPr/>
          <p:nvPr/>
        </p:nvSpPr>
        <p:spPr>
          <a:xfrm>
            <a:off x="2432850" y="10337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g21d8e3bf7bd_0_16"/>
          <p:cNvSpPr txBox="1"/>
          <p:nvPr/>
        </p:nvSpPr>
        <p:spPr>
          <a:xfrm>
            <a:off x="975353" y="572050"/>
            <a:ext cx="96171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External Interfaces                                                       </a:t>
            </a:r>
            <a:r>
              <a:rPr lang="en-US" sz="2400">
                <a:solidFill>
                  <a:srgbClr val="FF0000"/>
                </a:solidFill>
                <a:latin typeface="Trebuchet MS"/>
                <a:ea typeface="Trebuchet MS"/>
                <a:cs typeface="Trebuchet MS"/>
                <a:sym typeface="Trebuchet MS"/>
              </a:rPr>
              <a:t>Design Description</a:t>
            </a:r>
            <a:endParaRPr sz="2400">
              <a:solidFill>
                <a:srgbClr val="FF0000"/>
              </a:solidFill>
              <a:latin typeface="Times New Roman"/>
              <a:ea typeface="Times New Roman"/>
              <a:cs typeface="Times New Roman"/>
              <a:sym typeface="Times New Roman"/>
            </a:endParaRPr>
          </a:p>
          <a:p>
            <a:pPr indent="-342900" lvl="0" marL="342900" marR="0" rtl="0" algn="r">
              <a:spcBef>
                <a:spcPts val="0"/>
              </a:spcBef>
              <a:spcAft>
                <a:spcPts val="0"/>
              </a:spcAft>
              <a:buNone/>
            </a:pPr>
            <a:r>
              <a:t/>
            </a:r>
            <a:endParaRPr sz="2400">
              <a:solidFill>
                <a:srgbClr val="FF0000"/>
              </a:solidFill>
              <a:latin typeface="Times New Roman"/>
              <a:ea typeface="Times New Roman"/>
              <a:cs typeface="Times New Roman"/>
              <a:sym typeface="Times New Roman"/>
            </a:endParaRPr>
          </a:p>
        </p:txBody>
      </p:sp>
      <p:sp>
        <p:nvSpPr>
          <p:cNvPr id="270" name="Google Shape;270;g21d8e3bf7bd_0_16"/>
          <p:cNvSpPr txBox="1"/>
          <p:nvPr/>
        </p:nvSpPr>
        <p:spPr>
          <a:xfrm>
            <a:off x="806450" y="2056100"/>
            <a:ext cx="10089900" cy="3685800"/>
          </a:xfrm>
          <a:prstGeom prst="rect">
            <a:avLst/>
          </a:prstGeom>
          <a:noFill/>
          <a:ln>
            <a:noFill/>
          </a:ln>
        </p:spPr>
        <p:txBody>
          <a:bodyPr anchorCtr="0" anchor="ctr" bIns="45700" lIns="91425" spcFirstLastPara="1" rIns="91425" wrap="square" tIns="45700">
            <a:noAutofit/>
          </a:bodyPr>
          <a:lstStyle/>
          <a:p>
            <a:pPr indent="-381000" lvl="0" marL="457200" marR="0" rtl="0" algn="just">
              <a:spcBef>
                <a:spcPts val="480"/>
              </a:spcBef>
              <a:spcAft>
                <a:spcPts val="0"/>
              </a:spcAft>
              <a:buClr>
                <a:srgbClr val="0033CC"/>
              </a:buClr>
              <a:buSzPts val="2400"/>
              <a:buFont typeface="Times New Roman"/>
              <a:buChar char="❖"/>
            </a:pPr>
            <a:r>
              <a:rPr lang="en-US" sz="2400">
                <a:solidFill>
                  <a:srgbClr val="0033CC"/>
                </a:solidFill>
                <a:latin typeface="Times New Roman"/>
                <a:ea typeface="Times New Roman"/>
                <a:cs typeface="Times New Roman"/>
                <a:sym typeface="Times New Roman"/>
              </a:rPr>
              <a:t>Hardware requirements:</a:t>
            </a:r>
            <a:endParaRPr sz="2400">
              <a:solidFill>
                <a:srgbClr val="0033CC"/>
              </a:solidFill>
              <a:latin typeface="Times New Roman"/>
              <a:ea typeface="Times New Roman"/>
              <a:cs typeface="Times New Roman"/>
              <a:sym typeface="Times New Roman"/>
            </a:endParaRPr>
          </a:p>
          <a:p>
            <a:pPr indent="-381000" lvl="1" marL="914400" marR="0" rtl="0" algn="just">
              <a:spcBef>
                <a:spcPts val="0"/>
              </a:spcBef>
              <a:spcAft>
                <a:spcPts val="0"/>
              </a:spcAft>
              <a:buClr>
                <a:srgbClr val="0033CC"/>
              </a:buClr>
              <a:buSzPts val="2400"/>
              <a:buFont typeface="Times New Roman"/>
              <a:buChar char="➢"/>
            </a:pPr>
            <a:r>
              <a:rPr lang="en-US" sz="2400">
                <a:solidFill>
                  <a:srgbClr val="0033CC"/>
                </a:solidFill>
                <a:latin typeface="Times New Roman"/>
                <a:ea typeface="Times New Roman"/>
                <a:cs typeface="Times New Roman"/>
                <a:sym typeface="Times New Roman"/>
              </a:rPr>
              <a:t>Computer</a:t>
            </a:r>
            <a:endParaRPr sz="2400">
              <a:solidFill>
                <a:srgbClr val="0033CC"/>
              </a:solidFill>
              <a:latin typeface="Times New Roman"/>
              <a:ea typeface="Times New Roman"/>
              <a:cs typeface="Times New Roman"/>
              <a:sym typeface="Times New Roman"/>
            </a:endParaRPr>
          </a:p>
          <a:p>
            <a:pPr indent="-381000" lvl="1" marL="914400" marR="0" rtl="0" algn="just">
              <a:spcBef>
                <a:spcPts val="0"/>
              </a:spcBef>
              <a:spcAft>
                <a:spcPts val="0"/>
              </a:spcAft>
              <a:buClr>
                <a:srgbClr val="0033CC"/>
              </a:buClr>
              <a:buSzPts val="2400"/>
              <a:buFont typeface="Times New Roman"/>
              <a:buChar char="➢"/>
            </a:pPr>
            <a:r>
              <a:rPr lang="en-US" sz="2400">
                <a:solidFill>
                  <a:srgbClr val="0033CC"/>
                </a:solidFill>
                <a:latin typeface="Times New Roman"/>
                <a:ea typeface="Times New Roman"/>
                <a:cs typeface="Times New Roman"/>
                <a:sym typeface="Times New Roman"/>
              </a:rPr>
              <a:t>Camera</a:t>
            </a:r>
            <a:endParaRPr sz="2400">
              <a:solidFill>
                <a:srgbClr val="0033CC"/>
              </a:solidFill>
              <a:latin typeface="Times New Roman"/>
              <a:ea typeface="Times New Roman"/>
              <a:cs typeface="Times New Roman"/>
              <a:sym typeface="Times New Roman"/>
            </a:endParaRPr>
          </a:p>
          <a:p>
            <a:pPr indent="-381000" lvl="1" marL="914400" marR="0" rtl="0" algn="just">
              <a:spcBef>
                <a:spcPts val="0"/>
              </a:spcBef>
              <a:spcAft>
                <a:spcPts val="0"/>
              </a:spcAft>
              <a:buClr>
                <a:srgbClr val="0033CC"/>
              </a:buClr>
              <a:buSzPts val="2400"/>
              <a:buFont typeface="Times New Roman"/>
              <a:buChar char="➢"/>
            </a:pPr>
            <a:r>
              <a:rPr lang="en-US" sz="2400">
                <a:solidFill>
                  <a:srgbClr val="0033CC"/>
                </a:solidFill>
                <a:latin typeface="Times New Roman"/>
                <a:ea typeface="Times New Roman"/>
                <a:cs typeface="Times New Roman"/>
                <a:sym typeface="Times New Roman"/>
              </a:rPr>
              <a:t>Graphic Card</a:t>
            </a:r>
            <a:endParaRPr sz="2400">
              <a:solidFill>
                <a:srgbClr val="0033CC"/>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400">
              <a:solidFill>
                <a:srgbClr val="0033CC"/>
              </a:solidFill>
              <a:latin typeface="Times New Roman"/>
              <a:ea typeface="Times New Roman"/>
              <a:cs typeface="Times New Roman"/>
              <a:sym typeface="Times New Roman"/>
            </a:endParaRPr>
          </a:p>
          <a:p>
            <a:pPr indent="-381000" lvl="0" marL="457200" marR="0" rtl="0" algn="just">
              <a:spcBef>
                <a:spcPts val="480"/>
              </a:spcBef>
              <a:spcAft>
                <a:spcPts val="0"/>
              </a:spcAft>
              <a:buClr>
                <a:srgbClr val="0033CC"/>
              </a:buClr>
              <a:buSzPts val="2400"/>
              <a:buFont typeface="Times New Roman"/>
              <a:buChar char="❖"/>
            </a:pPr>
            <a:r>
              <a:rPr lang="en-US" sz="2400">
                <a:solidFill>
                  <a:srgbClr val="0033CC"/>
                </a:solidFill>
                <a:latin typeface="Times New Roman"/>
                <a:ea typeface="Times New Roman"/>
                <a:cs typeface="Times New Roman"/>
                <a:sym typeface="Times New Roman"/>
              </a:rPr>
              <a:t>Soft</a:t>
            </a:r>
            <a:r>
              <a:rPr lang="en-US" sz="2400">
                <a:solidFill>
                  <a:srgbClr val="0033CC"/>
                </a:solidFill>
                <a:latin typeface="Times New Roman"/>
                <a:ea typeface="Times New Roman"/>
                <a:cs typeface="Times New Roman"/>
                <a:sym typeface="Times New Roman"/>
              </a:rPr>
              <a:t>ware requirements:</a:t>
            </a:r>
            <a:endParaRPr sz="2400">
              <a:solidFill>
                <a:srgbClr val="0033CC"/>
              </a:solidFill>
              <a:latin typeface="Times New Roman"/>
              <a:ea typeface="Times New Roman"/>
              <a:cs typeface="Times New Roman"/>
              <a:sym typeface="Times New Roman"/>
            </a:endParaRPr>
          </a:p>
          <a:p>
            <a:pPr indent="-381000" lvl="1" marL="914400" marR="0" rtl="0" algn="just">
              <a:spcBef>
                <a:spcPts val="0"/>
              </a:spcBef>
              <a:spcAft>
                <a:spcPts val="0"/>
              </a:spcAft>
              <a:buClr>
                <a:srgbClr val="0033CC"/>
              </a:buClr>
              <a:buSzPts val="2400"/>
              <a:buFont typeface="Times New Roman"/>
              <a:buChar char="➢"/>
            </a:pPr>
            <a:r>
              <a:rPr lang="en-US" sz="2400">
                <a:solidFill>
                  <a:srgbClr val="0033CC"/>
                </a:solidFill>
                <a:latin typeface="Times New Roman"/>
                <a:ea typeface="Times New Roman"/>
                <a:cs typeface="Times New Roman"/>
                <a:sym typeface="Times New Roman"/>
              </a:rPr>
              <a:t>Compatible OS</a:t>
            </a:r>
            <a:endParaRPr sz="2400">
              <a:solidFill>
                <a:srgbClr val="0033CC"/>
              </a:solidFill>
              <a:latin typeface="Times New Roman"/>
              <a:ea typeface="Times New Roman"/>
              <a:cs typeface="Times New Roman"/>
              <a:sym typeface="Times New Roman"/>
            </a:endParaRPr>
          </a:p>
          <a:p>
            <a:pPr indent="-381000" lvl="1" marL="914400" marR="0" rtl="0" algn="just">
              <a:spcBef>
                <a:spcPts val="0"/>
              </a:spcBef>
              <a:spcAft>
                <a:spcPts val="0"/>
              </a:spcAft>
              <a:buClr>
                <a:srgbClr val="0033CC"/>
              </a:buClr>
              <a:buSzPts val="2400"/>
              <a:buFont typeface="Times New Roman"/>
              <a:buChar char="➢"/>
            </a:pPr>
            <a:r>
              <a:rPr lang="en-US" sz="2400">
                <a:solidFill>
                  <a:srgbClr val="0033CC"/>
                </a:solidFill>
                <a:latin typeface="Times New Roman"/>
                <a:ea typeface="Times New Roman"/>
                <a:cs typeface="Times New Roman"/>
                <a:sym typeface="Times New Roman"/>
              </a:rPr>
              <a:t>Python Compiler</a:t>
            </a:r>
            <a:endParaRPr sz="2400">
              <a:solidFill>
                <a:srgbClr val="0033CC"/>
              </a:solidFill>
              <a:latin typeface="Times New Roman"/>
              <a:ea typeface="Times New Roman"/>
              <a:cs typeface="Times New Roman"/>
              <a:sym typeface="Times New Roman"/>
            </a:endParaRPr>
          </a:p>
          <a:p>
            <a:pPr indent="-381000" lvl="1" marL="914400" marR="0" rtl="0" algn="just">
              <a:spcBef>
                <a:spcPts val="0"/>
              </a:spcBef>
              <a:spcAft>
                <a:spcPts val="0"/>
              </a:spcAft>
              <a:buClr>
                <a:srgbClr val="0033CC"/>
              </a:buClr>
              <a:buSzPts val="2400"/>
              <a:buFont typeface="Times New Roman"/>
              <a:buChar char="➢"/>
            </a:pPr>
            <a:r>
              <a:rPr lang="en-US" sz="2400">
                <a:solidFill>
                  <a:srgbClr val="0033CC"/>
                </a:solidFill>
                <a:latin typeface="Times New Roman"/>
                <a:ea typeface="Times New Roman"/>
                <a:cs typeface="Times New Roman"/>
                <a:sym typeface="Times New Roman"/>
              </a:rPr>
              <a:t>Required libraries</a:t>
            </a:r>
            <a:endParaRPr sz="2400">
              <a:solidFill>
                <a:srgbClr val="0033CC"/>
              </a:solidFill>
              <a:latin typeface="Times New Roman"/>
              <a:ea typeface="Times New Roman"/>
              <a:cs typeface="Times New Roman"/>
              <a:sym typeface="Times New Roman"/>
            </a:endParaRPr>
          </a:p>
          <a:p>
            <a:pPr indent="-220980" lvl="0" marL="342900" rtl="0" algn="just">
              <a:spcBef>
                <a:spcPts val="480"/>
              </a:spcBef>
              <a:spcAft>
                <a:spcPts val="0"/>
              </a:spcAft>
              <a:buClr>
                <a:srgbClr val="FF0000"/>
              </a:buClr>
              <a:buSzPts val="1920"/>
              <a:buFont typeface="Arial"/>
              <a:buNone/>
            </a:pPr>
            <a:r>
              <a:t/>
            </a:r>
            <a:endParaRPr sz="2400">
              <a:solidFill>
                <a:srgbClr val="0033CC"/>
              </a:solidFill>
              <a:latin typeface="Times New Roman"/>
              <a:ea typeface="Times New Roman"/>
              <a:cs typeface="Times New Roman"/>
              <a:sym typeface="Times New Roman"/>
            </a:endParaRPr>
          </a:p>
        </p:txBody>
      </p:sp>
      <p:pic>
        <p:nvPicPr>
          <p:cNvPr id="271" name="Google Shape;271;g21d8e3bf7bd_0_16"/>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72" name="Google Shape;272;g21d8e3bf7bd_0_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p:txBody>
      </p:sp>
      <p:sp>
        <p:nvSpPr>
          <p:cNvPr id="273" name="Google Shape;273;g21d8e3bf7bd_0_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 name="Google Shape;274;g21d8e3bf7bd_0_16"/>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sp>
        <p:nvSpPr>
          <p:cNvPr id="275" name="Google Shape;275;g21d8e3bf7bd_0_16"/>
          <p:cNvSpPr txBox="1"/>
          <p:nvPr/>
        </p:nvSpPr>
        <p:spPr>
          <a:xfrm>
            <a:off x="975350" y="1286175"/>
            <a:ext cx="519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0033CC"/>
                </a:solidFill>
                <a:latin typeface="Times New Roman"/>
                <a:ea typeface="Times New Roman"/>
                <a:cs typeface="Times New Roman"/>
                <a:sym typeface="Times New Roman"/>
              </a:rPr>
              <a:t>Hardware and Software Requirements</a:t>
            </a: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2" name="Google Shape;282;p9"/>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Technologies Used</a:t>
            </a:r>
            <a:endParaRPr sz="2400">
              <a:solidFill>
                <a:schemeClr val="dk1"/>
              </a:solidFill>
              <a:latin typeface="Times New Roman"/>
              <a:ea typeface="Times New Roman"/>
              <a:cs typeface="Times New Roman"/>
              <a:sym typeface="Times New Roman"/>
            </a:endParaRPr>
          </a:p>
        </p:txBody>
      </p:sp>
      <p:sp>
        <p:nvSpPr>
          <p:cNvPr id="283" name="Google Shape;283;p9"/>
          <p:cNvSpPr txBox="1"/>
          <p:nvPr/>
        </p:nvSpPr>
        <p:spPr>
          <a:xfrm>
            <a:off x="1746900" y="1814604"/>
            <a:ext cx="9396900" cy="4193700"/>
          </a:xfrm>
          <a:prstGeom prst="rect">
            <a:avLst/>
          </a:prstGeom>
          <a:noFill/>
          <a:ln>
            <a:noFill/>
          </a:ln>
        </p:spPr>
        <p:txBody>
          <a:bodyPr anchorCtr="0" anchor="ctr" bIns="45700" lIns="91425" spcFirstLastPara="1" rIns="91425" wrap="square" tIns="45700">
            <a:noAutofit/>
          </a:bodyPr>
          <a:lstStyle/>
          <a:p>
            <a:pPr indent="-355600" lvl="0" marL="457200" rtl="0" algn="l">
              <a:lnSpc>
                <a:spcPct val="115000"/>
              </a:lnSpc>
              <a:spcBef>
                <a:spcPts val="0"/>
              </a:spcBef>
              <a:spcAft>
                <a:spcPts val="0"/>
              </a:spcAft>
              <a:buClr>
                <a:srgbClr val="0033CC"/>
              </a:buClr>
              <a:buSzPts val="2000"/>
              <a:buChar char="●"/>
            </a:pPr>
            <a:r>
              <a:rPr b="1" lang="en-US" sz="2000">
                <a:solidFill>
                  <a:srgbClr val="0033CC"/>
                </a:solidFill>
                <a:latin typeface="Times New Roman"/>
                <a:ea typeface="Times New Roman"/>
                <a:cs typeface="Times New Roman"/>
                <a:sym typeface="Times New Roman"/>
              </a:rPr>
              <a:t>TensorFlow, PyTorch, and Keras</a:t>
            </a:r>
            <a:r>
              <a:rPr lang="en-US" sz="2000">
                <a:solidFill>
                  <a:srgbClr val="0033CC"/>
                </a:solidFill>
                <a:latin typeface="Times New Roman"/>
                <a:ea typeface="Times New Roman"/>
                <a:cs typeface="Times New Roman"/>
                <a:sym typeface="Times New Roman"/>
              </a:rPr>
              <a:t> -  are useful for building the AI/ML model.</a:t>
            </a:r>
            <a:endParaRPr sz="2000">
              <a:solidFill>
                <a:srgbClr val="0033CC"/>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33CC"/>
              </a:buClr>
              <a:buSzPts val="2000"/>
              <a:buChar char="●"/>
            </a:pPr>
            <a:r>
              <a:rPr b="1" lang="en-US" sz="2000">
                <a:solidFill>
                  <a:srgbClr val="0033CC"/>
                </a:solidFill>
                <a:latin typeface="Times New Roman"/>
                <a:ea typeface="Times New Roman"/>
                <a:cs typeface="Times New Roman"/>
                <a:sym typeface="Times New Roman"/>
              </a:rPr>
              <a:t>Scikit-image, OpenCV</a:t>
            </a:r>
            <a:r>
              <a:rPr lang="en-US" sz="2000">
                <a:solidFill>
                  <a:srgbClr val="0033CC"/>
                </a:solidFill>
                <a:latin typeface="Times New Roman"/>
                <a:ea typeface="Times New Roman"/>
                <a:cs typeface="Times New Roman"/>
                <a:sym typeface="Times New Roman"/>
              </a:rPr>
              <a:t> - provides a collection of algorithms for image processing, including segmentation and feature extraction.</a:t>
            </a:r>
            <a:endParaRPr sz="2000">
              <a:solidFill>
                <a:srgbClr val="0033CC"/>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33CC"/>
              </a:buClr>
              <a:buSzPts val="2000"/>
              <a:buChar char="●"/>
            </a:pPr>
            <a:r>
              <a:rPr b="1" lang="en-US" sz="2000">
                <a:solidFill>
                  <a:srgbClr val="0033CC"/>
                </a:solidFill>
                <a:latin typeface="Times New Roman"/>
                <a:ea typeface="Times New Roman"/>
                <a:cs typeface="Times New Roman"/>
                <a:sym typeface="Times New Roman"/>
              </a:rPr>
              <a:t>Convolutional Neural Networks (CNNs) </a:t>
            </a:r>
            <a:r>
              <a:rPr lang="en-US" sz="2000">
                <a:solidFill>
                  <a:srgbClr val="0033CC"/>
                </a:solidFill>
                <a:latin typeface="Times New Roman"/>
                <a:ea typeface="Times New Roman"/>
                <a:cs typeface="Times New Roman"/>
                <a:sym typeface="Times New Roman"/>
              </a:rPr>
              <a:t>-  are effective for image recognition and feature extraction</a:t>
            </a:r>
            <a:endParaRPr sz="2000">
              <a:solidFill>
                <a:srgbClr val="0033CC"/>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33CC"/>
              </a:buClr>
              <a:buSzPts val="2000"/>
              <a:buChar char="●"/>
            </a:pPr>
            <a:r>
              <a:rPr b="1" lang="en-US" sz="2000">
                <a:solidFill>
                  <a:srgbClr val="0033CC"/>
                </a:solidFill>
                <a:latin typeface="Times New Roman"/>
                <a:ea typeface="Times New Roman"/>
                <a:cs typeface="Times New Roman"/>
                <a:sym typeface="Times New Roman"/>
              </a:rPr>
              <a:t>Generative Adversarial Networks (GANs)</a:t>
            </a:r>
            <a:r>
              <a:rPr lang="en-US" sz="2000">
                <a:solidFill>
                  <a:srgbClr val="0033CC"/>
                </a:solidFill>
                <a:latin typeface="Times New Roman"/>
                <a:ea typeface="Times New Roman"/>
                <a:cs typeface="Times New Roman"/>
                <a:sym typeface="Times New Roman"/>
              </a:rPr>
              <a:t> - can be used to generate 3D models based on the 2D images.</a:t>
            </a:r>
            <a:endParaRPr sz="2000">
              <a:solidFill>
                <a:srgbClr val="0033CC"/>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33CC"/>
              </a:buClr>
              <a:buSzPts val="2000"/>
              <a:buChar char="●"/>
            </a:pPr>
            <a:r>
              <a:rPr b="1" lang="en-US" sz="2000">
                <a:solidFill>
                  <a:srgbClr val="0033CC"/>
                </a:solidFill>
                <a:latin typeface="Times New Roman"/>
                <a:ea typeface="Times New Roman"/>
                <a:cs typeface="Times New Roman"/>
                <a:sym typeface="Times New Roman"/>
              </a:rPr>
              <a:t>Blender, Autodesk Fusion 360</a:t>
            </a:r>
            <a:r>
              <a:rPr lang="en-US" sz="2000">
                <a:solidFill>
                  <a:srgbClr val="0033CC"/>
                </a:solidFill>
                <a:latin typeface="Times New Roman"/>
                <a:ea typeface="Times New Roman"/>
                <a:cs typeface="Times New Roman"/>
                <a:sym typeface="Times New Roman"/>
              </a:rPr>
              <a:t>  -  Software used to convert the generated 3D models into printable g-code.</a:t>
            </a:r>
            <a:endParaRPr sz="2000">
              <a:solidFill>
                <a:srgbClr val="0033CC"/>
              </a:solidFill>
              <a:latin typeface="Times New Roman"/>
              <a:ea typeface="Times New Roman"/>
              <a:cs typeface="Times New Roman"/>
              <a:sym typeface="Times New Roman"/>
            </a:endParaRPr>
          </a:p>
          <a:p>
            <a:pPr indent="0" lvl="0" marL="914400" marR="0" rtl="0" algn="l">
              <a:spcBef>
                <a:spcPts val="0"/>
              </a:spcBef>
              <a:spcAft>
                <a:spcPts val="0"/>
              </a:spcAft>
              <a:buNone/>
            </a:pPr>
            <a:r>
              <a:t/>
            </a:r>
            <a:endParaRPr sz="2000">
              <a:solidFill>
                <a:srgbClr val="0033CC"/>
              </a:solidFill>
              <a:highlight>
                <a:srgbClr val="444654"/>
              </a:highlight>
              <a:latin typeface="Times New Roman"/>
              <a:ea typeface="Times New Roman"/>
              <a:cs typeface="Times New Roman"/>
              <a:sym typeface="Times New Roman"/>
            </a:endParaRPr>
          </a:p>
        </p:txBody>
      </p:sp>
      <p:pic>
        <p:nvPicPr>
          <p:cNvPr id="284" name="Google Shape;284;p9"/>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85" name="Google Shape;28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p:txBody>
      </p:sp>
      <p:sp>
        <p:nvSpPr>
          <p:cNvPr id="286" name="Google Shape;28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9"/>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4" name="Google Shape;294;p1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Project Demo</a:t>
            </a:r>
            <a:endParaRPr sz="2400">
              <a:solidFill>
                <a:schemeClr val="dk1"/>
              </a:solidFill>
              <a:latin typeface="Times New Roman"/>
              <a:ea typeface="Times New Roman"/>
              <a:cs typeface="Times New Roman"/>
              <a:sym typeface="Times New Roman"/>
            </a:endParaRPr>
          </a:p>
        </p:txBody>
      </p:sp>
      <p:sp>
        <p:nvSpPr>
          <p:cNvPr id="295" name="Google Shape;295;p10"/>
          <p:cNvSpPr txBox="1"/>
          <p:nvPr/>
        </p:nvSpPr>
        <p:spPr>
          <a:xfrm>
            <a:off x="2045525" y="1921438"/>
            <a:ext cx="9220200" cy="31554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a:latin typeface="Times New Roman"/>
              <a:ea typeface="Times New Roman"/>
              <a:cs typeface="Times New Roman"/>
              <a:sym typeface="Times New Roman"/>
            </a:endParaRPr>
          </a:p>
        </p:txBody>
      </p:sp>
      <p:pic>
        <p:nvPicPr>
          <p:cNvPr id="296" name="Google Shape;296;p10"/>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297" name="Google Shape;29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600"/>
              <a:t>Nikita_Nikhil_Titeersha_Vaishnavi</a:t>
            </a:r>
            <a:endParaRPr sz="1600"/>
          </a:p>
        </p:txBody>
      </p:sp>
      <p:sp>
        <p:nvSpPr>
          <p:cNvPr id="298" name="Google Shape;29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10"/>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sp>
        <p:nvSpPr>
          <p:cNvPr id="300" name="Google Shape;300;p10"/>
          <p:cNvSpPr txBox="1"/>
          <p:nvPr/>
        </p:nvSpPr>
        <p:spPr>
          <a:xfrm>
            <a:off x="2161825" y="2009950"/>
            <a:ext cx="9053100" cy="42483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US" sz="2200">
                <a:solidFill>
                  <a:srgbClr val="0033CC"/>
                </a:solidFill>
                <a:latin typeface="Times New Roman"/>
                <a:ea typeface="Times New Roman"/>
                <a:cs typeface="Times New Roman"/>
                <a:sym typeface="Times New Roman"/>
              </a:rPr>
              <a:t> High-level algorithm for extracting and bounding faces from an image and creating a database:</a:t>
            </a:r>
            <a:endParaRPr sz="2200">
              <a:solidFill>
                <a:srgbClr val="0033CC"/>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200">
                <a:solidFill>
                  <a:srgbClr val="0033CC"/>
                </a:solidFill>
                <a:latin typeface="Times New Roman"/>
                <a:ea typeface="Times New Roman"/>
                <a:cs typeface="Times New Roman"/>
                <a:sym typeface="Times New Roman"/>
              </a:rPr>
              <a:t>1. </a:t>
            </a:r>
            <a:r>
              <a:rPr lang="en-US" sz="2200">
                <a:solidFill>
                  <a:srgbClr val="0033CC"/>
                </a:solidFill>
                <a:latin typeface="Times New Roman"/>
                <a:ea typeface="Times New Roman"/>
                <a:cs typeface="Times New Roman"/>
                <a:sym typeface="Times New Roman"/>
              </a:rPr>
              <a:t>Load the input image.</a:t>
            </a:r>
            <a:endParaRPr sz="22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200">
                <a:solidFill>
                  <a:srgbClr val="0033CC"/>
                </a:solidFill>
                <a:latin typeface="Times New Roman"/>
                <a:ea typeface="Times New Roman"/>
                <a:cs typeface="Times New Roman"/>
                <a:sym typeface="Times New Roman"/>
              </a:rPr>
              <a:t>2. Convert the image to grayscale for better contrast and easier processing.</a:t>
            </a:r>
            <a:endParaRPr sz="22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200">
                <a:solidFill>
                  <a:srgbClr val="0033CC"/>
                </a:solidFill>
                <a:latin typeface="Times New Roman"/>
                <a:ea typeface="Times New Roman"/>
                <a:cs typeface="Times New Roman"/>
                <a:sym typeface="Times New Roman"/>
              </a:rPr>
              <a:t>3. Detect faces in the image using a face detection algorithm, such as Haar cascades, which can be implemented using OpenCV or other computer vision libraries.</a:t>
            </a:r>
            <a:endParaRPr sz="22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200">
                <a:solidFill>
                  <a:srgbClr val="0033CC"/>
                </a:solidFill>
                <a:latin typeface="Times New Roman"/>
                <a:ea typeface="Times New Roman"/>
                <a:cs typeface="Times New Roman"/>
                <a:sym typeface="Times New Roman"/>
              </a:rPr>
              <a:t>4. For each detected face, create a bounding box around it to localize the face in the image.</a:t>
            </a:r>
            <a:endParaRPr sz="2200">
              <a:solidFill>
                <a:srgbClr val="0033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200">
                <a:solidFill>
                  <a:srgbClr val="0033CC"/>
                </a:solidFill>
                <a:latin typeface="Times New Roman"/>
                <a:ea typeface="Times New Roman"/>
                <a:cs typeface="Times New Roman"/>
                <a:sym typeface="Times New Roman"/>
              </a:rPr>
              <a:t>5. Crop the image using each bounding box to extract the face as a separate image.</a:t>
            </a:r>
            <a:endParaRPr sz="2200">
              <a:solidFill>
                <a:srgbClr val="0033CC"/>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3a3ba2398a_0_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7" name="Google Shape;307;g23a3ba2398a_0_2"/>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Project Demo</a:t>
            </a:r>
            <a:endParaRPr sz="2400">
              <a:solidFill>
                <a:schemeClr val="dk1"/>
              </a:solidFill>
              <a:latin typeface="Times New Roman"/>
              <a:ea typeface="Times New Roman"/>
              <a:cs typeface="Times New Roman"/>
              <a:sym typeface="Times New Roman"/>
            </a:endParaRPr>
          </a:p>
        </p:txBody>
      </p:sp>
      <p:sp>
        <p:nvSpPr>
          <p:cNvPr id="308" name="Google Shape;308;g23a3ba2398a_0_2"/>
          <p:cNvSpPr txBox="1"/>
          <p:nvPr/>
        </p:nvSpPr>
        <p:spPr>
          <a:xfrm>
            <a:off x="2045525" y="1921438"/>
            <a:ext cx="9220200" cy="31554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a:latin typeface="Times New Roman"/>
              <a:ea typeface="Times New Roman"/>
              <a:cs typeface="Times New Roman"/>
              <a:sym typeface="Times New Roman"/>
            </a:endParaRPr>
          </a:p>
        </p:txBody>
      </p:sp>
      <p:pic>
        <p:nvPicPr>
          <p:cNvPr id="309" name="Google Shape;309;g23a3ba2398a_0_2"/>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310" name="Google Shape;310;g23a3ba2398a_0_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600"/>
              <a:t>Nikita_Nikhil_Titeersha_Vaishnavi</a:t>
            </a:r>
            <a:endParaRPr sz="1600"/>
          </a:p>
        </p:txBody>
      </p:sp>
      <p:sp>
        <p:nvSpPr>
          <p:cNvPr id="311" name="Google Shape;311;g23a3ba2398a_0_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2" name="Google Shape;312;g23a3ba2398a_0_2"/>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sp>
        <p:nvSpPr>
          <p:cNvPr id="313" name="Google Shape;313;g23a3ba2398a_0_2"/>
          <p:cNvSpPr txBox="1"/>
          <p:nvPr/>
        </p:nvSpPr>
        <p:spPr>
          <a:xfrm>
            <a:off x="2161825" y="2009950"/>
            <a:ext cx="9053100" cy="28599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200">
                <a:solidFill>
                  <a:srgbClr val="0033CC"/>
                </a:solidFill>
                <a:latin typeface="Times New Roman"/>
                <a:ea typeface="Times New Roman"/>
                <a:cs typeface="Times New Roman"/>
                <a:sym typeface="Times New Roman"/>
              </a:rPr>
              <a:t>6. Save each face image to a separate file in a database/folder.</a:t>
            </a:r>
            <a:endParaRPr sz="2200">
              <a:solidFill>
                <a:srgbClr val="0033CC"/>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200">
                <a:solidFill>
                  <a:srgbClr val="0033CC"/>
                </a:solidFill>
                <a:latin typeface="Times New Roman"/>
                <a:ea typeface="Times New Roman"/>
                <a:cs typeface="Times New Roman"/>
                <a:sym typeface="Times New Roman"/>
              </a:rPr>
              <a:t>7. Generate 2^n combinations of face images by selecting all possible combinations of n faces from the database/folder.</a:t>
            </a:r>
            <a:endParaRPr sz="2200">
              <a:solidFill>
                <a:srgbClr val="0033CC"/>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200">
                <a:solidFill>
                  <a:srgbClr val="0033CC"/>
                </a:solidFill>
                <a:latin typeface="Times New Roman"/>
                <a:ea typeface="Times New Roman"/>
                <a:cs typeface="Times New Roman"/>
                <a:sym typeface="Times New Roman"/>
              </a:rPr>
              <a:t>8. Store each combination as a separate file in a database/folder.</a:t>
            </a:r>
            <a:endParaRPr sz="2200">
              <a:solidFill>
                <a:srgbClr val="0033CC"/>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200">
                <a:solidFill>
                  <a:srgbClr val="0033CC"/>
                </a:solidFill>
                <a:latin typeface="Times New Roman"/>
                <a:ea typeface="Times New Roman"/>
                <a:cs typeface="Times New Roman"/>
                <a:sym typeface="Times New Roman"/>
              </a:rPr>
              <a:t>9. Allow users to upload images by providing a file upload feature or allowing them to enter the image name manually.</a:t>
            </a:r>
            <a:endParaRPr sz="2200">
              <a:solidFill>
                <a:srgbClr val="0033CC"/>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rgbClr val="0033CC"/>
                </a:solidFill>
                <a:latin typeface="Times New Roman"/>
                <a:ea typeface="Times New Roman"/>
                <a:cs typeface="Times New Roman"/>
                <a:sym typeface="Times New Roman"/>
              </a:rPr>
              <a:t>10. Repeat steps 1-8 for each uploaded image.</a:t>
            </a:r>
            <a:endParaRPr sz="2200">
              <a:solidFill>
                <a:srgbClr val="0033CC"/>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2"/>
          <p:cNvSpPr txBox="1"/>
          <p:nvPr/>
        </p:nvSpPr>
        <p:spPr>
          <a:xfrm>
            <a:off x="923050" y="1618313"/>
            <a:ext cx="10241700" cy="4724400"/>
          </a:xfrm>
          <a:prstGeom prst="rect">
            <a:avLst/>
          </a:prstGeom>
          <a:noFill/>
          <a:ln>
            <a:noFill/>
          </a:ln>
        </p:spPr>
        <p:txBody>
          <a:bodyPr anchorCtr="0" anchor="t" bIns="45700" lIns="91425" spcFirstLastPara="1" rIns="91425" wrap="square" tIns="45700">
            <a:noAutofit/>
          </a:bodyPr>
          <a:lstStyle/>
          <a:p>
            <a:pPr indent="0" lvl="0" marL="914400" marR="0" rtl="0" algn="just">
              <a:spcBef>
                <a:spcPts val="0"/>
              </a:spcBef>
              <a:spcAft>
                <a:spcPts val="0"/>
              </a:spcAft>
              <a:buNone/>
            </a:pPr>
            <a:r>
              <a:t/>
            </a:r>
            <a:endParaRPr sz="1200">
              <a:solidFill>
                <a:srgbClr val="0000FF"/>
              </a:solidFill>
              <a:latin typeface="Times New Roman"/>
              <a:ea typeface="Times New Roman"/>
              <a:cs typeface="Times New Roman"/>
              <a:sym typeface="Times New Roman"/>
            </a:endParaRPr>
          </a:p>
          <a:p>
            <a:pPr indent="-355600" lvl="0" marL="457200" marR="0" rtl="0" algn="just">
              <a:spcBef>
                <a:spcPts val="0"/>
              </a:spcBef>
              <a:spcAft>
                <a:spcPts val="0"/>
              </a:spcAft>
              <a:buClr>
                <a:srgbClr val="0033CC"/>
              </a:buClr>
              <a:buSzPts val="2000"/>
              <a:buFont typeface="Times New Roman"/>
              <a:buChar char="●"/>
            </a:pPr>
            <a:r>
              <a:rPr lang="en-US" sz="2000">
                <a:solidFill>
                  <a:srgbClr val="0033CC"/>
                </a:solidFill>
                <a:latin typeface="Times New Roman"/>
                <a:ea typeface="Times New Roman"/>
                <a:cs typeface="Times New Roman"/>
                <a:sym typeface="Times New Roman"/>
              </a:rPr>
              <a:t>The problem is to convert 2d images to 3D prototype using photos of human faces as input. </a:t>
            </a:r>
            <a:endParaRPr sz="20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000">
              <a:solidFill>
                <a:srgbClr val="0033CC"/>
              </a:solidFill>
              <a:latin typeface="Times New Roman"/>
              <a:ea typeface="Times New Roman"/>
              <a:cs typeface="Times New Roman"/>
              <a:sym typeface="Times New Roman"/>
            </a:endParaRPr>
          </a:p>
          <a:p>
            <a:pPr indent="-355600" lvl="0" marL="457200" marR="0" rtl="0" algn="just">
              <a:spcBef>
                <a:spcPts val="0"/>
              </a:spcBef>
              <a:spcAft>
                <a:spcPts val="0"/>
              </a:spcAft>
              <a:buClr>
                <a:srgbClr val="0033CC"/>
              </a:buClr>
              <a:buSzPts val="2000"/>
              <a:buFont typeface="Times New Roman"/>
              <a:buChar char="●"/>
            </a:pPr>
            <a:r>
              <a:rPr lang="en-US" sz="2000">
                <a:solidFill>
                  <a:srgbClr val="0033CC"/>
                </a:solidFill>
                <a:latin typeface="Times New Roman"/>
                <a:ea typeface="Times New Roman"/>
                <a:cs typeface="Times New Roman"/>
                <a:sym typeface="Times New Roman"/>
              </a:rPr>
              <a:t>This involves taking photos of different people's faces, extracting features from those photos, and using the extracted features to generate gcode.</a:t>
            </a:r>
            <a:endParaRPr sz="2000">
              <a:solidFill>
                <a:srgbClr val="0033CC"/>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000">
              <a:solidFill>
                <a:srgbClr val="0033CC"/>
              </a:solidFill>
              <a:latin typeface="Times New Roman"/>
              <a:ea typeface="Times New Roman"/>
              <a:cs typeface="Times New Roman"/>
              <a:sym typeface="Times New Roman"/>
            </a:endParaRPr>
          </a:p>
          <a:p>
            <a:pPr indent="-355600" lvl="0" marL="457200" marR="0" rtl="0" algn="just">
              <a:spcBef>
                <a:spcPts val="0"/>
              </a:spcBef>
              <a:spcAft>
                <a:spcPts val="0"/>
              </a:spcAft>
              <a:buClr>
                <a:srgbClr val="0033CC"/>
              </a:buClr>
              <a:buSzPts val="2000"/>
              <a:buFont typeface="Times New Roman"/>
              <a:buChar char="●"/>
            </a:pPr>
            <a:r>
              <a:rPr lang="en-US" sz="2000">
                <a:solidFill>
                  <a:srgbClr val="0033CC"/>
                </a:solidFill>
                <a:latin typeface="Times New Roman"/>
                <a:ea typeface="Times New Roman"/>
                <a:cs typeface="Times New Roman"/>
                <a:sym typeface="Times New Roman"/>
              </a:rPr>
              <a:t>The gcode is then given to a 3D printer to create a 3D printed model of the face. The goal is to create accurate and detailed 3D printed models of human faces.</a:t>
            </a:r>
            <a:endParaRPr sz="2000">
              <a:solidFill>
                <a:srgbClr val="0033CC"/>
              </a:solidFill>
              <a:latin typeface="Times New Roman"/>
              <a:ea typeface="Times New Roman"/>
              <a:cs typeface="Times New Roman"/>
              <a:sym typeface="Times New Roman"/>
            </a:endParaRPr>
          </a:p>
          <a:p>
            <a:pPr indent="0" lvl="0" marL="914400" marR="0" rtl="0" algn="just">
              <a:spcBef>
                <a:spcPts val="0"/>
              </a:spcBef>
              <a:spcAft>
                <a:spcPts val="0"/>
              </a:spcAft>
              <a:buNone/>
            </a:pPr>
            <a:r>
              <a:t/>
            </a:r>
            <a:endParaRPr sz="1200">
              <a:solidFill>
                <a:srgbClr val="0000FF"/>
              </a:solidFill>
              <a:latin typeface="Times New Roman"/>
              <a:ea typeface="Times New Roman"/>
              <a:cs typeface="Times New Roman"/>
              <a:sym typeface="Times New Roman"/>
            </a:endParaRPr>
          </a:p>
        </p:txBody>
      </p:sp>
      <p:sp>
        <p:nvSpPr>
          <p:cNvPr id="100" name="Google Shape;100;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Abstract </a:t>
            </a:r>
            <a:endParaRPr>
              <a:latin typeface="Times New Roman"/>
              <a:ea typeface="Times New Roman"/>
              <a:cs typeface="Times New Roman"/>
              <a:sym typeface="Times New Roman"/>
            </a:endParaRPr>
          </a:p>
        </p:txBody>
      </p:sp>
      <p:pic>
        <p:nvPicPr>
          <p:cNvPr id="101" name="Google Shape;101;p2"/>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02" name="Google Shape;102;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p:txBody>
      </p:sp>
      <p:sp>
        <p:nvSpPr>
          <p:cNvPr id="103" name="Google Shape;10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 name="Google Shape;104;p2"/>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rPr>
              <a:t>An Entity to a 3d model Prototyping from a Photo</a:t>
            </a:r>
            <a:endParaRPr b="0" sz="1200" u="none">
              <a:solidFill>
                <a:srgbClr val="888888"/>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1"/>
          <p:cNvSpPr txBox="1"/>
          <p:nvPr/>
        </p:nvSpPr>
        <p:spPr>
          <a:xfrm>
            <a:off x="2089925" y="2389213"/>
            <a:ext cx="8229600" cy="3195600"/>
          </a:xfrm>
          <a:prstGeom prst="rect">
            <a:avLst/>
          </a:prstGeom>
          <a:noFill/>
          <a:ln>
            <a:noFill/>
          </a:ln>
        </p:spPr>
        <p:txBody>
          <a:bodyPr anchorCtr="0" anchor="t" bIns="45700" lIns="91425" spcFirstLastPara="1" rIns="91425" wrap="square" tIns="45700">
            <a:noAutofit/>
          </a:bodyPr>
          <a:lstStyle/>
          <a:p>
            <a:pPr indent="-381000" lvl="0" marL="457200" marR="0" rtl="0" algn="just">
              <a:spcBef>
                <a:spcPts val="0"/>
              </a:spcBef>
              <a:spcAft>
                <a:spcPts val="0"/>
              </a:spcAft>
              <a:buClr>
                <a:srgbClr val="0033CC"/>
              </a:buClr>
              <a:buSzPts val="2400"/>
              <a:buFont typeface="Times New Roman"/>
              <a:buChar char="●"/>
            </a:pPr>
            <a:r>
              <a:rPr lang="en-US" sz="2400">
                <a:solidFill>
                  <a:srgbClr val="0033CC"/>
                </a:solidFill>
                <a:latin typeface="Times New Roman"/>
                <a:ea typeface="Times New Roman"/>
                <a:cs typeface="Times New Roman"/>
                <a:sym typeface="Times New Roman"/>
              </a:rPr>
              <a:t>So far, we are working on the bounding of Faces from the input image.</a:t>
            </a:r>
            <a:endParaRPr sz="2400">
              <a:solidFill>
                <a:srgbClr val="0033CC"/>
              </a:solidFill>
              <a:latin typeface="Times New Roman"/>
              <a:ea typeface="Times New Roman"/>
              <a:cs typeface="Times New Roman"/>
              <a:sym typeface="Times New Roman"/>
            </a:endParaRPr>
          </a:p>
          <a:p>
            <a:pPr indent="-381000" lvl="0" marL="457200" marR="0" rtl="0" algn="just">
              <a:spcBef>
                <a:spcPts val="0"/>
              </a:spcBef>
              <a:spcAft>
                <a:spcPts val="0"/>
              </a:spcAft>
              <a:buClr>
                <a:srgbClr val="0033CC"/>
              </a:buClr>
              <a:buSzPts val="2400"/>
              <a:buFont typeface="Times New Roman"/>
              <a:buChar char="●"/>
            </a:pPr>
            <a:r>
              <a:rPr lang="en-US" sz="2400">
                <a:solidFill>
                  <a:srgbClr val="0033CC"/>
                </a:solidFill>
                <a:highlight>
                  <a:srgbClr val="FFFFFF"/>
                </a:highlight>
                <a:latin typeface="Times New Roman"/>
                <a:ea typeface="Times New Roman"/>
                <a:cs typeface="Times New Roman"/>
                <a:sym typeface="Times New Roman"/>
              </a:rPr>
              <a:t>Based on current assessment, the project has been completed up to 20% to 25% of its overall scope.</a:t>
            </a:r>
            <a:endParaRPr sz="2400">
              <a:solidFill>
                <a:srgbClr val="0033CC"/>
              </a:solidFill>
              <a:highlight>
                <a:srgbClr val="FFFFFF"/>
              </a:highlight>
              <a:latin typeface="Times New Roman"/>
              <a:ea typeface="Times New Roman"/>
              <a:cs typeface="Times New Roman"/>
              <a:sym typeface="Times New Roman"/>
            </a:endParaRPr>
          </a:p>
          <a:p>
            <a:pPr indent="-406400" lvl="0" marL="457200" marR="0" rtl="0" algn="just">
              <a:spcBef>
                <a:spcPts val="0"/>
              </a:spcBef>
              <a:spcAft>
                <a:spcPts val="0"/>
              </a:spcAft>
              <a:buClr>
                <a:srgbClr val="0033CC"/>
              </a:buClr>
              <a:buSzPts val="2800"/>
              <a:buFont typeface="Times New Roman"/>
              <a:buChar char="●"/>
            </a:pPr>
            <a:r>
              <a:rPr lang="en-US" sz="2400">
                <a:solidFill>
                  <a:srgbClr val="0033CC"/>
                </a:solidFill>
                <a:highlight>
                  <a:srgbClr val="FFFFFF"/>
                </a:highlight>
                <a:latin typeface="Times New Roman"/>
                <a:ea typeface="Times New Roman"/>
                <a:cs typeface="Times New Roman"/>
                <a:sym typeface="Times New Roman"/>
              </a:rPr>
              <a:t>We are monitoring the progress and making adjustments as necessary to ensure that we meet the project objectives within the given timeframe.</a:t>
            </a:r>
            <a:endParaRPr sz="2400">
              <a:solidFill>
                <a:srgbClr val="0033CC"/>
              </a:solidFill>
              <a:highlight>
                <a:srgbClr val="FFFFFF"/>
              </a:highlight>
              <a:latin typeface="Times New Roman"/>
              <a:ea typeface="Times New Roman"/>
              <a:cs typeface="Times New Roman"/>
              <a:sym typeface="Times New Roman"/>
            </a:endParaRPr>
          </a:p>
          <a:p>
            <a:pPr indent="0" lvl="0" marL="457200" marR="0" rtl="0" algn="just">
              <a:spcBef>
                <a:spcPts val="0"/>
              </a:spcBef>
              <a:spcAft>
                <a:spcPts val="0"/>
              </a:spcAft>
              <a:buNone/>
            </a:pPr>
            <a:r>
              <a:t/>
            </a:r>
            <a:endParaRPr sz="2400">
              <a:solidFill>
                <a:srgbClr val="0033CC"/>
              </a:solidFill>
              <a:highlight>
                <a:srgbClr val="FFFFFF"/>
              </a:highlight>
              <a:latin typeface="Times New Roman"/>
              <a:ea typeface="Times New Roman"/>
              <a:cs typeface="Times New Roman"/>
              <a:sym typeface="Times New Roman"/>
            </a:endParaRPr>
          </a:p>
        </p:txBody>
      </p:sp>
      <p:sp>
        <p:nvSpPr>
          <p:cNvPr id="320" name="Google Shape;320;p1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11"/>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Project Progress</a:t>
            </a:r>
            <a:endParaRPr sz="2400">
              <a:solidFill>
                <a:schemeClr val="dk1"/>
              </a:solidFill>
              <a:latin typeface="Times New Roman"/>
              <a:ea typeface="Times New Roman"/>
              <a:cs typeface="Times New Roman"/>
              <a:sym typeface="Times New Roman"/>
            </a:endParaRPr>
          </a:p>
        </p:txBody>
      </p:sp>
      <p:pic>
        <p:nvPicPr>
          <p:cNvPr id="322" name="Google Shape;322;p11"/>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323" name="Google Shape;32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600"/>
              <a:t>Nikita_Nikhil_Titeersha_Vaishnavi</a:t>
            </a:r>
            <a:endParaRPr sz="1600"/>
          </a:p>
        </p:txBody>
      </p:sp>
      <p:sp>
        <p:nvSpPr>
          <p:cNvPr id="324" name="Google Shape;32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5" name="Google Shape;325;p11"/>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12"/>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333" name="Google Shape;333;p12"/>
          <p:cNvSpPr txBox="1"/>
          <p:nvPr/>
        </p:nvSpPr>
        <p:spPr>
          <a:xfrm>
            <a:off x="1203950" y="1729025"/>
            <a:ext cx="10607100" cy="4450200"/>
          </a:xfrm>
          <a:prstGeom prst="rect">
            <a:avLst/>
          </a:prstGeom>
          <a:noFill/>
          <a:ln>
            <a:noFill/>
          </a:ln>
        </p:spPr>
        <p:txBody>
          <a:bodyPr anchorCtr="0" anchor="t" bIns="45700" lIns="91425" spcFirstLastPara="1" rIns="91425" wrap="square" tIns="45700">
            <a:noAutofit/>
          </a:bodyPr>
          <a:lstStyle/>
          <a:p>
            <a:pPr indent="12700" lvl="0" marL="342900" marR="0" rtl="0" algn="just">
              <a:spcBef>
                <a:spcPts val="0"/>
              </a:spcBef>
              <a:spcAft>
                <a:spcPts val="0"/>
              </a:spcAft>
              <a:buNone/>
            </a:pPr>
            <a:r>
              <a:rPr lang="en-US" sz="1900">
                <a:latin typeface="Times New Roman"/>
                <a:ea typeface="Times New Roman"/>
                <a:cs typeface="Times New Roman"/>
                <a:sym typeface="Times New Roman"/>
              </a:rPr>
              <a:t>A. A. Khleif and A. A. Shnawa, "Vision system aided 3D object reconstruction and machining using CNC milling machine," 2018 International Conference on Advance of Sustainable Engineering and its Application (ICASEA), Wasit - Kut, Iraq, 2018, pp. 249-254, doi: 10.1109/ICASEA.2018.8370990.</a:t>
            </a:r>
            <a:r>
              <a:rPr lang="en-US" sz="1900" u="sng">
                <a:solidFill>
                  <a:schemeClr val="hlink"/>
                </a:solidFill>
                <a:latin typeface="Times New Roman"/>
                <a:ea typeface="Times New Roman"/>
                <a:cs typeface="Times New Roman"/>
                <a:sym typeface="Times New Roman"/>
                <a:hlinkClick r:id="rId3"/>
              </a:rPr>
              <a:t>[1]</a:t>
            </a:r>
            <a:endParaRPr sz="1900">
              <a:latin typeface="Times New Roman"/>
              <a:ea typeface="Times New Roman"/>
              <a:cs typeface="Times New Roman"/>
              <a:sym typeface="Times New Roman"/>
            </a:endParaRPr>
          </a:p>
          <a:p>
            <a:pPr indent="12700" lvl="0" marL="342900" marR="0" rtl="0" algn="just">
              <a:spcBef>
                <a:spcPts val="0"/>
              </a:spcBef>
              <a:spcAft>
                <a:spcPts val="0"/>
              </a:spcAft>
              <a:buNone/>
            </a:pPr>
            <a:r>
              <a:t/>
            </a:r>
            <a:endParaRPr sz="1900">
              <a:latin typeface="Times New Roman"/>
              <a:ea typeface="Times New Roman"/>
              <a:cs typeface="Times New Roman"/>
              <a:sym typeface="Times New Roman"/>
            </a:endParaRPr>
          </a:p>
          <a:p>
            <a:pPr indent="12700" lvl="0" marL="342900" marR="0" rtl="0" algn="just">
              <a:spcBef>
                <a:spcPts val="0"/>
              </a:spcBef>
              <a:spcAft>
                <a:spcPts val="0"/>
              </a:spcAft>
              <a:buNone/>
            </a:pPr>
            <a:r>
              <a:rPr lang="en-US" sz="1900">
                <a:latin typeface="Times New Roman"/>
                <a:ea typeface="Times New Roman"/>
                <a:cs typeface="Times New Roman"/>
                <a:sym typeface="Times New Roman"/>
              </a:rPr>
              <a:t>P. Ji, L. Wang, D. -X. Li and M. Zhang, "An automatic 2D to 3D conversion algorithm using multi-depth cues," 2012 International Conference on Audio, Language and Image Processing, Shanghai, China, 2012, pp. 546-550, doi: 10.1109/ICALIP.2012.6376677.</a:t>
            </a:r>
            <a:r>
              <a:rPr lang="en-US" sz="1900" u="sng">
                <a:solidFill>
                  <a:schemeClr val="hlink"/>
                </a:solidFill>
                <a:latin typeface="Times New Roman"/>
                <a:ea typeface="Times New Roman"/>
                <a:cs typeface="Times New Roman"/>
                <a:sym typeface="Times New Roman"/>
                <a:hlinkClick r:id="rId4"/>
              </a:rPr>
              <a:t>[2]</a:t>
            </a:r>
            <a:endParaRPr sz="1900">
              <a:latin typeface="Times New Roman"/>
              <a:ea typeface="Times New Roman"/>
              <a:cs typeface="Times New Roman"/>
              <a:sym typeface="Times New Roman"/>
            </a:endParaRPr>
          </a:p>
          <a:p>
            <a:pPr indent="12700" lvl="0" marL="342900" marR="0" rtl="0" algn="just">
              <a:spcBef>
                <a:spcPts val="0"/>
              </a:spcBef>
              <a:spcAft>
                <a:spcPts val="0"/>
              </a:spcAft>
              <a:buNone/>
            </a:pPr>
            <a:r>
              <a:t/>
            </a:r>
            <a:endParaRPr sz="1900">
              <a:latin typeface="Times New Roman"/>
              <a:ea typeface="Times New Roman"/>
              <a:cs typeface="Times New Roman"/>
              <a:sym typeface="Times New Roman"/>
            </a:endParaRPr>
          </a:p>
          <a:p>
            <a:pPr indent="12700" lvl="0" marL="342900" marR="0" rtl="0" algn="just">
              <a:spcBef>
                <a:spcPts val="0"/>
              </a:spcBef>
              <a:spcAft>
                <a:spcPts val="0"/>
              </a:spcAft>
              <a:buNone/>
            </a:pPr>
            <a:r>
              <a:rPr lang="en-US" sz="1900">
                <a:latin typeface="Times New Roman"/>
                <a:ea typeface="Times New Roman"/>
                <a:cs typeface="Times New Roman"/>
                <a:sym typeface="Times New Roman"/>
              </a:rPr>
              <a:t>Manbae Kim, "2D-to-3D conversion using color and edge," 2014 International SoC Design Conference (ISOCC), Jeju, Korea (South), 2014, pp. 171-172, doi: 10.1109/ISOCC.2014.7087681.</a:t>
            </a:r>
            <a:r>
              <a:rPr lang="en-US" sz="1900" u="sng">
                <a:solidFill>
                  <a:schemeClr val="hlink"/>
                </a:solidFill>
                <a:latin typeface="Times New Roman"/>
                <a:ea typeface="Times New Roman"/>
                <a:cs typeface="Times New Roman"/>
                <a:sym typeface="Times New Roman"/>
                <a:hlinkClick r:id="rId5"/>
              </a:rPr>
              <a:t>[3]</a:t>
            </a:r>
            <a:endParaRPr sz="1900">
              <a:latin typeface="Times New Roman"/>
              <a:ea typeface="Times New Roman"/>
              <a:cs typeface="Times New Roman"/>
              <a:sym typeface="Times New Roman"/>
            </a:endParaRPr>
          </a:p>
          <a:p>
            <a:pPr indent="12700" lvl="0" marL="342900" marR="0" rtl="0" algn="just">
              <a:spcBef>
                <a:spcPts val="0"/>
              </a:spcBef>
              <a:spcAft>
                <a:spcPts val="0"/>
              </a:spcAft>
              <a:buNone/>
            </a:pPr>
            <a:r>
              <a:t/>
            </a:r>
            <a:endParaRPr sz="1900">
              <a:latin typeface="Times New Roman"/>
              <a:ea typeface="Times New Roman"/>
              <a:cs typeface="Times New Roman"/>
              <a:sym typeface="Times New Roman"/>
            </a:endParaRPr>
          </a:p>
          <a:p>
            <a:pPr indent="12700" lvl="0" marL="342900" marR="0" rtl="0" algn="just">
              <a:spcBef>
                <a:spcPts val="0"/>
              </a:spcBef>
              <a:spcAft>
                <a:spcPts val="0"/>
              </a:spcAft>
              <a:buNone/>
            </a:pPr>
            <a:r>
              <a:rPr lang="en-US" sz="1900">
                <a:latin typeface="Times New Roman"/>
                <a:ea typeface="Times New Roman"/>
                <a:cs typeface="Times New Roman"/>
                <a:sym typeface="Times New Roman"/>
              </a:rPr>
              <a:t>K. Yamada and Y. Suzuki, "Real-time 2D-to-3D conversion at full HD 1080P resolution," 2009 IEEE 13th International Symposium on Consumer Electronics, Kyoto, Japan, 2009, pp. 103-106, doi: 10.1109/ISCE.2009.5156848.</a:t>
            </a:r>
            <a:r>
              <a:rPr lang="en-US" sz="1900" u="sng">
                <a:solidFill>
                  <a:schemeClr val="hlink"/>
                </a:solidFill>
                <a:latin typeface="Times New Roman"/>
                <a:ea typeface="Times New Roman"/>
                <a:cs typeface="Times New Roman"/>
                <a:sym typeface="Times New Roman"/>
                <a:hlinkClick r:id="rId6"/>
              </a:rPr>
              <a:t>[4]</a:t>
            </a:r>
            <a:endParaRPr sz="1900">
              <a:latin typeface="Times New Roman"/>
              <a:ea typeface="Times New Roman"/>
              <a:cs typeface="Times New Roman"/>
              <a:sym typeface="Times New Roman"/>
            </a:endParaRPr>
          </a:p>
          <a:p>
            <a:pPr indent="12700" lvl="0" marL="342900" marR="0" rtl="0" algn="just">
              <a:spcBef>
                <a:spcPts val="480"/>
              </a:spcBef>
              <a:spcAft>
                <a:spcPts val="0"/>
              </a:spcAft>
              <a:buNone/>
            </a:pPr>
            <a:r>
              <a:t/>
            </a:r>
            <a:endParaRPr sz="2400">
              <a:solidFill>
                <a:srgbClr val="0000FF"/>
              </a:solidFill>
              <a:latin typeface="Times New Roman"/>
              <a:ea typeface="Times New Roman"/>
              <a:cs typeface="Times New Roman"/>
              <a:sym typeface="Times New Roman"/>
            </a:endParaRPr>
          </a:p>
          <a:p>
            <a:pPr indent="12700" lvl="0" marL="342900" marR="0" rtl="0" algn="just">
              <a:spcBef>
                <a:spcPts val="48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33CC"/>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33CC"/>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33CC"/>
              </a:solidFill>
              <a:latin typeface="Times New Roman"/>
              <a:ea typeface="Times New Roman"/>
              <a:cs typeface="Times New Roman"/>
              <a:sym typeface="Times New Roman"/>
            </a:endParaRPr>
          </a:p>
          <a:p>
            <a:pPr indent="12700" lvl="0" marL="342900" marR="0" rtl="0" algn="just">
              <a:spcBef>
                <a:spcPts val="480"/>
              </a:spcBef>
              <a:spcAft>
                <a:spcPts val="0"/>
              </a:spcAft>
              <a:buNone/>
            </a:pPr>
            <a:r>
              <a:t/>
            </a:r>
            <a:endParaRPr sz="2400">
              <a:solidFill>
                <a:srgbClr val="0000FF"/>
              </a:solidFill>
              <a:latin typeface="Times New Roman"/>
              <a:ea typeface="Times New Roman"/>
              <a:cs typeface="Times New Roman"/>
              <a:sym typeface="Times New Roman"/>
            </a:endParaRPr>
          </a:p>
          <a:p>
            <a:pPr indent="-265113" lvl="1" marL="1077913" marR="0" rtl="0" algn="just">
              <a:spcBef>
                <a:spcPts val="480"/>
              </a:spcBef>
              <a:spcAft>
                <a:spcPts val="0"/>
              </a:spcAft>
              <a:buNone/>
            </a:pPr>
            <a:r>
              <a:t/>
            </a:r>
            <a:endParaRPr i="0" sz="2400" u="none" cap="none" strike="noStrike">
              <a:solidFill>
                <a:srgbClr val="0000FF"/>
              </a:solidFill>
              <a:latin typeface="Times New Roman"/>
              <a:ea typeface="Times New Roman"/>
              <a:cs typeface="Times New Roman"/>
              <a:sym typeface="Times New Roman"/>
            </a:endParaRPr>
          </a:p>
          <a:p>
            <a:pPr indent="-342900" lvl="0" marL="342900" marR="0" rtl="0" algn="l">
              <a:spcBef>
                <a:spcPts val="40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334" name="Google Shape;334;p12"/>
          <p:cNvPicPr preferRelativeResize="0"/>
          <p:nvPr/>
        </p:nvPicPr>
        <p:blipFill rotWithShape="1">
          <a:blip r:embed="rId7">
            <a:alphaModFix/>
          </a:blip>
          <a:srcRect b="0" l="0" r="0" t="0"/>
          <a:stretch/>
        </p:blipFill>
        <p:spPr>
          <a:xfrm>
            <a:off x="10896601" y="0"/>
            <a:ext cx="1295399" cy="1025106"/>
          </a:xfrm>
          <a:prstGeom prst="rect">
            <a:avLst/>
          </a:prstGeom>
          <a:noFill/>
          <a:ln>
            <a:noFill/>
          </a:ln>
        </p:spPr>
      </p:pic>
      <p:sp>
        <p:nvSpPr>
          <p:cNvPr id="335" name="Google Shape;33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600"/>
              <a:t>Nikita_Nikhil_Titeersha_Vaishnavi</a:t>
            </a:r>
            <a:endParaRPr sz="1600"/>
          </a:p>
        </p:txBody>
      </p:sp>
      <p:sp>
        <p:nvSpPr>
          <p:cNvPr id="336" name="Google Shape;33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p12"/>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4"/>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343" name="Google Shape;343;p14"/>
          <p:cNvSpPr txBox="1"/>
          <p:nvPr>
            <p:ph idx="11" type="ftr"/>
          </p:nvPr>
        </p:nvSpPr>
        <p:spPr>
          <a:xfrm>
            <a:off x="3682650" y="6249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Nikita_Nikhil_Titeersha_Vaishnavi</a:t>
            </a:r>
            <a:endParaRPr/>
          </a:p>
        </p:txBody>
      </p:sp>
      <p:sp>
        <p:nvSpPr>
          <p:cNvPr id="344" name="Google Shape;3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2bdfdf16cd_1_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1" name="Google Shape;111;g22bdfdf16cd_1_2"/>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sp>
        <p:nvSpPr>
          <p:cNvPr id="112" name="Google Shape;112;g22bdfdf16cd_1_2"/>
          <p:cNvSpPr txBox="1"/>
          <p:nvPr/>
        </p:nvSpPr>
        <p:spPr>
          <a:xfrm>
            <a:off x="6757850" y="1064200"/>
            <a:ext cx="34410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2400">
                <a:solidFill>
                  <a:srgbClr val="FF0000"/>
                </a:solidFill>
                <a:latin typeface="Times New Roman"/>
                <a:ea typeface="Times New Roman"/>
                <a:cs typeface="Times New Roman"/>
                <a:sym typeface="Times New Roman"/>
              </a:rPr>
              <a:t>Scope</a:t>
            </a:r>
            <a:endParaRPr sz="2400">
              <a:solidFill>
                <a:srgbClr val="FF0000"/>
              </a:solidFill>
              <a:latin typeface="Times New Roman"/>
              <a:ea typeface="Times New Roman"/>
              <a:cs typeface="Times New Roman"/>
              <a:sym typeface="Times New Roman"/>
            </a:endParaRPr>
          </a:p>
        </p:txBody>
      </p:sp>
      <p:cxnSp>
        <p:nvCxnSpPr>
          <p:cNvPr id="113" name="Google Shape;113;g22bdfdf16cd_1_2"/>
          <p:cNvCxnSpPr/>
          <p:nvPr/>
        </p:nvCxnSpPr>
        <p:spPr>
          <a:xfrm>
            <a:off x="3253400" y="1547200"/>
            <a:ext cx="7724100" cy="71100"/>
          </a:xfrm>
          <a:prstGeom prst="straightConnector1">
            <a:avLst/>
          </a:prstGeom>
          <a:noFill/>
          <a:ln cap="flat" cmpd="sng" w="38100">
            <a:solidFill>
              <a:srgbClr val="33CCCC"/>
            </a:solidFill>
            <a:prstDash val="solid"/>
            <a:round/>
            <a:headEnd len="med" w="med" type="none"/>
            <a:tailEnd len="med" w="med" type="none"/>
          </a:ln>
        </p:spPr>
      </p:cxnSp>
      <p:sp>
        <p:nvSpPr>
          <p:cNvPr id="114" name="Google Shape;114;g22bdfdf16cd_1_2"/>
          <p:cNvSpPr txBox="1"/>
          <p:nvPr/>
        </p:nvSpPr>
        <p:spPr>
          <a:xfrm>
            <a:off x="726150" y="1808225"/>
            <a:ext cx="10868400" cy="34326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1200"/>
              </a:spcBef>
              <a:spcAft>
                <a:spcPts val="0"/>
              </a:spcAft>
              <a:buClr>
                <a:schemeClr val="dk1"/>
              </a:buClr>
              <a:buSzPts val="1100"/>
              <a:buFont typeface="Arial"/>
              <a:buNone/>
            </a:pPr>
            <a:r>
              <a:rPr lang="en-US" sz="2000">
                <a:solidFill>
                  <a:srgbClr val="0033CC"/>
                </a:solidFill>
                <a:latin typeface="Times New Roman"/>
                <a:ea typeface="Times New Roman"/>
                <a:cs typeface="Times New Roman"/>
                <a:sym typeface="Times New Roman"/>
              </a:rPr>
              <a:t>The project aims to generate 3D printed models of human faces using photos as input. This involves extracting features from photos of different people's faces and using those features to generate g-code that can be used by a 3D printer to create a 3D printed model of the face.</a:t>
            </a:r>
            <a:endParaRPr sz="2000">
              <a:solidFill>
                <a:srgbClr val="0033CC"/>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2000">
                <a:solidFill>
                  <a:srgbClr val="0033CC"/>
                </a:solidFill>
                <a:latin typeface="Times New Roman"/>
                <a:ea typeface="Times New Roman"/>
                <a:cs typeface="Times New Roman"/>
                <a:sym typeface="Times New Roman"/>
              </a:rPr>
              <a:t>The scope of the project includes several components:</a:t>
            </a:r>
            <a:endParaRPr sz="2000">
              <a:solidFill>
                <a:srgbClr val="0033CC"/>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rgbClr val="0033CC"/>
              </a:buClr>
              <a:buSzPts val="2000"/>
              <a:buFont typeface="Times New Roman"/>
              <a:buChar char="●"/>
            </a:pPr>
            <a:r>
              <a:rPr lang="en-US" sz="2000">
                <a:solidFill>
                  <a:srgbClr val="0033CC"/>
                </a:solidFill>
                <a:latin typeface="Times New Roman"/>
                <a:ea typeface="Times New Roman"/>
                <a:cs typeface="Times New Roman"/>
                <a:sym typeface="Times New Roman"/>
              </a:rPr>
              <a:t>The first component involves collecting photos of , which can be done by some set of photos taking photos or using existing photos.</a:t>
            </a:r>
            <a:endParaRPr sz="2000">
              <a:solidFill>
                <a:srgbClr val="0033CC"/>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33CC"/>
              </a:buClr>
              <a:buSzPts val="2000"/>
              <a:buFont typeface="Times New Roman"/>
              <a:buChar char="●"/>
            </a:pPr>
            <a:r>
              <a:rPr lang="en-US" sz="2000">
                <a:solidFill>
                  <a:srgbClr val="0033CC"/>
                </a:solidFill>
                <a:latin typeface="Times New Roman"/>
                <a:ea typeface="Times New Roman"/>
                <a:cs typeface="Times New Roman"/>
                <a:sym typeface="Times New Roman"/>
              </a:rPr>
              <a:t>The second component involves preprocessing the photos.</a:t>
            </a:r>
            <a:endParaRPr sz="2000">
              <a:solidFill>
                <a:srgbClr val="0033CC"/>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2000">
              <a:solidFill>
                <a:srgbClr val="0033CC"/>
              </a:solidFill>
              <a:latin typeface="Times New Roman"/>
              <a:ea typeface="Times New Roman"/>
              <a:cs typeface="Times New Roman"/>
              <a:sym typeface="Times New Roman"/>
            </a:endParaRPr>
          </a:p>
        </p:txBody>
      </p:sp>
      <p:sp>
        <p:nvSpPr>
          <p:cNvPr id="115" name="Google Shape;115;g22bdfdf16cd_1_2"/>
          <p:cNvSpPr txBox="1"/>
          <p:nvPr/>
        </p:nvSpPr>
        <p:spPr>
          <a:xfrm>
            <a:off x="4416175" y="6222025"/>
            <a:ext cx="3073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lang="en-US" sz="1600">
                <a:solidFill>
                  <a:srgbClr val="888888"/>
                </a:solidFill>
                <a:latin typeface="Calibri"/>
                <a:ea typeface="Calibri"/>
                <a:cs typeface="Calibri"/>
                <a:sym typeface="Calibri"/>
              </a:rPr>
              <a:t>Nikita_Nikhil_Titeersha_Vaishnavi</a:t>
            </a:r>
            <a:endParaRPr sz="1600">
              <a:solidFill>
                <a:srgbClr val="888888"/>
              </a:solidFill>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2f8f75e2f2_1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2" name="Google Shape;122;g22f8f75e2f2_1_0"/>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a:p>
            <a:pPr indent="0" lvl="0" marL="0" marR="0" rtl="0" algn="ctr">
              <a:spcBef>
                <a:spcPts val="0"/>
              </a:spcBef>
              <a:spcAft>
                <a:spcPts val="0"/>
              </a:spcAft>
              <a:buNone/>
            </a:pPr>
            <a:r>
              <a:t/>
            </a:r>
            <a:endParaRPr sz="1200">
              <a:solidFill>
                <a:srgbClr val="888888"/>
              </a:solidFill>
            </a:endParaRPr>
          </a:p>
        </p:txBody>
      </p:sp>
      <p:sp>
        <p:nvSpPr>
          <p:cNvPr id="123" name="Google Shape;123;g22f8f75e2f2_1_0"/>
          <p:cNvSpPr txBox="1"/>
          <p:nvPr/>
        </p:nvSpPr>
        <p:spPr>
          <a:xfrm>
            <a:off x="8751000" y="1064200"/>
            <a:ext cx="344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FF0000"/>
                </a:solidFill>
                <a:latin typeface="Times New Roman"/>
                <a:ea typeface="Times New Roman"/>
                <a:cs typeface="Times New Roman"/>
                <a:sym typeface="Times New Roman"/>
              </a:rPr>
              <a:t>Scope</a:t>
            </a:r>
            <a:endParaRPr sz="2400">
              <a:solidFill>
                <a:srgbClr val="FF0000"/>
              </a:solidFill>
              <a:latin typeface="Times New Roman"/>
              <a:ea typeface="Times New Roman"/>
              <a:cs typeface="Times New Roman"/>
              <a:sym typeface="Times New Roman"/>
            </a:endParaRPr>
          </a:p>
        </p:txBody>
      </p:sp>
      <p:cxnSp>
        <p:nvCxnSpPr>
          <p:cNvPr id="124" name="Google Shape;124;g22f8f75e2f2_1_0"/>
          <p:cNvCxnSpPr/>
          <p:nvPr/>
        </p:nvCxnSpPr>
        <p:spPr>
          <a:xfrm>
            <a:off x="2541500" y="1543725"/>
            <a:ext cx="7724100" cy="71100"/>
          </a:xfrm>
          <a:prstGeom prst="straightConnector1">
            <a:avLst/>
          </a:prstGeom>
          <a:noFill/>
          <a:ln cap="flat" cmpd="sng" w="38100">
            <a:solidFill>
              <a:srgbClr val="33CCCC"/>
            </a:solidFill>
            <a:prstDash val="solid"/>
            <a:round/>
            <a:headEnd len="med" w="med" type="none"/>
            <a:tailEnd len="med" w="med" type="none"/>
          </a:ln>
        </p:spPr>
      </p:cxnSp>
      <p:sp>
        <p:nvSpPr>
          <p:cNvPr id="125" name="Google Shape;125;g22f8f75e2f2_1_0"/>
          <p:cNvSpPr txBox="1"/>
          <p:nvPr/>
        </p:nvSpPr>
        <p:spPr>
          <a:xfrm>
            <a:off x="861275" y="1722825"/>
            <a:ext cx="10868400" cy="3632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t/>
            </a:r>
            <a:endParaRPr sz="2000">
              <a:solidFill>
                <a:srgbClr val="4A86E8"/>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rgbClr val="0033CC"/>
              </a:buClr>
              <a:buSzPts val="2000"/>
              <a:buFont typeface="Times New Roman"/>
              <a:buChar char="●"/>
            </a:pPr>
            <a:r>
              <a:rPr lang="en-US" sz="2000">
                <a:solidFill>
                  <a:srgbClr val="0033CC"/>
                </a:solidFill>
                <a:latin typeface="Times New Roman"/>
                <a:ea typeface="Times New Roman"/>
                <a:cs typeface="Times New Roman"/>
                <a:sym typeface="Times New Roman"/>
              </a:rPr>
              <a:t>The third component involves feature extraction, which is the process of analyzing the photos and extracting key features that can be used to generate gcode.</a:t>
            </a:r>
            <a:endParaRPr sz="2000">
              <a:solidFill>
                <a:srgbClr val="0033CC"/>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33CC"/>
              </a:buClr>
              <a:buSzPts val="2000"/>
              <a:buFont typeface="Times New Roman"/>
              <a:buChar char="●"/>
            </a:pPr>
            <a:r>
              <a:rPr lang="en-US" sz="2000">
                <a:solidFill>
                  <a:srgbClr val="0033CC"/>
                </a:solidFill>
                <a:latin typeface="Times New Roman"/>
                <a:ea typeface="Times New Roman"/>
                <a:cs typeface="Times New Roman"/>
                <a:sym typeface="Times New Roman"/>
              </a:rPr>
              <a:t>The fourth component involves generating gcode from the extracted features, which is the set of instructions that tells the 3D printer how to create the 3D printed model. This may involve using a tool or library that converts the features into gcode that can be read by a 3D printer.</a:t>
            </a:r>
            <a:endParaRPr sz="2000">
              <a:solidFill>
                <a:srgbClr val="0033CC"/>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33CC"/>
              </a:buClr>
              <a:buSzPts val="2000"/>
              <a:buFont typeface="Times New Roman"/>
              <a:buChar char="●"/>
            </a:pPr>
            <a:r>
              <a:rPr lang="en-US" sz="2000">
                <a:solidFill>
                  <a:srgbClr val="0033CC"/>
                </a:solidFill>
                <a:latin typeface="Times New Roman"/>
                <a:ea typeface="Times New Roman"/>
                <a:cs typeface="Times New Roman"/>
                <a:sym typeface="Times New Roman"/>
              </a:rPr>
              <a:t>The fifth component involves 3D printing the model using the generated g-code. This may involve using a 3D printer and the appropriate printing material.</a:t>
            </a:r>
            <a:endParaRPr sz="2000">
              <a:solidFill>
                <a:srgbClr val="0033CC"/>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2000">
              <a:latin typeface="Times New Roman"/>
              <a:ea typeface="Times New Roman"/>
              <a:cs typeface="Times New Roman"/>
              <a:sym typeface="Times New Roman"/>
            </a:endParaRPr>
          </a:p>
        </p:txBody>
      </p:sp>
      <p:sp>
        <p:nvSpPr>
          <p:cNvPr id="126" name="Google Shape;126;g22f8f75e2f2_1_0"/>
          <p:cNvSpPr txBox="1"/>
          <p:nvPr/>
        </p:nvSpPr>
        <p:spPr>
          <a:xfrm>
            <a:off x="4428050" y="6423750"/>
            <a:ext cx="3156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lang="en-US" sz="1600">
                <a:solidFill>
                  <a:srgbClr val="888888"/>
                </a:solidFill>
                <a:latin typeface="Calibri"/>
                <a:ea typeface="Calibri"/>
                <a:cs typeface="Calibri"/>
                <a:sym typeface="Calibri"/>
              </a:rPr>
              <a:t>Nikita_Nikhil_Titeersha_Vaishnavi</a:t>
            </a:r>
            <a:endParaRPr sz="1600">
              <a:solidFill>
                <a:srgbClr val="888888"/>
              </a:solidFill>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Design Approach </a:t>
            </a:r>
            <a:endParaRPr sz="1400">
              <a:solidFill>
                <a:srgbClr val="000000"/>
              </a:solidFill>
              <a:latin typeface="Times New Roman"/>
              <a:ea typeface="Times New Roman"/>
              <a:cs typeface="Times New Roman"/>
              <a:sym typeface="Times New Roman"/>
            </a:endParaRPr>
          </a:p>
        </p:txBody>
      </p:sp>
      <p:sp>
        <p:nvSpPr>
          <p:cNvPr id="133" name="Google Shape;133;p4"/>
          <p:cNvSpPr txBox="1"/>
          <p:nvPr/>
        </p:nvSpPr>
        <p:spPr>
          <a:xfrm>
            <a:off x="628050" y="1782850"/>
            <a:ext cx="10902900" cy="44076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2700">
                <a:solidFill>
                  <a:srgbClr val="0033CC"/>
                </a:solidFill>
                <a:latin typeface="Times New Roman"/>
                <a:ea typeface="Times New Roman"/>
                <a:cs typeface="Times New Roman"/>
                <a:sym typeface="Times New Roman"/>
              </a:rPr>
              <a:t>Client Server Model</a:t>
            </a:r>
            <a:endParaRPr sz="2700">
              <a:solidFill>
                <a:srgbClr val="0033CC"/>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700">
              <a:solidFill>
                <a:srgbClr val="0033CC"/>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700">
              <a:solidFill>
                <a:srgbClr val="0033CC"/>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700">
              <a:solidFill>
                <a:srgbClr val="0033CC"/>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700">
              <a:solidFill>
                <a:srgbClr val="0033CC"/>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700">
              <a:solidFill>
                <a:srgbClr val="0033CC"/>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700">
              <a:solidFill>
                <a:srgbClr val="0033CC"/>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700">
              <a:solidFill>
                <a:srgbClr val="0033CC"/>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700">
              <a:solidFill>
                <a:srgbClr val="0033CC"/>
              </a:solidFill>
              <a:latin typeface="Times New Roman"/>
              <a:ea typeface="Times New Roman"/>
              <a:cs typeface="Times New Roman"/>
              <a:sym typeface="Times New Roman"/>
            </a:endParaRPr>
          </a:p>
        </p:txBody>
      </p:sp>
      <p:pic>
        <p:nvPicPr>
          <p:cNvPr id="134" name="Google Shape;134;p4"/>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35" name="Google Shape;13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600"/>
              <a:t>Nikita_Nikhil_Titeersha_Vaishnavi</a:t>
            </a:r>
            <a:endParaRPr sz="1600"/>
          </a:p>
        </p:txBody>
      </p:sp>
      <p:sp>
        <p:nvSpPr>
          <p:cNvPr id="136" name="Google Shape;13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7" name="Google Shape;137;p4"/>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pic>
        <p:nvPicPr>
          <p:cNvPr id="138" name="Google Shape;138;p4"/>
          <p:cNvPicPr preferRelativeResize="0"/>
          <p:nvPr/>
        </p:nvPicPr>
        <p:blipFill>
          <a:blip r:embed="rId4">
            <a:alphaModFix/>
          </a:blip>
          <a:stretch>
            <a:fillRect/>
          </a:stretch>
        </p:blipFill>
        <p:spPr>
          <a:xfrm>
            <a:off x="1615450" y="2319475"/>
            <a:ext cx="8945876" cy="372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1d6b0e6340_3_1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g21d6b0e6340_3_1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Design Approach </a:t>
            </a:r>
            <a:endParaRPr sz="1400">
              <a:solidFill>
                <a:srgbClr val="000000"/>
              </a:solidFill>
              <a:latin typeface="Times New Roman"/>
              <a:ea typeface="Times New Roman"/>
              <a:cs typeface="Times New Roman"/>
              <a:sym typeface="Times New Roman"/>
            </a:endParaRPr>
          </a:p>
        </p:txBody>
      </p:sp>
      <p:sp>
        <p:nvSpPr>
          <p:cNvPr id="145" name="Google Shape;145;g21d6b0e6340_3_15"/>
          <p:cNvSpPr txBox="1"/>
          <p:nvPr/>
        </p:nvSpPr>
        <p:spPr>
          <a:xfrm>
            <a:off x="628050" y="1782850"/>
            <a:ext cx="10902900" cy="44076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2700">
                <a:solidFill>
                  <a:srgbClr val="0033CC"/>
                </a:solidFill>
                <a:latin typeface="Times New Roman"/>
                <a:ea typeface="Times New Roman"/>
                <a:cs typeface="Times New Roman"/>
                <a:sym typeface="Times New Roman"/>
              </a:rPr>
              <a:t>Client Server Model[3-Tier Architecture]</a:t>
            </a:r>
            <a:endParaRPr sz="2700">
              <a:solidFill>
                <a:srgbClr val="0033CC"/>
              </a:solidFill>
              <a:latin typeface="Times New Roman"/>
              <a:ea typeface="Times New Roman"/>
              <a:cs typeface="Times New Roman"/>
              <a:sym typeface="Times New Roman"/>
            </a:endParaRPr>
          </a:p>
          <a:p>
            <a:pPr indent="0" lvl="0" marL="0" marR="0" rtl="0" algn="just">
              <a:spcBef>
                <a:spcPts val="480"/>
              </a:spcBef>
              <a:spcAft>
                <a:spcPts val="0"/>
              </a:spcAft>
              <a:buNone/>
            </a:pPr>
            <a:r>
              <a:t/>
            </a:r>
            <a:endParaRPr sz="2700">
              <a:solidFill>
                <a:srgbClr val="0033CC"/>
              </a:solidFill>
              <a:latin typeface="Times New Roman"/>
              <a:ea typeface="Times New Roman"/>
              <a:cs typeface="Times New Roman"/>
              <a:sym typeface="Times New Roman"/>
            </a:endParaRPr>
          </a:p>
          <a:p>
            <a:pPr indent="0" lvl="0" marL="0" marR="0" rtl="0" algn="just">
              <a:spcBef>
                <a:spcPts val="480"/>
              </a:spcBef>
              <a:spcAft>
                <a:spcPts val="0"/>
              </a:spcAft>
              <a:buNone/>
            </a:pPr>
            <a:r>
              <a:rPr lang="en-US" sz="2000">
                <a:solidFill>
                  <a:srgbClr val="0033CC"/>
                </a:solidFill>
                <a:highlight>
                  <a:srgbClr val="FFFFFF"/>
                </a:highlight>
                <a:latin typeface="Times New Roman"/>
                <a:ea typeface="Times New Roman"/>
                <a:cs typeface="Times New Roman"/>
                <a:sym typeface="Times New Roman"/>
              </a:rPr>
              <a:t>Related to our project ,</a:t>
            </a:r>
            <a:endParaRPr sz="2000">
              <a:solidFill>
                <a:srgbClr val="0033CC"/>
              </a:solidFill>
              <a:highlight>
                <a:srgbClr val="FFFFFF"/>
              </a:highlight>
              <a:latin typeface="Times New Roman"/>
              <a:ea typeface="Times New Roman"/>
              <a:cs typeface="Times New Roman"/>
              <a:sym typeface="Times New Roman"/>
            </a:endParaRPr>
          </a:p>
          <a:p>
            <a:pPr indent="-355600" lvl="0" marL="457200" marR="0" rtl="0" algn="just">
              <a:spcBef>
                <a:spcPts val="480"/>
              </a:spcBef>
              <a:spcAft>
                <a:spcPts val="0"/>
              </a:spcAft>
              <a:buClr>
                <a:srgbClr val="0033CC"/>
              </a:buClr>
              <a:buSzPts val="2000"/>
              <a:buFont typeface="Times New Roman"/>
              <a:buChar char="●"/>
            </a:pPr>
            <a:r>
              <a:rPr lang="en-US" sz="2000">
                <a:solidFill>
                  <a:srgbClr val="0033CC"/>
                </a:solidFill>
                <a:highlight>
                  <a:srgbClr val="FFFFFF"/>
                </a:highlight>
                <a:latin typeface="Times New Roman"/>
                <a:ea typeface="Times New Roman"/>
                <a:cs typeface="Times New Roman"/>
                <a:sym typeface="Times New Roman"/>
              </a:rPr>
              <a:t>User i.e, The computer will be working as a client, which will interact with application.</a:t>
            </a:r>
            <a:endParaRPr sz="2000">
              <a:solidFill>
                <a:srgbClr val="0033CC"/>
              </a:solidFill>
              <a:highlight>
                <a:srgbClr val="FFFFFF"/>
              </a:highlight>
              <a:latin typeface="Times New Roman"/>
              <a:ea typeface="Times New Roman"/>
              <a:cs typeface="Times New Roman"/>
              <a:sym typeface="Times New Roman"/>
            </a:endParaRPr>
          </a:p>
          <a:p>
            <a:pPr indent="-355600" lvl="0" marL="457200" marR="0" rtl="0" algn="just">
              <a:spcBef>
                <a:spcPts val="0"/>
              </a:spcBef>
              <a:spcAft>
                <a:spcPts val="0"/>
              </a:spcAft>
              <a:buClr>
                <a:srgbClr val="0033CC"/>
              </a:buClr>
              <a:buSzPts val="2000"/>
              <a:buFont typeface="Times New Roman"/>
              <a:buChar char="●"/>
            </a:pPr>
            <a:r>
              <a:rPr lang="en-US" sz="2000">
                <a:solidFill>
                  <a:srgbClr val="0033CC"/>
                </a:solidFill>
                <a:highlight>
                  <a:srgbClr val="FFFFFF"/>
                </a:highlight>
                <a:latin typeface="Times New Roman"/>
                <a:ea typeface="Times New Roman"/>
                <a:cs typeface="Times New Roman"/>
                <a:sym typeface="Times New Roman"/>
              </a:rPr>
              <a:t>User interface will be working as application server, which requests the ML model.</a:t>
            </a:r>
            <a:endParaRPr sz="2000">
              <a:solidFill>
                <a:srgbClr val="0033CC"/>
              </a:solidFill>
              <a:highlight>
                <a:srgbClr val="FFFFFF"/>
              </a:highlight>
              <a:latin typeface="Times New Roman"/>
              <a:ea typeface="Times New Roman"/>
              <a:cs typeface="Times New Roman"/>
              <a:sym typeface="Times New Roman"/>
            </a:endParaRPr>
          </a:p>
          <a:p>
            <a:pPr indent="-355600" lvl="0" marL="457200" marR="0" rtl="0" algn="just">
              <a:spcBef>
                <a:spcPts val="0"/>
              </a:spcBef>
              <a:spcAft>
                <a:spcPts val="0"/>
              </a:spcAft>
              <a:buClr>
                <a:srgbClr val="0033CC"/>
              </a:buClr>
              <a:buSzPts val="2000"/>
              <a:buFont typeface="Times New Roman"/>
              <a:buChar char="●"/>
            </a:pPr>
            <a:r>
              <a:rPr lang="en-US" sz="2000">
                <a:solidFill>
                  <a:srgbClr val="0033CC"/>
                </a:solidFill>
                <a:highlight>
                  <a:srgbClr val="FFFFFF"/>
                </a:highlight>
                <a:latin typeface="Times New Roman"/>
                <a:ea typeface="Times New Roman"/>
                <a:cs typeface="Times New Roman"/>
                <a:sym typeface="Times New Roman"/>
              </a:rPr>
              <a:t>ML model used will be taking role of data server with respect to client-server model, communicates with DB.</a:t>
            </a:r>
            <a:endParaRPr sz="2000">
              <a:solidFill>
                <a:srgbClr val="0033CC"/>
              </a:solidFill>
              <a:highlight>
                <a:srgbClr val="FFFFFF"/>
              </a:highlight>
              <a:latin typeface="Times New Roman"/>
              <a:ea typeface="Times New Roman"/>
              <a:cs typeface="Times New Roman"/>
              <a:sym typeface="Times New Roman"/>
            </a:endParaRPr>
          </a:p>
          <a:p>
            <a:pPr indent="-355600" lvl="0" marL="457200" marR="0" rtl="0" algn="just">
              <a:spcBef>
                <a:spcPts val="0"/>
              </a:spcBef>
              <a:spcAft>
                <a:spcPts val="0"/>
              </a:spcAft>
              <a:buClr>
                <a:srgbClr val="0033CC"/>
              </a:buClr>
              <a:buSzPts val="2000"/>
              <a:buFont typeface="Times New Roman"/>
              <a:buChar char="●"/>
            </a:pPr>
            <a:r>
              <a:rPr lang="en-US" sz="2000">
                <a:solidFill>
                  <a:srgbClr val="0033CC"/>
                </a:solidFill>
                <a:highlight>
                  <a:srgbClr val="FFFFFF"/>
                </a:highlight>
                <a:latin typeface="Times New Roman"/>
                <a:ea typeface="Times New Roman"/>
                <a:cs typeface="Times New Roman"/>
                <a:sym typeface="Times New Roman"/>
              </a:rPr>
              <a:t>And DataBase contains the images which are extracted from the ML model and will be responding to the ML model when it requests.</a:t>
            </a:r>
            <a:endParaRPr sz="2000">
              <a:solidFill>
                <a:srgbClr val="0033CC"/>
              </a:solidFill>
              <a:highlight>
                <a:srgbClr val="FFFFFF"/>
              </a:highlight>
              <a:latin typeface="Times New Roman"/>
              <a:ea typeface="Times New Roman"/>
              <a:cs typeface="Times New Roman"/>
              <a:sym typeface="Times New Roman"/>
            </a:endParaRPr>
          </a:p>
          <a:p>
            <a:pPr indent="0" lvl="0" marL="0" marR="0" rtl="0" algn="just">
              <a:spcBef>
                <a:spcPts val="480"/>
              </a:spcBef>
              <a:spcAft>
                <a:spcPts val="0"/>
              </a:spcAft>
              <a:buNone/>
            </a:pPr>
            <a:r>
              <a:t/>
            </a:r>
            <a:endParaRPr sz="2000">
              <a:solidFill>
                <a:srgbClr val="0033CC"/>
              </a:solidFill>
              <a:highlight>
                <a:srgbClr val="FFFFFF"/>
              </a:highlight>
              <a:latin typeface="Roboto"/>
              <a:ea typeface="Roboto"/>
              <a:cs typeface="Roboto"/>
              <a:sym typeface="Roboto"/>
            </a:endParaRPr>
          </a:p>
          <a:p>
            <a:pPr indent="0" lvl="0" marL="0" marR="0" rtl="0" algn="just">
              <a:spcBef>
                <a:spcPts val="480"/>
              </a:spcBef>
              <a:spcAft>
                <a:spcPts val="0"/>
              </a:spcAft>
              <a:buNone/>
            </a:pPr>
            <a:r>
              <a:t/>
            </a:r>
            <a:endParaRPr sz="2700">
              <a:solidFill>
                <a:srgbClr val="0033CC"/>
              </a:solidFill>
              <a:latin typeface="Times New Roman"/>
              <a:ea typeface="Times New Roman"/>
              <a:cs typeface="Times New Roman"/>
              <a:sym typeface="Times New Roman"/>
            </a:endParaRPr>
          </a:p>
        </p:txBody>
      </p:sp>
      <p:pic>
        <p:nvPicPr>
          <p:cNvPr id="146" name="Google Shape;146;g21d6b0e6340_3_15"/>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47" name="Google Shape;147;g21d6b0e6340_3_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600"/>
              <a:t>Nikita_Nikhil_Titeersha_Vaishnavi</a:t>
            </a:r>
            <a:endParaRPr sz="1600"/>
          </a:p>
        </p:txBody>
      </p:sp>
      <p:sp>
        <p:nvSpPr>
          <p:cNvPr id="148" name="Google Shape;148;g21d6b0e6340_3_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g21d6b0e6340_3_15"/>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Design Constraints and Assumptions</a:t>
            </a:r>
            <a:endParaRPr sz="2400">
              <a:solidFill>
                <a:schemeClr val="dk1"/>
              </a:solidFill>
              <a:latin typeface="Times New Roman"/>
              <a:ea typeface="Times New Roman"/>
              <a:cs typeface="Times New Roman"/>
              <a:sym typeface="Times New Roman"/>
            </a:endParaRPr>
          </a:p>
        </p:txBody>
      </p:sp>
      <p:sp>
        <p:nvSpPr>
          <p:cNvPr id="156" name="Google Shape;156;p5"/>
          <p:cNvSpPr txBox="1"/>
          <p:nvPr/>
        </p:nvSpPr>
        <p:spPr>
          <a:xfrm>
            <a:off x="338575" y="1683525"/>
            <a:ext cx="11343600" cy="4361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lang="en-US" sz="2200">
                <a:solidFill>
                  <a:srgbClr val="0033CC"/>
                </a:solidFill>
                <a:latin typeface="Times New Roman"/>
                <a:ea typeface="Times New Roman"/>
                <a:cs typeface="Times New Roman"/>
                <a:sym typeface="Times New Roman"/>
              </a:rPr>
              <a:t>There is no Design Constraint .</a:t>
            </a:r>
            <a:endParaRPr sz="2200">
              <a:solidFill>
                <a:srgbClr val="0033CC"/>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2200">
                <a:solidFill>
                  <a:srgbClr val="0033CC"/>
                </a:solidFill>
                <a:latin typeface="Times New Roman"/>
                <a:ea typeface="Times New Roman"/>
                <a:cs typeface="Times New Roman"/>
                <a:sym typeface="Times New Roman"/>
              </a:rPr>
              <a:t>But Assumptions to be made are :-</a:t>
            </a:r>
            <a:endParaRPr sz="2200">
              <a:solidFill>
                <a:srgbClr val="0033CC"/>
              </a:solidFill>
              <a:latin typeface="Times New Roman"/>
              <a:ea typeface="Times New Roman"/>
              <a:cs typeface="Times New Roman"/>
              <a:sym typeface="Times New Roman"/>
            </a:endParaRPr>
          </a:p>
          <a:p>
            <a:pPr indent="-368300" lvl="0" marL="457200" rtl="0" algn="l">
              <a:lnSpc>
                <a:spcPct val="115000"/>
              </a:lnSpc>
              <a:spcBef>
                <a:spcPts val="1200"/>
              </a:spcBef>
              <a:spcAft>
                <a:spcPts val="0"/>
              </a:spcAft>
              <a:buClr>
                <a:srgbClr val="0033CC"/>
              </a:buClr>
              <a:buSzPts val="2200"/>
              <a:buFont typeface="Times New Roman"/>
              <a:buChar char="●"/>
            </a:pPr>
            <a:r>
              <a:rPr lang="en-US" sz="2200">
                <a:solidFill>
                  <a:srgbClr val="0033CC"/>
                </a:solidFill>
                <a:latin typeface="Times New Roman"/>
                <a:ea typeface="Times New Roman"/>
                <a:cs typeface="Times New Roman"/>
                <a:sym typeface="Times New Roman"/>
              </a:rPr>
              <a:t>User will be uploading the photo which contains atleast one human face.</a:t>
            </a:r>
            <a:endParaRPr sz="2200">
              <a:solidFill>
                <a:srgbClr val="0033CC"/>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0033CC"/>
              </a:buClr>
              <a:buSzPts val="2200"/>
              <a:buFont typeface="Times New Roman"/>
              <a:buChar char="●"/>
            </a:pPr>
            <a:r>
              <a:rPr lang="en-US" sz="2200">
                <a:solidFill>
                  <a:srgbClr val="0033CC"/>
                </a:solidFill>
                <a:latin typeface="Times New Roman"/>
                <a:ea typeface="Times New Roman"/>
                <a:cs typeface="Times New Roman"/>
                <a:sym typeface="Times New Roman"/>
              </a:rPr>
              <a:t>The output may not be accurate.</a:t>
            </a:r>
            <a:endParaRPr sz="2200">
              <a:solidFill>
                <a:srgbClr val="0033CC"/>
              </a:solidFill>
              <a:latin typeface="Times New Roman"/>
              <a:ea typeface="Times New Roman"/>
              <a:cs typeface="Times New Roman"/>
              <a:sym typeface="Times New Roman"/>
            </a:endParaRPr>
          </a:p>
        </p:txBody>
      </p:sp>
      <p:pic>
        <p:nvPicPr>
          <p:cNvPr id="157" name="Google Shape;157;p5"/>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58" name="Google Shape;15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600"/>
              <a:t>Nikita_Nikhil_Titeersha_Vaishnavi</a:t>
            </a:r>
            <a:endParaRPr sz="1600"/>
          </a:p>
        </p:txBody>
      </p:sp>
      <p:sp>
        <p:nvSpPr>
          <p:cNvPr id="159" name="Google Shape;15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5"/>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6" name="Google Shape;166;p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Proposed Methodology / Approach</a:t>
            </a:r>
            <a:endParaRPr sz="2400">
              <a:solidFill>
                <a:schemeClr val="dk1"/>
              </a:solidFill>
              <a:latin typeface="Times New Roman"/>
              <a:ea typeface="Times New Roman"/>
              <a:cs typeface="Times New Roman"/>
              <a:sym typeface="Times New Roman"/>
            </a:endParaRPr>
          </a:p>
        </p:txBody>
      </p:sp>
      <p:sp>
        <p:nvSpPr>
          <p:cNvPr id="167" name="Google Shape;167;p6"/>
          <p:cNvSpPr txBox="1"/>
          <p:nvPr/>
        </p:nvSpPr>
        <p:spPr>
          <a:xfrm>
            <a:off x="1082025" y="1943925"/>
            <a:ext cx="9723000" cy="4274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400"/>
              </a:spcAft>
              <a:buClr>
                <a:schemeClr val="dk1"/>
              </a:buClr>
              <a:buSzPts val="1100"/>
              <a:buFont typeface="Arial"/>
              <a:buNone/>
            </a:pPr>
            <a:r>
              <a:t/>
            </a:r>
            <a:endParaRPr/>
          </a:p>
        </p:txBody>
      </p:sp>
      <p:pic>
        <p:nvPicPr>
          <p:cNvPr id="168" name="Google Shape;168;p6"/>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69" name="Google Shape;16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600"/>
              <a:t>Nikita_Nikhil_Titeersha_Vaishnavi</a:t>
            </a:r>
            <a:endParaRPr sz="1600"/>
          </a:p>
        </p:txBody>
      </p:sp>
      <p:sp>
        <p:nvSpPr>
          <p:cNvPr id="170" name="Google Shape;17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6"/>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sp>
        <p:nvSpPr>
          <p:cNvPr id="172" name="Google Shape;172;p6"/>
          <p:cNvSpPr txBox="1"/>
          <p:nvPr/>
        </p:nvSpPr>
        <p:spPr>
          <a:xfrm>
            <a:off x="1325875" y="2087875"/>
            <a:ext cx="2712600" cy="608100"/>
          </a:xfrm>
          <a:prstGeom prst="rect">
            <a:avLst/>
          </a:prstGeom>
          <a:noFill/>
          <a:ln>
            <a:noFill/>
          </a:ln>
        </p:spPr>
        <p:txBody>
          <a:bodyPr anchorCtr="0" anchor="ctr" bIns="91425" lIns="91425" spcFirstLastPara="1" rIns="91425" wrap="square" tIns="91425">
            <a:spAutoFit/>
          </a:bodyPr>
          <a:lstStyle/>
          <a:p>
            <a:pPr indent="0" lvl="0" marL="0" rtl="0" algn="l">
              <a:lnSpc>
                <a:spcPct val="125000"/>
              </a:lnSpc>
              <a:spcBef>
                <a:spcPts val="1800"/>
              </a:spcBef>
              <a:spcAft>
                <a:spcPts val="400"/>
              </a:spcAft>
              <a:buClr>
                <a:schemeClr val="dk1"/>
              </a:buClr>
              <a:buSzPts val="1100"/>
              <a:buFont typeface="Arial"/>
              <a:buNone/>
            </a:pPr>
            <a:r>
              <a:rPr b="1" lang="en-US" sz="2750">
                <a:solidFill>
                  <a:schemeClr val="dk1"/>
                </a:solidFill>
                <a:latin typeface="Times New Roman"/>
                <a:ea typeface="Times New Roman"/>
                <a:cs typeface="Times New Roman"/>
                <a:sym typeface="Times New Roman"/>
              </a:rPr>
              <a:t>Iterative Model</a:t>
            </a:r>
            <a:endParaRPr>
              <a:latin typeface="Calibri"/>
              <a:ea typeface="Calibri"/>
              <a:cs typeface="Calibri"/>
              <a:sym typeface="Calibri"/>
            </a:endParaRPr>
          </a:p>
        </p:txBody>
      </p:sp>
      <p:sp>
        <p:nvSpPr>
          <p:cNvPr id="173" name="Google Shape;173;p6"/>
          <p:cNvSpPr txBox="1"/>
          <p:nvPr/>
        </p:nvSpPr>
        <p:spPr>
          <a:xfrm>
            <a:off x="1432550" y="4648200"/>
            <a:ext cx="9098400" cy="1416000"/>
          </a:xfrm>
          <a:prstGeom prst="rect">
            <a:avLst/>
          </a:prstGeom>
          <a:noFill/>
          <a:ln>
            <a:noFill/>
          </a:ln>
        </p:spPr>
        <p:txBody>
          <a:bodyPr anchorCtr="0" anchor="ctr" bIns="91425" lIns="91425" spcFirstLastPara="1" rIns="91425" wrap="square" tIns="91425">
            <a:spAutoFit/>
          </a:bodyPr>
          <a:lstStyle/>
          <a:p>
            <a:pPr indent="0" lvl="0" marL="0" rtl="0" algn="just">
              <a:spcBef>
                <a:spcPts val="480"/>
              </a:spcBef>
              <a:spcAft>
                <a:spcPts val="0"/>
              </a:spcAft>
              <a:buClr>
                <a:schemeClr val="dk1"/>
              </a:buClr>
              <a:buFont typeface="Arial"/>
              <a:buNone/>
            </a:pPr>
            <a:r>
              <a:rPr lang="en-US" sz="2000">
                <a:solidFill>
                  <a:srgbClr val="0033CC"/>
                </a:solidFill>
                <a:highlight>
                  <a:schemeClr val="lt1"/>
                </a:highlight>
                <a:latin typeface="Times New Roman"/>
                <a:ea typeface="Times New Roman"/>
                <a:cs typeface="Times New Roman"/>
                <a:sym typeface="Times New Roman"/>
              </a:rPr>
              <a:t>Iterative process starts with a simple implementation of a subset of the software requirements and iteratively enhances the evolving versions until the full system is implemented. At each iteration, design modifications are made and new functional capabilities are added.</a:t>
            </a:r>
            <a:endParaRPr>
              <a:latin typeface="Calibri"/>
              <a:ea typeface="Calibri"/>
              <a:cs typeface="Calibri"/>
              <a:sym typeface="Calibri"/>
            </a:endParaRPr>
          </a:p>
        </p:txBody>
      </p:sp>
      <p:pic>
        <p:nvPicPr>
          <p:cNvPr id="174" name="Google Shape;174;p6"/>
          <p:cNvPicPr preferRelativeResize="0"/>
          <p:nvPr/>
        </p:nvPicPr>
        <p:blipFill>
          <a:blip r:embed="rId4">
            <a:alphaModFix/>
          </a:blip>
          <a:stretch>
            <a:fillRect/>
          </a:stretch>
        </p:blipFill>
        <p:spPr>
          <a:xfrm>
            <a:off x="4038600" y="2057400"/>
            <a:ext cx="7178051" cy="27768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2bdfdf16cd_0_1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g22bdfdf16cd_0_1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imes New Roman"/>
                <a:ea typeface="Times New Roman"/>
                <a:cs typeface="Times New Roman"/>
                <a:sym typeface="Times New Roman"/>
              </a:rPr>
              <a:t>Proposed</a:t>
            </a:r>
            <a:r>
              <a:rPr lang="en-US" sz="2400">
                <a:solidFill>
                  <a:srgbClr val="FF0000"/>
                </a:solidFill>
                <a:latin typeface="Times New Roman"/>
                <a:ea typeface="Times New Roman"/>
                <a:cs typeface="Times New Roman"/>
                <a:sym typeface="Times New Roman"/>
              </a:rPr>
              <a:t> Approach </a:t>
            </a:r>
            <a:endParaRPr sz="1400">
              <a:solidFill>
                <a:srgbClr val="000000"/>
              </a:solidFill>
              <a:latin typeface="Times New Roman"/>
              <a:ea typeface="Times New Roman"/>
              <a:cs typeface="Times New Roman"/>
              <a:sym typeface="Times New Roman"/>
            </a:endParaRPr>
          </a:p>
        </p:txBody>
      </p:sp>
      <p:sp>
        <p:nvSpPr>
          <p:cNvPr id="181" name="Google Shape;181;g22bdfdf16cd_0_10"/>
          <p:cNvSpPr txBox="1"/>
          <p:nvPr/>
        </p:nvSpPr>
        <p:spPr>
          <a:xfrm>
            <a:off x="858225" y="1897950"/>
            <a:ext cx="10643400" cy="3955800"/>
          </a:xfrm>
          <a:prstGeom prst="rect">
            <a:avLst/>
          </a:prstGeom>
          <a:noFill/>
          <a:ln>
            <a:noFill/>
          </a:ln>
        </p:spPr>
        <p:txBody>
          <a:bodyPr anchorCtr="0" anchor="ctr" bIns="45700" lIns="91425" spcFirstLastPara="1" rIns="91425" wrap="square" tIns="45700">
            <a:noAutofit/>
          </a:bodyPr>
          <a:lstStyle/>
          <a:p>
            <a:pPr indent="457200" lvl="0" marL="0" rtl="0" algn="just">
              <a:spcBef>
                <a:spcPts val="480"/>
              </a:spcBef>
              <a:spcAft>
                <a:spcPts val="0"/>
              </a:spcAft>
              <a:buNone/>
            </a:pPr>
            <a:r>
              <a:t/>
            </a:r>
            <a:endParaRPr sz="2000">
              <a:solidFill>
                <a:srgbClr val="0033CC"/>
              </a:solidFill>
              <a:latin typeface="Times New Roman"/>
              <a:ea typeface="Times New Roman"/>
              <a:cs typeface="Times New Roman"/>
              <a:sym typeface="Times New Roman"/>
            </a:endParaRPr>
          </a:p>
          <a:p>
            <a:pPr indent="457200" lvl="0" marL="0" rtl="0" algn="just">
              <a:spcBef>
                <a:spcPts val="480"/>
              </a:spcBef>
              <a:spcAft>
                <a:spcPts val="0"/>
              </a:spcAft>
              <a:buNone/>
            </a:pPr>
            <a:r>
              <a:t/>
            </a:r>
            <a:endParaRPr sz="2000">
              <a:solidFill>
                <a:srgbClr val="0033CC"/>
              </a:solidFill>
              <a:latin typeface="Times New Roman"/>
              <a:ea typeface="Times New Roman"/>
              <a:cs typeface="Times New Roman"/>
              <a:sym typeface="Times New Roman"/>
            </a:endParaRPr>
          </a:p>
          <a:p>
            <a:pPr indent="457200" lvl="0" marL="0" rtl="0" algn="just">
              <a:spcBef>
                <a:spcPts val="480"/>
              </a:spcBef>
              <a:spcAft>
                <a:spcPts val="0"/>
              </a:spcAft>
              <a:buNone/>
            </a:pPr>
            <a:r>
              <a:rPr lang="en-US" sz="2000">
                <a:solidFill>
                  <a:srgbClr val="0033CC"/>
                </a:solidFill>
                <a:latin typeface="Times New Roman"/>
                <a:ea typeface="Times New Roman"/>
                <a:cs typeface="Times New Roman"/>
                <a:sym typeface="Times New Roman"/>
              </a:rPr>
              <a:t>Benefits of this approach :</a:t>
            </a:r>
            <a:endParaRPr sz="2000">
              <a:solidFill>
                <a:srgbClr val="0033CC"/>
              </a:solidFill>
              <a:latin typeface="Times New Roman"/>
              <a:ea typeface="Times New Roman"/>
              <a:cs typeface="Times New Roman"/>
              <a:sym typeface="Times New Roman"/>
            </a:endParaRPr>
          </a:p>
          <a:p>
            <a:pPr indent="0" lvl="0" marL="0" rtl="0" algn="just">
              <a:spcBef>
                <a:spcPts val="480"/>
              </a:spcBef>
              <a:spcAft>
                <a:spcPts val="0"/>
              </a:spcAft>
              <a:buNone/>
            </a:pPr>
            <a:r>
              <a:t/>
            </a:r>
            <a:endParaRPr sz="2000">
              <a:solidFill>
                <a:srgbClr val="0033CC"/>
              </a:solidFill>
              <a:highlight>
                <a:srgbClr val="FFFFFF"/>
              </a:highlight>
              <a:latin typeface="Times New Roman"/>
              <a:ea typeface="Times New Roman"/>
              <a:cs typeface="Times New Roman"/>
              <a:sym typeface="Times New Roman"/>
            </a:endParaRPr>
          </a:p>
          <a:p>
            <a:pPr indent="0" lvl="0" marL="914400" rtl="0" algn="just">
              <a:spcBef>
                <a:spcPts val="480"/>
              </a:spcBef>
              <a:spcAft>
                <a:spcPts val="0"/>
              </a:spcAft>
              <a:buNone/>
            </a:pPr>
            <a:r>
              <a:rPr lang="en-US" sz="2000">
                <a:solidFill>
                  <a:srgbClr val="0033CC"/>
                </a:solidFill>
                <a:highlight>
                  <a:srgbClr val="FFFFFF"/>
                </a:highlight>
                <a:latin typeface="Times New Roman"/>
                <a:ea typeface="Times New Roman"/>
                <a:cs typeface="Times New Roman"/>
                <a:sym typeface="Times New Roman"/>
              </a:rPr>
              <a:t> </a:t>
            </a:r>
            <a:endParaRPr sz="2000">
              <a:solidFill>
                <a:srgbClr val="0033CC"/>
              </a:solidFill>
              <a:highlight>
                <a:srgbClr val="FFFFFF"/>
              </a:highlight>
              <a:latin typeface="Times New Roman"/>
              <a:ea typeface="Times New Roman"/>
              <a:cs typeface="Times New Roman"/>
              <a:sym typeface="Times New Roman"/>
            </a:endParaRPr>
          </a:p>
          <a:p>
            <a:pPr indent="-355600" lvl="0" marL="914400" rtl="0" algn="l">
              <a:lnSpc>
                <a:spcPct val="150000"/>
              </a:lnSpc>
              <a:spcBef>
                <a:spcPts val="0"/>
              </a:spcBef>
              <a:spcAft>
                <a:spcPts val="0"/>
              </a:spcAft>
              <a:buClr>
                <a:srgbClr val="0033CC"/>
              </a:buClr>
              <a:buSzPts val="2000"/>
              <a:buFont typeface="Times New Roman"/>
              <a:buChar char="●"/>
            </a:pPr>
            <a:r>
              <a:rPr lang="en-US" sz="2000">
                <a:solidFill>
                  <a:srgbClr val="0033CC"/>
                </a:solidFill>
                <a:latin typeface="Times New Roman"/>
                <a:ea typeface="Times New Roman"/>
                <a:cs typeface="Times New Roman"/>
                <a:sym typeface="Times New Roman"/>
              </a:rPr>
              <a:t>Progress can be measured.</a:t>
            </a:r>
            <a:endParaRPr sz="2000">
              <a:solidFill>
                <a:srgbClr val="0033CC"/>
              </a:solidFill>
              <a:latin typeface="Times New Roman"/>
              <a:ea typeface="Times New Roman"/>
              <a:cs typeface="Times New Roman"/>
              <a:sym typeface="Times New Roman"/>
            </a:endParaRPr>
          </a:p>
          <a:p>
            <a:pPr indent="-355600" lvl="0" marL="914400" rtl="0" algn="l">
              <a:lnSpc>
                <a:spcPct val="150000"/>
              </a:lnSpc>
              <a:spcBef>
                <a:spcPts val="0"/>
              </a:spcBef>
              <a:spcAft>
                <a:spcPts val="0"/>
              </a:spcAft>
              <a:buClr>
                <a:srgbClr val="0033CC"/>
              </a:buClr>
              <a:buSzPts val="2000"/>
              <a:buFont typeface="Times New Roman"/>
              <a:buChar char="●"/>
            </a:pPr>
            <a:r>
              <a:rPr lang="en-US" sz="2000">
                <a:solidFill>
                  <a:srgbClr val="0033CC"/>
                </a:solidFill>
                <a:latin typeface="Times New Roman"/>
                <a:ea typeface="Times New Roman"/>
                <a:cs typeface="Times New Roman"/>
                <a:sym typeface="Times New Roman"/>
              </a:rPr>
              <a:t>Some working functionality can be developed quickly and early in the life cycle.</a:t>
            </a:r>
            <a:endParaRPr sz="2000">
              <a:solidFill>
                <a:srgbClr val="0033CC"/>
              </a:solidFill>
              <a:latin typeface="Times New Roman"/>
              <a:ea typeface="Times New Roman"/>
              <a:cs typeface="Times New Roman"/>
              <a:sym typeface="Times New Roman"/>
            </a:endParaRPr>
          </a:p>
          <a:p>
            <a:pPr indent="-355600" lvl="0" marL="914400" rtl="0" algn="l">
              <a:lnSpc>
                <a:spcPct val="150000"/>
              </a:lnSpc>
              <a:spcBef>
                <a:spcPts val="0"/>
              </a:spcBef>
              <a:spcAft>
                <a:spcPts val="0"/>
              </a:spcAft>
              <a:buClr>
                <a:srgbClr val="0033CC"/>
              </a:buClr>
              <a:buSzPts val="2000"/>
              <a:buFont typeface="Times New Roman"/>
              <a:buChar char="●"/>
            </a:pPr>
            <a:r>
              <a:rPr lang="en-US" sz="2000">
                <a:solidFill>
                  <a:srgbClr val="0033CC"/>
                </a:solidFill>
                <a:latin typeface="Times New Roman"/>
                <a:ea typeface="Times New Roman"/>
                <a:cs typeface="Times New Roman"/>
                <a:sym typeface="Times New Roman"/>
              </a:rPr>
              <a:t>Less costly to change the scope/requirements.</a:t>
            </a:r>
            <a:endParaRPr sz="2000">
              <a:solidFill>
                <a:srgbClr val="0033CC"/>
              </a:solidFill>
              <a:latin typeface="Times New Roman"/>
              <a:ea typeface="Times New Roman"/>
              <a:cs typeface="Times New Roman"/>
              <a:sym typeface="Times New Roman"/>
            </a:endParaRPr>
          </a:p>
          <a:p>
            <a:pPr indent="-355600" lvl="0" marL="914400" rtl="0" algn="just">
              <a:spcBef>
                <a:spcPts val="0"/>
              </a:spcBef>
              <a:spcAft>
                <a:spcPts val="0"/>
              </a:spcAft>
              <a:buClr>
                <a:srgbClr val="0033CC"/>
              </a:buClr>
              <a:buSzPts val="2000"/>
              <a:buFont typeface="Times New Roman"/>
              <a:buChar char="●"/>
            </a:pPr>
            <a:r>
              <a:rPr lang="en-US" sz="2000">
                <a:solidFill>
                  <a:srgbClr val="0033CC"/>
                </a:solidFill>
                <a:highlight>
                  <a:srgbClr val="FFFFFF"/>
                </a:highlight>
                <a:latin typeface="Times New Roman"/>
                <a:ea typeface="Times New Roman"/>
                <a:cs typeface="Times New Roman"/>
                <a:sym typeface="Times New Roman"/>
              </a:rPr>
              <a:t>Easier to manage risk</a:t>
            </a:r>
            <a:endParaRPr sz="2000">
              <a:solidFill>
                <a:srgbClr val="0033CC"/>
              </a:solidFill>
              <a:highlight>
                <a:srgbClr val="FFFFFF"/>
              </a:highlight>
              <a:latin typeface="Times New Roman"/>
              <a:ea typeface="Times New Roman"/>
              <a:cs typeface="Times New Roman"/>
              <a:sym typeface="Times New Roman"/>
            </a:endParaRPr>
          </a:p>
          <a:p>
            <a:pPr indent="0" lvl="0" marL="914400" rtl="0" algn="just">
              <a:spcBef>
                <a:spcPts val="48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a:p>
            <a:pPr indent="0" lvl="0" marL="914400" rtl="0" algn="just">
              <a:spcBef>
                <a:spcPts val="480"/>
              </a:spcBef>
              <a:spcAft>
                <a:spcPts val="0"/>
              </a:spcAft>
              <a:buNone/>
            </a:pPr>
            <a:r>
              <a:t/>
            </a:r>
            <a:endParaRPr sz="2000">
              <a:solidFill>
                <a:schemeClr val="dk1"/>
              </a:solidFill>
              <a:highlight>
                <a:srgbClr val="FFFFFF"/>
              </a:highlight>
              <a:latin typeface="Times New Roman"/>
              <a:ea typeface="Times New Roman"/>
              <a:cs typeface="Times New Roman"/>
              <a:sym typeface="Times New Roman"/>
            </a:endParaRPr>
          </a:p>
          <a:p>
            <a:pPr indent="0" lvl="0" marL="0" rtl="0" algn="l">
              <a:spcBef>
                <a:spcPts val="480"/>
              </a:spcBef>
              <a:spcAft>
                <a:spcPts val="0"/>
              </a:spcAft>
              <a:buClr>
                <a:schemeClr val="dk1"/>
              </a:buClr>
              <a:buFont typeface="Arial"/>
              <a:buNone/>
            </a:pPr>
            <a:r>
              <a:t/>
            </a:r>
            <a:endParaRPr sz="2000">
              <a:solidFill>
                <a:schemeClr val="dk1"/>
              </a:solidFill>
              <a:latin typeface="Times New Roman"/>
              <a:ea typeface="Times New Roman"/>
              <a:cs typeface="Times New Roman"/>
              <a:sym typeface="Times New Roman"/>
            </a:endParaRPr>
          </a:p>
          <a:p>
            <a:pPr indent="0" lvl="0" marL="457200" rtl="0" algn="just">
              <a:spcBef>
                <a:spcPts val="480"/>
              </a:spcBef>
              <a:spcAft>
                <a:spcPts val="0"/>
              </a:spcAft>
              <a:buClr>
                <a:schemeClr val="dk1"/>
              </a:buClr>
              <a:buFont typeface="Arial"/>
              <a:buNone/>
            </a:pPr>
            <a:r>
              <a:t/>
            </a:r>
            <a:endParaRPr sz="2000">
              <a:solidFill>
                <a:schemeClr val="dk1"/>
              </a:solidFill>
              <a:latin typeface="Times New Roman"/>
              <a:ea typeface="Times New Roman"/>
              <a:cs typeface="Times New Roman"/>
              <a:sym typeface="Times New Roman"/>
            </a:endParaRPr>
          </a:p>
        </p:txBody>
      </p:sp>
      <p:pic>
        <p:nvPicPr>
          <p:cNvPr id="182" name="Google Shape;182;g22bdfdf16cd_0_10"/>
          <p:cNvPicPr preferRelativeResize="0"/>
          <p:nvPr/>
        </p:nvPicPr>
        <p:blipFill rotWithShape="1">
          <a:blip r:embed="rId3">
            <a:alphaModFix/>
          </a:blip>
          <a:srcRect b="0" l="0" r="0" t="0"/>
          <a:stretch/>
        </p:blipFill>
        <p:spPr>
          <a:xfrm>
            <a:off x="10896601" y="0"/>
            <a:ext cx="1295399" cy="1025106"/>
          </a:xfrm>
          <a:prstGeom prst="rect">
            <a:avLst/>
          </a:prstGeom>
          <a:noFill/>
          <a:ln>
            <a:noFill/>
          </a:ln>
        </p:spPr>
      </p:pic>
      <p:sp>
        <p:nvSpPr>
          <p:cNvPr id="183" name="Google Shape;183;g22bdfdf16cd_0_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600"/>
              <a:t>Nikita_Nikhil_Titeersha_Vaishnavi</a:t>
            </a:r>
            <a:endParaRPr sz="1600"/>
          </a:p>
        </p:txBody>
      </p:sp>
      <p:sp>
        <p:nvSpPr>
          <p:cNvPr id="184" name="Google Shape;184;g22bdfdf16cd_0_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5" name="Google Shape;185;g22bdfdf16cd_0_10"/>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1200">
                <a:solidFill>
                  <a:srgbClr val="888888"/>
                </a:solidFill>
              </a:rPr>
              <a:t>An Entity to a 3d model Prototyping from a Photo</a:t>
            </a:r>
            <a:endParaRPr sz="1200">
              <a:solidFill>
                <a:srgbClr val="88888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2023-02-02T07:40:50Z</dcterms:created>
  <dc:creator>Microsoft account</dc:creator>
</cp:coreProperties>
</file>