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60" r:id="rId5"/>
    <p:sldId id="270" r:id="rId6"/>
    <p:sldId id="259" r:id="rId7"/>
    <p:sldId id="262" r:id="rId8"/>
    <p:sldId id="269" r:id="rId9"/>
    <p:sldId id="274" r:id="rId10"/>
    <p:sldId id="275" r:id="rId11"/>
    <p:sldId id="276" r:id="rId12"/>
    <p:sldId id="277" r:id="rId13"/>
    <p:sldId id="279" r:id="rId14"/>
    <p:sldId id="280" r:id="rId15"/>
    <p:sldId id="268" r:id="rId1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96"/>
  </p:normalViewPr>
  <p:slideViewPr>
    <p:cSldViewPr>
      <p:cViewPr varScale="1">
        <p:scale>
          <a:sx n="107" d="100"/>
          <a:sy n="107" d="100"/>
        </p:scale>
        <p:origin x="714"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6DB0726-DAF4-DB4F-9B01-4415B27B467B}" type="datetimeFigureOut">
              <a:rPr lang="en-US" smtClean="0"/>
              <a:t>10/8/2023</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1BED1462-B0FE-7E41-A7C0-C53E0101BF03}" type="slidenum">
              <a:rPr lang="en-US" smtClean="0"/>
              <a:t>‹#›</a:t>
            </a:fld>
            <a:endParaRPr lang="en-US"/>
          </a:p>
        </p:txBody>
      </p:sp>
    </p:spTree>
    <p:extLst>
      <p:ext uri="{BB962C8B-B14F-4D97-AF65-F5344CB8AC3E}">
        <p14:creationId xmlns:p14="http://schemas.microsoft.com/office/powerpoint/2010/main" val="108292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ED1462-B0FE-7E41-A7C0-C53E0101BF03}" type="slidenum">
              <a:rPr lang="en-US" smtClean="0"/>
              <a:t>3</a:t>
            </a:fld>
            <a:endParaRPr lang="en-US"/>
          </a:p>
        </p:txBody>
      </p:sp>
    </p:spTree>
    <p:extLst>
      <p:ext uri="{BB962C8B-B14F-4D97-AF65-F5344CB8AC3E}">
        <p14:creationId xmlns:p14="http://schemas.microsoft.com/office/powerpoint/2010/main" val="2836951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28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1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1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0449360" y="325800"/>
            <a:ext cx="1429255" cy="378719"/>
          </a:xfrm>
          <a:prstGeom prst="rect">
            <a:avLst/>
          </a:prstGeom>
        </p:spPr>
      </p:pic>
      <p:pic>
        <p:nvPicPr>
          <p:cNvPr id="17" name="bg object 17"/>
          <p:cNvPicPr/>
          <p:nvPr/>
        </p:nvPicPr>
        <p:blipFill>
          <a:blip r:embed="rId3" cstate="print"/>
          <a:stretch>
            <a:fillRect/>
          </a:stretch>
        </p:blipFill>
        <p:spPr>
          <a:xfrm>
            <a:off x="0" y="177840"/>
            <a:ext cx="1267199" cy="813959"/>
          </a:xfrm>
          <a:prstGeom prst="rect">
            <a:avLst/>
          </a:prstGeom>
        </p:spPr>
      </p:pic>
      <p:pic>
        <p:nvPicPr>
          <p:cNvPr id="18" name="bg object 18"/>
          <p:cNvPicPr/>
          <p:nvPr/>
        </p:nvPicPr>
        <p:blipFill>
          <a:blip r:embed="rId4" cstate="print"/>
          <a:stretch>
            <a:fillRect/>
          </a:stretch>
        </p:blipFill>
        <p:spPr>
          <a:xfrm>
            <a:off x="1251972" y="2097772"/>
            <a:ext cx="4558656" cy="3217177"/>
          </a:xfrm>
          <a:prstGeom prst="rect">
            <a:avLst/>
          </a:prstGeom>
        </p:spPr>
      </p:pic>
      <p:sp>
        <p:nvSpPr>
          <p:cNvPr id="2" name="Holder 2"/>
          <p:cNvSpPr>
            <a:spLocks noGrp="1"/>
          </p:cNvSpPr>
          <p:nvPr>
            <p:ph type="title"/>
          </p:nvPr>
        </p:nvSpPr>
        <p:spPr/>
        <p:txBody>
          <a:bodyPr lIns="0" tIns="0" rIns="0" bIns="0"/>
          <a:lstStyle>
            <a:lvl1pPr>
              <a:defRPr sz="28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0449360" y="325800"/>
            <a:ext cx="1429255" cy="378719"/>
          </a:xfrm>
          <a:prstGeom prst="rect">
            <a:avLst/>
          </a:prstGeom>
        </p:spPr>
      </p:pic>
      <p:pic>
        <p:nvPicPr>
          <p:cNvPr id="17" name="bg object 17"/>
          <p:cNvPicPr/>
          <p:nvPr/>
        </p:nvPicPr>
        <p:blipFill>
          <a:blip r:embed="rId3" cstate="print"/>
          <a:stretch>
            <a:fillRect/>
          </a:stretch>
        </p:blipFill>
        <p:spPr>
          <a:xfrm>
            <a:off x="0" y="177840"/>
            <a:ext cx="1267199" cy="813959"/>
          </a:xfrm>
          <a:prstGeom prst="rect">
            <a:avLst/>
          </a:prstGeom>
        </p:spPr>
      </p:pic>
      <p:pic>
        <p:nvPicPr>
          <p:cNvPr id="18" name="bg object 18"/>
          <p:cNvPicPr/>
          <p:nvPr/>
        </p:nvPicPr>
        <p:blipFill>
          <a:blip r:embed="rId4" cstate="print"/>
          <a:stretch>
            <a:fillRect/>
          </a:stretch>
        </p:blipFill>
        <p:spPr>
          <a:xfrm>
            <a:off x="519112" y="1336925"/>
            <a:ext cx="11153774" cy="3181349"/>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0449360" y="325800"/>
            <a:ext cx="1429255" cy="378719"/>
          </a:xfrm>
          <a:prstGeom prst="rect">
            <a:avLst/>
          </a:prstGeom>
        </p:spPr>
      </p:pic>
      <p:pic>
        <p:nvPicPr>
          <p:cNvPr id="17" name="bg object 17"/>
          <p:cNvPicPr/>
          <p:nvPr/>
        </p:nvPicPr>
        <p:blipFill>
          <a:blip r:embed="rId8" cstate="print"/>
          <a:stretch>
            <a:fillRect/>
          </a:stretch>
        </p:blipFill>
        <p:spPr>
          <a:xfrm>
            <a:off x="0" y="177840"/>
            <a:ext cx="1267199" cy="813959"/>
          </a:xfrm>
          <a:prstGeom prst="rect">
            <a:avLst/>
          </a:prstGeom>
        </p:spPr>
      </p:pic>
      <p:sp>
        <p:nvSpPr>
          <p:cNvPr id="2" name="Holder 2"/>
          <p:cNvSpPr>
            <a:spLocks noGrp="1"/>
          </p:cNvSpPr>
          <p:nvPr>
            <p:ph type="title"/>
          </p:nvPr>
        </p:nvSpPr>
        <p:spPr>
          <a:xfrm>
            <a:off x="1133345" y="760367"/>
            <a:ext cx="5881370" cy="574040"/>
          </a:xfrm>
          <a:prstGeom prst="rect">
            <a:avLst/>
          </a:prstGeom>
        </p:spPr>
        <p:txBody>
          <a:bodyPr wrap="square" lIns="0" tIns="0" rIns="0" bIns="0">
            <a:spAutoFit/>
          </a:bodyPr>
          <a:lstStyle>
            <a:lvl1pPr>
              <a:defRPr sz="28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646352" y="1581157"/>
            <a:ext cx="10899294" cy="4231640"/>
          </a:xfrm>
          <a:prstGeom prst="rect">
            <a:avLst/>
          </a:prstGeom>
        </p:spPr>
        <p:txBody>
          <a:bodyPr wrap="square" lIns="0" tIns="0" rIns="0" bIns="0">
            <a:spAutoFit/>
          </a:bodyPr>
          <a:lstStyle>
            <a:lvl1pPr>
              <a:defRPr sz="21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10/8/2023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1905000"/>
            <a:ext cx="8915400" cy="628377"/>
          </a:xfrm>
          <a:prstGeom prst="rect">
            <a:avLst/>
          </a:prstGeom>
        </p:spPr>
        <p:txBody>
          <a:bodyPr vert="horz" wrap="square" lIns="0" tIns="12700" rIns="0" bIns="0" rtlCol="0">
            <a:spAutoFit/>
          </a:bodyPr>
          <a:lstStyle/>
          <a:p>
            <a:pPr marL="12700" algn="ctr">
              <a:lnSpc>
                <a:spcPct val="100000"/>
              </a:lnSpc>
              <a:spcBef>
                <a:spcPts val="100"/>
              </a:spcBef>
              <a:tabLst>
                <a:tab pos="2285365" algn="l"/>
                <a:tab pos="3677920" algn="l"/>
              </a:tabLst>
            </a:pPr>
            <a:r>
              <a:rPr lang="en-US" sz="4000" spc="-10" dirty="0">
                <a:latin typeface="Times New Roman" panose="02020603050405020304" pitchFamily="18" charset="0"/>
                <a:cs typeface="Times New Roman" panose="02020603050405020304" pitchFamily="18" charset="0"/>
              </a:rPr>
              <a:t>Lending Club </a:t>
            </a:r>
            <a:r>
              <a:rPr sz="4000" dirty="0">
                <a:latin typeface="Times New Roman" panose="02020603050405020304" pitchFamily="18" charset="0"/>
                <a:cs typeface="Times New Roman" panose="02020603050405020304" pitchFamily="18" charset="0"/>
              </a:rPr>
              <a:t>Case</a:t>
            </a:r>
            <a:r>
              <a:rPr sz="4000" spc="-20"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Study</a:t>
            </a:r>
            <a:endParaRPr sz="40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4113212" y="4038600"/>
            <a:ext cx="3965575" cy="1360052"/>
          </a:xfrm>
          <a:prstGeom prst="rect">
            <a:avLst/>
          </a:prstGeom>
        </p:spPr>
        <p:txBody>
          <a:bodyPr vert="horz" wrap="square" lIns="0" tIns="12700" rIns="0" bIns="0" rtlCol="0">
            <a:spAutoFit/>
          </a:bodyPr>
          <a:lstStyle/>
          <a:p>
            <a:pPr marL="12700" algn="ctr">
              <a:lnSpc>
                <a:spcPts val="2630"/>
              </a:lnSpc>
              <a:spcBef>
                <a:spcPts val="100"/>
              </a:spcBef>
            </a:pPr>
            <a:r>
              <a:rPr sz="2200" b="1" dirty="0">
                <a:latin typeface="Times New Roman" panose="02020603050405020304" pitchFamily="18" charset="0"/>
                <a:cs typeface="Times New Roman" panose="02020603050405020304" pitchFamily="18" charset="0"/>
              </a:rPr>
              <a:t>Group</a:t>
            </a:r>
            <a:r>
              <a:rPr sz="2200" b="1" spc="-25" dirty="0">
                <a:latin typeface="Times New Roman" panose="02020603050405020304" pitchFamily="18" charset="0"/>
                <a:cs typeface="Times New Roman" panose="02020603050405020304" pitchFamily="18" charset="0"/>
              </a:rPr>
              <a:t> </a:t>
            </a:r>
            <a:r>
              <a:rPr sz="2200" b="1" spc="-10" dirty="0">
                <a:latin typeface="Times New Roman" panose="02020603050405020304" pitchFamily="18" charset="0"/>
                <a:cs typeface="Times New Roman" panose="02020603050405020304" pitchFamily="18" charset="0"/>
              </a:rPr>
              <a:t>Members:</a:t>
            </a:r>
            <a:endParaRPr lang="en-IN" sz="2200" b="1" spc="-10" dirty="0">
              <a:latin typeface="Times New Roman" panose="02020603050405020304" pitchFamily="18" charset="0"/>
              <a:cs typeface="Times New Roman" panose="02020603050405020304" pitchFamily="18" charset="0"/>
            </a:endParaRPr>
          </a:p>
          <a:p>
            <a:pPr marL="12700" algn="ctr">
              <a:lnSpc>
                <a:spcPts val="2630"/>
              </a:lnSpc>
              <a:spcBef>
                <a:spcPts val="100"/>
              </a:spcBef>
            </a:pPr>
            <a:endParaRPr lang="en-US" sz="2200" b="1" spc="-10" dirty="0">
              <a:latin typeface="Times New Roman" panose="02020603050405020304" pitchFamily="18" charset="0"/>
              <a:cs typeface="Times New Roman" panose="02020603050405020304" pitchFamily="18" charset="0"/>
            </a:endParaRPr>
          </a:p>
          <a:p>
            <a:pPr marL="355600" indent="-342900" algn="ctr">
              <a:lnSpc>
                <a:spcPts val="2630"/>
              </a:lnSpc>
              <a:spcBef>
                <a:spcPts val="100"/>
              </a:spcBef>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Nikita Patil </a:t>
            </a:r>
          </a:p>
          <a:p>
            <a:pPr marL="355600" indent="-342900" algn="ctr">
              <a:lnSpc>
                <a:spcPts val="2630"/>
              </a:lnSpc>
              <a:spcBef>
                <a:spcPts val="100"/>
              </a:spcBef>
              <a:buFont typeface="Arial" panose="020B0604020202020204" pitchFamily="34" charset="0"/>
              <a:buChar char="•"/>
            </a:pPr>
            <a:r>
              <a:rPr lang="en-US" sz="2000" dirty="0" err="1">
                <a:solidFill>
                  <a:schemeClr val="tx1"/>
                </a:solidFill>
                <a:latin typeface="Times New Roman" panose="02020603050405020304" pitchFamily="18" charset="0"/>
                <a:cs typeface="Times New Roman" panose="02020603050405020304" pitchFamily="18" charset="0"/>
              </a:rPr>
              <a:t>Modin</a:t>
            </a:r>
            <a:r>
              <a:rPr lang="en-US" sz="2000" dirty="0">
                <a:solidFill>
                  <a:schemeClr val="tx1"/>
                </a:solidFill>
                <a:latin typeface="Times New Roman" panose="02020603050405020304" pitchFamily="18" charset="0"/>
                <a:cs typeface="Times New Roman" panose="02020603050405020304" pitchFamily="18" charset="0"/>
              </a:rPr>
              <a:t> B Shaik</a:t>
            </a:r>
            <a:endParaRPr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31E0-856C-A813-6498-C9CC6E3AC61A}"/>
              </a:ext>
            </a:extLst>
          </p:cNvPr>
          <p:cNvSpPr>
            <a:spLocks noGrp="1"/>
          </p:cNvSpPr>
          <p:nvPr>
            <p:ph type="title"/>
          </p:nvPr>
        </p:nvSpPr>
        <p:spPr>
          <a:xfrm>
            <a:off x="1345600" y="914400"/>
            <a:ext cx="9627200" cy="457200"/>
          </a:xfrm>
        </p:spPr>
        <p:txBody>
          <a:bodyPr/>
          <a:lstStyle/>
          <a:p>
            <a:pPr algn="l"/>
            <a:r>
              <a:rPr lang="en-IN" sz="2400" spc="-10" dirty="0">
                <a:latin typeface="Times New Roman" panose="02020603050405020304" pitchFamily="18" charset="0"/>
                <a:cs typeface="Times New Roman" panose="02020603050405020304" pitchFamily="18" charset="0"/>
              </a:rPr>
              <a:t>Impact of Employment Length over </a:t>
            </a:r>
            <a:r>
              <a:rPr lang="en-US" sz="2400" b="1" i="0" dirty="0">
                <a:solidFill>
                  <a:srgbClr val="000000"/>
                </a:solidFill>
                <a:effectLst/>
                <a:latin typeface="Times New Roman" panose="02020603050405020304" pitchFamily="18" charset="0"/>
                <a:cs typeface="Times New Roman" panose="02020603050405020304" pitchFamily="18" charset="0"/>
              </a:rPr>
              <a:t>Loan Amount, Interest Rate and </a:t>
            </a:r>
            <a:r>
              <a:rPr lang="en-US" sz="2400" b="1" i="0" dirty="0" err="1">
                <a:solidFill>
                  <a:srgbClr val="000000"/>
                </a:solidFill>
                <a:effectLst/>
                <a:latin typeface="Times New Roman" panose="02020603050405020304" pitchFamily="18" charset="0"/>
                <a:cs typeface="Times New Roman" panose="02020603050405020304" pitchFamily="18" charset="0"/>
              </a:rPr>
              <a:t>Dti</a:t>
            </a:r>
            <a:br>
              <a:rPr lang="en-US" sz="2400" b="1" i="0" dirty="0">
                <a:solidFill>
                  <a:srgbClr val="000000"/>
                </a:solidFill>
                <a:effectLst/>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921A5F47-A273-75CB-DA8A-3DC9B2C3F578}"/>
              </a:ext>
            </a:extLst>
          </p:cNvPr>
          <p:cNvSpPr>
            <a:spLocks noGrp="1"/>
          </p:cNvSpPr>
          <p:nvPr>
            <p:ph type="body" idx="1"/>
          </p:nvPr>
        </p:nvSpPr>
        <p:spPr>
          <a:xfrm>
            <a:off x="7401260" y="1782396"/>
            <a:ext cx="4001846" cy="2329933"/>
          </a:xfrm>
        </p:spPr>
        <p:txBody>
          <a:bodyPr/>
          <a:lstStyle/>
          <a:p>
            <a:pPr algn="l">
              <a:lnSpc>
                <a:spcPct val="150000"/>
              </a:lnSpc>
            </a:pPr>
            <a:r>
              <a:rPr lang="en-US" sz="1400" b="1" i="0" dirty="0">
                <a:solidFill>
                  <a:srgbClr val="000000"/>
                </a:solidFill>
                <a:effectLst/>
                <a:latin typeface="Arial" panose="020B0604020202020204" pitchFamily="34" charset="0"/>
                <a:cs typeface="Arial" panose="020B0604020202020204" pitchFamily="34" charset="0"/>
              </a:rPr>
              <a:t>Observations:</a:t>
            </a:r>
          </a:p>
          <a:p>
            <a:pPr marL="285750" indent="-285750" algn="l">
              <a:buFont typeface="Wingdings" panose="05000000000000000000" pitchFamily="2" charset="2"/>
              <a:buChar char="v"/>
            </a:pPr>
            <a:r>
              <a:rPr lang="en-US" sz="1400" dirty="0">
                <a:solidFill>
                  <a:srgbClr val="000000"/>
                </a:solidFill>
                <a:latin typeface="Arial" panose="020B0604020202020204" pitchFamily="34" charset="0"/>
                <a:cs typeface="Arial" panose="020B0604020202020204" pitchFamily="34" charset="0"/>
              </a:rPr>
              <a:t>As the employment length increases loan amount increases so does the default rate</a:t>
            </a:r>
          </a:p>
          <a:p>
            <a:pPr marL="285750" indent="-285750" algn="l">
              <a:buFont typeface="Wingdings" panose="05000000000000000000" pitchFamily="2" charset="2"/>
              <a:buChar char="v"/>
            </a:pPr>
            <a:endParaRPr lang="en-US" sz="1400" dirty="0">
              <a:solidFill>
                <a:srgbClr val="000000"/>
              </a:solidFill>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v"/>
            </a:pPr>
            <a:r>
              <a:rPr lang="en-US" sz="1400" dirty="0">
                <a:solidFill>
                  <a:srgbClr val="000000"/>
                </a:solidFill>
                <a:latin typeface="Arial" panose="020B0604020202020204" pitchFamily="34" charset="0"/>
                <a:cs typeface="Arial" panose="020B0604020202020204" pitchFamily="34" charset="0"/>
              </a:rPr>
              <a:t>Interest rates looks similar for borrowers with all the employment lengths</a:t>
            </a:r>
          </a:p>
          <a:p>
            <a:pPr marL="285750" indent="-285750" algn="l">
              <a:buFont typeface="Wingdings" panose="05000000000000000000" pitchFamily="2" charset="2"/>
              <a:buChar char="v"/>
            </a:pPr>
            <a:endParaRPr lang="en-US" sz="1400" dirty="0">
              <a:solidFill>
                <a:srgbClr val="000000"/>
              </a:solidFill>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v"/>
            </a:pPr>
            <a:r>
              <a:rPr lang="en-US" sz="1400" dirty="0">
                <a:solidFill>
                  <a:srgbClr val="000000"/>
                </a:solidFill>
                <a:latin typeface="Arial" panose="020B0604020202020204" pitchFamily="34" charset="0"/>
                <a:cs typeface="Arial" panose="020B0604020202020204" pitchFamily="34" charset="0"/>
              </a:rPr>
              <a:t>DTI and Employment Length do not indicate any patterns about defaults.</a:t>
            </a:r>
          </a:p>
          <a:p>
            <a:pPr marL="285750" indent="-285750">
              <a:lnSpc>
                <a:spcPct val="150000"/>
              </a:lnSpc>
              <a:buFont typeface="Wingdings" panose="05000000000000000000" pitchFamily="2" charset="2"/>
              <a:buChar char="v"/>
            </a:pPr>
            <a:endParaRPr lang="en-IN" sz="14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E4DDF22C-83D2-4D06-05D2-81AC31F53C75}"/>
              </a:ext>
            </a:extLst>
          </p:cNvPr>
          <p:cNvPicPr>
            <a:picLocks noChangeAspect="1"/>
          </p:cNvPicPr>
          <p:nvPr/>
        </p:nvPicPr>
        <p:blipFill>
          <a:blip r:embed="rId2"/>
          <a:stretch>
            <a:fillRect/>
          </a:stretch>
        </p:blipFill>
        <p:spPr>
          <a:xfrm>
            <a:off x="-13447" y="1371601"/>
            <a:ext cx="7140559" cy="5486400"/>
          </a:xfrm>
          <a:prstGeom prst="rect">
            <a:avLst/>
          </a:prstGeom>
        </p:spPr>
      </p:pic>
    </p:spTree>
    <p:extLst>
      <p:ext uri="{BB962C8B-B14F-4D97-AF65-F5344CB8AC3E}">
        <p14:creationId xmlns:p14="http://schemas.microsoft.com/office/powerpoint/2010/main" val="1549705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31E0-856C-A813-6498-C9CC6E3AC61A}"/>
              </a:ext>
            </a:extLst>
          </p:cNvPr>
          <p:cNvSpPr>
            <a:spLocks noGrp="1"/>
          </p:cNvSpPr>
          <p:nvPr>
            <p:ph type="title"/>
          </p:nvPr>
        </p:nvSpPr>
        <p:spPr>
          <a:xfrm>
            <a:off x="1345600" y="914400"/>
            <a:ext cx="9627200" cy="738664"/>
          </a:xfrm>
        </p:spPr>
        <p:txBody>
          <a:bodyPr/>
          <a:lstStyle/>
          <a:p>
            <a:pPr algn="l"/>
            <a:r>
              <a:rPr lang="en-IN" sz="2400" spc="-10" dirty="0">
                <a:latin typeface="Times New Roman" panose="02020603050405020304" pitchFamily="18" charset="0"/>
                <a:cs typeface="Times New Roman" panose="02020603050405020304" pitchFamily="18" charset="0"/>
              </a:rPr>
              <a:t>Impact of Home Ownership over </a:t>
            </a:r>
            <a:r>
              <a:rPr lang="en-US" sz="2400" b="1" i="0" dirty="0">
                <a:solidFill>
                  <a:srgbClr val="000000"/>
                </a:solidFill>
                <a:effectLst/>
                <a:latin typeface="Times New Roman" panose="02020603050405020304" pitchFamily="18" charset="0"/>
                <a:cs typeface="Times New Roman" panose="02020603050405020304" pitchFamily="18" charset="0"/>
              </a:rPr>
              <a:t>Loan Amount, Interest Rate and </a:t>
            </a:r>
            <a:r>
              <a:rPr lang="en-US" sz="2400" b="1" i="0" dirty="0" err="1">
                <a:solidFill>
                  <a:srgbClr val="000000"/>
                </a:solidFill>
                <a:effectLst/>
                <a:latin typeface="Times New Roman" panose="02020603050405020304" pitchFamily="18" charset="0"/>
                <a:cs typeface="Times New Roman" panose="02020603050405020304" pitchFamily="18" charset="0"/>
              </a:rPr>
              <a:t>Dti</a:t>
            </a:r>
            <a:br>
              <a:rPr lang="en-US" sz="2400" b="1" i="0" dirty="0">
                <a:solidFill>
                  <a:srgbClr val="000000"/>
                </a:solidFill>
                <a:effectLst/>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921A5F47-A273-75CB-DA8A-3DC9B2C3F578}"/>
              </a:ext>
            </a:extLst>
          </p:cNvPr>
          <p:cNvSpPr>
            <a:spLocks noGrp="1"/>
          </p:cNvSpPr>
          <p:nvPr>
            <p:ph type="body" idx="1"/>
          </p:nvPr>
        </p:nvSpPr>
        <p:spPr>
          <a:xfrm>
            <a:off x="7401260" y="1782396"/>
            <a:ext cx="4001846" cy="2760820"/>
          </a:xfrm>
        </p:spPr>
        <p:txBody>
          <a:bodyPr/>
          <a:lstStyle/>
          <a:p>
            <a:pPr algn="l">
              <a:lnSpc>
                <a:spcPct val="150000"/>
              </a:lnSpc>
            </a:pPr>
            <a:r>
              <a:rPr lang="en-US" sz="1400" b="1" i="0" dirty="0">
                <a:solidFill>
                  <a:srgbClr val="000000"/>
                </a:solidFill>
                <a:effectLst/>
                <a:latin typeface="Arial" panose="020B0604020202020204" pitchFamily="34" charset="0"/>
                <a:cs typeface="Arial" panose="020B0604020202020204" pitchFamily="34" charset="0"/>
              </a:rPr>
              <a:t>Observations:</a:t>
            </a:r>
          </a:p>
          <a:p>
            <a:pPr marL="285750" indent="-285750" algn="l">
              <a:buFont typeface="Wingdings" panose="05000000000000000000" pitchFamily="2" charset="2"/>
              <a:buChar char="v"/>
            </a:pPr>
            <a:r>
              <a:rPr lang="en-US" sz="1400" dirty="0">
                <a:solidFill>
                  <a:srgbClr val="000000"/>
                </a:solidFill>
                <a:latin typeface="Arial" panose="020B0604020202020204" pitchFamily="34" charset="0"/>
                <a:cs typeface="Arial" panose="020B0604020202020204" pitchFamily="34" charset="0"/>
              </a:rPr>
              <a:t>With higher loan amount, borrowers from Mortgage and Other home ownership types has more default rate</a:t>
            </a:r>
          </a:p>
          <a:p>
            <a:pPr marL="285750" indent="-285750" algn="l">
              <a:buFont typeface="Wingdings" panose="05000000000000000000" pitchFamily="2" charset="2"/>
              <a:buChar char="v"/>
            </a:pPr>
            <a:endParaRPr lang="en-US" sz="1400" dirty="0">
              <a:solidFill>
                <a:srgbClr val="000000"/>
              </a:solidFill>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v"/>
            </a:pPr>
            <a:r>
              <a:rPr lang="en-US" sz="1400" dirty="0">
                <a:solidFill>
                  <a:srgbClr val="000000"/>
                </a:solidFill>
                <a:latin typeface="Arial" panose="020B0604020202020204" pitchFamily="34" charset="0"/>
                <a:cs typeface="Arial" panose="020B0604020202020204" pitchFamily="34" charset="0"/>
              </a:rPr>
              <a:t>When the interest rate is high, the default rate is high regardless of home ownership.</a:t>
            </a:r>
          </a:p>
          <a:p>
            <a:pPr marL="285750" indent="-285750" algn="l">
              <a:buFont typeface="Wingdings" panose="05000000000000000000" pitchFamily="2" charset="2"/>
              <a:buChar char="v"/>
            </a:pPr>
            <a:endParaRPr lang="en-US" sz="1400" dirty="0">
              <a:solidFill>
                <a:srgbClr val="000000"/>
              </a:solidFill>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v"/>
            </a:pPr>
            <a:r>
              <a:rPr lang="en-US" sz="1400" dirty="0">
                <a:solidFill>
                  <a:srgbClr val="000000"/>
                </a:solidFill>
                <a:latin typeface="Arial" panose="020B0604020202020204" pitchFamily="34" charset="0"/>
                <a:cs typeface="Arial" panose="020B0604020202020204" pitchFamily="34" charset="0"/>
              </a:rPr>
              <a:t>It is observed that higher the </a:t>
            </a:r>
            <a:r>
              <a:rPr lang="en-US" sz="1400" dirty="0" err="1">
                <a:solidFill>
                  <a:srgbClr val="000000"/>
                </a:solidFill>
                <a:latin typeface="Arial" panose="020B0604020202020204" pitchFamily="34" charset="0"/>
                <a:cs typeface="Arial" panose="020B0604020202020204" pitchFamily="34" charset="0"/>
              </a:rPr>
              <a:t>dti</a:t>
            </a:r>
            <a:r>
              <a:rPr lang="en-US" sz="1400" dirty="0">
                <a:solidFill>
                  <a:srgbClr val="000000"/>
                </a:solidFill>
                <a:latin typeface="Arial" panose="020B0604020202020204" pitchFamily="34" charset="0"/>
                <a:cs typeface="Arial" panose="020B0604020202020204" pitchFamily="34" charset="0"/>
              </a:rPr>
              <a:t>, more is the default rate across all the borrowers irrespective of their home ownership type.</a:t>
            </a:r>
          </a:p>
          <a:p>
            <a:pPr marL="285750" indent="-285750">
              <a:lnSpc>
                <a:spcPct val="150000"/>
              </a:lnSpc>
              <a:buFont typeface="Wingdings" panose="05000000000000000000" pitchFamily="2" charset="2"/>
              <a:buChar char="v"/>
            </a:pPr>
            <a:endParaRPr lang="en-IN" sz="14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DCA468F-5318-BC57-BD94-D63230FBDE2D}"/>
              </a:ext>
            </a:extLst>
          </p:cNvPr>
          <p:cNvPicPr>
            <a:picLocks noChangeAspect="1"/>
          </p:cNvPicPr>
          <p:nvPr/>
        </p:nvPicPr>
        <p:blipFill>
          <a:blip r:embed="rId2"/>
          <a:stretch>
            <a:fillRect/>
          </a:stretch>
        </p:blipFill>
        <p:spPr>
          <a:xfrm>
            <a:off x="228600" y="1367118"/>
            <a:ext cx="6728012" cy="5113503"/>
          </a:xfrm>
          <a:prstGeom prst="rect">
            <a:avLst/>
          </a:prstGeom>
        </p:spPr>
      </p:pic>
    </p:spTree>
    <p:extLst>
      <p:ext uri="{BB962C8B-B14F-4D97-AF65-F5344CB8AC3E}">
        <p14:creationId xmlns:p14="http://schemas.microsoft.com/office/powerpoint/2010/main" val="1992882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31E0-856C-A813-6498-C9CC6E3AC61A}"/>
              </a:ext>
            </a:extLst>
          </p:cNvPr>
          <p:cNvSpPr>
            <a:spLocks noGrp="1"/>
          </p:cNvSpPr>
          <p:nvPr>
            <p:ph type="title"/>
          </p:nvPr>
        </p:nvSpPr>
        <p:spPr>
          <a:xfrm>
            <a:off x="1345600" y="914400"/>
            <a:ext cx="9627200" cy="738664"/>
          </a:xfrm>
        </p:spPr>
        <p:txBody>
          <a:bodyPr/>
          <a:lstStyle/>
          <a:p>
            <a:pPr algn="l"/>
            <a:r>
              <a:rPr lang="en-IN" sz="2400" spc="-10" dirty="0">
                <a:latin typeface="Times New Roman" panose="02020603050405020304" pitchFamily="18" charset="0"/>
                <a:cs typeface="Times New Roman" panose="02020603050405020304" pitchFamily="18" charset="0"/>
              </a:rPr>
              <a:t>Impact of Verification Status over </a:t>
            </a:r>
            <a:r>
              <a:rPr lang="en-US" sz="2400" b="1" i="0" dirty="0">
                <a:solidFill>
                  <a:srgbClr val="000000"/>
                </a:solidFill>
                <a:effectLst/>
                <a:latin typeface="Times New Roman" panose="02020603050405020304" pitchFamily="18" charset="0"/>
                <a:cs typeface="Times New Roman" panose="02020603050405020304" pitchFamily="18" charset="0"/>
              </a:rPr>
              <a:t>Loan Amount, Interest Rate and </a:t>
            </a:r>
            <a:r>
              <a:rPr lang="en-US" sz="2400" b="1" i="0" dirty="0" err="1">
                <a:solidFill>
                  <a:srgbClr val="000000"/>
                </a:solidFill>
                <a:effectLst/>
                <a:latin typeface="Times New Roman" panose="02020603050405020304" pitchFamily="18" charset="0"/>
                <a:cs typeface="Times New Roman" panose="02020603050405020304" pitchFamily="18" charset="0"/>
              </a:rPr>
              <a:t>Dti</a:t>
            </a:r>
            <a:br>
              <a:rPr lang="en-US" sz="2400" b="1" i="0" dirty="0">
                <a:solidFill>
                  <a:srgbClr val="000000"/>
                </a:solidFill>
                <a:effectLst/>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921A5F47-A273-75CB-DA8A-3DC9B2C3F578}"/>
              </a:ext>
            </a:extLst>
          </p:cNvPr>
          <p:cNvSpPr>
            <a:spLocks noGrp="1"/>
          </p:cNvSpPr>
          <p:nvPr>
            <p:ph type="body" idx="1"/>
          </p:nvPr>
        </p:nvSpPr>
        <p:spPr>
          <a:xfrm>
            <a:off x="7401260" y="1782396"/>
            <a:ext cx="4001846" cy="2545377"/>
          </a:xfrm>
        </p:spPr>
        <p:txBody>
          <a:bodyPr/>
          <a:lstStyle/>
          <a:p>
            <a:pPr algn="l">
              <a:lnSpc>
                <a:spcPct val="150000"/>
              </a:lnSpc>
            </a:pPr>
            <a:r>
              <a:rPr lang="en-US" sz="1400" b="1" i="0" dirty="0">
                <a:solidFill>
                  <a:srgbClr val="000000"/>
                </a:solidFill>
                <a:effectLst/>
                <a:latin typeface="Arial" panose="020B0604020202020204" pitchFamily="34" charset="0"/>
                <a:cs typeface="Arial" panose="020B0604020202020204" pitchFamily="34" charset="0"/>
              </a:rPr>
              <a:t>Observations:</a:t>
            </a:r>
          </a:p>
          <a:p>
            <a:pPr marL="285750" indent="-285750" algn="l">
              <a:buFont typeface="Wingdings" panose="05000000000000000000" pitchFamily="2" charset="2"/>
              <a:buChar char="v"/>
            </a:pPr>
            <a:r>
              <a:rPr lang="en-US" sz="1400" dirty="0">
                <a:solidFill>
                  <a:srgbClr val="000000"/>
                </a:solidFill>
                <a:latin typeface="Arial" panose="020B0604020202020204" pitchFamily="34" charset="0"/>
                <a:cs typeface="Arial" panose="020B0604020202020204" pitchFamily="34" charset="0"/>
              </a:rPr>
              <a:t>Loan amounts for verified loans are higher and so is the default rate.</a:t>
            </a:r>
          </a:p>
          <a:p>
            <a:pPr marL="285750" indent="-285750" algn="l">
              <a:buFont typeface="Wingdings" panose="05000000000000000000" pitchFamily="2" charset="2"/>
              <a:buChar char="v"/>
            </a:pPr>
            <a:endParaRPr lang="en-US" sz="1400" dirty="0">
              <a:solidFill>
                <a:srgbClr val="000000"/>
              </a:solidFill>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v"/>
            </a:pPr>
            <a:r>
              <a:rPr lang="en-US" sz="1400" dirty="0">
                <a:solidFill>
                  <a:srgbClr val="000000"/>
                </a:solidFill>
                <a:latin typeface="Arial" panose="020B0604020202020204" pitchFamily="34" charset="0"/>
                <a:cs typeface="Arial" panose="020B0604020202020204" pitchFamily="34" charset="0"/>
              </a:rPr>
              <a:t>Higher interest rates cause loan default regardless of verification status.</a:t>
            </a:r>
          </a:p>
          <a:p>
            <a:pPr marL="285750" indent="-285750" algn="l">
              <a:buFont typeface="Wingdings" panose="05000000000000000000" pitchFamily="2" charset="2"/>
              <a:buChar char="v"/>
            </a:pPr>
            <a:endParaRPr lang="en-US" sz="1400" dirty="0">
              <a:solidFill>
                <a:srgbClr val="000000"/>
              </a:solidFill>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v"/>
            </a:pPr>
            <a:r>
              <a:rPr lang="en-US" sz="1400" dirty="0">
                <a:solidFill>
                  <a:srgbClr val="000000"/>
                </a:solidFill>
                <a:latin typeface="Arial" panose="020B0604020202020204" pitchFamily="34" charset="0"/>
                <a:cs typeface="Arial" panose="020B0604020202020204" pitchFamily="34" charset="0"/>
              </a:rPr>
              <a:t>The </a:t>
            </a:r>
            <a:r>
              <a:rPr lang="en-US" sz="1400" dirty="0" err="1">
                <a:solidFill>
                  <a:srgbClr val="000000"/>
                </a:solidFill>
                <a:latin typeface="Arial" panose="020B0604020202020204" pitchFamily="34" charset="0"/>
                <a:cs typeface="Arial" panose="020B0604020202020204" pitchFamily="34" charset="0"/>
              </a:rPr>
              <a:t>dti</a:t>
            </a:r>
            <a:r>
              <a:rPr lang="en-US" sz="1400" dirty="0">
                <a:solidFill>
                  <a:srgbClr val="000000"/>
                </a:solidFill>
                <a:latin typeface="Arial" panose="020B0604020202020204" pitchFamily="34" charset="0"/>
                <a:cs typeface="Arial" panose="020B0604020202020204" pitchFamily="34" charset="0"/>
              </a:rPr>
              <a:t> ratio for defaulted loans is higher across all categories of verification status.</a:t>
            </a:r>
          </a:p>
          <a:p>
            <a:pPr marL="285750" indent="-285750" algn="l">
              <a:buFont typeface="Wingdings" panose="05000000000000000000" pitchFamily="2" charset="2"/>
              <a:buChar char="v"/>
            </a:pPr>
            <a:endParaRPr lang="en-US" sz="1400" dirty="0">
              <a:solidFill>
                <a:srgbClr val="000000"/>
              </a:solidFill>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v"/>
            </a:pPr>
            <a:endParaRPr lang="en-IN" sz="14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E7E44F79-1916-2CD8-BBCD-9E2D8C1CF358}"/>
              </a:ext>
            </a:extLst>
          </p:cNvPr>
          <p:cNvPicPr>
            <a:picLocks noChangeAspect="1"/>
          </p:cNvPicPr>
          <p:nvPr/>
        </p:nvPicPr>
        <p:blipFill>
          <a:blip r:embed="rId2"/>
          <a:stretch>
            <a:fillRect/>
          </a:stretch>
        </p:blipFill>
        <p:spPr>
          <a:xfrm>
            <a:off x="228600" y="1307926"/>
            <a:ext cx="7026249" cy="5397674"/>
          </a:xfrm>
          <a:prstGeom prst="rect">
            <a:avLst/>
          </a:prstGeom>
        </p:spPr>
      </p:pic>
    </p:spTree>
    <p:extLst>
      <p:ext uri="{BB962C8B-B14F-4D97-AF65-F5344CB8AC3E}">
        <p14:creationId xmlns:p14="http://schemas.microsoft.com/office/powerpoint/2010/main" val="3484641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31E0-856C-A813-6498-C9CC6E3AC61A}"/>
              </a:ext>
            </a:extLst>
          </p:cNvPr>
          <p:cNvSpPr>
            <a:spLocks noGrp="1"/>
          </p:cNvSpPr>
          <p:nvPr>
            <p:ph type="title"/>
          </p:nvPr>
        </p:nvSpPr>
        <p:spPr>
          <a:xfrm>
            <a:off x="1345600" y="914400"/>
            <a:ext cx="9627200" cy="369332"/>
          </a:xfrm>
        </p:spPr>
        <p:txBody>
          <a:bodyPr/>
          <a:lstStyle/>
          <a:p>
            <a:pPr algn="l"/>
            <a:r>
              <a:rPr lang="en-IN" sz="2400" spc="-10" dirty="0">
                <a:latin typeface="Times New Roman" panose="02020603050405020304" pitchFamily="18" charset="0"/>
                <a:cs typeface="Times New Roman" panose="02020603050405020304" pitchFamily="18" charset="0"/>
              </a:rPr>
              <a:t>Impact of Loan Purpose over </a:t>
            </a:r>
            <a:r>
              <a:rPr lang="en-US" sz="2400" b="1" i="0" dirty="0">
                <a:solidFill>
                  <a:srgbClr val="000000"/>
                </a:solidFill>
                <a:effectLst/>
                <a:latin typeface="Times New Roman" panose="02020603050405020304" pitchFamily="18" charset="0"/>
                <a:cs typeface="Times New Roman" panose="02020603050405020304" pitchFamily="18" charset="0"/>
              </a:rPr>
              <a:t>Loan Amount and Interest Rate</a:t>
            </a: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99AF69C-4A63-FDB8-C9F5-01B240D2E6F4}"/>
              </a:ext>
            </a:extLst>
          </p:cNvPr>
          <p:cNvPicPr>
            <a:picLocks noChangeAspect="1"/>
          </p:cNvPicPr>
          <p:nvPr/>
        </p:nvPicPr>
        <p:blipFill>
          <a:blip r:embed="rId2"/>
          <a:stretch>
            <a:fillRect/>
          </a:stretch>
        </p:blipFill>
        <p:spPr>
          <a:xfrm>
            <a:off x="388125" y="1600200"/>
            <a:ext cx="11415749" cy="4541914"/>
          </a:xfrm>
          <a:prstGeom prst="rect">
            <a:avLst/>
          </a:prstGeom>
        </p:spPr>
      </p:pic>
    </p:spTree>
    <p:extLst>
      <p:ext uri="{BB962C8B-B14F-4D97-AF65-F5344CB8AC3E}">
        <p14:creationId xmlns:p14="http://schemas.microsoft.com/office/powerpoint/2010/main" val="70671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31E0-856C-A813-6498-C9CC6E3AC61A}"/>
              </a:ext>
            </a:extLst>
          </p:cNvPr>
          <p:cNvSpPr>
            <a:spLocks noGrp="1"/>
          </p:cNvSpPr>
          <p:nvPr>
            <p:ph type="title"/>
          </p:nvPr>
        </p:nvSpPr>
        <p:spPr>
          <a:xfrm>
            <a:off x="1345600" y="914400"/>
            <a:ext cx="9627200" cy="369332"/>
          </a:xfrm>
        </p:spPr>
        <p:txBody>
          <a:bodyPr/>
          <a:lstStyle/>
          <a:p>
            <a:pPr algn="l"/>
            <a:r>
              <a:rPr lang="en-IN" sz="2400" spc="-10" dirty="0">
                <a:latin typeface="Times New Roman" panose="02020603050405020304" pitchFamily="18" charset="0"/>
                <a:cs typeface="Times New Roman" panose="02020603050405020304" pitchFamily="18" charset="0"/>
              </a:rPr>
              <a:t>Impact of Loan Purpose over </a:t>
            </a:r>
            <a:r>
              <a:rPr lang="en-US" sz="2400" b="1" i="0" dirty="0" err="1">
                <a:solidFill>
                  <a:srgbClr val="000000"/>
                </a:solidFill>
                <a:effectLst/>
                <a:latin typeface="Times New Roman" panose="02020603050405020304" pitchFamily="18" charset="0"/>
                <a:cs typeface="Times New Roman" panose="02020603050405020304" pitchFamily="18" charset="0"/>
              </a:rPr>
              <a:t>Dti</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B9BA510-DBD7-342B-8C3B-8299A9CF92D5}"/>
              </a:ext>
            </a:extLst>
          </p:cNvPr>
          <p:cNvPicPr>
            <a:picLocks noChangeAspect="1"/>
          </p:cNvPicPr>
          <p:nvPr/>
        </p:nvPicPr>
        <p:blipFill>
          <a:blip r:embed="rId2"/>
          <a:stretch>
            <a:fillRect/>
          </a:stretch>
        </p:blipFill>
        <p:spPr>
          <a:xfrm>
            <a:off x="609600" y="1600200"/>
            <a:ext cx="5700254" cy="4519052"/>
          </a:xfrm>
          <a:prstGeom prst="rect">
            <a:avLst/>
          </a:prstGeom>
        </p:spPr>
      </p:pic>
      <p:sp>
        <p:nvSpPr>
          <p:cNvPr id="6" name="TextBox 5">
            <a:extLst>
              <a:ext uri="{FF2B5EF4-FFF2-40B4-BE49-F238E27FC236}">
                <a16:creationId xmlns:a16="http://schemas.microsoft.com/office/drawing/2014/main" id="{C2A339CD-F365-F35C-AA82-09F726D80BFD}"/>
              </a:ext>
            </a:extLst>
          </p:cNvPr>
          <p:cNvSpPr txBox="1"/>
          <p:nvPr/>
        </p:nvSpPr>
        <p:spPr>
          <a:xfrm>
            <a:off x="6705600" y="1676400"/>
            <a:ext cx="4876800" cy="2862322"/>
          </a:xfrm>
          <a:prstGeom prst="rect">
            <a:avLst/>
          </a:prstGeom>
          <a:noFill/>
        </p:spPr>
        <p:txBody>
          <a:bodyPr wrap="square" rtlCol="0">
            <a:spAutoFit/>
          </a:bodyPr>
          <a:lstStyle/>
          <a:p>
            <a:pPr algn="l"/>
            <a:r>
              <a:rPr lang="en-US" b="1" i="0" dirty="0">
                <a:solidFill>
                  <a:srgbClr val="000000"/>
                </a:solidFill>
                <a:effectLst/>
                <a:latin typeface="Helvetica Neue"/>
              </a:rPr>
              <a:t>Observations:</a:t>
            </a:r>
          </a:p>
          <a:p>
            <a:pPr algn="l"/>
            <a:endParaRPr lang="en-US" b="1" i="0" dirty="0">
              <a:solidFill>
                <a:srgbClr val="000000"/>
              </a:solidFill>
              <a:effectLst/>
              <a:latin typeface="Helvetica Neue"/>
            </a:endParaRPr>
          </a:p>
          <a:p>
            <a:pPr marL="285750" indent="-285750" algn="l">
              <a:buFont typeface="Wingdings" panose="05000000000000000000" pitchFamily="2" charset="2"/>
              <a:buChar char="v"/>
            </a:pPr>
            <a:r>
              <a:rPr lang="en-US" sz="1400" dirty="0">
                <a:solidFill>
                  <a:srgbClr val="000000"/>
                </a:solidFill>
                <a:latin typeface="Arial" panose="020B0604020202020204" pitchFamily="34" charset="0"/>
                <a:ea typeface="+mn-ea"/>
                <a:cs typeface="Arial" panose="020B0604020202020204" pitchFamily="34" charset="0"/>
              </a:rPr>
              <a:t>Default rates for small businesses are higher when the loan amount is likewise large followed by debt consolidation and credit card loans.</a:t>
            </a:r>
          </a:p>
          <a:p>
            <a:pPr marL="285750" indent="-285750" algn="l">
              <a:buFont typeface="Wingdings" panose="05000000000000000000" pitchFamily="2" charset="2"/>
              <a:buChar char="v"/>
            </a:pPr>
            <a:endParaRPr lang="en-US" sz="1400" dirty="0">
              <a:solidFill>
                <a:srgbClr val="000000"/>
              </a:solidFill>
              <a:latin typeface="Arial" panose="020B0604020202020204" pitchFamily="34" charset="0"/>
              <a:ea typeface="+mn-ea"/>
              <a:cs typeface="Arial" panose="020B0604020202020204" pitchFamily="34" charset="0"/>
            </a:endParaRPr>
          </a:p>
          <a:p>
            <a:pPr marL="285750" indent="-285750" algn="l">
              <a:buFont typeface="Wingdings" panose="05000000000000000000" pitchFamily="2" charset="2"/>
              <a:buChar char="v"/>
            </a:pPr>
            <a:r>
              <a:rPr lang="en-US" sz="1400" dirty="0">
                <a:solidFill>
                  <a:srgbClr val="000000"/>
                </a:solidFill>
                <a:latin typeface="Arial" panose="020B0604020202020204" pitchFamily="34" charset="0"/>
                <a:ea typeface="+mn-ea"/>
                <a:cs typeface="Arial" panose="020B0604020202020204" pitchFamily="34" charset="0"/>
              </a:rPr>
              <a:t>Home loans and small business loans tends to default more if the interest rates are higher</a:t>
            </a:r>
          </a:p>
          <a:p>
            <a:pPr marL="285750" indent="-285750" algn="l">
              <a:buFont typeface="Wingdings" panose="05000000000000000000" pitchFamily="2" charset="2"/>
              <a:buChar char="v"/>
            </a:pPr>
            <a:endParaRPr lang="en-US" sz="1400" dirty="0">
              <a:solidFill>
                <a:srgbClr val="000000"/>
              </a:solidFill>
              <a:latin typeface="Arial" panose="020B0604020202020204" pitchFamily="34" charset="0"/>
              <a:ea typeface="+mn-ea"/>
              <a:cs typeface="Arial" panose="020B0604020202020204" pitchFamily="34" charset="0"/>
            </a:endParaRPr>
          </a:p>
          <a:p>
            <a:pPr marL="285750" indent="-285750" algn="l">
              <a:buFont typeface="Wingdings" panose="05000000000000000000" pitchFamily="2" charset="2"/>
              <a:buChar char="v"/>
            </a:pPr>
            <a:r>
              <a:rPr lang="en-US" sz="1400" dirty="0">
                <a:solidFill>
                  <a:srgbClr val="000000"/>
                </a:solidFill>
                <a:latin typeface="Arial" panose="020B0604020202020204" pitchFamily="34" charset="0"/>
                <a:ea typeface="+mn-ea"/>
                <a:cs typeface="Arial" panose="020B0604020202020204" pitchFamily="34" charset="0"/>
              </a:rPr>
              <a:t>Higer the </a:t>
            </a:r>
            <a:r>
              <a:rPr lang="en-US" sz="1400" dirty="0" err="1">
                <a:solidFill>
                  <a:srgbClr val="000000"/>
                </a:solidFill>
                <a:latin typeface="Arial" panose="020B0604020202020204" pitchFamily="34" charset="0"/>
                <a:ea typeface="+mn-ea"/>
                <a:cs typeface="Arial" panose="020B0604020202020204" pitchFamily="34" charset="0"/>
              </a:rPr>
              <a:t>dti</a:t>
            </a:r>
            <a:r>
              <a:rPr lang="en-US" sz="1400" dirty="0">
                <a:solidFill>
                  <a:srgbClr val="000000"/>
                </a:solidFill>
                <a:latin typeface="Arial" panose="020B0604020202020204" pitchFamily="34" charset="0"/>
                <a:ea typeface="+mn-ea"/>
                <a:cs typeface="Arial" panose="020B0604020202020204" pitchFamily="34" charset="0"/>
              </a:rPr>
              <a:t> ratio, more is the default rate for credit card and deb consolidation loans</a:t>
            </a:r>
          </a:p>
          <a:p>
            <a:endParaRPr lang="en-IN" dirty="0"/>
          </a:p>
        </p:txBody>
      </p:sp>
    </p:spTree>
    <p:extLst>
      <p:ext uri="{BB962C8B-B14F-4D97-AF65-F5344CB8AC3E}">
        <p14:creationId xmlns:p14="http://schemas.microsoft.com/office/powerpoint/2010/main" val="62670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4282" y="1219200"/>
            <a:ext cx="5881370" cy="448776"/>
          </a:xfrm>
          <a:prstGeom prst="rect">
            <a:avLst/>
          </a:prstGeom>
        </p:spPr>
        <p:txBody>
          <a:bodyPr vert="horz" wrap="square" lIns="0" tIns="78676" rIns="0" bIns="0" rtlCol="0">
            <a:spAutoFit/>
          </a:bodyPr>
          <a:lstStyle/>
          <a:p>
            <a:pPr marL="88900">
              <a:lnSpc>
                <a:spcPct val="100000"/>
              </a:lnSpc>
              <a:spcBef>
                <a:spcPts val="100"/>
              </a:spcBef>
            </a:pPr>
            <a:r>
              <a:rPr sz="2400" spc="-10" dirty="0">
                <a:latin typeface="Arial" panose="020B0604020202020204" pitchFamily="34" charset="0"/>
                <a:cs typeface="Arial" panose="020B0604020202020204" pitchFamily="34" charset="0"/>
              </a:rPr>
              <a:t>Conclusions</a:t>
            </a:r>
            <a:r>
              <a:rPr lang="en-US" sz="2400" spc="-10" dirty="0">
                <a:latin typeface="Arial" panose="020B0604020202020204" pitchFamily="34" charset="0"/>
                <a:cs typeface="Arial" panose="020B0604020202020204" pitchFamily="34" charset="0"/>
              </a:rPr>
              <a:t>:</a:t>
            </a:r>
            <a:endParaRPr sz="2400" spc="-10" dirty="0">
              <a:latin typeface="Arial" panose="020B0604020202020204" pitchFamily="34" charset="0"/>
              <a:cs typeface="Arial" panose="020B0604020202020204" pitchFamily="34" charset="0"/>
            </a:endParaRPr>
          </a:p>
        </p:txBody>
      </p:sp>
      <p:sp>
        <p:nvSpPr>
          <p:cNvPr id="3" name="object 3"/>
          <p:cNvSpPr txBox="1">
            <a:spLocks noGrp="1"/>
          </p:cNvSpPr>
          <p:nvPr>
            <p:ph type="body" idx="1"/>
          </p:nvPr>
        </p:nvSpPr>
        <p:spPr>
          <a:xfrm>
            <a:off x="646353" y="1981200"/>
            <a:ext cx="10899294" cy="3605667"/>
          </a:xfrm>
          <a:prstGeom prst="rect">
            <a:avLst/>
          </a:prstGeom>
        </p:spPr>
        <p:txBody>
          <a:bodyPr vert="horz" wrap="square" lIns="0" tIns="8890" rIns="0" bIns="0" rtlCol="0">
            <a:spAutoFit/>
          </a:bodyPr>
          <a:lstStyle/>
          <a:p>
            <a:pPr marL="419734" marR="271780" indent="-374650">
              <a:lnSpc>
                <a:spcPct val="101200"/>
              </a:lnSpc>
              <a:spcBef>
                <a:spcPts val="70"/>
              </a:spcBef>
              <a:buClr>
                <a:srgbClr val="FF0000"/>
              </a:buClr>
              <a:buSzPct val="90476"/>
              <a:buFont typeface="Wingdings" pitchFamily="2" charset="2"/>
              <a:buChar char="Ø"/>
              <a:tabLst>
                <a:tab pos="419734" algn="l"/>
                <a:tab pos="420370" algn="l"/>
                <a:tab pos="8295005" algn="l"/>
              </a:tabLst>
            </a:pPr>
            <a:r>
              <a:rPr lang="en-US" sz="1400" dirty="0">
                <a:latin typeface="Arial" panose="020B0604020202020204" pitchFamily="34" charset="0"/>
                <a:cs typeface="Arial" panose="020B0604020202020204" pitchFamily="34" charset="0"/>
              </a:rPr>
              <a:t>As more borrowers defaulted on loans with terms of 60 months when the loan amount is higher, lending company should reduce such high amount loans having 60 months tenure.</a:t>
            </a:r>
          </a:p>
          <a:p>
            <a:pPr marL="419734" marR="271780" indent="-374650">
              <a:lnSpc>
                <a:spcPct val="101200"/>
              </a:lnSpc>
              <a:spcBef>
                <a:spcPts val="70"/>
              </a:spcBef>
              <a:buClr>
                <a:srgbClr val="FF0000"/>
              </a:buClr>
              <a:buSzPct val="90476"/>
              <a:buFont typeface="Wingdings" pitchFamily="2" charset="2"/>
              <a:buChar char="Ø"/>
              <a:tabLst>
                <a:tab pos="419734" algn="l"/>
                <a:tab pos="420370" algn="l"/>
                <a:tab pos="8295005" algn="l"/>
              </a:tabLst>
            </a:pPr>
            <a:endParaRPr lang="en-US" sz="1400" b="0" i="0" dirty="0">
              <a:solidFill>
                <a:srgbClr val="000000"/>
              </a:solidFill>
              <a:effectLst/>
              <a:latin typeface="Arial" panose="020B0604020202020204" pitchFamily="34" charset="0"/>
              <a:cs typeface="Arial" panose="020B0604020202020204" pitchFamily="34" charset="0"/>
            </a:endParaRPr>
          </a:p>
          <a:p>
            <a:pPr marL="419734" marR="271780" indent="-374650">
              <a:lnSpc>
                <a:spcPct val="101200"/>
              </a:lnSpc>
              <a:spcBef>
                <a:spcPts val="70"/>
              </a:spcBef>
              <a:buClr>
                <a:srgbClr val="FF0000"/>
              </a:buClr>
              <a:buSzPct val="90476"/>
              <a:buFont typeface="Wingdings" pitchFamily="2" charset="2"/>
              <a:buChar char="Ø"/>
              <a:tabLst>
                <a:tab pos="419734" algn="l"/>
                <a:tab pos="420370" algn="l"/>
                <a:tab pos="8295005" algn="l"/>
              </a:tabLst>
            </a:pPr>
            <a:r>
              <a:rPr lang="en-US" sz="1400" dirty="0">
                <a:solidFill>
                  <a:srgbClr val="000000"/>
                </a:solidFill>
                <a:latin typeface="Arial" panose="020B0604020202020204" pitchFamily="34" charset="0"/>
                <a:cs typeface="Arial" panose="020B0604020202020204" pitchFamily="34" charset="0"/>
              </a:rPr>
              <a:t>Lending company should thoroughly investigate loan applications for </a:t>
            </a:r>
            <a:r>
              <a:rPr lang="en-US" sz="1400" b="0" i="0" dirty="0">
                <a:solidFill>
                  <a:srgbClr val="000000"/>
                </a:solidFill>
                <a:effectLst/>
                <a:latin typeface="Arial" panose="020B0604020202020204" pitchFamily="34" charset="0"/>
                <a:cs typeface="Arial" panose="020B0604020202020204" pitchFamily="34" charset="0"/>
              </a:rPr>
              <a:t>F, G and E grade loans as they are more prone to loan default. Also they should rethink on the Loans amounts for these grades.</a:t>
            </a:r>
          </a:p>
          <a:p>
            <a:pPr marL="419734" marR="271780" indent="-374650">
              <a:lnSpc>
                <a:spcPct val="101200"/>
              </a:lnSpc>
              <a:spcBef>
                <a:spcPts val="70"/>
              </a:spcBef>
              <a:buClr>
                <a:srgbClr val="FF0000"/>
              </a:buClr>
              <a:buSzPct val="90476"/>
              <a:buFont typeface="Wingdings" pitchFamily="2" charset="2"/>
              <a:buChar char="Ø"/>
              <a:tabLst>
                <a:tab pos="419734" algn="l"/>
                <a:tab pos="420370" algn="l"/>
                <a:tab pos="8295005" algn="l"/>
              </a:tabLst>
            </a:pPr>
            <a:endParaRPr lang="en-IN" sz="1400" dirty="0">
              <a:latin typeface="Arial" panose="020B0604020202020204" pitchFamily="34" charset="0"/>
              <a:cs typeface="Arial" panose="020B0604020202020204" pitchFamily="34" charset="0"/>
            </a:endParaRPr>
          </a:p>
          <a:p>
            <a:pPr marL="419734" marR="271780" indent="-374650">
              <a:lnSpc>
                <a:spcPct val="101200"/>
              </a:lnSpc>
              <a:spcBef>
                <a:spcPts val="70"/>
              </a:spcBef>
              <a:buClr>
                <a:srgbClr val="FF0000"/>
              </a:buClr>
              <a:buSzPct val="90476"/>
              <a:buFont typeface="Wingdings" pitchFamily="2" charset="2"/>
              <a:buChar char="Ø"/>
              <a:tabLst>
                <a:tab pos="419734" algn="l"/>
                <a:tab pos="420370" algn="l"/>
                <a:tab pos="8295005" algn="l"/>
              </a:tabLst>
            </a:pPr>
            <a:r>
              <a:rPr lang="en-IN" sz="1400" dirty="0">
                <a:latin typeface="Arial" panose="020B0604020202020204" pitchFamily="34" charset="0"/>
                <a:cs typeface="Arial" panose="020B0604020202020204" pitchFamily="34" charset="0"/>
              </a:rPr>
              <a:t>Loan applications from borrowers staying on Rent or Mortgage should be well examined before approving high loan amounts.</a:t>
            </a:r>
          </a:p>
          <a:p>
            <a:pPr marL="419734" marR="271780" indent="-374650">
              <a:lnSpc>
                <a:spcPct val="101200"/>
              </a:lnSpc>
              <a:spcBef>
                <a:spcPts val="70"/>
              </a:spcBef>
              <a:buClr>
                <a:srgbClr val="FF0000"/>
              </a:buClr>
              <a:buSzPct val="90476"/>
              <a:buFont typeface="Wingdings" pitchFamily="2" charset="2"/>
              <a:buChar char="Ø"/>
              <a:tabLst>
                <a:tab pos="419734" algn="l"/>
                <a:tab pos="420370" algn="l"/>
                <a:tab pos="8295005" algn="l"/>
              </a:tabLst>
            </a:pPr>
            <a:endParaRPr lang="en-IN" sz="1400" dirty="0">
              <a:latin typeface="Arial" panose="020B0604020202020204" pitchFamily="34" charset="0"/>
              <a:cs typeface="Arial" panose="020B0604020202020204" pitchFamily="34" charset="0"/>
            </a:endParaRPr>
          </a:p>
          <a:p>
            <a:pPr marL="419734" marR="271780" indent="-374650">
              <a:lnSpc>
                <a:spcPct val="101200"/>
              </a:lnSpc>
              <a:spcBef>
                <a:spcPts val="70"/>
              </a:spcBef>
              <a:buClr>
                <a:srgbClr val="FF0000"/>
              </a:buClr>
              <a:buSzPct val="90476"/>
              <a:buFont typeface="Wingdings" pitchFamily="2" charset="2"/>
              <a:buChar char="Ø"/>
              <a:tabLst>
                <a:tab pos="419734" algn="l"/>
                <a:tab pos="420370" algn="l"/>
                <a:tab pos="8295005" algn="l"/>
              </a:tabLst>
            </a:pPr>
            <a:r>
              <a:rPr lang="en-IN" sz="1400" dirty="0">
                <a:latin typeface="Arial" panose="020B0604020202020204" pitchFamily="34" charset="0"/>
                <a:cs typeface="Arial" panose="020B0604020202020204" pitchFamily="34" charset="0"/>
              </a:rPr>
              <a:t>For the borrowers residing in CA, NY, and FY a little more scrutiny is required. In addition to that if we compare the total number of loans issued in FL and NY, FL has more defaulters than NY which adds FL to the scrutiny list.</a:t>
            </a:r>
          </a:p>
          <a:p>
            <a:pPr marL="419734" marR="271780" indent="-374650">
              <a:lnSpc>
                <a:spcPct val="101200"/>
              </a:lnSpc>
              <a:spcBef>
                <a:spcPts val="70"/>
              </a:spcBef>
              <a:buClr>
                <a:srgbClr val="FF0000"/>
              </a:buClr>
              <a:buSzPct val="90476"/>
              <a:buFont typeface="Wingdings" pitchFamily="2" charset="2"/>
              <a:buChar char="Ø"/>
              <a:tabLst>
                <a:tab pos="419734" algn="l"/>
                <a:tab pos="420370" algn="l"/>
                <a:tab pos="8295005" algn="l"/>
              </a:tabLst>
            </a:pPr>
            <a:endParaRPr lang="en-IN" sz="1400" dirty="0">
              <a:latin typeface="Arial" panose="020B0604020202020204" pitchFamily="34" charset="0"/>
              <a:cs typeface="Arial" panose="020B0604020202020204" pitchFamily="34" charset="0"/>
            </a:endParaRPr>
          </a:p>
          <a:p>
            <a:pPr marL="419734" marR="271780" indent="-374650">
              <a:lnSpc>
                <a:spcPct val="101200"/>
              </a:lnSpc>
              <a:spcBef>
                <a:spcPts val="70"/>
              </a:spcBef>
              <a:buClr>
                <a:srgbClr val="FF0000"/>
              </a:buClr>
              <a:buSzPct val="90476"/>
              <a:buFont typeface="Wingdings" pitchFamily="2" charset="2"/>
              <a:buChar char="Ø"/>
              <a:tabLst>
                <a:tab pos="419734" algn="l"/>
                <a:tab pos="420370" algn="l"/>
                <a:tab pos="8295005" algn="l"/>
              </a:tabLst>
            </a:pPr>
            <a:r>
              <a:rPr lang="en-IN" sz="1400" dirty="0">
                <a:latin typeface="Arial" panose="020B0604020202020204" pitchFamily="34" charset="0"/>
                <a:cs typeface="Arial" panose="020B0604020202020204" pitchFamily="34" charset="0"/>
              </a:rPr>
              <a:t>Loans borrowed with the purpose of debt consolidation by small businesses resulted in more defaults. The company should reduce issuing loans to small businesses.</a:t>
            </a:r>
          </a:p>
          <a:p>
            <a:pPr marL="419734" marR="271780" indent="-374650">
              <a:lnSpc>
                <a:spcPct val="101200"/>
              </a:lnSpc>
              <a:spcBef>
                <a:spcPts val="70"/>
              </a:spcBef>
              <a:buClr>
                <a:srgbClr val="FF0000"/>
              </a:buClr>
              <a:buSzPct val="90476"/>
              <a:buFont typeface="Wingdings" pitchFamily="2" charset="2"/>
              <a:buChar char="Ø"/>
              <a:tabLst>
                <a:tab pos="419734" algn="l"/>
                <a:tab pos="420370" algn="l"/>
                <a:tab pos="8295005" algn="l"/>
              </a:tabLst>
            </a:pPr>
            <a:endParaRPr lang="en-IN" sz="1400" dirty="0">
              <a:solidFill>
                <a:srgbClr val="000000"/>
              </a:solidFill>
              <a:latin typeface="Arial" panose="020B0604020202020204" pitchFamily="34" charset="0"/>
              <a:ea typeface="+mn-ea"/>
              <a:cs typeface="Arial" panose="020B0604020202020204" pitchFamily="34" charset="0"/>
            </a:endParaRPr>
          </a:p>
          <a:p>
            <a:pPr marL="419734" marR="271780" indent="-374650">
              <a:lnSpc>
                <a:spcPct val="101200"/>
              </a:lnSpc>
              <a:spcBef>
                <a:spcPts val="70"/>
              </a:spcBef>
              <a:buClr>
                <a:srgbClr val="FF0000"/>
              </a:buClr>
              <a:buSzPct val="90476"/>
              <a:buFont typeface="Wingdings" pitchFamily="2" charset="2"/>
              <a:buChar char="Ø"/>
              <a:tabLst>
                <a:tab pos="419734" algn="l"/>
                <a:tab pos="420370" algn="l"/>
                <a:tab pos="8295005" algn="l"/>
              </a:tabLst>
            </a:pPr>
            <a:r>
              <a:rPr lang="en-US" sz="1400" dirty="0">
                <a:solidFill>
                  <a:srgbClr val="000000"/>
                </a:solidFill>
                <a:latin typeface="Arial" panose="020B0604020202020204" pitchFamily="34" charset="0"/>
                <a:ea typeface="+mn-ea"/>
                <a:cs typeface="Arial" panose="020B0604020202020204" pitchFamily="34" charset="0"/>
              </a:rPr>
              <a:t>Higer the DTI ratio, more is the default rate for credit card and deb consolidation loans. </a:t>
            </a:r>
            <a:r>
              <a:rPr lang="en-US" sz="1400" dirty="0">
                <a:solidFill>
                  <a:srgbClr val="000000"/>
                </a:solidFill>
                <a:latin typeface="Arial" panose="020B0604020202020204" pitchFamily="34" charset="0"/>
                <a:cs typeface="Arial" panose="020B0604020202020204" pitchFamily="34" charset="0"/>
              </a:rPr>
              <a:t>Lending company should reduce the </a:t>
            </a:r>
            <a:r>
              <a:rPr lang="en-US" sz="1400" dirty="0">
                <a:solidFill>
                  <a:srgbClr val="000000"/>
                </a:solidFill>
                <a:latin typeface="Arial" panose="020B0604020202020204" pitchFamily="34" charset="0"/>
                <a:ea typeface="+mn-ea"/>
                <a:cs typeface="Arial" panose="020B0604020202020204" pitchFamily="34" charset="0"/>
              </a:rPr>
              <a:t>credit and deb consolidation </a:t>
            </a:r>
            <a:r>
              <a:rPr lang="en-US" sz="1400" dirty="0">
                <a:solidFill>
                  <a:srgbClr val="000000"/>
                </a:solidFill>
                <a:latin typeface="Arial" panose="020B0604020202020204" pitchFamily="34" charset="0"/>
                <a:cs typeface="Arial" panose="020B0604020202020204" pitchFamily="34" charset="0"/>
              </a:rPr>
              <a:t>loans for the people with high DTI ratio</a:t>
            </a:r>
            <a:endParaRPr lang="en-US" sz="1400" dirty="0">
              <a:solidFill>
                <a:srgbClr val="000000"/>
              </a:solidFill>
              <a:latin typeface="Arial" panose="020B0604020202020204" pitchFamily="34" charset="0"/>
              <a:ea typeface="+mn-ea"/>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3345" y="760367"/>
            <a:ext cx="5881370" cy="505267"/>
          </a:xfrm>
          <a:prstGeom prst="rect">
            <a:avLst/>
          </a:prstGeom>
        </p:spPr>
        <p:txBody>
          <a:bodyPr vert="horz" wrap="square" lIns="0" tIns="12700" rIns="0" bIns="0" rtlCol="0">
            <a:spAutoFit/>
          </a:bodyPr>
          <a:lstStyle/>
          <a:p>
            <a:pPr marL="88900">
              <a:lnSpc>
                <a:spcPct val="100000"/>
              </a:lnSpc>
              <a:spcBef>
                <a:spcPts val="100"/>
              </a:spcBef>
            </a:pPr>
            <a:r>
              <a:rPr sz="3200" spc="-10" dirty="0">
                <a:latin typeface="Times New Roman" panose="02020603050405020304" pitchFamily="18" charset="0"/>
                <a:cs typeface="Times New Roman" panose="02020603050405020304" pitchFamily="18" charset="0"/>
              </a:rPr>
              <a:t>Abstract</a:t>
            </a:r>
            <a:endParaRPr sz="32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572827" y="1628395"/>
            <a:ext cx="10704773" cy="2667397"/>
          </a:xfrm>
          <a:prstGeom prst="rect">
            <a:avLst/>
          </a:prstGeom>
        </p:spPr>
        <p:txBody>
          <a:bodyPr vert="horz" wrap="square" lIns="0" tIns="12700" rIns="0" bIns="0" rtlCol="0">
            <a:spAutoFit/>
          </a:bodyPr>
          <a:lstStyle/>
          <a:p>
            <a:pPr marL="459105" lvl="1" indent="-447040">
              <a:spcBef>
                <a:spcPts val="100"/>
              </a:spcBef>
              <a:buClr>
                <a:srgbClr val="FF0000"/>
              </a:buClr>
              <a:buSzPct val="116666"/>
              <a:buFont typeface="Wingdings" pitchFamily="2" charset="2"/>
              <a:buChar char="Ø"/>
              <a:tabLst>
                <a:tab pos="459105" algn="l"/>
                <a:tab pos="459740" algn="l"/>
              </a:tabLst>
            </a:pPr>
            <a:r>
              <a:rPr lang="en-US" sz="2000" dirty="0">
                <a:latin typeface="Arial" panose="020B0604020202020204" pitchFamily="34" charset="0"/>
                <a:cs typeface="Arial" panose="020B0604020202020204" pitchFamily="34" charset="0"/>
              </a:rPr>
              <a:t>The Consumer Finance Company lending various types of loans to urban customers It’s </a:t>
            </a:r>
            <a:r>
              <a:rPr sz="2000" dirty="0">
                <a:latin typeface="Arial" panose="020B0604020202020204" pitchFamily="34" charset="0"/>
                <a:cs typeface="Arial" panose="020B0604020202020204" pitchFamily="34" charset="0"/>
              </a:rPr>
              <a:t>the</a:t>
            </a:r>
            <a:r>
              <a:rPr sz="2000" spc="-3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largest</a:t>
            </a:r>
            <a:r>
              <a:rPr sz="2000" spc="-2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online</a:t>
            </a:r>
            <a:r>
              <a:rPr sz="2000" spc="-2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loan</a:t>
            </a:r>
            <a:r>
              <a:rPr sz="2000" spc="-2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marketplace,</a:t>
            </a:r>
            <a:r>
              <a:rPr sz="2000" spc="-2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facilitating</a:t>
            </a:r>
            <a:r>
              <a:rPr sz="2000" spc="-2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personal</a:t>
            </a:r>
            <a:r>
              <a:rPr sz="2000" spc="-25"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loans,</a:t>
            </a:r>
            <a:r>
              <a:rPr lang="en-US" sz="2000" spc="-1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business</a:t>
            </a:r>
            <a:r>
              <a:rPr sz="2000" spc="-3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loans,</a:t>
            </a:r>
            <a:r>
              <a:rPr sz="2000" spc="-1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and</a:t>
            </a:r>
            <a:r>
              <a:rPr sz="2000" spc="-1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financing</a:t>
            </a:r>
            <a:r>
              <a:rPr sz="2000" spc="-1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of</a:t>
            </a:r>
            <a:r>
              <a:rPr sz="2000" spc="-1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medical</a:t>
            </a:r>
            <a:r>
              <a:rPr sz="2000" spc="-15"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procedures.</a:t>
            </a:r>
            <a:endParaRPr lang="en-US" sz="2000" dirty="0">
              <a:latin typeface="Arial" panose="020B0604020202020204" pitchFamily="34" charset="0"/>
              <a:cs typeface="Arial" panose="020B0604020202020204" pitchFamily="34" charset="0"/>
            </a:endParaRPr>
          </a:p>
          <a:p>
            <a:pPr marL="459105" indent="-447040">
              <a:lnSpc>
                <a:spcPct val="150000"/>
              </a:lnSpc>
              <a:spcBef>
                <a:spcPts val="1855"/>
              </a:spcBef>
              <a:buClr>
                <a:srgbClr val="FF0000"/>
              </a:buClr>
              <a:buSzPct val="116666"/>
              <a:buFont typeface="Wingdings" pitchFamily="2" charset="2"/>
              <a:buChar char="Ø"/>
              <a:tabLst>
                <a:tab pos="459105" algn="l"/>
                <a:tab pos="459740" algn="l"/>
              </a:tabLst>
            </a:pPr>
            <a:r>
              <a:rPr sz="2000" dirty="0">
                <a:latin typeface="Arial" panose="020B0604020202020204" pitchFamily="34" charset="0"/>
                <a:cs typeface="Arial" panose="020B0604020202020204" pitchFamily="34" charset="0"/>
              </a:rPr>
              <a:t>Borrowers</a:t>
            </a:r>
            <a:r>
              <a:rPr sz="2000" spc="-2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can</a:t>
            </a:r>
            <a:r>
              <a:rPr sz="2000" spc="-1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easily</a:t>
            </a:r>
            <a:r>
              <a:rPr sz="2000" spc="-1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access</a:t>
            </a:r>
            <a:r>
              <a:rPr sz="2000" spc="-2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lower</a:t>
            </a:r>
            <a:r>
              <a:rPr sz="2000" spc="-1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interest</a:t>
            </a:r>
            <a:r>
              <a:rPr sz="2000" spc="-2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rate</a:t>
            </a:r>
            <a:r>
              <a:rPr sz="2000" spc="-1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loans</a:t>
            </a:r>
            <a:r>
              <a:rPr sz="2000" spc="-1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through</a:t>
            </a:r>
            <a:r>
              <a:rPr sz="2000" spc="-1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a</a:t>
            </a:r>
            <a:r>
              <a:rPr sz="2000" spc="-2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fast</a:t>
            </a:r>
            <a:r>
              <a:rPr sz="2000" spc="-1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online</a:t>
            </a:r>
            <a:r>
              <a:rPr sz="2000" spc="-15"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interface.</a:t>
            </a:r>
            <a:endParaRPr lang="en-US" sz="2000" dirty="0">
              <a:latin typeface="Arial" panose="020B0604020202020204" pitchFamily="34" charset="0"/>
              <a:cs typeface="Arial" panose="020B0604020202020204" pitchFamily="34" charset="0"/>
            </a:endParaRPr>
          </a:p>
          <a:p>
            <a:pPr marL="459105" marR="5080" indent="-447040">
              <a:spcBef>
                <a:spcPts val="385"/>
              </a:spcBef>
              <a:buSzPct val="116666"/>
              <a:buFont typeface="Wingdings" pitchFamily="2" charset="2"/>
              <a:buChar char="Ø"/>
              <a:tabLst>
                <a:tab pos="459105" algn="l"/>
                <a:tab pos="459740" algn="l"/>
              </a:tabLst>
            </a:pPr>
            <a:endParaRPr lang="en-US" sz="2000" dirty="0">
              <a:latin typeface="Arial" panose="020B0604020202020204" pitchFamily="34" charset="0"/>
              <a:cs typeface="Arial" panose="020B0604020202020204" pitchFamily="34" charset="0"/>
            </a:endParaRPr>
          </a:p>
          <a:p>
            <a:pPr marL="459105" marR="5080" indent="-447040">
              <a:spcBef>
                <a:spcPts val="385"/>
              </a:spcBef>
              <a:buClr>
                <a:srgbClr val="FF0000"/>
              </a:buClr>
              <a:buSzPct val="116666"/>
              <a:buFont typeface="Wingdings" pitchFamily="2" charset="2"/>
              <a:buChar char="Ø"/>
              <a:tabLst>
                <a:tab pos="459105" algn="l"/>
                <a:tab pos="459740" algn="l"/>
              </a:tabLst>
            </a:pPr>
            <a:r>
              <a:rPr sz="2000" dirty="0">
                <a:latin typeface="Arial" panose="020B0604020202020204" pitchFamily="34" charset="0"/>
                <a:cs typeface="Arial" panose="020B0604020202020204" pitchFamily="34" charset="0"/>
              </a:rPr>
              <a:t>The</a:t>
            </a:r>
            <a:r>
              <a:rPr sz="2000" spc="-2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objective</a:t>
            </a:r>
            <a:r>
              <a:rPr sz="2000" spc="-1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of</a:t>
            </a:r>
            <a:r>
              <a:rPr sz="2000" spc="-1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analysis</a:t>
            </a:r>
            <a:r>
              <a:rPr sz="2000" spc="-1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is</a:t>
            </a:r>
            <a:r>
              <a:rPr sz="2000" spc="-15" dirty="0">
                <a:latin typeface="Arial" panose="020B0604020202020204" pitchFamily="34" charset="0"/>
                <a:cs typeface="Arial" panose="020B0604020202020204" pitchFamily="34" charset="0"/>
              </a:rPr>
              <a:t> </a:t>
            </a:r>
            <a:r>
              <a:rPr lang="en-US" sz="2000" spc="-15" dirty="0">
                <a:latin typeface="Arial" panose="020B0604020202020204" pitchFamily="34" charset="0"/>
                <a:cs typeface="Arial" panose="020B0604020202020204" pitchFamily="34" charset="0"/>
              </a:rPr>
              <a:t>to understand the driving factors (or driver variables) behind loan default, i.e. the variables which are strong indicators of default. </a:t>
            </a:r>
            <a:endParaRPr sz="2000" dirty="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9ED83443-DD2F-54CA-3E1E-C6385DE21F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087" y="2093032"/>
            <a:ext cx="10471345" cy="2426671"/>
          </a:xfrm>
          <a:prstGeom prst="rect">
            <a:avLst/>
          </a:prstGeom>
        </p:spPr>
      </p:pic>
      <p:sp>
        <p:nvSpPr>
          <p:cNvPr id="2" name="object 2"/>
          <p:cNvSpPr txBox="1">
            <a:spLocks noGrp="1"/>
          </p:cNvSpPr>
          <p:nvPr>
            <p:ph type="title"/>
          </p:nvPr>
        </p:nvSpPr>
        <p:spPr>
          <a:xfrm>
            <a:off x="2585570" y="788742"/>
            <a:ext cx="6634629" cy="505267"/>
          </a:xfrm>
          <a:prstGeom prst="rect">
            <a:avLst/>
          </a:prstGeom>
        </p:spPr>
        <p:txBody>
          <a:bodyPr vert="horz" wrap="square" lIns="0" tIns="12700" rIns="0" bIns="0" rtlCol="0">
            <a:spAutoFit/>
          </a:bodyPr>
          <a:lstStyle/>
          <a:p>
            <a:pPr marL="88900" algn="ctr">
              <a:lnSpc>
                <a:spcPct val="100000"/>
              </a:lnSpc>
              <a:spcBef>
                <a:spcPts val="100"/>
              </a:spcBef>
            </a:pPr>
            <a:r>
              <a:rPr sz="3200" dirty="0">
                <a:latin typeface="Times New Roman" panose="02020603050405020304" pitchFamily="18" charset="0"/>
                <a:cs typeface="Times New Roman" panose="02020603050405020304" pitchFamily="18" charset="0"/>
              </a:rPr>
              <a:t>Problem</a:t>
            </a:r>
            <a:r>
              <a:rPr sz="3200" spc="-60" dirty="0">
                <a:latin typeface="Times New Roman" panose="02020603050405020304" pitchFamily="18" charset="0"/>
                <a:cs typeface="Times New Roman" panose="02020603050405020304" pitchFamily="18" charset="0"/>
              </a:rPr>
              <a:t> </a:t>
            </a:r>
            <a:r>
              <a:rPr lang="en-US" sz="3200" spc="-60" dirty="0">
                <a:latin typeface="Times New Roman" panose="02020603050405020304" pitchFamily="18" charset="0"/>
                <a:cs typeface="Times New Roman" panose="02020603050405020304" pitchFamily="18" charset="0"/>
              </a:rPr>
              <a:t>S</a:t>
            </a:r>
            <a:r>
              <a:rPr sz="3200" dirty="0">
                <a:latin typeface="Times New Roman" panose="02020603050405020304" pitchFamily="18" charset="0"/>
                <a:cs typeface="Times New Roman" panose="02020603050405020304" pitchFamily="18" charset="0"/>
              </a:rPr>
              <a:t>olving</a:t>
            </a:r>
            <a:r>
              <a:rPr sz="3200" spc="-55" dirty="0">
                <a:latin typeface="Times New Roman" panose="02020603050405020304" pitchFamily="18" charset="0"/>
                <a:cs typeface="Times New Roman" panose="02020603050405020304" pitchFamily="18" charset="0"/>
              </a:rPr>
              <a:t> </a:t>
            </a:r>
            <a:r>
              <a:rPr lang="en-US" sz="3200" spc="-10" dirty="0">
                <a:latin typeface="Times New Roman" panose="02020603050405020304" pitchFamily="18" charset="0"/>
                <a:cs typeface="Times New Roman" panose="02020603050405020304" pitchFamily="18" charset="0"/>
              </a:rPr>
              <a:t>M</a:t>
            </a:r>
            <a:r>
              <a:rPr sz="3200" spc="-10" dirty="0">
                <a:latin typeface="Times New Roman" panose="02020603050405020304" pitchFamily="18" charset="0"/>
                <a:cs typeface="Times New Roman" panose="02020603050405020304" pitchFamily="18" charset="0"/>
              </a:rPr>
              <a:t>ethodology</a:t>
            </a:r>
            <a:endParaRPr sz="32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2441057" y="4230304"/>
            <a:ext cx="1488439" cy="1028487"/>
          </a:xfrm>
          <a:prstGeom prst="rect">
            <a:avLst/>
          </a:prstGeom>
        </p:spPr>
        <p:txBody>
          <a:bodyPr vert="horz" wrap="square" lIns="0" tIns="12700" rIns="0" bIns="0" rtlCol="0">
            <a:spAutoFit/>
          </a:bodyPr>
          <a:lstStyle/>
          <a:p>
            <a:pPr algn="l"/>
            <a:r>
              <a:rPr lang="en-IN" sz="1100" b="0" i="0" dirty="0">
                <a:solidFill>
                  <a:srgbClr val="92D050"/>
                </a:solidFill>
                <a:effectLst/>
                <a:latin typeface="Arial" panose="020B0604020202020204" pitchFamily="34" charset="0"/>
                <a:cs typeface="Arial" panose="020B0604020202020204" pitchFamily="34" charset="0"/>
              </a:rPr>
              <a:t>Remove Duplicated data. Standardizing values, drop null values</a:t>
            </a:r>
            <a:r>
              <a:rPr lang="en-IN" sz="1100" dirty="0">
                <a:solidFill>
                  <a:srgbClr val="92D050"/>
                </a:solidFill>
                <a:latin typeface="Arial" panose="020B0604020202020204" pitchFamily="34" charset="0"/>
                <a:cs typeface="Arial" panose="020B0604020202020204" pitchFamily="34" charset="0"/>
              </a:rPr>
              <a:t>, </a:t>
            </a:r>
            <a:r>
              <a:rPr lang="en-IN" sz="1100" b="0" i="0" dirty="0">
                <a:solidFill>
                  <a:srgbClr val="92D050"/>
                </a:solidFill>
                <a:effectLst/>
                <a:latin typeface="Arial" panose="020B0604020202020204" pitchFamily="34" charset="0"/>
                <a:cs typeface="Arial" panose="020B0604020202020204" pitchFamily="34" charset="0"/>
              </a:rPr>
              <a:t>impute missing values, drop outliers values.</a:t>
            </a:r>
          </a:p>
        </p:txBody>
      </p:sp>
      <p:sp>
        <p:nvSpPr>
          <p:cNvPr id="22" name="object 22"/>
          <p:cNvSpPr txBox="1"/>
          <p:nvPr/>
        </p:nvSpPr>
        <p:spPr>
          <a:xfrm>
            <a:off x="719967" y="4297001"/>
            <a:ext cx="1371056" cy="575735"/>
          </a:xfrm>
          <a:prstGeom prst="rect">
            <a:avLst/>
          </a:prstGeom>
        </p:spPr>
        <p:txBody>
          <a:bodyPr vert="horz" wrap="square" lIns="0" tIns="12700" rIns="0" bIns="0" rtlCol="0">
            <a:spAutoFit/>
          </a:bodyPr>
          <a:lstStyle/>
          <a:p>
            <a:pPr marL="12700" marR="5080">
              <a:lnSpc>
                <a:spcPct val="113599"/>
              </a:lnSpc>
              <a:spcBef>
                <a:spcPts val="100"/>
              </a:spcBef>
            </a:pPr>
            <a:r>
              <a:rPr lang="en-IN" sz="1100" spc="-10" dirty="0">
                <a:solidFill>
                  <a:schemeClr val="accent2"/>
                </a:solidFill>
                <a:latin typeface="Arial" panose="020B0604020202020204" pitchFamily="34" charset="0"/>
                <a:cs typeface="Arial" panose="020B0604020202020204" pitchFamily="34" charset="0"/>
              </a:rPr>
              <a:t>Referring to data attributes and its meaning.</a:t>
            </a:r>
            <a:endParaRPr sz="1100" dirty="0">
              <a:solidFill>
                <a:schemeClr val="accent2"/>
              </a:solidFill>
              <a:latin typeface="Arial" panose="020B0604020202020204" pitchFamily="34" charset="0"/>
              <a:cs typeface="Arial" panose="020B0604020202020204" pitchFamily="34" charset="0"/>
            </a:endParaRPr>
          </a:p>
        </p:txBody>
      </p:sp>
      <p:sp>
        <p:nvSpPr>
          <p:cNvPr id="24" name="object 24"/>
          <p:cNvSpPr txBox="1"/>
          <p:nvPr/>
        </p:nvSpPr>
        <p:spPr>
          <a:xfrm>
            <a:off x="9665787" y="4176959"/>
            <a:ext cx="1581465" cy="961738"/>
          </a:xfrm>
          <a:prstGeom prst="rect">
            <a:avLst/>
          </a:prstGeom>
        </p:spPr>
        <p:txBody>
          <a:bodyPr vert="horz" wrap="square" lIns="0" tIns="12700" rIns="0" bIns="0" rtlCol="0">
            <a:spAutoFit/>
          </a:bodyPr>
          <a:lstStyle/>
          <a:p>
            <a:pPr marL="12700" marR="5080">
              <a:lnSpc>
                <a:spcPct val="113599"/>
              </a:lnSpc>
              <a:spcBef>
                <a:spcPts val="100"/>
              </a:spcBef>
            </a:pPr>
            <a:r>
              <a:rPr lang="en-IN" sz="1100" dirty="0">
                <a:solidFill>
                  <a:schemeClr val="accent6">
                    <a:lumMod val="75000"/>
                  </a:schemeClr>
                </a:solidFill>
                <a:latin typeface="Arial" panose="020B0604020202020204" pitchFamily="34" charset="0"/>
                <a:cs typeface="Arial" panose="020B0604020202020204" pitchFamily="34" charset="0"/>
              </a:rPr>
              <a:t>Examining the plots and concluding the observations to identify the driving factors of loan defaults</a:t>
            </a:r>
            <a:endParaRPr sz="1100" dirty="0">
              <a:solidFill>
                <a:schemeClr val="accent6">
                  <a:lumMod val="75000"/>
                </a:schemeClr>
              </a:solidFill>
              <a:latin typeface="Arial" panose="020B0604020202020204" pitchFamily="34" charset="0"/>
              <a:cs typeface="Arial" panose="020B0604020202020204" pitchFamily="34" charset="0"/>
            </a:endParaRPr>
          </a:p>
        </p:txBody>
      </p:sp>
      <p:sp>
        <p:nvSpPr>
          <p:cNvPr id="27" name="object 27"/>
          <p:cNvSpPr txBox="1"/>
          <p:nvPr/>
        </p:nvSpPr>
        <p:spPr>
          <a:xfrm>
            <a:off x="4164284" y="4243899"/>
            <a:ext cx="1580545" cy="575735"/>
          </a:xfrm>
          <a:prstGeom prst="rect">
            <a:avLst/>
          </a:prstGeom>
        </p:spPr>
        <p:txBody>
          <a:bodyPr vert="horz" wrap="square" lIns="0" tIns="12700" rIns="0" bIns="0" rtlCol="0">
            <a:spAutoFit/>
          </a:bodyPr>
          <a:lstStyle/>
          <a:p>
            <a:pPr marL="12700" marR="5080">
              <a:lnSpc>
                <a:spcPct val="113599"/>
              </a:lnSpc>
              <a:spcBef>
                <a:spcPts val="100"/>
              </a:spcBef>
            </a:pPr>
            <a:r>
              <a:rPr lang="en-IN" sz="1100" spc="-10" dirty="0" err="1">
                <a:solidFill>
                  <a:srgbClr val="0070C0"/>
                </a:solidFill>
                <a:latin typeface="Arial" panose="020B0604020202020204" pitchFamily="34" charset="0"/>
                <a:cs typeface="Arial" panose="020B0604020202020204" pitchFamily="34" charset="0"/>
              </a:rPr>
              <a:t>Analyze</a:t>
            </a:r>
            <a:r>
              <a:rPr sz="1100" spc="-50" dirty="0">
                <a:solidFill>
                  <a:srgbClr val="0070C0"/>
                </a:solidFill>
                <a:latin typeface="Arial" panose="020B0604020202020204" pitchFamily="34" charset="0"/>
                <a:cs typeface="Arial" panose="020B0604020202020204" pitchFamily="34" charset="0"/>
              </a:rPr>
              <a:t> </a:t>
            </a:r>
            <a:r>
              <a:rPr sz="1100" dirty="0">
                <a:solidFill>
                  <a:srgbClr val="0070C0"/>
                </a:solidFill>
                <a:latin typeface="Arial" panose="020B0604020202020204" pitchFamily="34" charset="0"/>
                <a:cs typeface="Arial" panose="020B0604020202020204" pitchFamily="34" charset="0"/>
              </a:rPr>
              <a:t>each</a:t>
            </a:r>
            <a:r>
              <a:rPr sz="1100" spc="-50" dirty="0">
                <a:solidFill>
                  <a:srgbClr val="0070C0"/>
                </a:solidFill>
                <a:latin typeface="Arial" panose="020B0604020202020204" pitchFamily="34" charset="0"/>
                <a:cs typeface="Arial" panose="020B0604020202020204" pitchFamily="34" charset="0"/>
              </a:rPr>
              <a:t> </a:t>
            </a:r>
            <a:r>
              <a:rPr sz="1100" spc="-10" dirty="0">
                <a:solidFill>
                  <a:srgbClr val="0070C0"/>
                </a:solidFill>
                <a:latin typeface="Arial" panose="020B0604020202020204" pitchFamily="34" charset="0"/>
                <a:cs typeface="Arial" panose="020B0604020202020204" pitchFamily="34" charset="0"/>
              </a:rPr>
              <a:t>column, plotting</a:t>
            </a:r>
            <a:r>
              <a:rPr sz="1100" spc="-40" dirty="0">
                <a:solidFill>
                  <a:srgbClr val="0070C0"/>
                </a:solidFill>
                <a:latin typeface="Arial" panose="020B0604020202020204" pitchFamily="34" charset="0"/>
                <a:cs typeface="Arial" panose="020B0604020202020204" pitchFamily="34" charset="0"/>
              </a:rPr>
              <a:t> </a:t>
            </a:r>
            <a:r>
              <a:rPr sz="1100" spc="-25" dirty="0">
                <a:solidFill>
                  <a:srgbClr val="0070C0"/>
                </a:solidFill>
                <a:latin typeface="Arial" panose="020B0604020202020204" pitchFamily="34" charset="0"/>
                <a:cs typeface="Arial" panose="020B0604020202020204" pitchFamily="34" charset="0"/>
              </a:rPr>
              <a:t>the</a:t>
            </a:r>
            <a:r>
              <a:rPr lang="en-US" sz="1100" spc="-25" dirty="0">
                <a:solidFill>
                  <a:srgbClr val="0070C0"/>
                </a:solidFill>
                <a:latin typeface="Arial" panose="020B0604020202020204" pitchFamily="34" charset="0"/>
                <a:cs typeface="Arial" panose="020B0604020202020204" pitchFamily="34" charset="0"/>
              </a:rPr>
              <a:t> </a:t>
            </a:r>
            <a:r>
              <a:rPr sz="1100" spc="-20" dirty="0">
                <a:solidFill>
                  <a:srgbClr val="0070C0"/>
                </a:solidFill>
                <a:latin typeface="Arial" panose="020B0604020202020204" pitchFamily="34" charset="0"/>
                <a:cs typeface="Arial" panose="020B0604020202020204" pitchFamily="34" charset="0"/>
              </a:rPr>
              <a:t>distributions</a:t>
            </a:r>
            <a:r>
              <a:rPr sz="1100" spc="15" dirty="0">
                <a:solidFill>
                  <a:srgbClr val="0070C0"/>
                </a:solidFill>
                <a:latin typeface="Arial" panose="020B0604020202020204" pitchFamily="34" charset="0"/>
                <a:cs typeface="Arial" panose="020B0604020202020204" pitchFamily="34" charset="0"/>
              </a:rPr>
              <a:t> </a:t>
            </a:r>
            <a:r>
              <a:rPr sz="1100" dirty="0">
                <a:solidFill>
                  <a:srgbClr val="0070C0"/>
                </a:solidFill>
                <a:latin typeface="Arial" panose="020B0604020202020204" pitchFamily="34" charset="0"/>
                <a:cs typeface="Arial" panose="020B0604020202020204" pitchFamily="34" charset="0"/>
              </a:rPr>
              <a:t>of</a:t>
            </a:r>
            <a:r>
              <a:rPr sz="1100" spc="30" dirty="0">
                <a:solidFill>
                  <a:srgbClr val="0070C0"/>
                </a:solidFill>
                <a:latin typeface="Arial" panose="020B0604020202020204" pitchFamily="34" charset="0"/>
                <a:cs typeface="Arial" panose="020B0604020202020204" pitchFamily="34" charset="0"/>
              </a:rPr>
              <a:t> </a:t>
            </a:r>
            <a:r>
              <a:rPr sz="1100" spc="-20" dirty="0">
                <a:solidFill>
                  <a:srgbClr val="0070C0"/>
                </a:solidFill>
                <a:latin typeface="Arial" panose="020B0604020202020204" pitchFamily="34" charset="0"/>
                <a:cs typeface="Arial" panose="020B0604020202020204" pitchFamily="34" charset="0"/>
              </a:rPr>
              <a:t>each </a:t>
            </a:r>
            <a:r>
              <a:rPr sz="1100" spc="-10" dirty="0">
                <a:solidFill>
                  <a:srgbClr val="0070C0"/>
                </a:solidFill>
                <a:latin typeface="Arial" panose="020B0604020202020204" pitchFamily="34" charset="0"/>
                <a:cs typeface="Arial" panose="020B0604020202020204" pitchFamily="34" charset="0"/>
              </a:rPr>
              <a:t>column.</a:t>
            </a:r>
            <a:endParaRPr sz="1100" dirty="0">
              <a:solidFill>
                <a:srgbClr val="0070C0"/>
              </a:solidFill>
              <a:latin typeface="Arial" panose="020B0604020202020204" pitchFamily="34" charset="0"/>
              <a:cs typeface="Arial" panose="020B0604020202020204" pitchFamily="34" charset="0"/>
            </a:endParaRPr>
          </a:p>
        </p:txBody>
      </p:sp>
      <p:sp>
        <p:nvSpPr>
          <p:cNvPr id="29" name="object 29"/>
          <p:cNvSpPr txBox="1"/>
          <p:nvPr/>
        </p:nvSpPr>
        <p:spPr>
          <a:xfrm>
            <a:off x="5920993" y="4248636"/>
            <a:ext cx="1488438" cy="768737"/>
          </a:xfrm>
          <a:prstGeom prst="rect">
            <a:avLst/>
          </a:prstGeom>
        </p:spPr>
        <p:txBody>
          <a:bodyPr vert="horz" wrap="square" lIns="0" tIns="12700" rIns="0" bIns="0" rtlCol="0">
            <a:spAutoFit/>
          </a:bodyPr>
          <a:lstStyle/>
          <a:p>
            <a:pPr marL="12700" marR="5080">
              <a:lnSpc>
                <a:spcPct val="113599"/>
              </a:lnSpc>
              <a:spcBef>
                <a:spcPts val="550"/>
              </a:spcBef>
            </a:pPr>
            <a:r>
              <a:rPr lang="en-IN" sz="1100" spc="-20" dirty="0">
                <a:solidFill>
                  <a:srgbClr val="FFC000"/>
                </a:solidFill>
                <a:latin typeface="Arial" panose="020B0604020202020204" pitchFamily="34" charset="0"/>
                <a:cs typeface="Arial" panose="020B0604020202020204" pitchFamily="34" charset="0"/>
              </a:rPr>
              <a:t>Create a set of ranges from an entire range of the data to </a:t>
            </a:r>
            <a:r>
              <a:rPr lang="en-IN" sz="1100" spc="-20" dirty="0" err="1">
                <a:solidFill>
                  <a:srgbClr val="FFC000"/>
                </a:solidFill>
                <a:latin typeface="Arial" panose="020B0604020202020204" pitchFamily="34" charset="0"/>
                <a:cs typeface="Arial" panose="020B0604020202020204" pitchFamily="34" charset="0"/>
              </a:rPr>
              <a:t>analyze</a:t>
            </a:r>
            <a:r>
              <a:rPr lang="en-IN" sz="1100" spc="-20" dirty="0">
                <a:solidFill>
                  <a:srgbClr val="FFC000"/>
                </a:solidFill>
                <a:latin typeface="Arial" panose="020B0604020202020204" pitchFamily="34" charset="0"/>
                <a:cs typeface="Arial" panose="020B0604020202020204" pitchFamily="34" charset="0"/>
              </a:rPr>
              <a:t> the data segment wise</a:t>
            </a:r>
            <a:endParaRPr sz="1100" dirty="0">
              <a:solidFill>
                <a:srgbClr val="FFC000"/>
              </a:solidFill>
              <a:latin typeface="Arial" panose="020B0604020202020204" pitchFamily="34" charset="0"/>
              <a:cs typeface="Arial" panose="020B0604020202020204" pitchFamily="34" charset="0"/>
            </a:endParaRPr>
          </a:p>
        </p:txBody>
      </p:sp>
      <p:sp>
        <p:nvSpPr>
          <p:cNvPr id="32" name="object 32"/>
          <p:cNvSpPr txBox="1"/>
          <p:nvPr/>
        </p:nvSpPr>
        <p:spPr>
          <a:xfrm>
            <a:off x="7767318" y="4235615"/>
            <a:ext cx="1633609" cy="773417"/>
          </a:xfrm>
          <a:prstGeom prst="rect">
            <a:avLst/>
          </a:prstGeom>
        </p:spPr>
        <p:txBody>
          <a:bodyPr vert="horz" wrap="square" lIns="0" tIns="12700" rIns="0" bIns="0" rtlCol="0">
            <a:spAutoFit/>
          </a:bodyPr>
          <a:lstStyle/>
          <a:p>
            <a:pPr marL="12700" marR="5080">
              <a:lnSpc>
                <a:spcPct val="113599"/>
              </a:lnSpc>
              <a:spcBef>
                <a:spcPts val="100"/>
              </a:spcBef>
            </a:pPr>
            <a:r>
              <a:rPr lang="en-IN" sz="1100" dirty="0">
                <a:solidFill>
                  <a:srgbClr val="202124"/>
                </a:solidFill>
                <a:latin typeface="Google Sans"/>
                <a:cs typeface="Roboto"/>
              </a:rPr>
              <a:t>Study the relationship between two variables and understand how one impact the other</a:t>
            </a:r>
            <a:endParaRPr sz="1100" dirty="0">
              <a:latin typeface="Roboto"/>
              <a:cs typeface="Roboto"/>
            </a:endParaRPr>
          </a:p>
        </p:txBody>
      </p:sp>
      <p:sp>
        <p:nvSpPr>
          <p:cNvPr id="35" name="TextBox 34">
            <a:extLst>
              <a:ext uri="{FF2B5EF4-FFF2-40B4-BE49-F238E27FC236}">
                <a16:creationId xmlns:a16="http://schemas.microsoft.com/office/drawing/2014/main" id="{C9E08647-8778-7CD5-66A5-068D548F196C}"/>
              </a:ext>
            </a:extLst>
          </p:cNvPr>
          <p:cNvSpPr txBox="1"/>
          <p:nvPr/>
        </p:nvSpPr>
        <p:spPr>
          <a:xfrm>
            <a:off x="719967" y="2755390"/>
            <a:ext cx="1473480" cy="246221"/>
          </a:xfrm>
          <a:prstGeom prst="rect">
            <a:avLst/>
          </a:prstGeom>
          <a:noFill/>
        </p:spPr>
        <p:txBody>
          <a:bodyPr wrap="none" rtlCol="0">
            <a:spAutoFit/>
          </a:bodyPr>
          <a:lstStyle/>
          <a:p>
            <a:r>
              <a:rPr lang="en-US" sz="1000" b="1" dirty="0">
                <a:solidFill>
                  <a:srgbClr val="002060"/>
                </a:solidFill>
                <a:latin typeface="Tahoma" panose="020B0604030504040204" pitchFamily="34" charset="0"/>
                <a:ea typeface="Tahoma" panose="020B0604030504040204" pitchFamily="34" charset="0"/>
                <a:cs typeface="Tahoma" panose="020B0604030504040204" pitchFamily="34" charset="0"/>
              </a:rPr>
              <a:t>Data Understanding</a:t>
            </a:r>
          </a:p>
        </p:txBody>
      </p:sp>
      <p:sp>
        <p:nvSpPr>
          <p:cNvPr id="39" name="TextBox 38">
            <a:extLst>
              <a:ext uri="{FF2B5EF4-FFF2-40B4-BE49-F238E27FC236}">
                <a16:creationId xmlns:a16="http://schemas.microsoft.com/office/drawing/2014/main" id="{4E60CC74-E97B-F45B-9D5B-66EDEE4D8D3B}"/>
              </a:ext>
            </a:extLst>
          </p:cNvPr>
          <p:cNvSpPr txBox="1"/>
          <p:nvPr/>
        </p:nvSpPr>
        <p:spPr>
          <a:xfrm>
            <a:off x="2609480" y="2755390"/>
            <a:ext cx="1037463" cy="246221"/>
          </a:xfrm>
          <a:prstGeom prst="rect">
            <a:avLst/>
          </a:prstGeom>
          <a:noFill/>
        </p:spPr>
        <p:txBody>
          <a:bodyPr wrap="none" rtlCol="0">
            <a:spAutoFit/>
          </a:bodyPr>
          <a:lstStyle/>
          <a:p>
            <a:r>
              <a:rPr lang="en-US" sz="1000" b="1" dirty="0">
                <a:solidFill>
                  <a:srgbClr val="002060"/>
                </a:solidFill>
                <a:latin typeface="Arial" panose="020B0604020202020204" pitchFamily="34" charset="0"/>
                <a:ea typeface="Tahoma" panose="020B0604030504040204" pitchFamily="34" charset="0"/>
                <a:cs typeface="Arial" panose="020B0604020202020204" pitchFamily="34" charset="0"/>
              </a:rPr>
              <a:t>Data Cleaning</a:t>
            </a:r>
          </a:p>
        </p:txBody>
      </p:sp>
      <p:sp>
        <p:nvSpPr>
          <p:cNvPr id="40" name="TextBox 39">
            <a:extLst>
              <a:ext uri="{FF2B5EF4-FFF2-40B4-BE49-F238E27FC236}">
                <a16:creationId xmlns:a16="http://schemas.microsoft.com/office/drawing/2014/main" id="{ABE523BB-BA87-87B6-519A-B7B5515B0C27}"/>
              </a:ext>
            </a:extLst>
          </p:cNvPr>
          <p:cNvSpPr txBox="1"/>
          <p:nvPr/>
        </p:nvSpPr>
        <p:spPr>
          <a:xfrm>
            <a:off x="4319506" y="2755390"/>
            <a:ext cx="1361270" cy="246221"/>
          </a:xfrm>
          <a:prstGeom prst="rect">
            <a:avLst/>
          </a:prstGeom>
          <a:noFill/>
        </p:spPr>
        <p:txBody>
          <a:bodyPr wrap="none" rtlCol="0">
            <a:spAutoFit/>
          </a:bodyPr>
          <a:lstStyle/>
          <a:p>
            <a:r>
              <a:rPr lang="en-US" sz="1000" b="1" dirty="0">
                <a:solidFill>
                  <a:srgbClr val="002060"/>
                </a:solidFill>
                <a:latin typeface="Arial" panose="020B0604020202020204" pitchFamily="34" charset="0"/>
                <a:ea typeface="Tahoma" panose="020B0604030504040204" pitchFamily="34" charset="0"/>
                <a:cs typeface="Arial" panose="020B0604020202020204" pitchFamily="34" charset="0"/>
              </a:rPr>
              <a:t>Univariate Analysis</a:t>
            </a:r>
          </a:p>
        </p:txBody>
      </p:sp>
      <p:sp>
        <p:nvSpPr>
          <p:cNvPr id="41" name="TextBox 40">
            <a:extLst>
              <a:ext uri="{FF2B5EF4-FFF2-40B4-BE49-F238E27FC236}">
                <a16:creationId xmlns:a16="http://schemas.microsoft.com/office/drawing/2014/main" id="{01D4DC7B-E8F1-08C7-812B-99203879B453}"/>
              </a:ext>
            </a:extLst>
          </p:cNvPr>
          <p:cNvSpPr txBox="1"/>
          <p:nvPr/>
        </p:nvSpPr>
        <p:spPr>
          <a:xfrm>
            <a:off x="5975092" y="2752314"/>
            <a:ext cx="1516762" cy="246221"/>
          </a:xfrm>
          <a:prstGeom prst="rect">
            <a:avLst/>
          </a:prstGeom>
          <a:noFill/>
        </p:spPr>
        <p:txBody>
          <a:bodyPr wrap="none" rtlCol="0">
            <a:spAutoFit/>
          </a:bodyPr>
          <a:lstStyle/>
          <a:p>
            <a:r>
              <a:rPr lang="en-US" sz="1000" b="1" dirty="0">
                <a:solidFill>
                  <a:srgbClr val="002060"/>
                </a:solidFill>
                <a:latin typeface="Tahoma" panose="020B0604030504040204" pitchFamily="34" charset="0"/>
                <a:ea typeface="Tahoma" panose="020B0604030504040204" pitchFamily="34" charset="0"/>
                <a:cs typeface="Tahoma" panose="020B0604030504040204" pitchFamily="34" charset="0"/>
              </a:rPr>
              <a:t>Segmented Analysis</a:t>
            </a:r>
          </a:p>
        </p:txBody>
      </p:sp>
      <p:sp>
        <p:nvSpPr>
          <p:cNvPr id="42" name="TextBox 41">
            <a:extLst>
              <a:ext uri="{FF2B5EF4-FFF2-40B4-BE49-F238E27FC236}">
                <a16:creationId xmlns:a16="http://schemas.microsoft.com/office/drawing/2014/main" id="{E6196CD4-661E-4463-403A-95639919A99C}"/>
              </a:ext>
            </a:extLst>
          </p:cNvPr>
          <p:cNvSpPr txBox="1"/>
          <p:nvPr/>
        </p:nvSpPr>
        <p:spPr>
          <a:xfrm>
            <a:off x="7758738" y="2732955"/>
            <a:ext cx="1329210" cy="246221"/>
          </a:xfrm>
          <a:prstGeom prst="rect">
            <a:avLst/>
          </a:prstGeom>
          <a:noFill/>
        </p:spPr>
        <p:txBody>
          <a:bodyPr wrap="none" rtlCol="0">
            <a:spAutoFit/>
          </a:bodyPr>
          <a:lstStyle/>
          <a:p>
            <a:r>
              <a:rPr lang="en-US" sz="1000" b="1" dirty="0">
                <a:solidFill>
                  <a:srgbClr val="002060"/>
                </a:solidFill>
                <a:latin typeface="Arial" panose="020B0604020202020204" pitchFamily="34" charset="0"/>
                <a:ea typeface="Tahoma" panose="020B0604030504040204" pitchFamily="34" charset="0"/>
                <a:cs typeface="Arial" panose="020B0604020202020204" pitchFamily="34" charset="0"/>
              </a:rPr>
              <a:t>Bivariate Analysis</a:t>
            </a:r>
          </a:p>
        </p:txBody>
      </p:sp>
      <p:sp>
        <p:nvSpPr>
          <p:cNvPr id="43" name="TextBox 42">
            <a:extLst>
              <a:ext uri="{FF2B5EF4-FFF2-40B4-BE49-F238E27FC236}">
                <a16:creationId xmlns:a16="http://schemas.microsoft.com/office/drawing/2014/main" id="{3168DD3C-6E13-7D0E-F6A8-C1855C4185A1}"/>
              </a:ext>
            </a:extLst>
          </p:cNvPr>
          <p:cNvSpPr txBox="1"/>
          <p:nvPr/>
        </p:nvSpPr>
        <p:spPr>
          <a:xfrm>
            <a:off x="9651303" y="2732954"/>
            <a:ext cx="776175" cy="276999"/>
          </a:xfrm>
          <a:prstGeom prst="rect">
            <a:avLst/>
          </a:prstGeom>
          <a:noFill/>
        </p:spPr>
        <p:txBody>
          <a:bodyPr wrap="none" rtlCol="0">
            <a:spAutoFit/>
          </a:bodyPr>
          <a:lstStyle/>
          <a:p>
            <a:r>
              <a:rPr lang="en-US" sz="1200" b="1" dirty="0">
                <a:solidFill>
                  <a:srgbClr val="002060"/>
                </a:solidFill>
                <a:latin typeface="Arial" panose="020B0604020202020204" pitchFamily="34" charset="0"/>
                <a:ea typeface="Tahoma" panose="020B0604030504040204" pitchFamily="34" charset="0"/>
                <a:cs typeface="Arial" panose="020B0604020202020204" pitchFamily="34" charset="0"/>
              </a:rPr>
              <a:t>Insights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990600"/>
            <a:ext cx="5881370" cy="382156"/>
          </a:xfrm>
          <a:prstGeom prst="rect">
            <a:avLst/>
          </a:prstGeom>
        </p:spPr>
        <p:txBody>
          <a:bodyPr vert="horz" wrap="square" lIns="0" tIns="12700" rIns="0" bIns="0" rtlCol="0">
            <a:spAutoFit/>
          </a:bodyPr>
          <a:lstStyle/>
          <a:p>
            <a:pPr marL="88900" algn="l">
              <a:lnSpc>
                <a:spcPct val="100000"/>
              </a:lnSpc>
              <a:spcBef>
                <a:spcPts val="100"/>
              </a:spcBef>
            </a:pPr>
            <a:r>
              <a:rPr lang="en-IN" sz="2400" spc="-10" dirty="0"/>
              <a:t>Observations on the entire data set</a:t>
            </a:r>
            <a:endParaRPr sz="2400" dirty="0"/>
          </a:p>
        </p:txBody>
      </p:sp>
      <p:sp>
        <p:nvSpPr>
          <p:cNvPr id="4" name="TextBox 3">
            <a:extLst>
              <a:ext uri="{FF2B5EF4-FFF2-40B4-BE49-F238E27FC236}">
                <a16:creationId xmlns:a16="http://schemas.microsoft.com/office/drawing/2014/main" id="{492D2416-CF86-DF46-5F22-194553B9CF3F}"/>
              </a:ext>
            </a:extLst>
          </p:cNvPr>
          <p:cNvSpPr txBox="1"/>
          <p:nvPr/>
        </p:nvSpPr>
        <p:spPr>
          <a:xfrm>
            <a:off x="838200" y="1447800"/>
            <a:ext cx="10070386" cy="5212837"/>
          </a:xfrm>
          <a:prstGeom prst="rect">
            <a:avLst/>
          </a:prstGeom>
          <a:noFill/>
        </p:spPr>
        <p:txBody>
          <a:bodyPr wrap="none" rtlCol="0">
            <a:spAutoFit/>
          </a:bodyPr>
          <a:lstStyle/>
          <a:p>
            <a:pPr marL="171450" indent="-171450">
              <a:lnSpc>
                <a:spcPct val="200000"/>
              </a:lnSpc>
              <a:buFont typeface="Wingdings" panose="05000000000000000000" pitchFamily="2" charset="2"/>
              <a:buChar char="§"/>
            </a:pPr>
            <a:r>
              <a:rPr lang="en-US" sz="1050" dirty="0">
                <a:latin typeface="Arial" panose="020B0604020202020204" pitchFamily="34" charset="0"/>
                <a:cs typeface="Arial" panose="020B0604020202020204" pitchFamily="34" charset="0"/>
              </a:rPr>
              <a:t>Maximum borrowers are from US Army and the zip code of maximum borrowers is 112xx.</a:t>
            </a:r>
          </a:p>
          <a:p>
            <a:pPr marL="171450" indent="-171450">
              <a:lnSpc>
                <a:spcPct val="200000"/>
              </a:lnSpc>
              <a:buFont typeface="Wingdings" panose="05000000000000000000" pitchFamily="2" charset="2"/>
              <a:buChar char="§"/>
            </a:pPr>
            <a:r>
              <a:rPr lang="en-US" sz="1050" dirty="0">
                <a:latin typeface="Arial" panose="020B0604020202020204" pitchFamily="34" charset="0"/>
                <a:cs typeface="Arial" panose="020B0604020202020204" pitchFamily="34" charset="0"/>
              </a:rPr>
              <a:t>Most of the borrowers are staying on the rent followed by mortgage category</a:t>
            </a:r>
          </a:p>
          <a:p>
            <a:pPr marL="171450" indent="-171450">
              <a:lnSpc>
                <a:spcPct val="200000"/>
              </a:lnSpc>
              <a:buFont typeface="Wingdings" panose="05000000000000000000" pitchFamily="2" charset="2"/>
              <a:buChar char="§"/>
            </a:pPr>
            <a:r>
              <a:rPr lang="en-US" sz="1050" dirty="0">
                <a:latin typeface="Arial" panose="020B0604020202020204" pitchFamily="34" charset="0"/>
                <a:cs typeface="Arial" panose="020B0604020202020204" pitchFamily="34" charset="0"/>
              </a:rPr>
              <a:t>CA and NY states have more loan borrowers and most of the loans are issues for debt consolidation purpose</a:t>
            </a:r>
          </a:p>
          <a:p>
            <a:pPr marL="171450" indent="-171450">
              <a:lnSpc>
                <a:spcPct val="200000"/>
              </a:lnSpc>
              <a:buFont typeface="Wingdings" panose="05000000000000000000" pitchFamily="2" charset="2"/>
              <a:buChar char="§"/>
            </a:pPr>
            <a:r>
              <a:rPr lang="en-US" sz="1050" dirty="0">
                <a:latin typeface="Arial" panose="020B0604020202020204" pitchFamily="34" charset="0"/>
                <a:cs typeface="Arial" panose="020B0604020202020204" pitchFamily="34" charset="0"/>
              </a:rPr>
              <a:t>Term for 36 months has more loan as compared to 60 months</a:t>
            </a:r>
          </a:p>
          <a:p>
            <a:pPr marL="171450" indent="-171450">
              <a:lnSpc>
                <a:spcPct val="200000"/>
              </a:lnSpc>
              <a:buFont typeface="Wingdings" panose="05000000000000000000" pitchFamily="2" charset="2"/>
              <a:buChar char="§"/>
            </a:pPr>
            <a:r>
              <a:rPr lang="en-US" sz="1050" dirty="0">
                <a:latin typeface="Arial" panose="020B0604020202020204" pitchFamily="34" charset="0"/>
                <a:cs typeface="Arial" panose="020B0604020202020204" pitchFamily="34" charset="0"/>
              </a:rPr>
              <a:t>There are more than 14000 loans that are not verified</a:t>
            </a:r>
          </a:p>
          <a:p>
            <a:pPr marL="171450" indent="-171450">
              <a:lnSpc>
                <a:spcPct val="200000"/>
              </a:lnSpc>
              <a:buFont typeface="Wingdings" panose="05000000000000000000" pitchFamily="2" charset="2"/>
              <a:buChar char="§"/>
            </a:pPr>
            <a:r>
              <a:rPr lang="en-US" sz="1050" dirty="0">
                <a:latin typeface="Arial" panose="020B0604020202020204" pitchFamily="34" charset="0"/>
                <a:cs typeface="Arial" panose="020B0604020202020204" pitchFamily="34" charset="0"/>
              </a:rPr>
              <a:t>Maximum loans are issues in Dec-11 and in May-16 most of the loan credit reports are pulled</a:t>
            </a:r>
          </a:p>
          <a:p>
            <a:pPr marL="171450" indent="-171450">
              <a:lnSpc>
                <a:spcPct val="200000"/>
              </a:lnSpc>
              <a:buFont typeface="Wingdings" panose="05000000000000000000" pitchFamily="2" charset="2"/>
              <a:buChar char="§"/>
            </a:pPr>
            <a:r>
              <a:rPr lang="en-US" sz="1050" dirty="0">
                <a:latin typeface="Arial" panose="020B0604020202020204" pitchFamily="34" charset="0"/>
                <a:cs typeface="Arial" panose="020B0604020202020204" pitchFamily="34" charset="0"/>
              </a:rPr>
              <a:t>Employment length for most of the borrowers is between 0-3 indicating that the people who are very early in their career needs more loan</a:t>
            </a:r>
          </a:p>
          <a:p>
            <a:pPr marL="171450" indent="-171450">
              <a:lnSpc>
                <a:spcPct val="200000"/>
              </a:lnSpc>
              <a:buFont typeface="Wingdings" panose="05000000000000000000" pitchFamily="2" charset="2"/>
              <a:buChar char="§"/>
            </a:pPr>
            <a:r>
              <a:rPr lang="en-US" sz="1050" dirty="0">
                <a:latin typeface="Arial" panose="020B0604020202020204" pitchFamily="34" charset="0"/>
                <a:cs typeface="Arial" panose="020B0604020202020204" pitchFamily="34" charset="0"/>
              </a:rPr>
              <a:t>Most of the loans are given with 9-12 interest rate range to the borrowers with annual income between 39000–40000 </a:t>
            </a:r>
          </a:p>
          <a:p>
            <a:pPr marL="171450" indent="-171450">
              <a:lnSpc>
                <a:spcPct val="200000"/>
              </a:lnSpc>
              <a:buFont typeface="Wingdings" panose="05000000000000000000" pitchFamily="2" charset="2"/>
              <a:buChar char="§"/>
            </a:pPr>
            <a:r>
              <a:rPr lang="en-US" sz="1050" dirty="0">
                <a:latin typeface="Arial" panose="020B0604020202020204" pitchFamily="34" charset="0"/>
                <a:cs typeface="Arial" panose="020B0604020202020204" pitchFamily="34" charset="0"/>
              </a:rPr>
              <a:t>Fully paid loan count is more than 25000 whereas the charged-off loans count is less than 5000 which implies that most of the loans are fully paid by the borrowers</a:t>
            </a:r>
          </a:p>
          <a:p>
            <a:pPr marL="171450" indent="-171450">
              <a:lnSpc>
                <a:spcPct val="200000"/>
              </a:lnSpc>
              <a:buFont typeface="Wingdings" panose="05000000000000000000" pitchFamily="2" charset="2"/>
              <a:buChar char="§"/>
            </a:pPr>
            <a:r>
              <a:rPr lang="en-US" sz="1050" dirty="0">
                <a:latin typeface="Arial" panose="020B0604020202020204" pitchFamily="34" charset="0"/>
                <a:cs typeface="Arial" panose="020B0604020202020204" pitchFamily="34" charset="0"/>
              </a:rPr>
              <a:t>A and B grade loas were issued more than any other loan category followed by A4, B3, A5 and B5 sub grades</a:t>
            </a:r>
          </a:p>
          <a:p>
            <a:pPr marL="171450" indent="-171450">
              <a:lnSpc>
                <a:spcPct val="200000"/>
              </a:lnSpc>
              <a:buFont typeface="Wingdings" panose="05000000000000000000" pitchFamily="2" charset="2"/>
              <a:buChar char="§"/>
            </a:pPr>
            <a:r>
              <a:rPr lang="en-US" sz="1050" dirty="0">
                <a:latin typeface="Arial" panose="020B0604020202020204" pitchFamily="34" charset="0"/>
                <a:cs typeface="Arial" panose="020B0604020202020204" pitchFamily="34" charset="0"/>
              </a:rPr>
              <a:t>Maximum loan borrowers have 6-9 open accounts and 10-20 total accounts</a:t>
            </a:r>
          </a:p>
          <a:p>
            <a:pPr marL="171450" indent="-171450">
              <a:lnSpc>
                <a:spcPct val="200000"/>
              </a:lnSpc>
              <a:buFont typeface="Wingdings" panose="05000000000000000000" pitchFamily="2" charset="2"/>
              <a:buChar char="§"/>
            </a:pPr>
            <a:r>
              <a:rPr lang="en-US" sz="1050" dirty="0" err="1">
                <a:latin typeface="Arial" panose="020B0604020202020204" pitchFamily="34" charset="0"/>
                <a:cs typeface="Arial" panose="020B0604020202020204" pitchFamily="34" charset="0"/>
              </a:rPr>
              <a:t>Revol</a:t>
            </a:r>
            <a:r>
              <a:rPr lang="en-US" sz="1050" dirty="0">
                <a:latin typeface="Arial" panose="020B0604020202020204" pitchFamily="34" charset="0"/>
                <a:cs typeface="Arial" panose="020B0604020202020204" pitchFamily="34" charset="0"/>
              </a:rPr>
              <a:t> credit utilization for most of the borrowers lies between 40-50 and  revolving credit balance for most of the borrowers is 0-1000</a:t>
            </a:r>
          </a:p>
          <a:p>
            <a:pPr marL="171450" indent="-171450">
              <a:lnSpc>
                <a:spcPct val="200000"/>
              </a:lnSpc>
              <a:buFont typeface="Wingdings" panose="05000000000000000000" pitchFamily="2" charset="2"/>
              <a:buChar char="§"/>
            </a:pPr>
            <a:r>
              <a:rPr lang="en-US" sz="1050" dirty="0" err="1">
                <a:latin typeface="Arial" panose="020B0604020202020204" pitchFamily="34" charset="0"/>
                <a:cs typeface="Arial" panose="020B0604020202020204" pitchFamily="34" charset="0"/>
              </a:rPr>
              <a:t>Dti</a:t>
            </a:r>
            <a:r>
              <a:rPr lang="en-US" sz="1050" dirty="0">
                <a:latin typeface="Arial" panose="020B0604020202020204" pitchFamily="34" charset="0"/>
                <a:cs typeface="Arial" panose="020B0604020202020204" pitchFamily="34" charset="0"/>
              </a:rPr>
              <a:t> ratio for maximum loans is 12-15</a:t>
            </a:r>
          </a:p>
          <a:p>
            <a:pPr marL="171450" indent="-171450">
              <a:lnSpc>
                <a:spcPct val="200000"/>
              </a:lnSpc>
              <a:buFont typeface="Wingdings" panose="05000000000000000000" pitchFamily="2" charset="2"/>
              <a:buChar char="§"/>
            </a:pPr>
            <a:r>
              <a:rPr lang="en-US" sz="1050" dirty="0">
                <a:latin typeface="Arial" panose="020B0604020202020204" pitchFamily="34" charset="0"/>
                <a:cs typeface="Arial" panose="020B0604020202020204" pitchFamily="34" charset="0"/>
              </a:rPr>
              <a:t>Maximum people have applied for loan amount between 9000–10000.</a:t>
            </a:r>
          </a:p>
          <a:p>
            <a:pPr marL="171450" indent="-171450">
              <a:lnSpc>
                <a:spcPct val="200000"/>
              </a:lnSpc>
              <a:buFont typeface="Wingdings" panose="05000000000000000000" pitchFamily="2" charset="2"/>
              <a:buChar char="§"/>
            </a:pPr>
            <a:r>
              <a:rPr lang="en-US" sz="1050" dirty="0">
                <a:latin typeface="Arial" panose="020B0604020202020204" pitchFamily="34" charset="0"/>
                <a:cs typeface="Arial" panose="020B0604020202020204" pitchFamily="34" charset="0"/>
              </a:rPr>
              <a:t>Maximum funded amount is between 9000–10000.</a:t>
            </a:r>
          </a:p>
          <a:p>
            <a:pPr marL="171450" indent="-171450">
              <a:lnSpc>
                <a:spcPct val="200000"/>
              </a:lnSpc>
              <a:buFont typeface="Wingdings" panose="05000000000000000000" pitchFamily="2" charset="2"/>
              <a:buChar char="§"/>
            </a:pPr>
            <a:r>
              <a:rPr lang="en-US" sz="1050" dirty="0">
                <a:latin typeface="Arial" panose="020B0604020202020204" pitchFamily="34" charset="0"/>
                <a:cs typeface="Arial" panose="020B0604020202020204" pitchFamily="34" charset="0"/>
              </a:rPr>
              <a:t>Maximum investor funded amount is between 4000-5000 followed by 9000–10000.</a:t>
            </a:r>
            <a:endParaRPr lang="en-IN" sz="105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1048871"/>
            <a:ext cx="5881370" cy="382156"/>
          </a:xfrm>
          <a:prstGeom prst="rect">
            <a:avLst/>
          </a:prstGeom>
        </p:spPr>
        <p:txBody>
          <a:bodyPr vert="horz" wrap="square" lIns="0" tIns="12700" rIns="0" bIns="0" rtlCol="0">
            <a:spAutoFit/>
          </a:bodyPr>
          <a:lstStyle/>
          <a:p>
            <a:pPr marL="88900" algn="l">
              <a:lnSpc>
                <a:spcPct val="100000"/>
              </a:lnSpc>
              <a:spcBef>
                <a:spcPts val="100"/>
              </a:spcBef>
            </a:pPr>
            <a:r>
              <a:rPr lang="en-IN" sz="2400" spc="-10" dirty="0"/>
              <a:t>Observations on the loan defaulters</a:t>
            </a:r>
            <a:endParaRPr sz="2400" dirty="0"/>
          </a:p>
        </p:txBody>
      </p:sp>
      <p:sp>
        <p:nvSpPr>
          <p:cNvPr id="4" name="TextBox 3">
            <a:extLst>
              <a:ext uri="{FF2B5EF4-FFF2-40B4-BE49-F238E27FC236}">
                <a16:creationId xmlns:a16="http://schemas.microsoft.com/office/drawing/2014/main" id="{492D2416-CF86-DF46-5F22-194553B9CF3F}"/>
              </a:ext>
            </a:extLst>
          </p:cNvPr>
          <p:cNvSpPr txBox="1"/>
          <p:nvPr/>
        </p:nvSpPr>
        <p:spPr>
          <a:xfrm>
            <a:off x="762000" y="1624059"/>
            <a:ext cx="10249922" cy="4243341"/>
          </a:xfrm>
          <a:prstGeom prst="rect">
            <a:avLst/>
          </a:prstGeom>
          <a:noFill/>
        </p:spPr>
        <p:txBody>
          <a:bodyPr wrap="none" rtlCol="0">
            <a:spAutoFit/>
          </a:bodyPr>
          <a:lstStyle/>
          <a:p>
            <a:pPr marL="171450" indent="-171450">
              <a:lnSpc>
                <a:spcPct val="200000"/>
              </a:lnSpc>
              <a:buFont typeface="Wingdings" panose="05000000000000000000" pitchFamily="2" charset="2"/>
              <a:buChar char="§"/>
            </a:pPr>
            <a:r>
              <a:rPr lang="en-US" sz="1050" dirty="0">
                <a:latin typeface="Arial" panose="020B0604020202020204" pitchFamily="34" charset="0"/>
                <a:cs typeface="Arial" panose="020B0604020202020204" pitchFamily="34" charset="0"/>
              </a:rPr>
              <a:t>The count of defaulters are higher in 36 months term with about 2500 charge-off whereas it is just 2000 for 60 month term. </a:t>
            </a:r>
          </a:p>
          <a:p>
            <a:pPr>
              <a:lnSpc>
                <a:spcPct val="200000"/>
              </a:lnSpc>
            </a:pPr>
            <a:r>
              <a:rPr lang="en-US" sz="1050" dirty="0">
                <a:latin typeface="Arial" panose="020B0604020202020204" pitchFamily="34" charset="0"/>
                <a:cs typeface="Arial" panose="020B0604020202020204" pitchFamily="34" charset="0"/>
              </a:rPr>
              <a:t>     So, there is a possibility that short term loans are more risky and prone to higher default rate</a:t>
            </a:r>
          </a:p>
          <a:p>
            <a:pPr marL="171450" indent="-171450">
              <a:lnSpc>
                <a:spcPct val="200000"/>
              </a:lnSpc>
              <a:buFont typeface="Wingdings" panose="05000000000000000000" pitchFamily="2" charset="2"/>
              <a:buChar char="§"/>
            </a:pPr>
            <a:r>
              <a:rPr lang="en-US" sz="1050" dirty="0">
                <a:latin typeface="Arial" panose="020B0604020202020204" pitchFamily="34" charset="0"/>
                <a:cs typeface="Arial" panose="020B0604020202020204" pitchFamily="34" charset="0"/>
              </a:rPr>
              <a:t>Borrowers who are staying on rent or fall under mortgage category are more likely to default the loan</a:t>
            </a:r>
          </a:p>
          <a:p>
            <a:pPr marL="171450" indent="-171450">
              <a:lnSpc>
                <a:spcPct val="200000"/>
              </a:lnSpc>
              <a:buFont typeface="Wingdings" panose="05000000000000000000" pitchFamily="2" charset="2"/>
              <a:buChar char="§"/>
            </a:pPr>
            <a:r>
              <a:rPr lang="en-US" sz="1050" dirty="0">
                <a:latin typeface="Arial" panose="020B0604020202020204" pitchFamily="34" charset="0"/>
                <a:cs typeface="Arial" panose="020B0604020202020204" pitchFamily="34" charset="0"/>
              </a:rPr>
              <a:t>CA state has more number of loan defaulters followed by FL and NY. If we compare the total number of loans issues in FY and NY, FL has more defaulters than NY</a:t>
            </a:r>
          </a:p>
          <a:p>
            <a:pPr marL="171450" indent="-171450">
              <a:lnSpc>
                <a:spcPct val="200000"/>
              </a:lnSpc>
              <a:buFont typeface="Wingdings" panose="05000000000000000000" pitchFamily="2" charset="2"/>
              <a:buChar char="§"/>
            </a:pPr>
            <a:r>
              <a:rPr lang="en-US" sz="1050" dirty="0">
                <a:latin typeface="Arial" panose="020B0604020202020204" pitchFamily="34" charset="0"/>
                <a:cs typeface="Arial" panose="020B0604020202020204" pitchFamily="34" charset="0"/>
              </a:rPr>
              <a:t>Majority default cases happened in Dec-2011 also majority loans were issued in this year which is indicating financial slowdown or recession </a:t>
            </a:r>
          </a:p>
          <a:p>
            <a:pPr marL="171450" indent="-171450">
              <a:lnSpc>
                <a:spcPct val="200000"/>
              </a:lnSpc>
              <a:buFont typeface="Wingdings" panose="05000000000000000000" pitchFamily="2" charset="2"/>
              <a:buChar char="§"/>
            </a:pPr>
            <a:r>
              <a:rPr lang="en-US" sz="1050" dirty="0">
                <a:latin typeface="Arial" panose="020B0604020202020204" pitchFamily="34" charset="0"/>
                <a:cs typeface="Arial" panose="020B0604020202020204" pitchFamily="34" charset="0"/>
              </a:rPr>
              <a:t>In May-16 most of the loan credit reports are pulled out of which around 1700 were for loan defaults and 5900 for fully paid loans</a:t>
            </a:r>
          </a:p>
          <a:p>
            <a:pPr marL="171450" indent="-171450">
              <a:lnSpc>
                <a:spcPct val="200000"/>
              </a:lnSpc>
              <a:buFont typeface="Wingdings" panose="05000000000000000000" pitchFamily="2" charset="2"/>
              <a:buChar char="§"/>
            </a:pPr>
            <a:r>
              <a:rPr lang="en-US" sz="1050" dirty="0">
                <a:latin typeface="Arial" panose="020B0604020202020204" pitchFamily="34" charset="0"/>
                <a:cs typeface="Arial" panose="020B0604020202020204" pitchFamily="34" charset="0"/>
              </a:rPr>
              <a:t>Loans borrowed with the purpose of debt consolidation resulted in more default</a:t>
            </a:r>
          </a:p>
          <a:p>
            <a:pPr marL="171450" indent="-171450">
              <a:lnSpc>
                <a:spcPct val="200000"/>
              </a:lnSpc>
              <a:buFont typeface="Wingdings" panose="05000000000000000000" pitchFamily="2" charset="2"/>
              <a:buChar char="§"/>
            </a:pPr>
            <a:r>
              <a:rPr lang="en-US" sz="1050" dirty="0">
                <a:latin typeface="Arial" panose="020B0604020202020204" pitchFamily="34" charset="0"/>
                <a:cs typeface="Arial" panose="020B0604020202020204" pitchFamily="34" charset="0"/>
              </a:rPr>
              <a:t>Most of defaulted borrowers are in decreasing order in grades. B, C and D grade loans results in more defaults whereas A and B category loans are majority paid fully</a:t>
            </a:r>
          </a:p>
          <a:p>
            <a:pPr marL="171450" indent="-171450">
              <a:lnSpc>
                <a:spcPct val="200000"/>
              </a:lnSpc>
              <a:buFont typeface="Wingdings" panose="05000000000000000000" pitchFamily="2" charset="2"/>
              <a:buChar char="§"/>
            </a:pPr>
            <a:r>
              <a:rPr lang="en-US" sz="1050" dirty="0">
                <a:latin typeface="Arial" panose="020B0604020202020204" pitchFamily="34" charset="0"/>
                <a:cs typeface="Arial" panose="020B0604020202020204" pitchFamily="34" charset="0"/>
              </a:rPr>
              <a:t>B5 Sub-grade loans resulted in more default cases followed by B3, C2, B4, C1</a:t>
            </a:r>
          </a:p>
          <a:p>
            <a:pPr marL="171450" indent="-171450">
              <a:lnSpc>
                <a:spcPct val="200000"/>
              </a:lnSpc>
              <a:buFont typeface="Wingdings" panose="05000000000000000000" pitchFamily="2" charset="2"/>
              <a:buChar char="§"/>
            </a:pPr>
            <a:r>
              <a:rPr lang="en-US" sz="1050" dirty="0">
                <a:latin typeface="Arial" panose="020B0604020202020204" pitchFamily="34" charset="0"/>
                <a:cs typeface="Arial" panose="020B0604020202020204" pitchFamily="34" charset="0"/>
              </a:rPr>
              <a:t>Borrowers with annual income between 39k–40k have more default rate followed by people in the range of 35k-36k and 29-30k</a:t>
            </a:r>
          </a:p>
          <a:p>
            <a:pPr marL="171450" indent="-171450">
              <a:lnSpc>
                <a:spcPct val="200000"/>
              </a:lnSpc>
              <a:buFont typeface="Wingdings" panose="05000000000000000000" pitchFamily="2" charset="2"/>
              <a:buChar char="§"/>
            </a:pPr>
            <a:r>
              <a:rPr lang="en-US" sz="1050" dirty="0">
                <a:latin typeface="Arial" panose="020B0604020202020204" pitchFamily="34" charset="0"/>
                <a:cs typeface="Arial" panose="020B0604020202020204" pitchFamily="34" charset="0"/>
              </a:rPr>
              <a:t>people with 12-15 </a:t>
            </a:r>
            <a:r>
              <a:rPr lang="en-US" sz="1050" dirty="0" err="1">
                <a:latin typeface="Arial" panose="020B0604020202020204" pitchFamily="34" charset="0"/>
                <a:cs typeface="Arial" panose="020B0604020202020204" pitchFamily="34" charset="0"/>
              </a:rPr>
              <a:t>Dti</a:t>
            </a:r>
            <a:r>
              <a:rPr lang="en-US" sz="1050" dirty="0">
                <a:latin typeface="Arial" panose="020B0604020202020204" pitchFamily="34" charset="0"/>
                <a:cs typeface="Arial" panose="020B0604020202020204" pitchFamily="34" charset="0"/>
              </a:rPr>
              <a:t> ratio are more prone to loan default</a:t>
            </a:r>
          </a:p>
          <a:p>
            <a:pPr marL="171450" indent="-171450">
              <a:lnSpc>
                <a:spcPct val="200000"/>
              </a:lnSpc>
              <a:buFont typeface="Wingdings" panose="05000000000000000000" pitchFamily="2" charset="2"/>
              <a:buChar char="§"/>
            </a:pPr>
            <a:r>
              <a:rPr lang="en-US" sz="1050" dirty="0">
                <a:latin typeface="Arial" panose="020B0604020202020204" pitchFamily="34" charset="0"/>
                <a:cs typeface="Arial" panose="020B0604020202020204" pitchFamily="34" charset="0"/>
              </a:rPr>
              <a:t>Most of the loan defaulters have employment length of 10 years</a:t>
            </a:r>
          </a:p>
          <a:p>
            <a:pPr marL="171450" indent="-171450">
              <a:lnSpc>
                <a:spcPct val="200000"/>
              </a:lnSpc>
              <a:buFont typeface="Wingdings" panose="05000000000000000000" pitchFamily="2" charset="2"/>
              <a:buChar char="§"/>
            </a:pPr>
            <a:r>
              <a:rPr lang="en-US" sz="1050" dirty="0">
                <a:latin typeface="Arial" panose="020B0604020202020204" pitchFamily="34" charset="0"/>
                <a:cs typeface="Arial" panose="020B0604020202020204" pitchFamily="34" charset="0"/>
              </a:rPr>
              <a:t>Borrowers who are source verified have less default rate than non verified or verified borrowers</a:t>
            </a:r>
          </a:p>
        </p:txBody>
      </p:sp>
    </p:spTree>
    <p:extLst>
      <p:ext uri="{BB962C8B-B14F-4D97-AF65-F5344CB8AC3E}">
        <p14:creationId xmlns:p14="http://schemas.microsoft.com/office/powerpoint/2010/main" val="3100688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6999" y="703595"/>
            <a:ext cx="5885329" cy="382156"/>
          </a:xfrm>
          <a:prstGeom prst="rect">
            <a:avLst/>
          </a:prstGeom>
        </p:spPr>
        <p:txBody>
          <a:bodyPr vert="horz" wrap="square" lIns="0" tIns="12700" rIns="0" bIns="0" rtlCol="0">
            <a:spAutoFit/>
          </a:bodyPr>
          <a:lstStyle/>
          <a:p>
            <a:pPr marL="88900" algn="ctr">
              <a:lnSpc>
                <a:spcPct val="100000"/>
              </a:lnSpc>
              <a:spcBef>
                <a:spcPts val="100"/>
              </a:spcBef>
            </a:pPr>
            <a:r>
              <a:rPr sz="2400" spc="-10" dirty="0"/>
              <a:t>Analysis</a:t>
            </a:r>
            <a:r>
              <a:rPr lang="en-IN" sz="2400" spc="-10" dirty="0"/>
              <a:t> of loan default factors</a:t>
            </a:r>
            <a:endParaRPr sz="2400" dirty="0"/>
          </a:p>
        </p:txBody>
      </p:sp>
      <p:sp>
        <p:nvSpPr>
          <p:cNvPr id="4" name="object 4"/>
          <p:cNvSpPr txBox="1"/>
          <p:nvPr/>
        </p:nvSpPr>
        <p:spPr>
          <a:xfrm>
            <a:off x="7391400" y="1905000"/>
            <a:ext cx="3962400" cy="3675365"/>
          </a:xfrm>
          <a:prstGeom prst="rect">
            <a:avLst/>
          </a:prstGeom>
        </p:spPr>
        <p:txBody>
          <a:bodyPr vert="horz" wrap="square" lIns="0" tIns="12700" rIns="0" bIns="0" rtlCol="0">
            <a:spAutoFit/>
          </a:bodyPr>
          <a:lstStyle/>
          <a:p>
            <a:pPr marL="285750" indent="-285750" algn="l">
              <a:buFont typeface="Wingdings" panose="05000000000000000000" pitchFamily="2" charset="2"/>
              <a:buChar char="v"/>
            </a:pPr>
            <a:r>
              <a:rPr lang="en-IN" sz="1400" b="0" i="0" dirty="0">
                <a:solidFill>
                  <a:srgbClr val="000000"/>
                </a:solidFill>
                <a:effectLst/>
                <a:latin typeface="Arial" panose="020B0604020202020204" pitchFamily="34" charset="0"/>
                <a:cs typeface="Arial" panose="020B0604020202020204" pitchFamily="34" charset="0"/>
              </a:rPr>
              <a:t>The count of defaulters are higher in 36 months term with about 2500 charge-off whereas it is just 2000 for 60 months term. There is a possibility that short term loans are more risky and prone to higher default rate</a:t>
            </a:r>
          </a:p>
          <a:p>
            <a:pPr marL="285750" indent="-285750" algn="l">
              <a:buFont typeface="Wingdings" panose="05000000000000000000" pitchFamily="2" charset="2"/>
              <a:buChar char="v"/>
            </a:pPr>
            <a:endParaRPr lang="en-IN" sz="1400" b="0" i="0" dirty="0">
              <a:solidFill>
                <a:srgbClr val="000000"/>
              </a:solidFill>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v"/>
            </a:pPr>
            <a:r>
              <a:rPr lang="en-IN" sz="1400" b="0" i="0" dirty="0">
                <a:solidFill>
                  <a:srgbClr val="000000"/>
                </a:solidFill>
                <a:effectLst/>
                <a:latin typeface="Arial" panose="020B0604020202020204" pitchFamily="34" charset="0"/>
                <a:cs typeface="Arial" panose="020B0604020202020204" pitchFamily="34" charset="0"/>
              </a:rPr>
              <a:t>B, C and D grade loans results in more defaults whereas A and B category loans are majority paid fully</a:t>
            </a:r>
          </a:p>
          <a:p>
            <a:pPr marL="285750" indent="-285750" algn="l">
              <a:buFont typeface="Wingdings" panose="05000000000000000000" pitchFamily="2" charset="2"/>
              <a:buChar char="v"/>
            </a:pPr>
            <a:endParaRPr lang="en-IN" sz="1400" b="0" i="0" dirty="0">
              <a:solidFill>
                <a:srgbClr val="000000"/>
              </a:solidFill>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v"/>
            </a:pPr>
            <a:r>
              <a:rPr lang="en-IN" sz="1400" b="0" i="0" dirty="0">
                <a:solidFill>
                  <a:srgbClr val="000000"/>
                </a:solidFill>
                <a:effectLst/>
                <a:latin typeface="Arial" panose="020B0604020202020204" pitchFamily="34" charset="0"/>
                <a:cs typeface="Arial" panose="020B0604020202020204" pitchFamily="34" charset="0"/>
              </a:rPr>
              <a:t>Borrowers who are staying on rent or fall under mortgage category are more likely to default the loan</a:t>
            </a:r>
          </a:p>
          <a:p>
            <a:pPr marL="285750" indent="-285750" algn="l">
              <a:buFont typeface="Wingdings" panose="05000000000000000000" pitchFamily="2" charset="2"/>
              <a:buChar char="v"/>
            </a:pPr>
            <a:endParaRPr lang="en-IN" sz="1400" b="0" i="0" dirty="0">
              <a:solidFill>
                <a:srgbClr val="000000"/>
              </a:solidFill>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v"/>
            </a:pPr>
            <a:r>
              <a:rPr lang="en-IN" sz="1400" b="0" i="0" dirty="0">
                <a:solidFill>
                  <a:srgbClr val="000000"/>
                </a:solidFill>
                <a:effectLst/>
                <a:latin typeface="Arial" panose="020B0604020202020204" pitchFamily="34" charset="0"/>
                <a:cs typeface="Arial" panose="020B0604020202020204" pitchFamily="34" charset="0"/>
              </a:rPr>
              <a:t>Borrowers who are source verified have less default rate than non verified or verified borrowers</a:t>
            </a:r>
          </a:p>
        </p:txBody>
      </p:sp>
      <p:pic>
        <p:nvPicPr>
          <p:cNvPr id="2050" name="Picture 2">
            <a:extLst>
              <a:ext uri="{FF2B5EF4-FFF2-40B4-BE49-F238E27FC236}">
                <a16:creationId xmlns:a16="http://schemas.microsoft.com/office/drawing/2014/main" id="{1F7E7378-FEF9-1F89-48BF-6D9945F20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6324600" cy="4800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730811"/>
            <a:ext cx="8620255" cy="382156"/>
          </a:xfrm>
          <a:prstGeom prst="rect">
            <a:avLst/>
          </a:prstGeom>
        </p:spPr>
        <p:txBody>
          <a:bodyPr vert="horz" wrap="square" lIns="0" tIns="12700" rIns="0" bIns="0" rtlCol="0">
            <a:spAutoFit/>
          </a:bodyPr>
          <a:lstStyle/>
          <a:p>
            <a:pPr marL="88900" algn="ctr">
              <a:lnSpc>
                <a:spcPct val="100000"/>
              </a:lnSpc>
              <a:spcBef>
                <a:spcPts val="100"/>
              </a:spcBef>
            </a:pPr>
            <a:r>
              <a:rPr lang="en-US" sz="2400" spc="-10" dirty="0"/>
              <a:t>Analysis of loan default factors</a:t>
            </a:r>
            <a:endParaRPr sz="2400" dirty="0"/>
          </a:p>
        </p:txBody>
      </p:sp>
      <p:pic>
        <p:nvPicPr>
          <p:cNvPr id="5122" name="Picture 2">
            <a:extLst>
              <a:ext uri="{FF2B5EF4-FFF2-40B4-BE49-F238E27FC236}">
                <a16:creationId xmlns:a16="http://schemas.microsoft.com/office/drawing/2014/main" id="{71B1A9E3-E6E4-19FD-87F0-853AC9BCAE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45558"/>
            <a:ext cx="10134600" cy="426245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87DDCC6-D3F5-9474-0516-D860DF3F43BD}"/>
              </a:ext>
            </a:extLst>
          </p:cNvPr>
          <p:cNvSpPr txBox="1"/>
          <p:nvPr/>
        </p:nvSpPr>
        <p:spPr>
          <a:xfrm>
            <a:off x="1066800" y="5840607"/>
            <a:ext cx="9296400" cy="526876"/>
          </a:xfrm>
          <a:prstGeom prst="rect">
            <a:avLst/>
          </a:prstGeom>
          <a:noFill/>
        </p:spPr>
        <p:txBody>
          <a:bodyPr wrap="square">
            <a:spAutoFit/>
          </a:bodyPr>
          <a:lstStyle/>
          <a:p>
            <a:pPr marR="271780" algn="l">
              <a:lnSpc>
                <a:spcPct val="101200"/>
              </a:lnSpc>
              <a:spcBef>
                <a:spcPts val="70"/>
              </a:spcBef>
              <a:buClr>
                <a:srgbClr val="FF0000"/>
              </a:buClr>
              <a:buSzPct val="90476"/>
              <a:tabLst>
                <a:tab pos="419734" algn="l"/>
                <a:tab pos="420370" algn="l"/>
                <a:tab pos="8295005" algn="l"/>
              </a:tabLst>
            </a:pPr>
            <a:r>
              <a:rPr lang="en-IN" sz="1400" dirty="0">
                <a:solidFill>
                  <a:srgbClr val="000000"/>
                </a:solidFill>
                <a:latin typeface="Arial" panose="020B0604020202020204" pitchFamily="34" charset="0"/>
                <a:cs typeface="Arial" panose="020B0604020202020204" pitchFamily="34" charset="0"/>
              </a:rPr>
              <a:t>The lending company should control the number of loans issued to borrowers who are from CA, NY, and FY. </a:t>
            </a:r>
          </a:p>
          <a:p>
            <a:pPr marR="271780" algn="l">
              <a:lnSpc>
                <a:spcPct val="101200"/>
              </a:lnSpc>
              <a:spcBef>
                <a:spcPts val="70"/>
              </a:spcBef>
              <a:buClr>
                <a:srgbClr val="FF0000"/>
              </a:buClr>
              <a:buSzPct val="90476"/>
              <a:tabLst>
                <a:tab pos="419734" algn="l"/>
                <a:tab pos="420370" algn="l"/>
                <a:tab pos="8295005" algn="l"/>
              </a:tabLst>
            </a:pPr>
            <a:r>
              <a:rPr lang="en-IN" sz="1400" dirty="0">
                <a:solidFill>
                  <a:srgbClr val="000000"/>
                </a:solidFill>
                <a:latin typeface="Arial" panose="020B0604020202020204" pitchFamily="34" charset="0"/>
                <a:cs typeface="Arial" panose="020B0604020202020204" pitchFamily="34" charset="0"/>
              </a:rPr>
              <a:t>If we compare the total number of loans issued in FL and NY, FL has more defaulters than NY.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31E0-856C-A813-6498-C9CC6E3AC61A}"/>
              </a:ext>
            </a:extLst>
          </p:cNvPr>
          <p:cNvSpPr>
            <a:spLocks noGrp="1"/>
          </p:cNvSpPr>
          <p:nvPr>
            <p:ph type="title"/>
          </p:nvPr>
        </p:nvSpPr>
        <p:spPr>
          <a:xfrm>
            <a:off x="1345600" y="914401"/>
            <a:ext cx="8991600" cy="738664"/>
          </a:xfrm>
        </p:spPr>
        <p:txBody>
          <a:bodyPr/>
          <a:lstStyle/>
          <a:p>
            <a:pPr algn="l"/>
            <a:r>
              <a:rPr lang="en-IN" sz="2400" spc="-10" dirty="0">
                <a:latin typeface="Times New Roman" panose="02020603050405020304" pitchFamily="18" charset="0"/>
                <a:cs typeface="Times New Roman" panose="02020603050405020304" pitchFamily="18" charset="0"/>
              </a:rPr>
              <a:t>Impact of Term over </a:t>
            </a:r>
            <a:r>
              <a:rPr lang="en-US" sz="2400" b="1" i="0" dirty="0">
                <a:solidFill>
                  <a:srgbClr val="000000"/>
                </a:solidFill>
                <a:effectLst/>
                <a:latin typeface="Times New Roman" panose="02020603050405020304" pitchFamily="18" charset="0"/>
                <a:cs typeface="Times New Roman" panose="02020603050405020304" pitchFamily="18" charset="0"/>
              </a:rPr>
              <a:t>Loan Amount, Interest Rate and </a:t>
            </a:r>
            <a:r>
              <a:rPr lang="en-US" sz="2400" b="1" i="0" dirty="0" err="1">
                <a:solidFill>
                  <a:srgbClr val="000000"/>
                </a:solidFill>
                <a:effectLst/>
                <a:latin typeface="Times New Roman" panose="02020603050405020304" pitchFamily="18" charset="0"/>
                <a:cs typeface="Times New Roman" panose="02020603050405020304" pitchFamily="18" charset="0"/>
              </a:rPr>
              <a:t>Dti</a:t>
            </a:r>
            <a:br>
              <a:rPr lang="en-US" sz="2400" b="1" i="0" dirty="0">
                <a:solidFill>
                  <a:srgbClr val="000000"/>
                </a:solidFill>
                <a:effectLst/>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921A5F47-A273-75CB-DA8A-3DC9B2C3F578}"/>
              </a:ext>
            </a:extLst>
          </p:cNvPr>
          <p:cNvSpPr>
            <a:spLocks noGrp="1"/>
          </p:cNvSpPr>
          <p:nvPr>
            <p:ph type="body" idx="1"/>
          </p:nvPr>
        </p:nvSpPr>
        <p:spPr>
          <a:xfrm>
            <a:off x="7401260" y="1782396"/>
            <a:ext cx="4001846" cy="4161204"/>
          </a:xfrm>
        </p:spPr>
        <p:txBody>
          <a:bodyPr/>
          <a:lstStyle/>
          <a:p>
            <a:pPr algn="l">
              <a:lnSpc>
                <a:spcPct val="150000"/>
              </a:lnSpc>
            </a:pPr>
            <a:r>
              <a:rPr lang="en-US" sz="1400" b="1" i="0" dirty="0">
                <a:solidFill>
                  <a:srgbClr val="000000"/>
                </a:solidFill>
                <a:effectLst/>
                <a:latin typeface="Arial" panose="020B0604020202020204" pitchFamily="34" charset="0"/>
                <a:cs typeface="Arial" panose="020B0604020202020204" pitchFamily="34" charset="0"/>
              </a:rPr>
              <a:t>Observations:</a:t>
            </a:r>
          </a:p>
          <a:p>
            <a:pPr marL="285750" indent="-285750" algn="l">
              <a:lnSpc>
                <a:spcPct val="150000"/>
              </a:lnSpc>
              <a:buFont typeface="Wingdings" panose="05000000000000000000" pitchFamily="2" charset="2"/>
              <a:buChar char="v"/>
            </a:pPr>
            <a:r>
              <a:rPr lang="en-US" sz="1400" b="0" i="0" dirty="0">
                <a:solidFill>
                  <a:srgbClr val="000000"/>
                </a:solidFill>
                <a:effectLst/>
                <a:latin typeface="Arial" panose="020B0604020202020204" pitchFamily="34" charset="0"/>
                <a:cs typeface="Arial" panose="020B0604020202020204" pitchFamily="34" charset="0"/>
              </a:rPr>
              <a:t>It appears that more borrowers defaulted on loans with terms of 60 months than 36 months when the loan amount is higher whereas when the loan amount is lesser there is not much different in loan default and fully paid rate.</a:t>
            </a:r>
          </a:p>
          <a:p>
            <a:pPr marL="285750" indent="-285750" algn="l">
              <a:lnSpc>
                <a:spcPct val="150000"/>
              </a:lnSpc>
              <a:buFont typeface="Wingdings" panose="05000000000000000000" pitchFamily="2" charset="2"/>
              <a:buChar char="v"/>
            </a:pPr>
            <a:r>
              <a:rPr lang="en-US" sz="1400" b="0" i="0" dirty="0">
                <a:solidFill>
                  <a:srgbClr val="000000"/>
                </a:solidFill>
                <a:effectLst/>
                <a:latin typeface="Arial" panose="020B0604020202020204" pitchFamily="34" charset="0"/>
                <a:cs typeface="Arial" panose="020B0604020202020204" pitchFamily="34" charset="0"/>
              </a:rPr>
              <a:t>Both the 36-month tenure and the 60-month tenure have higher default rates with higher interest rates.</a:t>
            </a:r>
          </a:p>
          <a:p>
            <a:pPr marL="285750" indent="-285750" algn="l">
              <a:lnSpc>
                <a:spcPct val="150000"/>
              </a:lnSpc>
              <a:buFont typeface="Wingdings" panose="05000000000000000000" pitchFamily="2" charset="2"/>
              <a:buChar char="v"/>
            </a:pPr>
            <a:r>
              <a:rPr lang="en-US" sz="1400" b="0" i="0" dirty="0">
                <a:solidFill>
                  <a:srgbClr val="000000"/>
                </a:solidFill>
                <a:effectLst/>
                <a:latin typeface="Arial" panose="020B0604020202020204" pitchFamily="34" charset="0"/>
                <a:cs typeface="Arial" panose="020B0604020202020204" pitchFamily="34" charset="0"/>
              </a:rPr>
              <a:t>As the Debit to Income Ratio increases, charge-offs are increasing as compared to fully paid loans.</a:t>
            </a:r>
          </a:p>
          <a:p>
            <a:pPr marL="285750" indent="-285750">
              <a:lnSpc>
                <a:spcPct val="150000"/>
              </a:lnSpc>
              <a:buFont typeface="Wingdings" panose="05000000000000000000" pitchFamily="2" charset="2"/>
              <a:buChar char="v"/>
            </a:pPr>
            <a:endParaRPr lang="en-IN" sz="14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23C7BC6D-F01D-D234-4606-DB18D28E5BBD}"/>
              </a:ext>
            </a:extLst>
          </p:cNvPr>
          <p:cNvPicPr>
            <a:picLocks noChangeAspect="1"/>
          </p:cNvPicPr>
          <p:nvPr/>
        </p:nvPicPr>
        <p:blipFill>
          <a:blip r:embed="rId3"/>
          <a:stretch>
            <a:fillRect/>
          </a:stretch>
        </p:blipFill>
        <p:spPr>
          <a:xfrm>
            <a:off x="762000" y="1483659"/>
            <a:ext cx="6340389" cy="5121084"/>
          </a:xfrm>
          <a:prstGeom prst="rect">
            <a:avLst/>
          </a:prstGeom>
        </p:spPr>
      </p:pic>
    </p:spTree>
    <p:extLst>
      <p:ext uri="{BB962C8B-B14F-4D97-AF65-F5344CB8AC3E}">
        <p14:creationId xmlns:p14="http://schemas.microsoft.com/office/powerpoint/2010/main" val="315901870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31E0-856C-A813-6498-C9CC6E3AC61A}"/>
              </a:ext>
            </a:extLst>
          </p:cNvPr>
          <p:cNvSpPr>
            <a:spLocks noGrp="1"/>
          </p:cNvSpPr>
          <p:nvPr>
            <p:ph type="title"/>
          </p:nvPr>
        </p:nvSpPr>
        <p:spPr>
          <a:xfrm>
            <a:off x="1282400" y="736862"/>
            <a:ext cx="8547400" cy="406138"/>
          </a:xfrm>
        </p:spPr>
        <p:txBody>
          <a:bodyPr/>
          <a:lstStyle/>
          <a:p>
            <a:pPr algn="l"/>
            <a:r>
              <a:rPr lang="en-IN" sz="2400" spc="-10" dirty="0">
                <a:latin typeface="Times New Roman" panose="02020603050405020304" pitchFamily="18" charset="0"/>
                <a:cs typeface="Times New Roman" panose="02020603050405020304" pitchFamily="18" charset="0"/>
              </a:rPr>
              <a:t>Impact of Loan Grade over </a:t>
            </a:r>
            <a:r>
              <a:rPr lang="en-US" sz="2400" b="1" i="0" dirty="0">
                <a:solidFill>
                  <a:srgbClr val="000000"/>
                </a:solidFill>
                <a:effectLst/>
                <a:latin typeface="Times New Roman" panose="02020603050405020304" pitchFamily="18" charset="0"/>
                <a:cs typeface="Times New Roman" panose="02020603050405020304" pitchFamily="18" charset="0"/>
              </a:rPr>
              <a:t>Loan Amount, Interest Rate and </a:t>
            </a:r>
            <a:r>
              <a:rPr lang="en-US" sz="2400" b="1" i="0" dirty="0" err="1">
                <a:solidFill>
                  <a:srgbClr val="000000"/>
                </a:solidFill>
                <a:effectLst/>
                <a:latin typeface="Times New Roman" panose="02020603050405020304" pitchFamily="18" charset="0"/>
                <a:cs typeface="Times New Roman" panose="02020603050405020304" pitchFamily="18" charset="0"/>
              </a:rPr>
              <a:t>Dti</a:t>
            </a:r>
            <a:br>
              <a:rPr lang="en-US" sz="2400" b="1" i="0" dirty="0">
                <a:solidFill>
                  <a:srgbClr val="000000"/>
                </a:solidFill>
                <a:effectLst/>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921A5F47-A273-75CB-DA8A-3DC9B2C3F578}"/>
              </a:ext>
            </a:extLst>
          </p:cNvPr>
          <p:cNvSpPr>
            <a:spLocks noGrp="1"/>
          </p:cNvSpPr>
          <p:nvPr>
            <p:ph type="body" idx="1"/>
          </p:nvPr>
        </p:nvSpPr>
        <p:spPr>
          <a:xfrm>
            <a:off x="7401260" y="1782396"/>
            <a:ext cx="4001846" cy="2976264"/>
          </a:xfrm>
        </p:spPr>
        <p:txBody>
          <a:bodyPr/>
          <a:lstStyle/>
          <a:p>
            <a:pPr algn="l">
              <a:lnSpc>
                <a:spcPct val="150000"/>
              </a:lnSpc>
            </a:pPr>
            <a:r>
              <a:rPr lang="en-US" sz="1400" b="1" i="0" dirty="0">
                <a:solidFill>
                  <a:srgbClr val="000000"/>
                </a:solidFill>
                <a:effectLst/>
                <a:latin typeface="Arial" panose="020B0604020202020204" pitchFamily="34" charset="0"/>
                <a:cs typeface="Arial" panose="020B0604020202020204" pitchFamily="34" charset="0"/>
              </a:rPr>
              <a:t>Observations:</a:t>
            </a:r>
          </a:p>
          <a:p>
            <a:pPr marL="285750" indent="-285750" algn="l">
              <a:buFont typeface="Wingdings" panose="05000000000000000000" pitchFamily="2" charset="2"/>
              <a:buChar char="v"/>
            </a:pPr>
            <a:r>
              <a:rPr lang="en-US" sz="1400" b="0" i="0" dirty="0">
                <a:solidFill>
                  <a:srgbClr val="000000"/>
                </a:solidFill>
                <a:effectLst/>
                <a:latin typeface="Arial" panose="020B0604020202020204" pitchFamily="34" charset="0"/>
                <a:cs typeface="Arial" panose="020B0604020202020204" pitchFamily="34" charset="0"/>
              </a:rPr>
              <a:t>F, G and E grade people are more prone to loan default. Loans with lower grades are issued with more amount that can be another reason for default.</a:t>
            </a:r>
          </a:p>
          <a:p>
            <a:pPr marL="285750" indent="-285750" algn="l">
              <a:buFont typeface="Wingdings" panose="05000000000000000000" pitchFamily="2" charset="2"/>
              <a:buChar char="v"/>
            </a:pPr>
            <a:endParaRPr lang="en-US" sz="1400" b="0" i="0" dirty="0">
              <a:solidFill>
                <a:srgbClr val="000000"/>
              </a:solidFill>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v"/>
            </a:pPr>
            <a:r>
              <a:rPr lang="en-US" sz="1400" b="0" i="0" dirty="0">
                <a:solidFill>
                  <a:srgbClr val="000000"/>
                </a:solidFill>
                <a:effectLst/>
                <a:latin typeface="Arial" panose="020B0604020202020204" pitchFamily="34" charset="0"/>
                <a:cs typeface="Arial" panose="020B0604020202020204" pitchFamily="34" charset="0"/>
              </a:rPr>
              <a:t>The interest rate gradually rises as grade drops. and they are increasingly likely to default on the loan.</a:t>
            </a:r>
          </a:p>
          <a:p>
            <a:pPr marL="285750" indent="-285750" algn="l">
              <a:buFont typeface="Wingdings" panose="05000000000000000000" pitchFamily="2" charset="2"/>
              <a:buChar char="v"/>
            </a:pPr>
            <a:endParaRPr lang="en-US" sz="1400" b="0" i="0" dirty="0">
              <a:solidFill>
                <a:srgbClr val="000000"/>
              </a:solidFill>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v"/>
            </a:pPr>
            <a:r>
              <a:rPr lang="en-US" sz="1400" b="0" i="0" dirty="0">
                <a:solidFill>
                  <a:srgbClr val="000000"/>
                </a:solidFill>
                <a:effectLst/>
                <a:latin typeface="Arial" panose="020B0604020202020204" pitchFamily="34" charset="0"/>
                <a:cs typeface="Arial" panose="020B0604020202020204" pitchFamily="34" charset="0"/>
              </a:rPr>
              <a:t>In terms of each grade and loan status, the </a:t>
            </a:r>
            <a:r>
              <a:rPr lang="en-US" sz="1400" b="0" i="0" dirty="0" err="1">
                <a:solidFill>
                  <a:srgbClr val="000000"/>
                </a:solidFill>
                <a:effectLst/>
                <a:latin typeface="Arial" panose="020B0604020202020204" pitchFamily="34" charset="0"/>
                <a:cs typeface="Arial" panose="020B0604020202020204" pitchFamily="34" charset="0"/>
              </a:rPr>
              <a:t>dti</a:t>
            </a:r>
            <a:r>
              <a:rPr lang="en-US" sz="1400" b="0" i="0" dirty="0">
                <a:solidFill>
                  <a:srgbClr val="000000"/>
                </a:solidFill>
                <a:effectLst/>
                <a:latin typeface="Arial" panose="020B0604020202020204" pitchFamily="34" charset="0"/>
                <a:cs typeface="Arial" panose="020B0604020202020204" pitchFamily="34" charset="0"/>
              </a:rPr>
              <a:t> hasn't changed all that much.</a:t>
            </a:r>
          </a:p>
          <a:p>
            <a:pPr marL="285750" indent="-285750">
              <a:lnSpc>
                <a:spcPct val="150000"/>
              </a:lnSpc>
              <a:buFont typeface="Wingdings" panose="05000000000000000000" pitchFamily="2" charset="2"/>
              <a:buChar char="v"/>
            </a:pPr>
            <a:endParaRPr lang="en-IN" sz="14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0358F3C-B0B7-F5A4-3535-63B21D608592}"/>
              </a:ext>
            </a:extLst>
          </p:cNvPr>
          <p:cNvPicPr>
            <a:picLocks noChangeAspect="1"/>
          </p:cNvPicPr>
          <p:nvPr/>
        </p:nvPicPr>
        <p:blipFill>
          <a:blip r:embed="rId2"/>
          <a:stretch>
            <a:fillRect/>
          </a:stretch>
        </p:blipFill>
        <p:spPr>
          <a:xfrm>
            <a:off x="0" y="1270262"/>
            <a:ext cx="7178662" cy="5601185"/>
          </a:xfrm>
          <a:prstGeom prst="rect">
            <a:avLst/>
          </a:prstGeom>
        </p:spPr>
      </p:pic>
    </p:spTree>
    <p:extLst>
      <p:ext uri="{BB962C8B-B14F-4D97-AF65-F5344CB8AC3E}">
        <p14:creationId xmlns:p14="http://schemas.microsoft.com/office/powerpoint/2010/main" val="570318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592</TotalTime>
  <Words>1491</Words>
  <Application>Microsoft Office PowerPoint</Application>
  <PresentationFormat>Widescreen</PresentationFormat>
  <Paragraphs>120</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Google Sans</vt:lpstr>
      <vt:lpstr>Helvetica Neue</vt:lpstr>
      <vt:lpstr>Roboto</vt:lpstr>
      <vt:lpstr>Tahoma</vt:lpstr>
      <vt:lpstr>Times New Roman</vt:lpstr>
      <vt:lpstr>Wingdings</vt:lpstr>
      <vt:lpstr>Office Theme</vt:lpstr>
      <vt:lpstr>Lending Club Case Study</vt:lpstr>
      <vt:lpstr>Abstract</vt:lpstr>
      <vt:lpstr>Problem Solving Methodology</vt:lpstr>
      <vt:lpstr>Observations on the entire data set</vt:lpstr>
      <vt:lpstr>Observations on the loan defaulters</vt:lpstr>
      <vt:lpstr>Analysis of loan default factors</vt:lpstr>
      <vt:lpstr>Analysis of loan default factors</vt:lpstr>
      <vt:lpstr>Impact of Term over Loan Amount, Interest Rate and Dti </vt:lpstr>
      <vt:lpstr>Impact of Loan Grade over Loan Amount, Interest Rate and Dti </vt:lpstr>
      <vt:lpstr>Impact of Employment Length over Loan Amount, Interest Rate and Dti </vt:lpstr>
      <vt:lpstr>Impact of Home Ownership over Loan Amount, Interest Rate and Dti </vt:lpstr>
      <vt:lpstr>Impact of Verification Status over Loan Amount, Interest Rate and Dti </vt:lpstr>
      <vt:lpstr>Impact of Loan Purpose over Loan Amount and Interest Rate</vt:lpstr>
      <vt:lpstr>Impact of Loan Purpose over Dti</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Consumer Finance Company  Case Study</dc:title>
  <dc:creator>nikita patil</dc:creator>
  <cp:lastModifiedBy>nikita patil</cp:lastModifiedBy>
  <cp:revision>11</cp:revision>
  <dcterms:created xsi:type="dcterms:W3CDTF">2023-10-08T03:15:07Z</dcterms:created>
  <dcterms:modified xsi:type="dcterms:W3CDTF">2023-10-08T18:51:08Z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