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4" r:id="rId4"/>
    <p:sldId id="261" r:id="rId5"/>
    <p:sldId id="284" r:id="rId6"/>
    <p:sldId id="270" r:id="rId7"/>
    <p:sldId id="287" r:id="rId8"/>
    <p:sldId id="286" r:id="rId9"/>
    <p:sldId id="271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3" r:id="rId18"/>
    <p:sldId id="272" r:id="rId19"/>
    <p:sldId id="268" r:id="rId20"/>
    <p:sldId id="283" r:id="rId21"/>
    <p:sldId id="274" r:id="rId22"/>
    <p:sldId id="289" r:id="rId23"/>
    <p:sldId id="258" r:id="rId24"/>
    <p:sldId id="281" r:id="rId25"/>
    <p:sldId id="282" r:id="rId26"/>
    <p:sldId id="288" r:id="rId27"/>
    <p:sldId id="277" r:id="rId28"/>
    <p:sldId id="276" r:id="rId29"/>
    <p:sldId id="280" r:id="rId30"/>
    <p:sldId id="279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D4E-7213-4592-B9F4-9FDD0CD0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F0307-A48D-42FA-B726-38FEFFF1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4EEB-BBD0-403E-A579-6C449459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9D2-BAD5-4F36-82ED-6A22BFB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03B7-822B-4202-96E4-A40C2718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BAB-CAE9-4232-859B-E3912AE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CA9D-8174-449C-9AC5-B17DB3A0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B3F5-53D8-4FAB-B648-F33D68E2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505F-D3D5-4BF2-A579-45BC5E5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5BEA-4B75-429B-8D8F-6AE5F0F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0047-772A-48FB-A9E7-FCBF2439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19E3-75F5-4D83-8ED6-58DFBF80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8556-B0ED-485C-9F63-DE8492E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688C-2B3D-469B-9E5F-3A9A4ABA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BA7A-0008-43DF-AB93-EB15E58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53D-1FDE-4AD3-AF0C-2F2470BD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1E64-7201-4536-8C16-DF3D1997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CA4D-458E-442D-9060-7EE2F192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CFE9-B0E9-4380-8E12-43B510F0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560A-04B2-4D3D-B797-731133C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57A-4722-44AA-AE84-A08A761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4F5D-52FD-4694-B07C-D58D2D8C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B48-EE9B-41AA-82C8-EF0E9D1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71C5-D3E9-4AA6-B362-08CDFF0C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90B2-ABC9-44D9-852E-D385329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754-F59F-4739-A636-E980E3D7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8AD1-A9B3-4A5A-914A-FCD9ED831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CD87-9651-4284-8EAC-95D75521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4B63-21AB-4CDC-ABED-F8192225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4494-F518-4AB2-9612-F13C862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C120-729C-4E81-9E64-B124FCB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91E4-9AEA-4DD0-8C4F-09C0067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A2F8-9BFB-45C0-A906-E5C61EB9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094C-86DC-45DA-A9B0-3AEB8156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C5127-8C3F-4491-8248-1B25241D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31E44-4AE2-4E18-A3EF-4615F0466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9BF28-2F08-4FA8-95FE-33EC1028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C17E6-A29A-486B-80BA-D5AAFC67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D7B0-A08E-450F-84B0-26E70D9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EFC9-F716-494D-8C9F-809E96B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6043-B8E8-41E6-8A49-B27ABD5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6979-B7AE-41B7-840E-7480B5C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BFD5-A12C-4B67-9EC4-2E3CF8D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F457-EA16-4235-84D8-201E8487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F1BE3-CE62-405A-8ED1-AADC6B7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62CB-99D0-4B55-9418-207F487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5E1-345F-4C2F-B2E2-7C9DC32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ADCD-8ED5-4FDD-AEA4-EDF0CB5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65DB-827E-48B4-8BF6-7EAEB2D4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6E37-AF05-492A-AE3E-85723EE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1418-4663-4230-9FBE-71D8038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1974-B8F5-4259-96C8-96AFF28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CD33-1602-4735-B2FE-D1B328B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8A3E-8E11-4ABF-A756-F9E7F0E9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EF2F-8D57-49F6-A63A-5B017A02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07C3-D55F-4F30-AC27-B8E8D16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B478-FB8C-4684-B5C6-AA28AFF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7564-490F-4670-9A7C-806067E7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61464-0744-42EF-BF76-BE0B1F8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9A9B-06F0-4995-A804-76C8C223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26D2-00CF-4A32-920B-BED2C03A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4D75-160B-45BB-AA7B-97BC8FD5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E0D9-7862-4CCE-AEB4-0CED3690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3890/" TargetMode="External"/><Relationship Id="rId2" Type="http://schemas.openxmlformats.org/officeDocument/2006/relationships/hyperlink" Target="https://habr.com/company/nixsolutions/blog/42590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smos.com/calculator/oz0ccatvg3" TargetMode="External"/><Relationship Id="rId4" Type="http://schemas.openxmlformats.org/officeDocument/2006/relationships/hyperlink" Target="https://github.com/esokolo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BFB4-0517-48BC-A75F-2181140F5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0BD7-7664-49BA-8153-CBFBAB27F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90688"/>
          </a:xfrm>
        </p:spPr>
        <p:txBody>
          <a:bodyPr/>
          <a:lstStyle/>
          <a:p>
            <a:pPr algn="ctr"/>
            <a:r>
              <a:rPr lang="ru-RU" dirty="0" smtClean="0"/>
              <a:t>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9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Извлечение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87262"/>
            <a:ext cx="12192000" cy="5570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Дата и время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514350" indent="-514350">
              <a:buAutoNum type="arabicParenR"/>
            </a:pPr>
            <a:r>
              <a:rPr lang="ru-RU" dirty="0" smtClean="0">
                <a:solidFill>
                  <a:srgbClr val="FF0000"/>
                </a:solidFill>
              </a:rPr>
              <a:t>День недели </a:t>
            </a:r>
          </a:p>
          <a:p>
            <a:pPr marL="514350" indent="-514350">
              <a:buAutoNum type="arabicParenR"/>
            </a:pPr>
            <a:r>
              <a:rPr lang="ru-RU" dirty="0" smtClean="0">
                <a:solidFill>
                  <a:srgbClr val="FF0000"/>
                </a:solidFill>
              </a:rPr>
              <a:t>Час</a:t>
            </a:r>
          </a:p>
          <a:p>
            <a:pPr marL="514350" indent="-514350">
              <a:buAutoNum type="arabicParenR"/>
            </a:pPr>
            <a:r>
              <a:rPr lang="ru-RU" dirty="0" smtClean="0">
                <a:solidFill>
                  <a:srgbClr val="FF0000"/>
                </a:solidFill>
              </a:rPr>
              <a:t>Выходные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Значения временного ряда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1)Максимальное/минимальное значение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2)Медианы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3)Число пиков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4)Лаги </a:t>
            </a:r>
          </a:p>
          <a:p>
            <a:pPr marL="0" indent="0">
              <a:buNone/>
            </a:pPr>
            <a:r>
              <a:rPr lang="ru-RU" dirty="0" smtClean="0"/>
              <a:t>Автоматическим извлечением признаков занимается </a:t>
            </a:r>
            <a:r>
              <a:rPr lang="ru-RU" dirty="0"/>
              <a:t> библиотека </a:t>
            </a:r>
            <a:r>
              <a:rPr lang="ru-RU" dirty="0" err="1"/>
              <a:t>tsfresh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5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48A2-78E8-422F-99C2-ADC137920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Признак лагов целевой переменной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58FB-A04E-498F-B229-0C7776688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D91F3-03DD-4264-B799-26730942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lag_start</a:t>
                </a:r>
                <a:r>
                  <a:rPr lang="en-US" dirty="0"/>
                  <a:t>=A</a:t>
                </a:r>
              </a:p>
              <a:p>
                <a:pPr marL="0" indent="0">
                  <a:buNone/>
                </a:pPr>
                <a:r>
                  <a:rPr lang="en-US" dirty="0" err="1"/>
                  <a:t>lag_end</a:t>
                </a:r>
                <a:r>
                  <a:rPr lang="en-US" dirty="0"/>
                  <a:t>=B , </a:t>
                </a:r>
                <a:r>
                  <a:rPr lang="ru-RU" dirty="0"/>
                  <a:t>то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D91F3-03DD-4264-B799-26730942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544DD2-D637-4C30-8DC9-D6050F7A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5" y="2957804"/>
            <a:ext cx="8808098" cy="3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994A-5F5A-49FC-85C4-AD06D47B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CEF81-C393-46EF-A3AC-8B7003DF0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Lag_start=5 </a:t>
                </a:r>
              </a:p>
              <a:p>
                <a:pPr marL="0" indent="0">
                  <a:buNone/>
                </a:pPr>
                <a:r>
                  <a:rPr lang="en-US" dirty="0" err="1"/>
                  <a:t>Lag_end</a:t>
                </a:r>
                <a:r>
                  <a:rPr lang="en-US" dirty="0"/>
                  <a:t> =13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22850=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23140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22772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+…+22789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может прогнозировать на </a:t>
                </a:r>
                <a:r>
                  <a:rPr lang="en-US" dirty="0" err="1"/>
                  <a:t>Lag_start</a:t>
                </a:r>
                <a:r>
                  <a:rPr lang="en-US"/>
                  <a:t>=5 </a:t>
                </a:r>
              </a:p>
              <a:p>
                <a:pPr marL="0" indent="0">
                  <a:buNone/>
                </a:pPr>
                <a:r>
                  <a:rPr lang="ru-RU"/>
                  <a:t> </a:t>
                </a:r>
                <a:r>
                  <a:rPr lang="ru-RU" dirty="0"/>
                  <a:t>часов вперед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CEF81-C393-46EF-A3AC-8B7003DF0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62CFFC0-36E0-4C77-A33C-45347042E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98" y="1690689"/>
            <a:ext cx="2717968" cy="38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Обучающая </a:t>
            </a:r>
            <a:r>
              <a:rPr lang="ru-RU" dirty="0"/>
              <a:t>выборка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690689"/>
            <a:ext cx="10620375" cy="4010025"/>
          </a:xfrm>
        </p:spPr>
      </p:pic>
    </p:spTree>
    <p:extLst>
      <p:ext uri="{BB962C8B-B14F-4D97-AF65-F5344CB8AC3E}">
        <p14:creationId xmlns:p14="http://schemas.microsoft.com/office/powerpoint/2010/main" val="772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066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749784"/>
            <a:ext cx="10277475" cy="32099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1" y="3959709"/>
            <a:ext cx="5667375" cy="28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EE0F-102E-42FD-91B0-480BD706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Проблемы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6F52-97B6-452E-ADAB-54A4AC34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E55-F806-4318-8C0A-C0DF3EA1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	</a:t>
            </a:r>
            <a:r>
              <a:rPr lang="ru-RU" dirty="0" smtClean="0"/>
              <a:t>Наличие</a:t>
            </a:r>
            <a:r>
              <a:rPr lang="ru-RU" dirty="0" smtClean="0"/>
              <a:t> </a:t>
            </a:r>
            <a:r>
              <a:rPr lang="ru-RU" dirty="0"/>
              <a:t>отсутствующих значений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BCD2D-D934-450D-BC2E-2D54906C9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94" y="1445593"/>
            <a:ext cx="7249212" cy="4936354"/>
          </a:xfrm>
        </p:spPr>
      </p:pic>
    </p:spTree>
    <p:extLst>
      <p:ext uri="{BB962C8B-B14F-4D97-AF65-F5344CB8AC3E}">
        <p14:creationId xmlns:p14="http://schemas.microsoft.com/office/powerpoint/2010/main" val="14214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E968-75B3-45EF-8C61-AD9A7455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89434"/>
          </a:xfrm>
        </p:spPr>
        <p:txBody>
          <a:bodyPr/>
          <a:lstStyle/>
          <a:p>
            <a:pPr algn="ctr"/>
            <a:r>
              <a:rPr lang="ru-RU" dirty="0" smtClean="0"/>
              <a:t>Масштаб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50070"/>
                <a:ext cx="12192000" cy="570792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50070"/>
                <a:ext cx="12192000" cy="57079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397F96-EB72-4156-A75C-420F6D1A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44" y="950687"/>
            <a:ext cx="6372520" cy="590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D10CA-9321-4F23-BF39-7EDB1CEFB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" y="5052768"/>
            <a:ext cx="5684363" cy="17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ACA-B886-4B6A-8228-6E5FAA1B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Мультиколлинеарность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F80E-679B-4EB6-97A9-46070B2E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Мультиколлинеарность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это наличие линейной зависимости между регрессорами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Строгая (идеальная линейная зависимость)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Нестрогая (примерная линейная зависимость)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0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CB09-7544-4173-B412-FD5FFF8E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Мультиколлинеарность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9453-4444-4E53-938C-C3AAD0FC9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ru-RU" dirty="0"/>
                  <a:t>Нестабильная оценка параметров модели, т.е. добавление нового наблюдения в набор тренировочных данных приведёт к совершенно другому решению. 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Избыточная информация</a:t>
                </a:r>
              </a:p>
              <a:p>
                <a:pPr marL="0" indent="0">
                  <a:buNone/>
                </a:pPr>
                <a:r>
                  <a:rPr lang="ru-RU" dirty="0"/>
                  <a:t>3)   Метод оптимизации может найти решение со сколь угодно большими      весами</a:t>
                </a:r>
              </a:p>
              <a:p>
                <a:pPr marL="0" indent="0">
                  <a:buNone/>
                </a:pPr>
                <a:r>
                  <a:rPr lang="ru-RU" dirty="0"/>
                  <a:t>      Если в выборке есть линейно зависимые признаки</a:t>
                </a:r>
                <a:r>
                  <a:rPr lang="en-US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, </a:t>
                </a:r>
                <a:r>
                  <a:rPr lang="ru-RU" dirty="0"/>
                  <a:t>что для   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выполнено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Допустим</a:t>
                </a:r>
                <a:r>
                  <a:rPr lang="en-US" dirty="0"/>
                  <a:t>, </a:t>
                </a:r>
                <a:r>
                  <a:rPr lang="ru-RU" dirty="0"/>
                  <a:t>что мы нашли оптимальный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      Но тогда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будет давать тот же результат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9453-4444-4E53-938C-C3AAD0FC9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50" t="-2058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DA88-CAD8-47B2-B645-CD391905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Коррелирующие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8D8A-24D4-406F-84DC-CD82507B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C73-EAC6-45A8-AD47-9672CB1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регуляризация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6FF0-68C0-49F5-851F-61986602A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Регуляризация — это способ уменьшить сложность модели</a:t>
                </a:r>
                <a:r>
                  <a:rPr lang="en-US" dirty="0"/>
                  <a:t>, </a:t>
                </a:r>
                <a:r>
                  <a:rPr lang="ru-RU" dirty="0"/>
                  <a:t>чтобы предотвратить переобучение или исправить некорректно поставленную задачу.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Общий принцип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+Штраф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6FF0-68C0-49F5-851F-61986602A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DED3-8CAF-47D0-A89E-19EEAB6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Наиболее распространенные виды регуляризации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DBB0-7050-4125-8F02-ECAFEA3A3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регулязатор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регулязатор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DBB0-7050-4125-8F02-ECAFEA3A3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47C-ED29-49A9-80DE-6724B2F4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Ridge and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6582D-D916-47C1-B19A-DCFD4A722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Ridge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Lasso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коэффициент регуляризации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6582D-D916-47C1-B19A-DCFD4A722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000" t="-1937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50A590-8DEF-4CA3-B044-494FB7E2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42" y="1825623"/>
            <a:ext cx="4676274" cy="32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177DD-A435-41D8-8914-EB10016DFD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</p:spPr>
            <p:txBody>
              <a:bodyPr/>
              <a:lstStyle/>
              <a:p>
                <a:pPr algn="ctr"/>
                <a:r>
                  <a:rPr lang="ru-RU" dirty="0"/>
                  <a:t>Коэффициент регуляризации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177DD-A435-41D8-8914-EB10016DF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DD2F-B3C3-4EA2-96E2-63981533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-находится подбором </a:t>
                </a:r>
              </a:p>
              <a:p>
                <a:pPr marL="0" indent="0">
                  <a:buNone/>
                </a:pPr>
                <a:r>
                  <a:rPr lang="ru-RU" dirty="0"/>
                  <a:t>Высокий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-простые модели</a:t>
                </a:r>
              </a:p>
              <a:p>
                <a:pPr marL="0" indent="0">
                  <a:buNone/>
                </a:pPr>
                <a:r>
                  <a:rPr lang="ru-RU" dirty="0"/>
                  <a:t>Низкий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-риск переобучения</a:t>
                </a:r>
              </a:p>
              <a:p>
                <a:pPr marL="0" indent="0">
                  <a:buNone/>
                </a:pPr>
                <a:r>
                  <a:rPr lang="ru-RU" dirty="0"/>
                  <a:t>Найти баланс можно с помощью кросс-валидации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DD2F-B3C3-4EA2-96E2-63981533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3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B4AFC43-025D-48B5-8AF8-23FBA8E7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83" y="3968417"/>
            <a:ext cx="6010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FFE-A775-4C0D-B8CA-2F5BFA42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Процесс построения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DC06-1812-4993-8028-18579D39D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03237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Заполнение пропусков в данных</a:t>
            </a:r>
          </a:p>
          <a:p>
            <a:pPr marL="514350" indent="-514350">
              <a:buAutoNum type="arabicParenR"/>
            </a:pPr>
            <a:r>
              <a:rPr lang="ru-RU" dirty="0"/>
              <a:t>Стабилизация дисперсии (</a:t>
            </a:r>
            <a:r>
              <a:rPr lang="en-US" dirty="0"/>
              <a:t>Box-Cox </a:t>
            </a:r>
            <a:r>
              <a:rPr lang="ru-RU" dirty="0"/>
              <a:t>преобразование</a:t>
            </a:r>
            <a:r>
              <a:rPr lang="ru-RU" dirty="0" smtClean="0"/>
              <a:t>) *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Scaling</a:t>
            </a:r>
          </a:p>
          <a:p>
            <a:pPr marL="514350" indent="-514350">
              <a:buAutoNum type="arabicParenR"/>
            </a:pPr>
            <a:r>
              <a:rPr lang="ru-RU" dirty="0"/>
              <a:t>Извлечение признаков (</a:t>
            </a:r>
            <a:r>
              <a:rPr lang="en-US" dirty="0" err="1"/>
              <a:t>tsfresh</a:t>
            </a:r>
            <a:r>
              <a:rPr lang="en-US" dirty="0"/>
              <a:t> library)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Отбор признаков </a:t>
            </a:r>
          </a:p>
          <a:p>
            <a:pPr marL="0" indent="0">
              <a:buNone/>
            </a:pPr>
            <a:r>
              <a:rPr lang="ru-RU" dirty="0"/>
              <a:t>6)   Построение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21EF-8A50-4321-BF75-5FF40A9D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A14C-1530-4AAB-860C-EC2C2867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CA70-B94B-4EDB-A3CD-EEEB6FB9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Плюсы: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9D0-7ED9-4412-90F4-2143C0B0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034"/>
            <a:ext cx="12192000" cy="5509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Очень быстрые, могут работать на очень больших выборках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Практически вне конкуренции, когда признаков очень много (от сотен тысяч и более)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E8CADE-0EA3-4199-B33E-33904631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5445580" y="2743201"/>
            <a:ext cx="66678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BAB-CE23-40D4-A9C2-7850BAC9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Ограничения линейной регрессии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ⅈ: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∀ⅈ: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Var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B590-AA54-483B-B6BB-47327E95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Минусы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29A5-570E-4086-9B84-D67EADAC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Плохо работают в задачах, в которых зависимость ответов от признаков сложная, нелинейная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На практике предположения теоремы Маркова-Гаусса почти никогда не выполняются, поэтому чаще линейные методы работают хуже, чем, например, SVM и ансамбли (по качеству решения задачи классификации/регрессии)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19C8-2BA6-4DC3-AF12-5860990A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B911-35EC-4CF7-B1EE-287080B1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https://habr.com/company/nixsolutions/blog/425907/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https://habr.com/company/ods/blog/323890/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https://github.com/esokolov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https://www.desmos.com/calculator/oz0ccatvg3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751-757A-4AEE-9F3D-0F73D7A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58BF3-42B5-43B3-818B-9D6330E80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добавить фиктивный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признак </a:t>
                </a:r>
                <a:r>
                  <a:rPr lang="en-US" dirty="0"/>
                  <a:t>,</a:t>
                </a:r>
                <a:r>
                  <a:rPr lang="ru-RU" dirty="0"/>
                  <a:t> состоящий из одних единиц</a:t>
                </a:r>
                <a:r>
                  <a:rPr lang="en-US" dirty="0"/>
                  <a:t>, </a:t>
                </a:r>
                <a:r>
                  <a:rPr lang="ru-RU" dirty="0"/>
                  <a:t>то получим более компактную запись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58BF3-42B5-43B3-818B-9D6330E80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6F786-7F43-4B41-A45C-2A9EBDB4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58" y="534186"/>
            <a:ext cx="9294828" cy="5326144"/>
          </a:xfrm>
        </p:spPr>
      </p:pic>
    </p:spTree>
    <p:extLst>
      <p:ext uri="{BB962C8B-B14F-4D97-AF65-F5344CB8AC3E}">
        <p14:creationId xmlns:p14="http://schemas.microsoft.com/office/powerpoint/2010/main" val="990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8909-08E2-4BEF-9482-C595EFE2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Измерение ошибки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7B898-D7BA-425E-8B3A-EF5119A95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Основные функции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1)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7B898-D7BA-425E-8B3A-EF5119A95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852A0C-6A44-42E0-A2E5-8F67BC2F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8" y="2655184"/>
            <a:ext cx="64683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D3DE6D-488D-44BA-BE53-65F39E7A9D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D3DE6D-488D-44BA-BE53-65F39E7A9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36408-369E-40FE-A9E9-974E3ABC7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ru-RU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dirty="0"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dirty="0">
                                            <a:latin typeface="Cambria Math" panose="02040503050406030204" pitchFamily="18" charset="0"/>
                                          </a:rPr>
                                          <m:t>ⅈ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36408-369E-40FE-A9E9-974E3ABC7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6E1F-9BFD-48C1-8A1B-298E612B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txBody>
          <a:bodyPr/>
          <a:lstStyle/>
          <a:p>
            <a:pPr algn="ctr"/>
            <a:r>
              <a:rPr lang="en-US" dirty="0"/>
              <a:t>MAE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75E9-34E1-4365-B843-80285D7C3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MAE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75E9-34E1-4365-B843-80285D7C3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5E3-F99E-439B-8BEA-482D3EBC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Обучение модели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4B0BE-8504-40EB-BC6A-CA3945127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4B0BE-8504-40EB-BC6A-CA3945127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311</Words>
  <Application>Microsoft Office PowerPoint</Application>
  <PresentationFormat>Широкоэкранный</PresentationFormat>
  <Paragraphs>148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Регрессии</vt:lpstr>
      <vt:lpstr>Презентация PowerPoint</vt:lpstr>
      <vt:lpstr>Ограничения линейной регрессии</vt:lpstr>
      <vt:lpstr>Презентация PowerPoint</vt:lpstr>
      <vt:lpstr>Презентация PowerPoint</vt:lpstr>
      <vt:lpstr>Измерение ошибки</vt:lpstr>
      <vt:lpstr>MSE, RMSE,R^2</vt:lpstr>
      <vt:lpstr>MAE</vt:lpstr>
      <vt:lpstr>Обучение модели</vt:lpstr>
      <vt:lpstr>Признаки</vt:lpstr>
      <vt:lpstr>Извлечение признаков</vt:lpstr>
      <vt:lpstr>Признак лагов целевой переменной</vt:lpstr>
      <vt:lpstr>Презентация PowerPoint</vt:lpstr>
      <vt:lpstr>Пример</vt:lpstr>
      <vt:lpstr>Обучающая выборка</vt:lpstr>
      <vt:lpstr>Результат</vt:lpstr>
      <vt:lpstr>Проблемы </vt:lpstr>
      <vt:lpstr> Наличие отсутствующих значений</vt:lpstr>
      <vt:lpstr>Масштаб</vt:lpstr>
      <vt:lpstr>Мультиколлинеарность</vt:lpstr>
      <vt:lpstr>Мультиколлинеарность</vt:lpstr>
      <vt:lpstr>Коррелирующие признаки</vt:lpstr>
      <vt:lpstr>регуляризация</vt:lpstr>
      <vt:lpstr>Наиболее распространенные виды регуляризации</vt:lpstr>
      <vt:lpstr>Ridge and Lasso regression</vt:lpstr>
      <vt:lpstr>Коэффициент регуляризации λ</vt:lpstr>
      <vt:lpstr>Процесс построения модели</vt:lpstr>
      <vt:lpstr>Резюме</vt:lpstr>
      <vt:lpstr>Плюсы:</vt:lpstr>
      <vt:lpstr>Минусы: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</dc:title>
  <dc:creator>Nikita Polozok</dc:creator>
  <cp:lastModifiedBy>Полозок Никита</cp:lastModifiedBy>
  <cp:revision>40</cp:revision>
  <dcterms:created xsi:type="dcterms:W3CDTF">2018-11-20T08:40:36Z</dcterms:created>
  <dcterms:modified xsi:type="dcterms:W3CDTF">2018-11-21T22:25:54Z</dcterms:modified>
</cp:coreProperties>
</file>