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74" r:id="rId7"/>
    <p:sldId id="280" r:id="rId8"/>
    <p:sldId id="281" r:id="rId9"/>
    <p:sldId id="289" r:id="rId10"/>
    <p:sldId id="282" r:id="rId11"/>
    <p:sldId id="287" r:id="rId12"/>
    <p:sldId id="288" r:id="rId13"/>
    <p:sldId id="279" r:id="rId14"/>
    <p:sldId id="260" r:id="rId15"/>
    <p:sldId id="259" r:id="rId16"/>
    <p:sldId id="261" r:id="rId17"/>
    <p:sldId id="262" r:id="rId18"/>
    <p:sldId id="29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F214-9001-4E17-BA56-BB3E167E4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9EEDCA-3A0B-454F-A246-91623404A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724E5-1282-4982-8D8A-763E0727F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15ED-1CF3-49A5-814D-D0ECBDE8297D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4CA72-FE30-42DB-BE04-B5FDF641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E7224-66EE-4B6A-94A4-CB641C5F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A66C-90AE-4FF8-A316-DD54A38AD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74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24B99-A2F9-4223-AB3F-828CC7B4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580D0D-AF6B-433D-8346-90BB7DDCA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96F1F-5E32-448A-95CC-C352A9DFD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15ED-1CF3-49A5-814D-D0ECBDE8297D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085DA-05C9-4A71-810B-DE8A81913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B6121-1C22-4764-8799-78E6C15EF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A66C-90AE-4FF8-A316-DD54A38AD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07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0EA4BD-E807-49D3-8A27-C42E69891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68974F-2EE0-4A5A-806D-D1BE7D783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3165A-0B9E-4864-902F-3A1627522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15ED-1CF3-49A5-814D-D0ECBDE8297D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A6F9F-4389-44E1-B2F9-E92DC01FA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D1A3E-234F-4F4A-9838-A9A3D50BB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A66C-90AE-4FF8-A316-DD54A38AD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7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E570A-8565-47FD-83D5-25A32829D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7AAA-8F33-4F5C-8599-1978BBCF9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C9E96-84EE-43BC-A42C-D60F0DAA8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15ED-1CF3-49A5-814D-D0ECBDE8297D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41AE6-4510-41EA-AC29-0CD6F04C7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E0B72-D002-4910-8DFB-B447FFF86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A66C-90AE-4FF8-A316-DD54A38AD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8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070CF-1243-438F-9E3B-47BCCF0BC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CD2AF-5032-40C4-85E1-08745BDC1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BC0E1-67AA-4508-A248-6B1A4728B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15ED-1CF3-49A5-814D-D0ECBDE8297D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A3A84-058B-445F-9DC7-53CF81D98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C0FA2-F5D3-47B3-8A2A-5958F3CF5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A66C-90AE-4FF8-A316-DD54A38AD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02C29-0E79-4CEB-9EDC-32F02AD25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357BF-835F-47C1-858B-D4B34F4BDD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5CA07-F99E-4B55-94AB-DA97FF321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035FE-DC0B-4A5E-9E06-2B19AF890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15ED-1CF3-49A5-814D-D0ECBDE8297D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34291-15B4-4630-999C-5A89B08BA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62C00-9B84-4EE6-9B37-37529B1EB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A66C-90AE-4FF8-A316-DD54A38AD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89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C306-F166-4554-9124-6D76667DE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0904D-4B49-4CAE-BC4B-73337D41D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1080C-9C7C-46EB-B43A-3D9009D09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5CFE2B-F4FC-4E16-9C77-29D2E9EE27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871648-60FF-4A89-A05A-A8FAC09621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3ACB8F-1B49-4F2C-9C5B-0EABE52FC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15ED-1CF3-49A5-814D-D0ECBDE8297D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4161B-7C1E-4A53-99B6-4307A54B4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292B95-DD78-4A1D-B539-1918D4B63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A66C-90AE-4FF8-A316-DD54A38AD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56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B712C-2EA4-422B-9C86-EE1D8863B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EA55D4-14E8-427C-9281-8CEBFBD19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15ED-1CF3-49A5-814D-D0ECBDE8297D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A3C05-4A67-481F-B217-640EC907A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A1FE88-12FD-4758-BA45-BE3D8EB0C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A66C-90AE-4FF8-A316-DD54A38AD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9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C2F383-2524-483E-AADC-6FF1EE9DE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15ED-1CF3-49A5-814D-D0ECBDE8297D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E52E0-7FFF-40CB-A860-2AC6D80BF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ECAEA-5B45-405D-A590-55189D028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A66C-90AE-4FF8-A316-DD54A38AD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5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49B61-4173-41E2-9DEA-99E3F5B1B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616CF-CA84-4CB3-8A05-4622A941B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11930-1205-47AD-8E77-1C29D41F5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EBD74-7108-4185-A10C-6ADFE8D75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15ED-1CF3-49A5-814D-D0ECBDE8297D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18622-A916-418B-A9E9-A6A5C802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1916D-E45D-447A-B39E-B7E4EF938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A66C-90AE-4FF8-A316-DD54A38AD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FAE39-B05E-488B-80F5-70F017B24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31B128-F4F3-402A-80C9-A26A98AD91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7E583-6ACA-4891-808E-F5407B7CE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83A20-36DC-4BCC-A555-C6F39BAC1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15ED-1CF3-49A5-814D-D0ECBDE8297D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92F9F-3307-48DB-9E52-C70DE01E3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08199-F2CB-44EA-92EF-571DA1D1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A66C-90AE-4FF8-A316-DD54A38AD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2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B616B5-C09C-49A8-B9D7-E20DCEA69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8540F-BAE7-4460-9F77-C37424803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557FF-3A61-4091-BE57-D5098FF0E4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515ED-1CF3-49A5-814D-D0ECBDE8297D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4516C-1C9E-4FA0-839E-B83446560C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2B366-B3C8-4ED3-9293-45FF895708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6A66C-90AE-4FF8-A316-DD54A38AD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81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u.coursera.org/learn/ekonometrika" TargetMode="External"/><Relationship Id="rId2" Type="http://schemas.openxmlformats.org/officeDocument/2006/relationships/hyperlink" Target="https://mlcourse.ai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coursera.org/learn/data-analysis-applications" TargetMode="External"/><Relationship Id="rId4" Type="http://schemas.openxmlformats.org/officeDocument/2006/relationships/hyperlink" Target="https://ru.coursera.org/learn/supervised-learn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CF02D-ED7F-4A41-BADD-083BAB816D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DD0E4E-25C6-47FA-B1A8-68A3D2B5A2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4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3522B-2649-4FB7-B2FC-5F8D71E7C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D163D-91B9-4109-A52F-6FEE8B214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7160401-1EC3-4E7B-B046-2B6F0C8FA598}"/>
              </a:ext>
            </a:extLst>
          </p:cNvPr>
          <p:cNvSpPr/>
          <p:nvPr/>
        </p:nvSpPr>
        <p:spPr>
          <a:xfrm>
            <a:off x="4819650" y="1825625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F4FCDF8-B8D1-40B9-9BEF-571D6B98AF49}"/>
              </a:ext>
            </a:extLst>
          </p:cNvPr>
          <p:cNvSpPr/>
          <p:nvPr/>
        </p:nvSpPr>
        <p:spPr>
          <a:xfrm>
            <a:off x="8134350" y="4001294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183CEB06-CEB9-40BC-A5A3-DE3EA74B651F}"/>
              </a:ext>
            </a:extLst>
          </p:cNvPr>
          <p:cNvSpPr/>
          <p:nvPr/>
        </p:nvSpPr>
        <p:spPr>
          <a:xfrm>
            <a:off x="1504950" y="4001293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ED1068-E72A-4479-ADCF-B086B18DF973}"/>
              </a:ext>
            </a:extLst>
          </p:cNvPr>
          <p:cNvSpPr txBox="1"/>
          <p:nvPr/>
        </p:nvSpPr>
        <p:spPr>
          <a:xfrm>
            <a:off x="5032561" y="2303740"/>
            <a:ext cx="2126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problem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D06B37-B06E-4B18-B458-E602484B4AFC}"/>
              </a:ext>
            </a:extLst>
          </p:cNvPr>
          <p:cNvCxnSpPr>
            <a:endCxn id="6" idx="0"/>
          </p:cNvCxnSpPr>
          <p:nvPr/>
        </p:nvCxnSpPr>
        <p:spPr>
          <a:xfrm flipH="1">
            <a:off x="2781300" y="3151188"/>
            <a:ext cx="2038350" cy="850105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E5C017-9F9A-492D-9583-667EE111B10B}"/>
              </a:ext>
            </a:extLst>
          </p:cNvPr>
          <p:cNvCxnSpPr>
            <a:endCxn id="5" idx="0"/>
          </p:cNvCxnSpPr>
          <p:nvPr/>
        </p:nvCxnSpPr>
        <p:spPr>
          <a:xfrm>
            <a:off x="7372350" y="3151188"/>
            <a:ext cx="2038350" cy="85010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A88E974-CD7E-45C0-9191-24B404DE2738}"/>
              </a:ext>
            </a:extLst>
          </p:cNvPr>
          <p:cNvSpPr txBox="1"/>
          <p:nvPr/>
        </p:nvSpPr>
        <p:spPr>
          <a:xfrm>
            <a:off x="1717862" y="4340908"/>
            <a:ext cx="2126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Classical</a:t>
            </a:r>
            <a:r>
              <a:rPr lang="en-US" dirty="0"/>
              <a:t>»</a:t>
            </a:r>
          </a:p>
          <a:p>
            <a:pPr algn="ctr"/>
            <a:r>
              <a:rPr lang="en-US" dirty="0"/>
              <a:t>algorithms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4CF9F1-4A8A-49C9-BAB9-381C201EE786}"/>
              </a:ext>
            </a:extLst>
          </p:cNvPr>
          <p:cNvSpPr txBox="1"/>
          <p:nvPr/>
        </p:nvSpPr>
        <p:spPr>
          <a:xfrm>
            <a:off x="8347261" y="4479408"/>
            <a:ext cx="212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45057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085C6-41C1-42A4-8080-81EBA8623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1780E-267D-4392-A064-406135F2F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9CA7FAD-634E-4877-86F5-5C7568DA6CD0}"/>
              </a:ext>
            </a:extLst>
          </p:cNvPr>
          <p:cNvSpPr/>
          <p:nvPr/>
        </p:nvSpPr>
        <p:spPr>
          <a:xfrm>
            <a:off x="4819649" y="1825625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64594C-28DA-42AF-A795-9728AF668102}"/>
              </a:ext>
            </a:extLst>
          </p:cNvPr>
          <p:cNvSpPr txBox="1"/>
          <p:nvPr/>
        </p:nvSpPr>
        <p:spPr>
          <a:xfrm>
            <a:off x="5032561" y="2211406"/>
            <a:ext cx="2126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«Classical»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0817B5-398F-4F07-A051-DC000B731981}"/>
              </a:ext>
            </a:extLst>
          </p:cNvPr>
          <p:cNvSpPr/>
          <p:nvPr/>
        </p:nvSpPr>
        <p:spPr>
          <a:xfrm>
            <a:off x="4819649" y="4140200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AD2BBD-4415-449B-9D9E-84886AD9E782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6095999" y="3151188"/>
            <a:ext cx="0" cy="989012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62F63EA-0CE1-4AF8-A810-8747C2A6523B}"/>
              </a:ext>
            </a:extLst>
          </p:cNvPr>
          <p:cNvSpPr txBox="1"/>
          <p:nvPr/>
        </p:nvSpPr>
        <p:spPr>
          <a:xfrm>
            <a:off x="5032561" y="4618315"/>
            <a:ext cx="212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</a:t>
            </a:r>
          </a:p>
        </p:txBody>
      </p:sp>
    </p:spTree>
    <p:extLst>
      <p:ext uri="{BB962C8B-B14F-4D97-AF65-F5344CB8AC3E}">
        <p14:creationId xmlns:p14="http://schemas.microsoft.com/office/powerpoint/2010/main" val="202000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BB5B5-9009-4E49-9095-65D355F81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9924D-FB1F-4487-B814-EE4CC794E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8DAB5099-752B-4D4A-A3C9-662A7F0F6CAE}"/>
              </a:ext>
            </a:extLst>
          </p:cNvPr>
          <p:cNvSpPr/>
          <p:nvPr/>
        </p:nvSpPr>
        <p:spPr>
          <a:xfrm>
            <a:off x="4819649" y="1825625"/>
            <a:ext cx="2552700" cy="11906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9021AF-F046-4285-BE27-CA3DF0E90E69}"/>
              </a:ext>
            </a:extLst>
          </p:cNvPr>
          <p:cNvSpPr txBox="1"/>
          <p:nvPr/>
        </p:nvSpPr>
        <p:spPr>
          <a:xfrm>
            <a:off x="5032561" y="2236272"/>
            <a:ext cx="212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75AD2BE-B4EB-4C1A-B0E2-823F581EF7ED}"/>
              </a:ext>
            </a:extLst>
          </p:cNvPr>
          <p:cNvSpPr/>
          <p:nvPr/>
        </p:nvSpPr>
        <p:spPr>
          <a:xfrm>
            <a:off x="4819649" y="4140200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5109E63-9FD2-4D70-8255-648D30C2F509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6095999" y="3016251"/>
            <a:ext cx="0" cy="112394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F975CB3-A3F3-4A5F-AA78-A053BD251EAD}"/>
              </a:ext>
            </a:extLst>
          </p:cNvPr>
          <p:cNvSpPr txBox="1"/>
          <p:nvPr/>
        </p:nvSpPr>
        <p:spPr>
          <a:xfrm>
            <a:off x="5032561" y="4528234"/>
            <a:ext cx="2126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Capsule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55388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4D263-A577-4DF8-884C-0E908A423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156233-6F43-47EB-86FE-46116C804A4C}"/>
              </a:ext>
            </a:extLst>
          </p:cNvPr>
          <p:cNvSpPr/>
          <p:nvPr/>
        </p:nvSpPr>
        <p:spPr>
          <a:xfrm>
            <a:off x="6096000" y="2299444"/>
            <a:ext cx="1543052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261208-08D1-469A-9CC4-049A914D43F5}"/>
              </a:ext>
            </a:extLst>
          </p:cNvPr>
          <p:cNvSpPr/>
          <p:nvPr/>
        </p:nvSpPr>
        <p:spPr>
          <a:xfrm>
            <a:off x="6096000" y="664001"/>
            <a:ext cx="1543052" cy="4057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799601-6856-4906-B6EE-8A9FB8EB6C4F}"/>
              </a:ext>
            </a:extLst>
          </p:cNvPr>
          <p:cNvSpPr/>
          <p:nvPr/>
        </p:nvSpPr>
        <p:spPr>
          <a:xfrm>
            <a:off x="979289" y="2299445"/>
            <a:ext cx="1543052" cy="5232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5D895E-60A0-4B40-9A15-452C77B73AEB}"/>
              </a:ext>
            </a:extLst>
          </p:cNvPr>
          <p:cNvSpPr/>
          <p:nvPr/>
        </p:nvSpPr>
        <p:spPr>
          <a:xfrm>
            <a:off x="10096494" y="2299444"/>
            <a:ext cx="1543052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152567-C6FF-464F-9497-ED3C889A2D07}"/>
              </a:ext>
            </a:extLst>
          </p:cNvPr>
          <p:cNvSpPr txBox="1"/>
          <p:nvPr/>
        </p:nvSpPr>
        <p:spPr>
          <a:xfrm>
            <a:off x="6096000" y="712994"/>
            <a:ext cx="1543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8D2916-A86D-4700-B373-A295DF114A33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1750815" y="1069766"/>
            <a:ext cx="4345186" cy="122967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F80933C-69A4-4B34-B672-B40FE5249699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7639052" y="1069764"/>
            <a:ext cx="3228968" cy="122968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D9A5A05-D1B3-4514-A073-51A81CAA47E6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6867526" y="1069766"/>
            <a:ext cx="0" cy="122967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9D08A21-F036-4A87-9CB7-A88A2D7BD602}"/>
              </a:ext>
            </a:extLst>
          </p:cNvPr>
          <p:cNvSpPr txBox="1"/>
          <p:nvPr/>
        </p:nvSpPr>
        <p:spPr>
          <a:xfrm>
            <a:off x="6095999" y="2281743"/>
            <a:ext cx="1543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60ABE2-9711-451A-B7AD-F4BD56D69A54}"/>
              </a:ext>
            </a:extLst>
          </p:cNvPr>
          <p:cNvSpPr txBox="1"/>
          <p:nvPr/>
        </p:nvSpPr>
        <p:spPr>
          <a:xfrm>
            <a:off x="979289" y="2295035"/>
            <a:ext cx="1543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475784-CCDB-40A9-904D-A6DF7529E6D1}"/>
              </a:ext>
            </a:extLst>
          </p:cNvPr>
          <p:cNvSpPr txBox="1"/>
          <p:nvPr/>
        </p:nvSpPr>
        <p:spPr>
          <a:xfrm>
            <a:off x="10096494" y="2295035"/>
            <a:ext cx="1543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92BD929-2488-419A-BEEE-5626B51A54A4}"/>
              </a:ext>
            </a:extLst>
          </p:cNvPr>
          <p:cNvSpPr/>
          <p:nvPr/>
        </p:nvSpPr>
        <p:spPr>
          <a:xfrm>
            <a:off x="3790949" y="3241576"/>
            <a:ext cx="1543052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A4B9081-4E1A-4B7E-8C9D-4BF4CB24DC3C}"/>
              </a:ext>
            </a:extLst>
          </p:cNvPr>
          <p:cNvSpPr/>
          <p:nvPr/>
        </p:nvSpPr>
        <p:spPr>
          <a:xfrm>
            <a:off x="8191496" y="3235801"/>
            <a:ext cx="1543052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35659F2-4D47-4C9E-8365-F4788EFBF974}"/>
              </a:ext>
            </a:extLst>
          </p:cNvPr>
          <p:cNvSpPr/>
          <p:nvPr/>
        </p:nvSpPr>
        <p:spPr>
          <a:xfrm>
            <a:off x="0" y="3241576"/>
            <a:ext cx="1543052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D0E4ED8-1BB0-427C-8806-1B77DC9DE2DC}"/>
              </a:ext>
            </a:extLst>
          </p:cNvPr>
          <p:cNvSpPr/>
          <p:nvPr/>
        </p:nvSpPr>
        <p:spPr>
          <a:xfrm>
            <a:off x="1826417" y="3241576"/>
            <a:ext cx="1543052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CB336B6-6EDE-4A58-83BA-4ABD4584ACC2}"/>
              </a:ext>
            </a:extLst>
          </p:cNvPr>
          <p:cNvSpPr/>
          <p:nvPr/>
        </p:nvSpPr>
        <p:spPr>
          <a:xfrm>
            <a:off x="1826417" y="4100219"/>
            <a:ext cx="1543052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202F618-A9FA-4F9D-BC7C-91EDD6837944}"/>
              </a:ext>
            </a:extLst>
          </p:cNvPr>
          <p:cNvSpPr/>
          <p:nvPr/>
        </p:nvSpPr>
        <p:spPr>
          <a:xfrm>
            <a:off x="5438772" y="4100219"/>
            <a:ext cx="1543052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AB38F13-B4CE-4636-B56E-04B1FC7DAC03}"/>
              </a:ext>
            </a:extLst>
          </p:cNvPr>
          <p:cNvSpPr/>
          <p:nvPr/>
        </p:nvSpPr>
        <p:spPr>
          <a:xfrm>
            <a:off x="9008252" y="4100219"/>
            <a:ext cx="1543052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60EA3AE-8B60-47FD-A263-806D86E8A85F}"/>
              </a:ext>
            </a:extLst>
          </p:cNvPr>
          <p:cNvSpPr/>
          <p:nvPr/>
        </p:nvSpPr>
        <p:spPr>
          <a:xfrm>
            <a:off x="7223512" y="4100219"/>
            <a:ext cx="1543052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6314EF1-A721-4A70-A2A4-E09F9FA361B0}"/>
              </a:ext>
            </a:extLst>
          </p:cNvPr>
          <p:cNvSpPr/>
          <p:nvPr/>
        </p:nvSpPr>
        <p:spPr>
          <a:xfrm>
            <a:off x="5437574" y="4945925"/>
            <a:ext cx="1543052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E6F32F0-E1D5-4081-B123-8A7A10367F2D}"/>
              </a:ext>
            </a:extLst>
          </p:cNvPr>
          <p:cNvSpPr/>
          <p:nvPr/>
        </p:nvSpPr>
        <p:spPr>
          <a:xfrm>
            <a:off x="7222313" y="4945925"/>
            <a:ext cx="1543052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D76589A-4532-44DB-B2C0-9FBA437D35ED}"/>
              </a:ext>
            </a:extLst>
          </p:cNvPr>
          <p:cNvSpPr/>
          <p:nvPr/>
        </p:nvSpPr>
        <p:spPr>
          <a:xfrm>
            <a:off x="9008252" y="4945925"/>
            <a:ext cx="1543052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617AB04-2EB8-4C25-A389-C65852F6E1F0}"/>
              </a:ext>
            </a:extLst>
          </p:cNvPr>
          <p:cNvSpPr/>
          <p:nvPr/>
        </p:nvSpPr>
        <p:spPr>
          <a:xfrm>
            <a:off x="1826417" y="4923720"/>
            <a:ext cx="1543052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07D3831-0E9F-4321-A387-A5E9BF6E5F32}"/>
              </a:ext>
            </a:extLst>
          </p:cNvPr>
          <p:cNvSpPr/>
          <p:nvPr/>
        </p:nvSpPr>
        <p:spPr>
          <a:xfrm>
            <a:off x="3612356" y="4945925"/>
            <a:ext cx="1543052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30DD25F-49DA-4BE4-9AE9-E9981EB3C762}"/>
              </a:ext>
            </a:extLst>
          </p:cNvPr>
          <p:cNvSpPr/>
          <p:nvPr/>
        </p:nvSpPr>
        <p:spPr>
          <a:xfrm>
            <a:off x="40478" y="4923720"/>
            <a:ext cx="1543052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E9BF8B2-B7F0-47A7-947E-69162C18F687}"/>
              </a:ext>
            </a:extLst>
          </p:cNvPr>
          <p:cNvSpPr/>
          <p:nvPr/>
        </p:nvSpPr>
        <p:spPr>
          <a:xfrm>
            <a:off x="40478" y="5890859"/>
            <a:ext cx="1543052" cy="6900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57C92F1-FAEE-4098-91E6-A6599F339715}"/>
              </a:ext>
            </a:extLst>
          </p:cNvPr>
          <p:cNvSpPr/>
          <p:nvPr/>
        </p:nvSpPr>
        <p:spPr>
          <a:xfrm>
            <a:off x="1826417" y="5890860"/>
            <a:ext cx="1543052" cy="6900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8865B3E-3505-4182-8A59-DA982925CC8A}"/>
              </a:ext>
            </a:extLst>
          </p:cNvPr>
          <p:cNvSpPr/>
          <p:nvPr/>
        </p:nvSpPr>
        <p:spPr>
          <a:xfrm>
            <a:off x="3612356" y="5888056"/>
            <a:ext cx="1543052" cy="692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D08A21-F036-4A87-9CB7-A88A2D7BD602}"/>
              </a:ext>
            </a:extLst>
          </p:cNvPr>
          <p:cNvSpPr txBox="1"/>
          <p:nvPr/>
        </p:nvSpPr>
        <p:spPr>
          <a:xfrm>
            <a:off x="3790949" y="3244308"/>
            <a:ext cx="1543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problem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D08A21-F036-4A87-9CB7-A88A2D7BD602}"/>
              </a:ext>
            </a:extLst>
          </p:cNvPr>
          <p:cNvSpPr txBox="1"/>
          <p:nvPr/>
        </p:nvSpPr>
        <p:spPr>
          <a:xfrm>
            <a:off x="8191496" y="3235801"/>
            <a:ext cx="1543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problem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D08A21-F036-4A87-9CB7-A88A2D7BD602}"/>
              </a:ext>
            </a:extLst>
          </p:cNvPr>
          <p:cNvSpPr txBox="1"/>
          <p:nvPr/>
        </p:nvSpPr>
        <p:spPr>
          <a:xfrm>
            <a:off x="40478" y="3244308"/>
            <a:ext cx="1502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problem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D08A21-F036-4A87-9CB7-A88A2D7BD602}"/>
              </a:ext>
            </a:extLst>
          </p:cNvPr>
          <p:cNvSpPr txBox="1"/>
          <p:nvPr/>
        </p:nvSpPr>
        <p:spPr>
          <a:xfrm>
            <a:off x="1827539" y="3235801"/>
            <a:ext cx="1543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 reduction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D08A21-F036-4A87-9CB7-A88A2D7BD602}"/>
              </a:ext>
            </a:extLst>
          </p:cNvPr>
          <p:cNvSpPr txBox="1"/>
          <p:nvPr/>
        </p:nvSpPr>
        <p:spPr>
          <a:xfrm>
            <a:off x="5437574" y="4207940"/>
            <a:ext cx="1543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D08A21-F036-4A87-9CB7-A88A2D7BD602}"/>
              </a:ext>
            </a:extLst>
          </p:cNvPr>
          <p:cNvSpPr txBox="1"/>
          <p:nvPr/>
        </p:nvSpPr>
        <p:spPr>
          <a:xfrm>
            <a:off x="1826417" y="4122496"/>
            <a:ext cx="1543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«Classical»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9D08A21-F036-4A87-9CB7-A88A2D7BD602}"/>
              </a:ext>
            </a:extLst>
          </p:cNvPr>
          <p:cNvSpPr txBox="1"/>
          <p:nvPr/>
        </p:nvSpPr>
        <p:spPr>
          <a:xfrm>
            <a:off x="9031362" y="4207940"/>
            <a:ext cx="1543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D08A21-F036-4A87-9CB7-A88A2D7BD602}"/>
              </a:ext>
            </a:extLst>
          </p:cNvPr>
          <p:cNvSpPr txBox="1"/>
          <p:nvPr/>
        </p:nvSpPr>
        <p:spPr>
          <a:xfrm>
            <a:off x="7222313" y="4135787"/>
            <a:ext cx="1543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«Classical»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</a:p>
        </p:txBody>
      </p:sp>
      <p:cxnSp>
        <p:nvCxnSpPr>
          <p:cNvPr id="6" name="Прямая со стрелкой 5"/>
          <p:cNvCxnSpPr>
            <a:stCxn id="5" idx="2"/>
            <a:endCxn id="32" idx="0"/>
          </p:cNvCxnSpPr>
          <p:nvPr/>
        </p:nvCxnSpPr>
        <p:spPr>
          <a:xfrm flipH="1">
            <a:off x="4562475" y="2822664"/>
            <a:ext cx="2305051" cy="42164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38" idx="2"/>
            <a:endCxn id="34" idx="0"/>
          </p:cNvCxnSpPr>
          <p:nvPr/>
        </p:nvCxnSpPr>
        <p:spPr>
          <a:xfrm>
            <a:off x="6867525" y="2804963"/>
            <a:ext cx="2095497" cy="43083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9" idx="2"/>
            <a:endCxn id="36" idx="0"/>
          </p:cNvCxnSpPr>
          <p:nvPr/>
        </p:nvCxnSpPr>
        <p:spPr>
          <a:xfrm flipH="1">
            <a:off x="791765" y="2822664"/>
            <a:ext cx="959050" cy="42164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42" idx="2"/>
            <a:endCxn id="37" idx="0"/>
          </p:cNvCxnSpPr>
          <p:nvPr/>
        </p:nvCxnSpPr>
        <p:spPr>
          <a:xfrm>
            <a:off x="1750815" y="2818255"/>
            <a:ext cx="848250" cy="41754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32" idx="2"/>
            <a:endCxn id="40" idx="0"/>
          </p:cNvCxnSpPr>
          <p:nvPr/>
        </p:nvCxnSpPr>
        <p:spPr>
          <a:xfrm flipH="1">
            <a:off x="2597943" y="3767528"/>
            <a:ext cx="1964532" cy="35496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32" idx="2"/>
            <a:endCxn id="65" idx="0"/>
          </p:cNvCxnSpPr>
          <p:nvPr/>
        </p:nvCxnSpPr>
        <p:spPr>
          <a:xfrm>
            <a:off x="4562475" y="3767528"/>
            <a:ext cx="1647823" cy="33269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34" idx="2"/>
            <a:endCxn id="44" idx="0"/>
          </p:cNvCxnSpPr>
          <p:nvPr/>
        </p:nvCxnSpPr>
        <p:spPr>
          <a:xfrm flipH="1">
            <a:off x="7993839" y="3759021"/>
            <a:ext cx="969183" cy="37676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34" idx="2"/>
            <a:endCxn id="66" idx="0"/>
          </p:cNvCxnSpPr>
          <p:nvPr/>
        </p:nvCxnSpPr>
        <p:spPr>
          <a:xfrm>
            <a:off x="8963022" y="3759021"/>
            <a:ext cx="816756" cy="34119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9D08A21-F036-4A87-9CB7-A88A2D7BD602}"/>
              </a:ext>
            </a:extLst>
          </p:cNvPr>
          <p:cNvSpPr txBox="1"/>
          <p:nvPr/>
        </p:nvSpPr>
        <p:spPr>
          <a:xfrm>
            <a:off x="40478" y="5031441"/>
            <a:ext cx="1543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9D08A21-F036-4A87-9CB7-A88A2D7BD602}"/>
              </a:ext>
            </a:extLst>
          </p:cNvPr>
          <p:cNvSpPr txBox="1"/>
          <p:nvPr/>
        </p:nvSpPr>
        <p:spPr>
          <a:xfrm>
            <a:off x="1828165" y="4945925"/>
            <a:ext cx="1543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Autoregressive models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9D08A21-F036-4A87-9CB7-A88A2D7BD602}"/>
              </a:ext>
            </a:extLst>
          </p:cNvPr>
          <p:cNvSpPr txBox="1"/>
          <p:nvPr/>
        </p:nvSpPr>
        <p:spPr>
          <a:xfrm>
            <a:off x="3612356" y="4930477"/>
            <a:ext cx="1543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</a:t>
            </a:r>
          </a:p>
        </p:txBody>
      </p:sp>
      <p:cxnSp>
        <p:nvCxnSpPr>
          <p:cNvPr id="24" name="Прямая со стрелкой 23"/>
          <p:cNvCxnSpPr>
            <a:stCxn id="40" idx="2"/>
            <a:endCxn id="74" idx="0"/>
          </p:cNvCxnSpPr>
          <p:nvPr/>
        </p:nvCxnSpPr>
        <p:spPr>
          <a:xfrm flipH="1">
            <a:off x="812004" y="4645716"/>
            <a:ext cx="1785939" cy="27800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40" idx="2"/>
            <a:endCxn id="59" idx="0"/>
          </p:cNvCxnSpPr>
          <p:nvPr/>
        </p:nvCxnSpPr>
        <p:spPr>
          <a:xfrm>
            <a:off x="2597943" y="4645716"/>
            <a:ext cx="1748" cy="30020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40" idx="2"/>
            <a:endCxn id="73" idx="0"/>
          </p:cNvCxnSpPr>
          <p:nvPr/>
        </p:nvCxnSpPr>
        <p:spPr>
          <a:xfrm>
            <a:off x="2597943" y="4645716"/>
            <a:ext cx="1785939" cy="30020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74" idx="2"/>
            <a:endCxn id="75" idx="0"/>
          </p:cNvCxnSpPr>
          <p:nvPr/>
        </p:nvCxnSpPr>
        <p:spPr>
          <a:xfrm>
            <a:off x="812004" y="5446940"/>
            <a:ext cx="0" cy="44391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59" idx="2"/>
            <a:endCxn id="76" idx="0"/>
          </p:cNvCxnSpPr>
          <p:nvPr/>
        </p:nvCxnSpPr>
        <p:spPr>
          <a:xfrm flipH="1">
            <a:off x="2597943" y="5469145"/>
            <a:ext cx="1748" cy="421715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73" idx="2"/>
            <a:endCxn id="77" idx="0"/>
          </p:cNvCxnSpPr>
          <p:nvPr/>
        </p:nvCxnSpPr>
        <p:spPr>
          <a:xfrm>
            <a:off x="4383882" y="5469145"/>
            <a:ext cx="0" cy="41891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65" idx="2"/>
            <a:endCxn id="68" idx="0"/>
          </p:cNvCxnSpPr>
          <p:nvPr/>
        </p:nvCxnSpPr>
        <p:spPr>
          <a:xfrm flipH="1">
            <a:off x="6209100" y="4623439"/>
            <a:ext cx="1198" cy="32248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44" idx="2"/>
            <a:endCxn id="69" idx="0"/>
          </p:cNvCxnSpPr>
          <p:nvPr/>
        </p:nvCxnSpPr>
        <p:spPr>
          <a:xfrm>
            <a:off x="7993839" y="4659007"/>
            <a:ext cx="0" cy="28691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66" idx="2"/>
            <a:endCxn id="70" idx="0"/>
          </p:cNvCxnSpPr>
          <p:nvPr/>
        </p:nvCxnSpPr>
        <p:spPr>
          <a:xfrm>
            <a:off x="9779778" y="4623439"/>
            <a:ext cx="0" cy="32248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9D08A21-F036-4A87-9CB7-A88A2D7BD602}"/>
              </a:ext>
            </a:extLst>
          </p:cNvPr>
          <p:cNvSpPr txBox="1"/>
          <p:nvPr/>
        </p:nvSpPr>
        <p:spPr>
          <a:xfrm>
            <a:off x="5444850" y="4964637"/>
            <a:ext cx="1543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LSTM neural network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9D08A21-F036-4A87-9CB7-A88A2D7BD602}"/>
              </a:ext>
            </a:extLst>
          </p:cNvPr>
          <p:cNvSpPr txBox="1"/>
          <p:nvPr/>
        </p:nvSpPr>
        <p:spPr>
          <a:xfrm>
            <a:off x="7207762" y="5032635"/>
            <a:ext cx="1543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D08A21-F036-4A87-9CB7-A88A2D7BD602}"/>
              </a:ext>
            </a:extLst>
          </p:cNvPr>
          <p:cNvSpPr txBox="1"/>
          <p:nvPr/>
        </p:nvSpPr>
        <p:spPr>
          <a:xfrm>
            <a:off x="9005064" y="4955889"/>
            <a:ext cx="1543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Capsule neural network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9D08A21-F036-4A87-9CB7-A88A2D7BD602}"/>
              </a:ext>
            </a:extLst>
          </p:cNvPr>
          <p:cNvSpPr txBox="1"/>
          <p:nvPr/>
        </p:nvSpPr>
        <p:spPr>
          <a:xfrm>
            <a:off x="80956" y="5888056"/>
            <a:ext cx="15430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(Lasso regression, Ridge regression)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9D08A21-F036-4A87-9CB7-A88A2D7BD602}"/>
              </a:ext>
            </a:extLst>
          </p:cNvPr>
          <p:cNvSpPr txBox="1"/>
          <p:nvPr/>
        </p:nvSpPr>
        <p:spPr>
          <a:xfrm>
            <a:off x="1853791" y="5995778"/>
            <a:ext cx="1543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Arima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Sarima,Regarima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9D08A21-F036-4A87-9CB7-A88A2D7BD602}"/>
              </a:ext>
            </a:extLst>
          </p:cNvPr>
          <p:cNvSpPr txBox="1"/>
          <p:nvPr/>
        </p:nvSpPr>
        <p:spPr>
          <a:xfrm>
            <a:off x="3599252" y="6080610"/>
            <a:ext cx="1543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91996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CF02D-ED7F-4A41-BADD-083BAB816D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DD0E4E-25C6-47FA-B1A8-68A3D2B5A2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3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77B3D-76CA-4A88-8AB1-52736D6D8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1</a:t>
            </a:r>
            <a:r>
              <a:rPr lang="en-US" dirty="0"/>
              <a:t>.</a:t>
            </a:r>
            <a:r>
              <a:rPr lang="ru-RU" dirty="0"/>
              <a:t> </a:t>
            </a:r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FCF70-6409-4C9B-AB4F-1BFE1C013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 smtClean="0"/>
              <a:t>Python</a:t>
            </a:r>
            <a:r>
              <a:rPr lang="en-US" dirty="0" smtClean="0"/>
              <a:t> </a:t>
            </a:r>
          </a:p>
          <a:p>
            <a:r>
              <a:rPr lang="en-US" dirty="0" smtClean="0"/>
              <a:t>model </a:t>
            </a:r>
            <a:r>
              <a:rPr lang="en-US" dirty="0"/>
              <a:t>building 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sz="3200" b="1" dirty="0" smtClean="0"/>
              <a:t>R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Exploration and data analysis</a:t>
            </a:r>
          </a:p>
          <a:p>
            <a:r>
              <a:rPr lang="en-US" dirty="0"/>
              <a:t>S</a:t>
            </a:r>
            <a:r>
              <a:rPr lang="en-US" dirty="0" smtClean="0"/>
              <a:t>tatistical analysis</a:t>
            </a:r>
            <a:endParaRPr lang="en-US" dirty="0"/>
          </a:p>
          <a:p>
            <a:pPr marL="514350" indent="-514350">
              <a:buAutoNum type="arabicParenR"/>
            </a:pP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886" y="3620491"/>
            <a:ext cx="2054712" cy="169686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250" y="1825625"/>
            <a:ext cx="5163671" cy="14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32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23F99-4359-4674-AC7D-CDFAC1D9F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2</a:t>
            </a:r>
            <a:r>
              <a:rPr lang="en-US" dirty="0"/>
              <a:t>. Notebook</a:t>
            </a:r>
            <a:r>
              <a:rPr lang="ru-RU" dirty="0"/>
              <a:t>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9956BD-19A2-4CC8-98B2-032C31C3A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6075" y="2791619"/>
            <a:ext cx="4762500" cy="29527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B873C5-3F57-4A18-8CE5-D57A72B6203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40" y="2553494"/>
            <a:ext cx="3834885" cy="408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12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4D976-BE2C-4EB2-BC7A-1A674EE0B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3</a:t>
            </a:r>
            <a:r>
              <a:rPr lang="en-US" dirty="0"/>
              <a:t>.</a:t>
            </a:r>
            <a:r>
              <a:rPr lang="ru-RU" dirty="0"/>
              <a:t> </a:t>
            </a:r>
            <a:r>
              <a:rPr lang="en-US" dirty="0"/>
              <a:t>Libraries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D61F42-EE37-4D39-9D59-789F1E89F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25390"/>
            <a:ext cx="3915784" cy="183675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481876"/>
            <a:ext cx="5425440" cy="139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8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 smtClean="0"/>
              <a:t>10 </a:t>
            </a:r>
            <a:r>
              <a:rPr lang="en-US" dirty="0"/>
              <a:t>introductory </a:t>
            </a:r>
            <a:r>
              <a:rPr lang="en-US" dirty="0" smtClean="0"/>
              <a:t>presentations</a:t>
            </a:r>
            <a:r>
              <a:rPr lang="ru-RU" dirty="0" smtClean="0"/>
              <a:t> </a:t>
            </a:r>
            <a:r>
              <a:rPr lang="en-US" dirty="0"/>
              <a:t>in machine learning</a:t>
            </a:r>
            <a:endParaRPr lang="ru-RU" dirty="0" smtClean="0"/>
          </a:p>
          <a:p>
            <a:pPr marL="514350" indent="-514350">
              <a:buAutoNum type="arabicParenR"/>
            </a:pPr>
            <a:endParaRPr lang="en-US" dirty="0" smtClean="0"/>
          </a:p>
          <a:p>
            <a:pPr marL="514350" indent="-514350">
              <a:buAutoNum type="arabicParenR"/>
            </a:pPr>
            <a:r>
              <a:rPr lang="en-US" dirty="0" smtClean="0"/>
              <a:t>Comparison </a:t>
            </a:r>
            <a:r>
              <a:rPr lang="en-US" dirty="0"/>
              <a:t>table of machine learning </a:t>
            </a:r>
            <a:r>
              <a:rPr lang="en-US" dirty="0" smtClean="0"/>
              <a:t>algorithms</a:t>
            </a:r>
          </a:p>
          <a:p>
            <a:pPr marL="514350" indent="-514350">
              <a:buAutoNum type="arabicParenR"/>
            </a:pPr>
            <a:endParaRPr lang="en-US" dirty="0" smtClean="0"/>
          </a:p>
          <a:p>
            <a:pPr marL="514350" indent="-514350">
              <a:buAutoNum type="arabicParenR"/>
            </a:pPr>
            <a:r>
              <a:rPr lang="en-US" dirty="0" smtClean="0"/>
              <a:t>Random Forest model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4018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C02A9-2975-4345-B629-14527A578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Полезные материалы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12612-15B6-406B-8159-8BF2B7EF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Курсы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://mlcourse.ai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ru.coursera.org/learn/ekonometrika</a:t>
            </a:r>
            <a:endParaRPr lang="ru-RU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ru.coursera.org/learn/supervised-learning</a:t>
            </a:r>
            <a:endParaRPr lang="ru-RU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ru.coursera.org/learn/data-analysis-applications</a:t>
            </a:r>
            <a:endParaRPr lang="ru-RU" dirty="0" smtClean="0"/>
          </a:p>
          <a:p>
            <a:endParaRPr lang="ru-RU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Книги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 </a:t>
            </a:r>
            <a:r>
              <a:rPr lang="ru-RU" dirty="0" err="1" smtClean="0"/>
              <a:t>Саймон</a:t>
            </a:r>
            <a:r>
              <a:rPr lang="ru-RU" dirty="0" smtClean="0"/>
              <a:t> </a:t>
            </a:r>
            <a:r>
              <a:rPr lang="ru-RU" dirty="0"/>
              <a:t>Хайкин: Нейронные сети. Полный </a:t>
            </a:r>
            <a:r>
              <a:rPr lang="ru-RU" dirty="0" smtClean="0"/>
              <a:t>курс</a:t>
            </a:r>
          </a:p>
          <a:p>
            <a:r>
              <a:rPr lang="ru-RU" dirty="0"/>
              <a:t>Книга «Глубокое обучение. Погружение в мир нейронных сетей»</a:t>
            </a:r>
            <a:endParaRPr lang="ru-RU" b="1" dirty="0"/>
          </a:p>
          <a:p>
            <a:r>
              <a:rPr lang="ru-RU" dirty="0" err="1"/>
              <a:t>Бенджио</a:t>
            </a:r>
            <a:r>
              <a:rPr lang="ru-RU" dirty="0"/>
              <a:t>, Гудфеллоу, </a:t>
            </a:r>
            <a:r>
              <a:rPr lang="ru-RU" dirty="0" err="1"/>
              <a:t>Курвилль</a:t>
            </a:r>
            <a:r>
              <a:rPr lang="ru-RU" dirty="0"/>
              <a:t>: Глубокое обучение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4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09B72-60B2-4093-AED2-8C3835951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383F6-AFD0-44B1-AAE5-EB622C467AAA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 descr="кккукукукукукуууук">
            <a:extLst>
              <a:ext uri="{FF2B5EF4-FFF2-40B4-BE49-F238E27FC236}">
                <a16:creationId xmlns:a16="http://schemas.microsoft.com/office/drawing/2014/main" id="{DCC6B84C-E5C8-421E-A5A5-AF937F052F57}"/>
              </a:ext>
            </a:extLst>
          </p:cNvPr>
          <p:cNvSpPr/>
          <p:nvPr/>
        </p:nvSpPr>
        <p:spPr>
          <a:xfrm>
            <a:off x="4819650" y="1922462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CA90C9-5EB7-4BD0-9117-95E103DBA3C5}"/>
              </a:ext>
            </a:extLst>
          </p:cNvPr>
          <p:cNvSpPr/>
          <p:nvPr/>
        </p:nvSpPr>
        <p:spPr>
          <a:xfrm>
            <a:off x="1400175" y="4001294"/>
            <a:ext cx="2552700" cy="13255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368BDF-B7A4-4BA6-8731-1CE10775C2E7}"/>
              </a:ext>
            </a:extLst>
          </p:cNvPr>
          <p:cNvSpPr/>
          <p:nvPr/>
        </p:nvSpPr>
        <p:spPr>
          <a:xfrm>
            <a:off x="8239125" y="4001292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FE7EFB-74FB-4528-91A7-6CA21601686A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676525" y="3248025"/>
            <a:ext cx="2143126" cy="75326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CC2647-9CDE-4260-905A-131F778029B7}"/>
              </a:ext>
            </a:extLst>
          </p:cNvPr>
          <p:cNvCxnSpPr>
            <a:endCxn id="8" idx="0"/>
          </p:cNvCxnSpPr>
          <p:nvPr/>
        </p:nvCxnSpPr>
        <p:spPr>
          <a:xfrm>
            <a:off x="7372350" y="3248025"/>
            <a:ext cx="2143125" cy="75326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338F73D-507E-4EC4-BC1A-3F4D278773E9}"/>
              </a:ext>
            </a:extLst>
          </p:cNvPr>
          <p:cNvSpPr txBox="1"/>
          <p:nvPr/>
        </p:nvSpPr>
        <p:spPr>
          <a:xfrm>
            <a:off x="4819649" y="2323633"/>
            <a:ext cx="2552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1A725D-07D6-4249-91BC-E993646B0216}"/>
              </a:ext>
            </a:extLst>
          </p:cNvPr>
          <p:cNvSpPr txBox="1"/>
          <p:nvPr/>
        </p:nvSpPr>
        <p:spPr>
          <a:xfrm>
            <a:off x="1400173" y="4433240"/>
            <a:ext cx="2552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mplementation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1EE7A8-7891-4B55-9BAD-83D0CE47857F}"/>
              </a:ext>
            </a:extLst>
          </p:cNvPr>
          <p:cNvSpPr txBox="1"/>
          <p:nvPr/>
        </p:nvSpPr>
        <p:spPr>
          <a:xfrm>
            <a:off x="4819649" y="4216398"/>
            <a:ext cx="2552700" cy="895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734BF6-C5FE-438A-8621-E34FA588EA79}"/>
              </a:ext>
            </a:extLst>
          </p:cNvPr>
          <p:cNvSpPr txBox="1"/>
          <p:nvPr/>
        </p:nvSpPr>
        <p:spPr>
          <a:xfrm>
            <a:off x="8239125" y="4433239"/>
            <a:ext cx="2552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Theory</a:t>
            </a:r>
          </a:p>
        </p:txBody>
      </p:sp>
    </p:spTree>
    <p:extLst>
      <p:ext uri="{BB962C8B-B14F-4D97-AF65-F5344CB8AC3E}">
        <p14:creationId xmlns:p14="http://schemas.microsoft.com/office/powerpoint/2010/main" val="328827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CF02D-ED7F-4A41-BADD-083BAB816D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DD0E4E-25C6-47FA-B1A8-68A3D2B5A2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4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1A4D9EB-FFA0-425C-A9C5-1BE48C4967C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𝑀𝐿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𝐷𝐿</m:t>
                      </m:r>
                    </m:oMath>
                  </m:oMathPara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1A4D9EB-FFA0-425C-A9C5-1BE48C4967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4507C-CD03-4E29-BC62-644DE2AE3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D0AFBA-A928-4E3E-A996-9B5AC2881C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675" y="1825625"/>
            <a:ext cx="443865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30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3B3EF-EAD7-4D61-AE79-BAC38AFA7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Types </a:t>
            </a:r>
            <a:r>
              <a:rPr lang="en-US" dirty="0"/>
              <a:t>of machine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5E328-34D7-4AD0-A3EC-6582206A9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7606B3-300B-4A45-B8E4-C52F0CFCA4C9}"/>
              </a:ext>
            </a:extLst>
          </p:cNvPr>
          <p:cNvSpPr/>
          <p:nvPr/>
        </p:nvSpPr>
        <p:spPr>
          <a:xfrm>
            <a:off x="4819650" y="2092324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8AD53-6F99-4128-A904-7E00EAAD6A69}"/>
              </a:ext>
            </a:extLst>
          </p:cNvPr>
          <p:cNvSpPr/>
          <p:nvPr/>
        </p:nvSpPr>
        <p:spPr>
          <a:xfrm>
            <a:off x="8382000" y="4002084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1A495D-8531-4B4C-9507-DB89A766EE61}"/>
              </a:ext>
            </a:extLst>
          </p:cNvPr>
          <p:cNvSpPr/>
          <p:nvPr/>
        </p:nvSpPr>
        <p:spPr>
          <a:xfrm>
            <a:off x="4819650" y="4001293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30F61D-2682-4895-A0DA-643AA07312AD}"/>
              </a:ext>
            </a:extLst>
          </p:cNvPr>
          <p:cNvSpPr/>
          <p:nvPr/>
        </p:nvSpPr>
        <p:spPr>
          <a:xfrm>
            <a:off x="1257300" y="4001292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1F23E79-2B95-4C66-A227-AF849F78CCF7}"/>
              </a:ext>
            </a:extLst>
          </p:cNvPr>
          <p:cNvCxnSpPr>
            <a:endCxn id="10" idx="0"/>
          </p:cNvCxnSpPr>
          <p:nvPr/>
        </p:nvCxnSpPr>
        <p:spPr>
          <a:xfrm flipH="1">
            <a:off x="2533650" y="3429000"/>
            <a:ext cx="2286000" cy="572292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68F440-8B94-4456-9F65-11D723E7F59E}"/>
              </a:ext>
            </a:extLst>
          </p:cNvPr>
          <p:cNvCxnSpPr>
            <a:stCxn id="6" idx="2"/>
          </p:cNvCxnSpPr>
          <p:nvPr/>
        </p:nvCxnSpPr>
        <p:spPr>
          <a:xfrm>
            <a:off x="6096000" y="3417887"/>
            <a:ext cx="0" cy="583405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E4D8074-E504-4EA7-B2BD-FFC5EA4B5B73}"/>
              </a:ext>
            </a:extLst>
          </p:cNvPr>
          <p:cNvCxnSpPr>
            <a:endCxn id="8" idx="0"/>
          </p:cNvCxnSpPr>
          <p:nvPr/>
        </p:nvCxnSpPr>
        <p:spPr>
          <a:xfrm>
            <a:off x="7372350" y="3417887"/>
            <a:ext cx="2286000" cy="58419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9E259C1-4E77-49BA-81CA-A286F2898818}"/>
              </a:ext>
            </a:extLst>
          </p:cNvPr>
          <p:cNvSpPr txBox="1"/>
          <p:nvPr/>
        </p:nvSpPr>
        <p:spPr>
          <a:xfrm>
            <a:off x="1257300" y="4314825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EAC789-34DB-4391-B73A-6D8D618D0929}"/>
              </a:ext>
            </a:extLst>
          </p:cNvPr>
          <p:cNvSpPr txBox="1"/>
          <p:nvPr/>
        </p:nvSpPr>
        <p:spPr>
          <a:xfrm>
            <a:off x="4819650" y="4314825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356405-0024-4515-BCFD-8DFB5D892E45}"/>
              </a:ext>
            </a:extLst>
          </p:cNvPr>
          <p:cNvSpPr txBox="1"/>
          <p:nvPr/>
        </p:nvSpPr>
        <p:spPr>
          <a:xfrm>
            <a:off x="8382000" y="4314825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6F9F48-AD57-4715-8E2C-A479506F49A0}"/>
              </a:ext>
            </a:extLst>
          </p:cNvPr>
          <p:cNvSpPr txBox="1"/>
          <p:nvPr/>
        </p:nvSpPr>
        <p:spPr>
          <a:xfrm>
            <a:off x="4819650" y="2405856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20460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ypes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tasks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730F61D-2682-4895-A0DA-643AA07312AD}"/>
              </a:ext>
            </a:extLst>
          </p:cNvPr>
          <p:cNvSpPr/>
          <p:nvPr/>
        </p:nvSpPr>
        <p:spPr>
          <a:xfrm>
            <a:off x="2082278" y="2393876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1730F61D-2682-4895-A0DA-643AA07312AD}"/>
              </a:ext>
            </a:extLst>
          </p:cNvPr>
          <p:cNvSpPr/>
          <p:nvPr/>
        </p:nvSpPr>
        <p:spPr>
          <a:xfrm>
            <a:off x="7560383" y="2399554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1730F61D-2682-4895-A0DA-643AA07312AD}"/>
              </a:ext>
            </a:extLst>
          </p:cNvPr>
          <p:cNvSpPr/>
          <p:nvPr/>
        </p:nvSpPr>
        <p:spPr>
          <a:xfrm>
            <a:off x="3708027" y="4292770"/>
            <a:ext cx="2126876" cy="10279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1730F61D-2682-4895-A0DA-643AA07312AD}"/>
              </a:ext>
            </a:extLst>
          </p:cNvPr>
          <p:cNvSpPr/>
          <p:nvPr/>
        </p:nvSpPr>
        <p:spPr>
          <a:xfrm>
            <a:off x="838200" y="4292770"/>
            <a:ext cx="2126876" cy="10279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1730F61D-2682-4895-A0DA-643AA07312AD}"/>
              </a:ext>
            </a:extLst>
          </p:cNvPr>
          <p:cNvSpPr/>
          <p:nvPr/>
        </p:nvSpPr>
        <p:spPr>
          <a:xfrm>
            <a:off x="6357097" y="4292770"/>
            <a:ext cx="2126876" cy="10279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1730F61D-2682-4895-A0DA-643AA07312AD}"/>
              </a:ext>
            </a:extLst>
          </p:cNvPr>
          <p:cNvSpPr/>
          <p:nvPr/>
        </p:nvSpPr>
        <p:spPr>
          <a:xfrm>
            <a:off x="9226924" y="4292770"/>
            <a:ext cx="2126876" cy="10279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421288-0F16-44EA-94B6-0BA8402C7F7E}"/>
              </a:ext>
            </a:extLst>
          </p:cNvPr>
          <p:cNvCxnSpPr>
            <a:endCxn id="11" idx="0"/>
          </p:cNvCxnSpPr>
          <p:nvPr/>
        </p:nvCxnSpPr>
        <p:spPr>
          <a:xfrm flipH="1">
            <a:off x="1901638" y="3719439"/>
            <a:ext cx="180640" cy="57333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1F84C0-EE7C-465F-9B32-54FD3840DA37}"/>
              </a:ext>
            </a:extLst>
          </p:cNvPr>
          <p:cNvCxnSpPr>
            <a:endCxn id="8" idx="0"/>
          </p:cNvCxnSpPr>
          <p:nvPr/>
        </p:nvCxnSpPr>
        <p:spPr>
          <a:xfrm>
            <a:off x="4631618" y="3719439"/>
            <a:ext cx="139847" cy="57333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69EB7D-C83D-41D4-BCF3-5B7AC4116D12}"/>
              </a:ext>
            </a:extLst>
          </p:cNvPr>
          <p:cNvCxnSpPr>
            <a:endCxn id="12" idx="0"/>
          </p:cNvCxnSpPr>
          <p:nvPr/>
        </p:nvCxnSpPr>
        <p:spPr>
          <a:xfrm flipH="1">
            <a:off x="7420535" y="3719439"/>
            <a:ext cx="136489" cy="57333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A12949-06D9-4993-8715-D8E633A102BD}"/>
              </a:ext>
            </a:extLst>
          </p:cNvPr>
          <p:cNvCxnSpPr>
            <a:endCxn id="13" idx="0"/>
          </p:cNvCxnSpPr>
          <p:nvPr/>
        </p:nvCxnSpPr>
        <p:spPr>
          <a:xfrm>
            <a:off x="10109722" y="3719439"/>
            <a:ext cx="180640" cy="57333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BF80179-1618-4236-A814-12E9401CECDD}"/>
              </a:ext>
            </a:extLst>
          </p:cNvPr>
          <p:cNvSpPr txBox="1"/>
          <p:nvPr/>
        </p:nvSpPr>
        <p:spPr>
          <a:xfrm>
            <a:off x="2078917" y="2587866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66D5FA-8D9D-4C49-8A66-89D0D97A5927}"/>
              </a:ext>
            </a:extLst>
          </p:cNvPr>
          <p:cNvSpPr txBox="1"/>
          <p:nvPr/>
        </p:nvSpPr>
        <p:spPr>
          <a:xfrm>
            <a:off x="7557022" y="2587866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3DF0A3-296F-435C-9377-78E8131E4C25}"/>
              </a:ext>
            </a:extLst>
          </p:cNvPr>
          <p:cNvSpPr txBox="1"/>
          <p:nvPr/>
        </p:nvSpPr>
        <p:spPr>
          <a:xfrm>
            <a:off x="838198" y="4578869"/>
            <a:ext cx="212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B38C84-F4FC-4D24-B295-B3C339229290}"/>
              </a:ext>
            </a:extLst>
          </p:cNvPr>
          <p:cNvSpPr txBox="1"/>
          <p:nvPr/>
        </p:nvSpPr>
        <p:spPr>
          <a:xfrm>
            <a:off x="3708026" y="4578869"/>
            <a:ext cx="2126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problem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20298F-C866-41D5-8430-C604AC083FE0}"/>
              </a:ext>
            </a:extLst>
          </p:cNvPr>
          <p:cNvSpPr txBox="1"/>
          <p:nvPr/>
        </p:nvSpPr>
        <p:spPr>
          <a:xfrm>
            <a:off x="6357097" y="4578869"/>
            <a:ext cx="212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problem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E19F8E-0B33-4378-AD0B-59283947DF8B}"/>
              </a:ext>
            </a:extLst>
          </p:cNvPr>
          <p:cNvSpPr txBox="1"/>
          <p:nvPr/>
        </p:nvSpPr>
        <p:spPr>
          <a:xfrm>
            <a:off x="9226923" y="4578869"/>
            <a:ext cx="212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 reduction</a:t>
            </a:r>
          </a:p>
        </p:txBody>
      </p:sp>
    </p:spTree>
    <p:extLst>
      <p:ext uri="{BB962C8B-B14F-4D97-AF65-F5344CB8AC3E}">
        <p14:creationId xmlns:p14="http://schemas.microsoft.com/office/powerpoint/2010/main" val="362204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3522B-2649-4FB7-B2FC-5F8D71E7C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D163D-91B9-4109-A52F-6FEE8B214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7160401-1EC3-4E7B-B046-2B6F0C8FA598}"/>
              </a:ext>
            </a:extLst>
          </p:cNvPr>
          <p:cNvSpPr/>
          <p:nvPr/>
        </p:nvSpPr>
        <p:spPr>
          <a:xfrm>
            <a:off x="4819650" y="1825625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F4FCDF8-B8D1-40B9-9BEF-571D6B98AF49}"/>
              </a:ext>
            </a:extLst>
          </p:cNvPr>
          <p:cNvSpPr/>
          <p:nvPr/>
        </p:nvSpPr>
        <p:spPr>
          <a:xfrm>
            <a:off x="8134350" y="4001294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183CEB06-CEB9-40BC-A5A3-DE3EA74B651F}"/>
              </a:ext>
            </a:extLst>
          </p:cNvPr>
          <p:cNvSpPr/>
          <p:nvPr/>
        </p:nvSpPr>
        <p:spPr>
          <a:xfrm>
            <a:off x="1504950" y="4001293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ED1068-E72A-4479-ADCF-B086B18DF973}"/>
              </a:ext>
            </a:extLst>
          </p:cNvPr>
          <p:cNvSpPr txBox="1"/>
          <p:nvPr/>
        </p:nvSpPr>
        <p:spPr>
          <a:xfrm>
            <a:off x="5032561" y="2303740"/>
            <a:ext cx="212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problem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D06B37-B06E-4B18-B458-E602484B4AFC}"/>
              </a:ext>
            </a:extLst>
          </p:cNvPr>
          <p:cNvCxnSpPr>
            <a:endCxn id="6" idx="0"/>
          </p:cNvCxnSpPr>
          <p:nvPr/>
        </p:nvCxnSpPr>
        <p:spPr>
          <a:xfrm flipH="1">
            <a:off x="2781300" y="3151188"/>
            <a:ext cx="2038350" cy="850105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E5C017-9F9A-492D-9583-667EE111B10B}"/>
              </a:ext>
            </a:extLst>
          </p:cNvPr>
          <p:cNvCxnSpPr>
            <a:endCxn id="5" idx="0"/>
          </p:cNvCxnSpPr>
          <p:nvPr/>
        </p:nvCxnSpPr>
        <p:spPr>
          <a:xfrm>
            <a:off x="7372350" y="3151188"/>
            <a:ext cx="2038350" cy="85010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A88E974-CD7E-45C0-9191-24B404DE2738}"/>
              </a:ext>
            </a:extLst>
          </p:cNvPr>
          <p:cNvSpPr txBox="1"/>
          <p:nvPr/>
        </p:nvSpPr>
        <p:spPr>
          <a:xfrm>
            <a:off x="1717862" y="4340908"/>
            <a:ext cx="2126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«Classical»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4CF9F1-4A8A-49C9-BAB9-381C201EE786}"/>
              </a:ext>
            </a:extLst>
          </p:cNvPr>
          <p:cNvSpPr txBox="1"/>
          <p:nvPr/>
        </p:nvSpPr>
        <p:spPr>
          <a:xfrm>
            <a:off x="8347261" y="4479408"/>
            <a:ext cx="212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98094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1780E-267D-4392-A064-406135F2F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9100"/>
            <a:ext cx="10515600" cy="599122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9CA7FAD-634E-4877-86F5-5C7568DA6CD0}"/>
              </a:ext>
            </a:extLst>
          </p:cNvPr>
          <p:cNvSpPr/>
          <p:nvPr/>
        </p:nvSpPr>
        <p:spPr>
          <a:xfrm>
            <a:off x="4819649" y="1094800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64594C-28DA-42AF-A795-9728AF668102}"/>
              </a:ext>
            </a:extLst>
          </p:cNvPr>
          <p:cNvSpPr txBox="1"/>
          <p:nvPr/>
        </p:nvSpPr>
        <p:spPr>
          <a:xfrm>
            <a:off x="5032560" y="1434415"/>
            <a:ext cx="2126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«Classical»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692BA215-2AA8-4E02-8EB9-2F9B089CFCE0}"/>
              </a:ext>
            </a:extLst>
          </p:cNvPr>
          <p:cNvSpPr/>
          <p:nvPr/>
        </p:nvSpPr>
        <p:spPr>
          <a:xfrm>
            <a:off x="1381123" y="2973098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10C411D8-E991-46CF-B0E0-025683FDC1A9}"/>
              </a:ext>
            </a:extLst>
          </p:cNvPr>
          <p:cNvSpPr/>
          <p:nvPr/>
        </p:nvSpPr>
        <p:spPr>
          <a:xfrm>
            <a:off x="4819649" y="2973098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D5651D92-5AA1-47D6-BD37-BFBE41F7FEDA}"/>
              </a:ext>
            </a:extLst>
          </p:cNvPr>
          <p:cNvSpPr/>
          <p:nvPr/>
        </p:nvSpPr>
        <p:spPr>
          <a:xfrm>
            <a:off x="8258177" y="2973098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8AC638-7ED2-471D-8AA1-65A4020B39F0}"/>
              </a:ext>
            </a:extLst>
          </p:cNvPr>
          <p:cNvSpPr txBox="1"/>
          <p:nvPr/>
        </p:nvSpPr>
        <p:spPr>
          <a:xfrm>
            <a:off x="1594034" y="3451214"/>
            <a:ext cx="212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models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C37DC5-9DD0-4FE5-8FB8-3550D86CB617}"/>
              </a:ext>
            </a:extLst>
          </p:cNvPr>
          <p:cNvSpPr txBox="1"/>
          <p:nvPr/>
        </p:nvSpPr>
        <p:spPr>
          <a:xfrm>
            <a:off x="5032560" y="3332330"/>
            <a:ext cx="2126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Autoregressive models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57E0DB-8B50-4F97-ADB2-01D0ECC76E7E}"/>
              </a:ext>
            </a:extLst>
          </p:cNvPr>
          <p:cNvSpPr txBox="1"/>
          <p:nvPr/>
        </p:nvSpPr>
        <p:spPr>
          <a:xfrm>
            <a:off x="8471088" y="3332330"/>
            <a:ext cx="2126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models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22E5E14-E2A8-4BB3-8829-3BD4ABC6392E}"/>
              </a:ext>
            </a:extLst>
          </p:cNvPr>
          <p:cNvCxnSpPr>
            <a:endCxn id="6" idx="0"/>
          </p:cNvCxnSpPr>
          <p:nvPr/>
        </p:nvCxnSpPr>
        <p:spPr>
          <a:xfrm flipH="1">
            <a:off x="2657473" y="2420361"/>
            <a:ext cx="2162176" cy="55273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401043-DAEA-4D90-A3AC-A135C621082A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6095999" y="2420363"/>
            <a:ext cx="0" cy="552735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A9D4F71-43EC-4523-ACEB-497702A1BB04}"/>
              </a:ext>
            </a:extLst>
          </p:cNvPr>
          <p:cNvCxnSpPr>
            <a:endCxn id="8" idx="0"/>
          </p:cNvCxnSpPr>
          <p:nvPr/>
        </p:nvCxnSpPr>
        <p:spPr>
          <a:xfrm>
            <a:off x="7372349" y="2420361"/>
            <a:ext cx="2162178" cy="55273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">
            <a:extLst>
              <a:ext uri="{FF2B5EF4-FFF2-40B4-BE49-F238E27FC236}">
                <a16:creationId xmlns:a16="http://schemas.microsoft.com/office/drawing/2014/main" id="{04FBADCE-FC0A-4A41-9391-9B6AAD7BA437}"/>
              </a:ext>
            </a:extLst>
          </p:cNvPr>
          <p:cNvSpPr/>
          <p:nvPr/>
        </p:nvSpPr>
        <p:spPr>
          <a:xfrm>
            <a:off x="1381123" y="4974359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29F22E26-62E8-41C4-80AF-BA4651022E0D}"/>
              </a:ext>
            </a:extLst>
          </p:cNvPr>
          <p:cNvSpPr/>
          <p:nvPr/>
        </p:nvSpPr>
        <p:spPr>
          <a:xfrm>
            <a:off x="4819649" y="4974358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9B185B9C-4D53-4126-975D-80976B41C856}"/>
              </a:ext>
            </a:extLst>
          </p:cNvPr>
          <p:cNvSpPr/>
          <p:nvPr/>
        </p:nvSpPr>
        <p:spPr>
          <a:xfrm>
            <a:off x="8258177" y="4974358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E4F4910-2EE6-4550-8BEE-EB7EABF59A94}"/>
              </a:ext>
            </a:extLst>
          </p:cNvPr>
          <p:cNvCxnSpPr>
            <a:stCxn id="6" idx="2"/>
            <a:endCxn id="29" idx="0"/>
          </p:cNvCxnSpPr>
          <p:nvPr/>
        </p:nvCxnSpPr>
        <p:spPr>
          <a:xfrm>
            <a:off x="2657473" y="4298661"/>
            <a:ext cx="0" cy="67569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8FF0F9-43F0-455F-B881-9445D12BD398}"/>
              </a:ext>
            </a:extLst>
          </p:cNvPr>
          <p:cNvCxnSpPr>
            <a:endCxn id="30" idx="0"/>
          </p:cNvCxnSpPr>
          <p:nvPr/>
        </p:nvCxnSpPr>
        <p:spPr>
          <a:xfrm>
            <a:off x="6095998" y="4298661"/>
            <a:ext cx="1" cy="67569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762E5D3-B6CA-4D31-B94B-CBD93D5916BB}"/>
              </a:ext>
            </a:extLst>
          </p:cNvPr>
          <p:cNvCxnSpPr>
            <a:stCxn id="8" idx="2"/>
            <a:endCxn id="31" idx="0"/>
          </p:cNvCxnSpPr>
          <p:nvPr/>
        </p:nvCxnSpPr>
        <p:spPr>
          <a:xfrm>
            <a:off x="9534527" y="4298661"/>
            <a:ext cx="0" cy="67569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D30329B-7536-43A9-A177-7814D912138C}"/>
              </a:ext>
            </a:extLst>
          </p:cNvPr>
          <p:cNvSpPr txBox="1"/>
          <p:nvPr/>
        </p:nvSpPr>
        <p:spPr>
          <a:xfrm>
            <a:off x="1381122" y="5191141"/>
            <a:ext cx="2552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(Lasso regression, Ridge regression)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CF6DB33-ADF2-4388-A3CB-3BC5D25514F0}"/>
              </a:ext>
            </a:extLst>
          </p:cNvPr>
          <p:cNvSpPr txBox="1"/>
          <p:nvPr/>
        </p:nvSpPr>
        <p:spPr>
          <a:xfrm>
            <a:off x="4819648" y="5253633"/>
            <a:ext cx="255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Arima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Sarima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Regarima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F1E1872-B7C1-4DFA-9057-BAD383BAE391}"/>
              </a:ext>
            </a:extLst>
          </p:cNvPr>
          <p:cNvSpPr txBox="1"/>
          <p:nvPr/>
        </p:nvSpPr>
        <p:spPr>
          <a:xfrm>
            <a:off x="8453438" y="5392132"/>
            <a:ext cx="212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147632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DAB5099-752B-4D4A-A3C9-662A7F0F6CAE}"/>
              </a:ext>
            </a:extLst>
          </p:cNvPr>
          <p:cNvSpPr/>
          <p:nvPr/>
        </p:nvSpPr>
        <p:spPr>
          <a:xfrm>
            <a:off x="4819650" y="1825625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DAB5099-752B-4D4A-A3C9-662A7F0F6CAE}"/>
              </a:ext>
            </a:extLst>
          </p:cNvPr>
          <p:cNvSpPr/>
          <p:nvPr/>
        </p:nvSpPr>
        <p:spPr>
          <a:xfrm>
            <a:off x="8499886" y="4001294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8DAB5099-752B-4D4A-A3C9-662A7F0F6CAE}"/>
              </a:ext>
            </a:extLst>
          </p:cNvPr>
          <p:cNvSpPr/>
          <p:nvPr/>
        </p:nvSpPr>
        <p:spPr>
          <a:xfrm>
            <a:off x="1139414" y="4001294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9021AF-F046-4285-BE27-CA3DF0E90E69}"/>
              </a:ext>
            </a:extLst>
          </p:cNvPr>
          <p:cNvSpPr txBox="1"/>
          <p:nvPr/>
        </p:nvSpPr>
        <p:spPr>
          <a:xfrm>
            <a:off x="5032561" y="2303740"/>
            <a:ext cx="212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426BBF-362D-4CAC-9AA2-EF604A9C3007}"/>
              </a:ext>
            </a:extLst>
          </p:cNvPr>
          <p:cNvSpPr txBox="1"/>
          <p:nvPr/>
        </p:nvSpPr>
        <p:spPr>
          <a:xfrm>
            <a:off x="1352325" y="4340909"/>
            <a:ext cx="2126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9376126" y="4479408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</p:txBody>
      </p:sp>
      <p:cxnSp>
        <p:nvCxnSpPr>
          <p:cNvPr id="12" name="Прямая со стрелкой 11"/>
          <p:cNvCxnSpPr>
            <a:endCxn id="7" idx="0"/>
          </p:cNvCxnSpPr>
          <p:nvPr/>
        </p:nvCxnSpPr>
        <p:spPr>
          <a:xfrm flipH="1">
            <a:off x="2415764" y="3151188"/>
            <a:ext cx="2403886" cy="85010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endCxn id="6" idx="0"/>
          </p:cNvCxnSpPr>
          <p:nvPr/>
        </p:nvCxnSpPr>
        <p:spPr>
          <a:xfrm>
            <a:off x="7372350" y="3151188"/>
            <a:ext cx="2403886" cy="85010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51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244</Words>
  <Application>Microsoft Office PowerPoint</Application>
  <PresentationFormat>Широкоэкранный</PresentationFormat>
  <Paragraphs>107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Times New Roman</vt:lpstr>
      <vt:lpstr>Office Theme</vt:lpstr>
      <vt:lpstr>Summary </vt:lpstr>
      <vt:lpstr>Презентация PowerPoint</vt:lpstr>
      <vt:lpstr>Theory</vt:lpstr>
      <vt:lpstr>AI←ML←DL </vt:lpstr>
      <vt:lpstr>Types of machine learning</vt:lpstr>
      <vt:lpstr>Types of tasks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Implementation </vt:lpstr>
      <vt:lpstr>1. Language</vt:lpstr>
      <vt:lpstr>2. Notebook </vt:lpstr>
      <vt:lpstr>3. Libraries</vt:lpstr>
      <vt:lpstr>Summary</vt:lpstr>
      <vt:lpstr>Полезные материалы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Итоги</dc:title>
  <dc:creator>Nikita Polozok</dc:creator>
  <cp:lastModifiedBy>Полозок Никита</cp:lastModifiedBy>
  <cp:revision>52</cp:revision>
  <dcterms:created xsi:type="dcterms:W3CDTF">2019-01-29T15:05:22Z</dcterms:created>
  <dcterms:modified xsi:type="dcterms:W3CDTF">2019-01-31T05:10:18Z</dcterms:modified>
</cp:coreProperties>
</file>