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9" r:id="rId9"/>
    <p:sldId id="271" r:id="rId10"/>
    <p:sldId id="272" r:id="rId11"/>
    <p:sldId id="265" r:id="rId12"/>
    <p:sldId id="270" r:id="rId13"/>
    <p:sldId id="273" r:id="rId14"/>
    <p:sldId id="274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957F-CEF1-4B61-B996-30AAB770A98A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2534/" TargetMode="External"/><Relationship Id="rId2" Type="http://schemas.openxmlformats.org/officeDocument/2006/relationships/hyperlink" Target="https://habr.com/company/ods/blog/32724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Регрессии и 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2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Cross-Validation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62076"/>
            <a:ext cx="12192000" cy="54959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начинаем </a:t>
            </a:r>
            <a:r>
              <a:rPr lang="ru-RU" dirty="0"/>
              <a:t>обучать модель на небольшом отрезке временного ряда, от начала до некоторого </a:t>
            </a:r>
            <a:r>
              <a:rPr lang="ru-RU" b="1" dirty="0"/>
              <a:t>t</a:t>
            </a:r>
            <a:r>
              <a:rPr lang="ru-RU" dirty="0"/>
              <a:t>, делаем прогноз на </a:t>
            </a:r>
            <a:r>
              <a:rPr lang="ru-RU" b="1" dirty="0" err="1"/>
              <a:t>t+n</a:t>
            </a:r>
            <a:r>
              <a:rPr lang="ru-RU" dirty="0"/>
              <a:t> шагов вперед и считаем ошибку. Далее расширяем обучающую выборку до </a:t>
            </a:r>
            <a:r>
              <a:rPr lang="ru-RU" b="1" dirty="0" err="1"/>
              <a:t>t+n</a:t>
            </a:r>
            <a:r>
              <a:rPr lang="ru-RU" dirty="0"/>
              <a:t> значения и прогнозируем с </a:t>
            </a:r>
            <a:r>
              <a:rPr lang="ru-RU" b="1" dirty="0" err="1"/>
              <a:t>t+n</a:t>
            </a:r>
            <a:r>
              <a:rPr lang="ru-RU" dirty="0"/>
              <a:t> до </a:t>
            </a:r>
            <a:r>
              <a:rPr lang="ru-RU" b="1" dirty="0"/>
              <a:t>t+2∗n</a:t>
            </a:r>
            <a:r>
              <a:rPr lang="ru-RU" dirty="0"/>
              <a:t>, так продолжаем двигать тестовый отрезок ряда до тех пор, пока не упрёмся в последнее доступное наблюдение.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676650"/>
            <a:ext cx="640318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Regressions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4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smtClean="0"/>
              <a:t>Ridge and Lasso regression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9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0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 smtClean="0"/>
              <a:t>Полезные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https://habr.com/company/ods/blog/327242/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https://habr.com/company/ods/blog/322534/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Энтропия </a:t>
            </a:r>
            <a:r>
              <a:rPr lang="ru-RU" dirty="0" err="1" smtClean="0"/>
              <a:t>Шенона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Энтропия </a:t>
                </a:r>
                <a:r>
                  <a:rPr lang="ru-RU" dirty="0"/>
                  <a:t>Шеннона определяется для системы с N возможными состояниями следующим образом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4400" dirty="0" smtClean="0"/>
                  <a:t>S=-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ru-RU" sz="4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r>
                  <a:rPr lang="ru-RU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вероятности нахождения системы в i-ом состоянии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ru-RU" b="1" dirty="0" smtClean="0"/>
                  <a:t>Интуитивно</a:t>
                </a:r>
                <a:r>
                  <a:rPr lang="ru-RU" b="1" dirty="0"/>
                  <a:t>, энтропия соответствует степени хаоса в системе. Чем выше энтропия, тем менее упорядочена система и наоборот. 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  <a:blipFill>
                <a:blip r:embed="rId2"/>
                <a:stretch>
                  <a:fillRect l="-2000" t="-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2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2)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361405"/>
            <a:ext cx="9467849" cy="14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.96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0.6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085850"/>
            <a:ext cx="9915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Прирост информации</a:t>
            </a:r>
            <a:r>
              <a:rPr lang="en-US" dirty="0" smtClean="0"/>
              <a:t> (information </a:t>
            </a:r>
            <a:r>
              <a:rPr lang="en-US" dirty="0"/>
              <a:t>gain, IG)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dirty="0" smtClean="0"/>
                  <a:t>IG(Q)</a:t>
                </a:r>
                <a14:m>
                  <m:oMath xmlns:m="http://schemas.openxmlformats.org/officeDocument/2006/math">
                    <m:r>
                      <a:rPr lang="en-US" sz="440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nary>
                      <m:naryPr>
                        <m:chr m:val="∑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4400" dirty="0" smtClean="0"/>
              </a:p>
              <a:p>
                <a:pPr marL="0" indent="0">
                  <a:buNone/>
                </a:pPr>
                <a:r>
                  <a:rPr lang="ru-RU" dirty="0"/>
                  <a:t>де q – 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число элементов выборки, у которых признак Q имеет i-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 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≤12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2000" t="-969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76226"/>
            <a:ext cx="9220200" cy="6496050"/>
          </a:xfrm>
        </p:spPr>
      </p:pic>
    </p:spTree>
    <p:extLst>
      <p:ext uri="{BB962C8B-B14F-4D97-AF65-F5344CB8AC3E}">
        <p14:creationId xmlns:p14="http://schemas.microsoft.com/office/powerpoint/2010/main" val="226514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smtClean="0"/>
              <a:t>Алгоритм случайного леса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1869"/>
            <a:ext cx="12192000" cy="43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72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64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Регрессии и Деревья</vt:lpstr>
      <vt:lpstr>Энтропия Шенона</vt:lpstr>
      <vt:lpstr>Пример</vt:lpstr>
      <vt:lpstr>Презентация PowerPoint</vt:lpstr>
      <vt:lpstr>Прирост информации (information gain, IG)</vt:lpstr>
      <vt:lpstr>Презентация PowerPoint</vt:lpstr>
      <vt:lpstr>Алгоритм случайного леса</vt:lpstr>
      <vt:lpstr>Презентация PowerPoint</vt:lpstr>
      <vt:lpstr>Презентация PowerPoint</vt:lpstr>
      <vt:lpstr>Презентация PowerPoint</vt:lpstr>
      <vt:lpstr>Cross-Validation</vt:lpstr>
      <vt:lpstr>Regressions </vt:lpstr>
      <vt:lpstr>Ridge and Lasso regression</vt:lpstr>
      <vt:lpstr>Презентация PowerPoint</vt:lpstr>
      <vt:lpstr> Полезные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 и Деревья</dc:title>
  <dc:creator>Полозок Никита</dc:creator>
  <cp:lastModifiedBy>Полозок Никита</cp:lastModifiedBy>
  <cp:revision>17</cp:revision>
  <dcterms:created xsi:type="dcterms:W3CDTF">2018-11-13T20:21:31Z</dcterms:created>
  <dcterms:modified xsi:type="dcterms:W3CDTF">2018-11-13T23:04:55Z</dcterms:modified>
</cp:coreProperties>
</file>