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61" r:id="rId5"/>
    <p:sldId id="262" r:id="rId6"/>
    <p:sldId id="263" r:id="rId7"/>
    <p:sldId id="257" r:id="rId8"/>
    <p:sldId id="269" r:id="rId9"/>
    <p:sldId id="271" r:id="rId10"/>
    <p:sldId id="298" r:id="rId11"/>
    <p:sldId id="299" r:id="rId12"/>
    <p:sldId id="300" r:id="rId13"/>
    <p:sldId id="277" r:id="rId14"/>
    <p:sldId id="282" r:id="rId15"/>
    <p:sldId id="265" r:id="rId16"/>
    <p:sldId id="283" r:id="rId17"/>
    <p:sldId id="284" r:id="rId18"/>
    <p:sldId id="285" r:id="rId19"/>
    <p:sldId id="286" r:id="rId20"/>
    <p:sldId id="289" r:id="rId21"/>
    <p:sldId id="290" r:id="rId22"/>
    <p:sldId id="291" r:id="rId23"/>
    <p:sldId id="292" r:id="rId24"/>
    <p:sldId id="293" r:id="rId25"/>
    <p:sldId id="287" r:id="rId26"/>
    <p:sldId id="295" r:id="rId27"/>
    <p:sldId id="294" r:id="rId28"/>
    <p:sldId id="288" r:id="rId29"/>
    <p:sldId id="274" r:id="rId30"/>
    <p:sldId id="275" r:id="rId31"/>
    <p:sldId id="296" r:id="rId32"/>
    <p:sldId id="297" r:id="rId33"/>
    <p:sldId id="26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2534/" TargetMode="External"/><Relationship Id="rId2" Type="http://schemas.openxmlformats.org/officeDocument/2006/relationships/hyperlink" Target="https://habr.com/company/ods/blog/32724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 smtClean="0"/>
              <a:t>Построить оптимальное классификационное дерево с 3 листками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035404"/>
                  </p:ext>
                </p:extLst>
              </p:nvPr>
            </p:nvGraphicFramePr>
            <p:xfrm>
              <a:off x="3849949" y="2116817"/>
              <a:ext cx="4492102" cy="27758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46051">
                      <a:extLst>
                        <a:ext uri="{9D8B030D-6E8A-4147-A177-3AD203B41FA5}">
                          <a16:colId xmlns:a16="http://schemas.microsoft.com/office/drawing/2014/main" val="3062246603"/>
                        </a:ext>
                      </a:extLst>
                    </a:gridCol>
                    <a:gridCol w="2246051">
                      <a:extLst>
                        <a:ext uri="{9D8B030D-6E8A-4147-A177-3AD203B41FA5}">
                          <a16:colId xmlns:a16="http://schemas.microsoft.com/office/drawing/2014/main" val="2607208915"/>
                        </a:ext>
                      </a:extLst>
                    </a:gridCol>
                  </a:tblGrid>
                  <a:tr h="44441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80682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08680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1180"/>
                      </a:ext>
                    </a:extLst>
                  </a:tr>
                  <a:tr h="54098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89958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77822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9747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035404"/>
                  </p:ext>
                </p:extLst>
              </p:nvPr>
            </p:nvGraphicFramePr>
            <p:xfrm>
              <a:off x="3849949" y="2116817"/>
              <a:ext cx="4492102" cy="277583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46051">
                      <a:extLst>
                        <a:ext uri="{9D8B030D-6E8A-4147-A177-3AD203B41FA5}">
                          <a16:colId xmlns:a16="http://schemas.microsoft.com/office/drawing/2014/main" val="3062246603"/>
                        </a:ext>
                      </a:extLst>
                    </a:gridCol>
                    <a:gridCol w="2246051">
                      <a:extLst>
                        <a:ext uri="{9D8B030D-6E8A-4147-A177-3AD203B41FA5}">
                          <a16:colId xmlns:a16="http://schemas.microsoft.com/office/drawing/2014/main" val="26072089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71" t="-1333" r="-100542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271" t="-1333" r="-542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780682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08680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1180"/>
                      </a:ext>
                    </a:extLst>
                  </a:tr>
                  <a:tr h="54098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89958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778223"/>
                      </a:ext>
                    </a:extLst>
                  </a:tr>
                  <a:tr h="444413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9747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88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Метод прогнозирования-среднее арифметическое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Возможные группы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2 9 10 10 RSS=44,75</a:t>
                </a:r>
              </a:p>
              <a:p>
                <a:pPr marL="0" indent="0">
                  <a:buNone/>
                </a:pPr>
                <a:r>
                  <a:rPr lang="en-US" dirty="0" smtClean="0"/>
                  <a:t>1 2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9 10 </a:t>
                </a:r>
                <a:r>
                  <a:rPr lang="en-US" dirty="0" smtClean="0"/>
                  <a:t>10 RSS=0,5+2/3</a:t>
                </a:r>
              </a:p>
              <a:p>
                <a:pPr marL="0" indent="0">
                  <a:buNone/>
                </a:pPr>
                <a:r>
                  <a:rPr lang="en-US" dirty="0" smtClean="0"/>
                  <a:t>1 2 9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10 10 RSS=38</a:t>
                </a:r>
              </a:p>
              <a:p>
                <a:pPr marL="0" indent="0">
                  <a:buNone/>
                </a:pPr>
                <a:r>
                  <a:rPr lang="en-US" dirty="0"/>
                  <a:t>1 2 </a:t>
                </a:r>
                <a:r>
                  <a:rPr lang="en-US" dirty="0" smtClean="0"/>
                  <a:t>9</a:t>
                </a:r>
                <a:r>
                  <a:rPr lang="en-US" dirty="0"/>
                  <a:t> 10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10 RSS=65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2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30" y="1219201"/>
            <a:ext cx="8097078" cy="4745728"/>
          </a:xfrm>
        </p:spPr>
      </p:pic>
    </p:spTree>
    <p:extLst>
      <p:ext uri="{BB962C8B-B14F-4D97-AF65-F5344CB8AC3E}">
        <p14:creationId xmlns:p14="http://schemas.microsoft.com/office/powerpoint/2010/main" val="28503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61-CE95-43BD-B95A-94A7BD06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Наилучшее деление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6B865-89DE-4982-ABA1-34694FF3D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ошибки</a:t>
                </a:r>
                <a:r>
                  <a:rPr lang="en-US" dirty="0" smtClean="0"/>
                  <a:t>, </a:t>
                </a:r>
                <a:r>
                  <a:rPr lang="ru-RU" dirty="0" smtClean="0"/>
                  <a:t>соответствующие разным делениям некоторой выборки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6B865-89DE-4982-ABA1-34694FF3D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2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BCD1-36DA-4BBA-9416-9143C36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качества моделей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F9C9-B520-47BF-961D-213E09A2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Cross-Validation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62076"/>
            <a:ext cx="12192000" cy="549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начинаем обучать модель на небольшом отрезке временного ряда, от начала до некоторого </a:t>
            </a:r>
            <a:r>
              <a:rPr lang="ru-RU" b="1" dirty="0"/>
              <a:t>t</a:t>
            </a:r>
            <a:r>
              <a:rPr lang="ru-RU" dirty="0"/>
              <a:t>, делаем прогноз на </a:t>
            </a:r>
            <a:r>
              <a:rPr lang="ru-RU" b="1" dirty="0" err="1"/>
              <a:t>t+n</a:t>
            </a:r>
            <a:r>
              <a:rPr lang="ru-RU" dirty="0"/>
              <a:t> шагов вперед и считаем ошибку. Далее расширяем обучающую выборку до </a:t>
            </a:r>
            <a:r>
              <a:rPr lang="ru-RU" b="1" dirty="0" err="1"/>
              <a:t>t+n</a:t>
            </a:r>
            <a:r>
              <a:rPr lang="ru-RU" dirty="0"/>
              <a:t> значения и прогнозируем с </a:t>
            </a:r>
            <a:r>
              <a:rPr lang="ru-RU" b="1" dirty="0" err="1"/>
              <a:t>t+n</a:t>
            </a:r>
            <a:r>
              <a:rPr lang="ru-RU" dirty="0"/>
              <a:t> до </a:t>
            </a:r>
            <a:r>
              <a:rPr lang="ru-RU" b="1" dirty="0"/>
              <a:t>t+2∗n</a:t>
            </a:r>
            <a:r>
              <a:rPr lang="ru-RU" dirty="0"/>
              <a:t>, так продолжаем двигать тестовый отрезок ряда до тех пор, пока не упрёмся в последнее доступное наблюдение.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676650"/>
            <a:ext cx="640318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C88-ACAF-4A4F-8CC1-A2E7E24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повысить точность </a:t>
            </a:r>
            <a:r>
              <a:rPr lang="ru-RU" dirty="0" smtClean="0"/>
              <a:t>моделей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ECDA-AA4E-45F5-9824-21F0796D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B80E-C0DE-400A-9E78-633B6FA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355270"/>
          </a:xfrm>
        </p:spPr>
        <p:txBody>
          <a:bodyPr/>
          <a:lstStyle/>
          <a:p>
            <a:pPr algn="ctr"/>
            <a:r>
              <a:rPr lang="ru-RU" dirty="0"/>
              <a:t>Теорема Кондорсе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42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2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Е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N-</a:t>
                </a:r>
                <a:r>
                  <a:rPr lang="ru-RU" dirty="0"/>
                  <a:t>количество присяжных </a:t>
                </a:r>
              </a:p>
              <a:p>
                <a:pPr marL="0" indent="0">
                  <a:buNone/>
                </a:pPr>
                <a:r>
                  <a:rPr lang="en-US" dirty="0"/>
                  <a:t>p-</a:t>
                </a:r>
                <a:r>
                  <a:rPr lang="ru-RU" dirty="0"/>
                  <a:t>вероятность правильного ответа присяжного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-вероятность правильного решения всего жюри</a:t>
                </a:r>
              </a:p>
              <a:p>
                <a:pPr marL="0" indent="0">
                  <a:buNone/>
                </a:pPr>
                <a:r>
                  <a:rPr lang="en-US" dirty="0"/>
                  <a:t>m-</a:t>
                </a:r>
                <a:r>
                  <a:rPr lang="ru-RU" dirty="0"/>
                  <a:t>минимальное большинство членов жюри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dirty="0"/>
                  <a:t>-число сочетаний из </a:t>
                </a:r>
                <a:r>
                  <a:rPr lang="en-US" dirty="0"/>
                  <a:t>N </a:t>
                </a:r>
                <a:r>
                  <a:rPr lang="ru-RU" dirty="0"/>
                  <a:t>по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Если каждый член жюри присяжных имеет независимое мнение, и если вероятность правильного решения члена жюри больше 0.5, то тогда вероятность правильного решения присяжных в целом возрастает с увеличением количества членов жюри и стремится к единице. Если же вероятность быть правым у каждого из членов жюри меньше 0.5, то вероятность принятия правильного решения присяжными в целом монотонно уменьшается и стремится к нулю с увеличением количества присяжных.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  <a:blipFill>
                <a:blip r:embed="rId2"/>
                <a:stretch>
                  <a:fillRect l="-500" t="-743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EA10-4EBB-4A47-8896-C7737190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имеется 5 деревьев</a:t>
                </a:r>
                <a:r>
                  <a:rPr lang="en-US" dirty="0"/>
                  <a:t>,</a:t>
                </a:r>
                <a:r>
                  <a:rPr lang="ru-RU" dirty="0"/>
                  <a:t> причем каждое дает правильный прогноз в 70% случаев </a:t>
                </a:r>
              </a:p>
              <a:p>
                <a:pPr marL="0" indent="0">
                  <a:buNone/>
                </a:pPr>
                <a:r>
                  <a:rPr lang="ru-RU" dirty="0"/>
                  <a:t>Тогда по формуле Кондорсе получим</a:t>
                </a:r>
                <a:r>
                  <a:rPr lang="en-US" dirty="0"/>
                  <a:t>,</a:t>
                </a:r>
                <a:r>
                  <a:rPr lang="ru-RU" dirty="0"/>
                  <a:t> что вероятность правильного ответа у совокупности деревьев будет равна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0,3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0,84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  <a:blipFill>
                <a:blip r:embed="rId2"/>
                <a:stretch>
                  <a:fillRect l="-1000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4349C4-A789-4CEC-8B15-964478140395}"/>
              </a:ext>
            </a:extLst>
          </p:cNvPr>
          <p:cNvSpPr/>
          <p:nvPr/>
        </p:nvSpPr>
        <p:spPr>
          <a:xfrm>
            <a:off x="1379764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8BB5C-5CD6-4CBC-93C2-6AE4781125DB}"/>
              </a:ext>
            </a:extLst>
          </p:cNvPr>
          <p:cNvSpPr/>
          <p:nvPr/>
        </p:nvSpPr>
        <p:spPr>
          <a:xfrm>
            <a:off x="3165021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67075-6BAA-4E4B-822C-E712ACFF4DA8}"/>
              </a:ext>
            </a:extLst>
          </p:cNvPr>
          <p:cNvSpPr/>
          <p:nvPr/>
        </p:nvSpPr>
        <p:spPr>
          <a:xfrm>
            <a:off x="4950278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7728E-CD93-4CFD-950E-CF879D7AACF3}"/>
              </a:ext>
            </a:extLst>
          </p:cNvPr>
          <p:cNvSpPr/>
          <p:nvPr/>
        </p:nvSpPr>
        <p:spPr>
          <a:xfrm>
            <a:off x="6735535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BE156-19F5-4297-9B3F-F1780C014981}"/>
              </a:ext>
            </a:extLst>
          </p:cNvPr>
          <p:cNvSpPr/>
          <p:nvPr/>
        </p:nvSpPr>
        <p:spPr>
          <a:xfrm>
            <a:off x="8520792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3205B-75C0-482E-9EC9-8017303DA3DB}"/>
              </a:ext>
            </a:extLst>
          </p:cNvPr>
          <p:cNvSpPr/>
          <p:nvPr/>
        </p:nvSpPr>
        <p:spPr>
          <a:xfrm>
            <a:off x="4963886" y="5981701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55474E-7320-4120-AA31-502E19F5F1C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049236" y="5461907"/>
            <a:ext cx="3584122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12032-A373-44D5-8BC0-7CA2402251B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834493" y="5461907"/>
            <a:ext cx="1798865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6F7A0-0C42-4D5A-BE90-76D440513ED6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19750" y="5461907"/>
            <a:ext cx="13608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2AFF9-1F7F-45B1-BD9A-757AF4312C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33358" y="5461907"/>
            <a:ext cx="1771649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64086E-7AEA-477D-8005-243EB68868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33358" y="5461907"/>
            <a:ext cx="3556906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DDDEB-7093-4A5A-85F6-D7B88D583025}"/>
              </a:ext>
            </a:extLst>
          </p:cNvPr>
          <p:cNvSpPr txBox="1"/>
          <p:nvPr/>
        </p:nvSpPr>
        <p:spPr>
          <a:xfrm>
            <a:off x="1379762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06A8A-28D3-481B-86BF-D1F9F1AEF0E5}"/>
              </a:ext>
            </a:extLst>
          </p:cNvPr>
          <p:cNvSpPr txBox="1"/>
          <p:nvPr/>
        </p:nvSpPr>
        <p:spPr>
          <a:xfrm>
            <a:off x="3077937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6AC1-FF22-4326-BD4D-53CD0DC5E326}"/>
              </a:ext>
            </a:extLst>
          </p:cNvPr>
          <p:cNvSpPr txBox="1"/>
          <p:nvPr/>
        </p:nvSpPr>
        <p:spPr>
          <a:xfrm>
            <a:off x="4883605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AC4FC-D135-498A-B1F9-8070E0D6FA94}"/>
              </a:ext>
            </a:extLst>
          </p:cNvPr>
          <p:cNvSpPr txBox="1"/>
          <p:nvPr/>
        </p:nvSpPr>
        <p:spPr>
          <a:xfrm>
            <a:off x="6655254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C7866-9AA9-4742-89CC-D1C826F38D32}"/>
              </a:ext>
            </a:extLst>
          </p:cNvPr>
          <p:cNvSpPr txBox="1"/>
          <p:nvPr/>
        </p:nvSpPr>
        <p:spPr>
          <a:xfrm>
            <a:off x="8426903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D45A3-C9C9-4FB1-BCAD-D88005084CA5}"/>
              </a:ext>
            </a:extLst>
          </p:cNvPr>
          <p:cNvSpPr txBox="1"/>
          <p:nvPr/>
        </p:nvSpPr>
        <p:spPr>
          <a:xfrm>
            <a:off x="4950278" y="6145379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(0.84)</a:t>
            </a:r>
          </a:p>
        </p:txBody>
      </p:sp>
    </p:spTree>
    <p:extLst>
      <p:ext uri="{BB962C8B-B14F-4D97-AF65-F5344CB8AC3E}">
        <p14:creationId xmlns:p14="http://schemas.microsoft.com/office/powerpoint/2010/main" val="96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58E-9F72-4DE0-9122-B83BCC3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построить набор </a:t>
            </a:r>
            <a:r>
              <a:rPr lang="ru-RU" dirty="0" smtClean="0"/>
              <a:t>деревьев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4D0B-7086-423D-8666-167AEAF5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99C4-52BC-4BE7-BFAD-CFE13337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Типы алгоритмов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1)Для непрерывной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2)Для качественной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(</a:t>
                </a:r>
                <a:r>
                  <a:rPr lang="en-US" dirty="0"/>
                  <a:t>0 </a:t>
                </a:r>
                <a:r>
                  <a:rPr lang="ru-RU" dirty="0"/>
                  <a:t>или 1</a:t>
                </a:r>
                <a:r>
                  <a:rPr lang="en-US" dirty="0"/>
                  <a:t>; </a:t>
                </a:r>
                <a:r>
                  <a:rPr lang="ru-RU" dirty="0"/>
                  <a:t>да или нет)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137-0BF0-486F-BF08-E6672B8B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Бутстрэп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F7A9-0542-4B64-9F71-97402AE7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F8447-3EF8-4676-B850-10621D37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1" y="1233489"/>
            <a:ext cx="889759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D09-273E-4158-8258-5F17C5B2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151"/>
            <a:ext cx="12191999" cy="1633538"/>
          </a:xfrm>
        </p:spPr>
        <p:txBody>
          <a:bodyPr/>
          <a:lstStyle/>
          <a:p>
            <a:pPr algn="ctr"/>
            <a:r>
              <a:rPr lang="ru-RU" dirty="0"/>
              <a:t>Сущность метода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выборка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 размера N. Равномерно возьмем из выборки N объектов с возвращением. Это означает, что мы будем N раз выбирать произвольный объект выборки (считаем, что каждый объект «достается» с одинаковой вероятностью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), причем каждый раз мы выбираем из всех исходных N объектов. Можно представить себе мешок, из которого достают шарики: выбранный на каком-то шаге шарик возвращается обратно в мешок, и следующий выбор опять делается равновероятно из того же числа шариков. Отметим, что из-за возвращения среди них окажутся повторы. Обозначим новую выборку через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 Повторяя процедуру M раз, сгенерируем M </a:t>
                </a:r>
                <a:r>
                  <a:rPr lang="ru-RU" dirty="0" err="1"/>
                  <a:t>подвыборок</a:t>
                </a:r>
                <a:r>
                  <a:rPr lang="ru-RU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EE0-E7F0-4EAE-A675-10CAACB6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Бэггинг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D7B63-B606-401C-8008-21B9A7EAB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3" y="1690689"/>
            <a:ext cx="8279946" cy="4503737"/>
          </a:xfrm>
        </p:spPr>
      </p:pic>
    </p:spTree>
    <p:extLst>
      <p:ext uri="{BB962C8B-B14F-4D97-AF65-F5344CB8AC3E}">
        <p14:creationId xmlns:p14="http://schemas.microsoft.com/office/powerpoint/2010/main" val="37397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F99-9450-4F51-A83E-975BEC8E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Пару слов о математике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обучающая выборка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С помощью </a:t>
                </a:r>
                <a:r>
                  <a:rPr lang="ru-RU" dirty="0" err="1"/>
                  <a:t>бутстрэпа</a:t>
                </a:r>
                <a:r>
                  <a:rPr lang="ru-RU" dirty="0"/>
                  <a:t> сгенерируем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базовые алгоритмы</a:t>
                </a:r>
              </a:p>
              <a:p>
                <a:pPr marL="0" indent="0">
                  <a:buNone/>
                </a:pPr>
                <a:r>
                  <a:rPr lang="ru-RU" dirty="0"/>
                  <a:t>Предположим</a:t>
                </a:r>
                <a:r>
                  <a:rPr lang="en-US" dirty="0"/>
                  <a:t>,</a:t>
                </a:r>
                <a:r>
                  <a:rPr lang="ru-RU" dirty="0"/>
                  <a:t> что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/>
                  <a:t> истинная функция ответа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3)Запишем ошибку каждой функции регрессии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Запишем матожидание среднеквадратичной ошибки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средняя ошибка</a:t>
                </a:r>
                <a:r>
                  <a:rPr lang="en-US" dirty="0"/>
                  <a:t>, </a:t>
                </a:r>
                <a:r>
                  <a:rPr lang="ru-RU" dirty="0"/>
                  <a:t>построенных функций регрессии имеет вид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  <a:blipFill>
                <a:blip r:embed="rId2"/>
                <a:stretch>
                  <a:fillRect l="-1050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5) Построим функцию регрессии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которая будет усреднять</a:t>
                </a:r>
                <a:r>
                  <a:rPr lang="en-US" dirty="0"/>
                  <a:t>,</a:t>
                </a:r>
                <a:r>
                  <a:rPr lang="ru-RU" dirty="0"/>
                  <a:t> полученные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результаты</a:t>
                </a:r>
              </a:p>
              <a:p>
                <a:pPr marL="0" indent="0">
                  <a:buNone/>
                </a:pPr>
                <a:r>
                  <a:rPr lang="ru-RU" dirty="0"/>
                  <a:t>6) Найдем ее среднеквадратичную ошибку</a:t>
                </a:r>
              </a:p>
              <a:p>
                <a:pPr marL="0" indent="0">
                  <a:buNone/>
                </a:pPr>
                <a:r>
                  <a:rPr lang="ru-RU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̇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 так как по предположению ошибки </a:t>
                </a:r>
                <a:r>
                  <a:rPr lang="ru-RU" dirty="0" err="1"/>
                  <a:t>некоррелированы</a:t>
                </a:r>
                <a:r>
                  <a:rPr lang="en-US" dirty="0"/>
                  <a:t>, </a:t>
                </a:r>
                <a:r>
                  <a:rPr lang="ru-RU" dirty="0"/>
                  <a:t>то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Вывод</a:t>
                </a:r>
                <a:r>
                  <a:rPr lang="en-US" dirty="0"/>
                  <a:t>:</a:t>
                </a:r>
                <a:r>
                  <a:rPr lang="ru-RU" dirty="0"/>
                  <a:t> Таким образом, усреднение ответов позволило уменьшить средний квадрат ошибки в n раз!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000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D259-C82C-401A-B248-0314F30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случайных подпространств </a:t>
            </a:r>
            <a:r>
              <a:rPr lang="ru-RU" dirty="0" smtClean="0"/>
              <a:t>( </a:t>
            </a:r>
            <a:r>
              <a:rPr lang="en-US" dirty="0" smtClean="0"/>
              <a:t>random </a:t>
            </a:r>
            <a:r>
              <a:rPr lang="en-US" dirty="0"/>
              <a:t>subspace)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B6D5A-182D-48A5-82EE-1115C224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13" y="1886091"/>
            <a:ext cx="8249801" cy="4486901"/>
          </a:xfrm>
        </p:spPr>
      </p:pic>
    </p:spTree>
    <p:extLst>
      <p:ext uri="{BB962C8B-B14F-4D97-AF65-F5344CB8AC3E}">
        <p14:creationId xmlns:p14="http://schemas.microsoft.com/office/powerpoint/2010/main" val="29947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Алгоритм построения ансамбля моделей</a:t>
            </a:r>
            <a:r>
              <a:rPr lang="en-US" dirty="0" smtClean="0"/>
              <a:t>, </a:t>
            </a:r>
            <a:r>
              <a:rPr lang="ru-RU" dirty="0" smtClean="0"/>
              <a:t>используя метод случайного подпространства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491450"/>
                <a:ext cx="12192000" cy="53665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1)</a:t>
                </a:r>
                <a:r>
                  <a:rPr lang="ru-RU" dirty="0" smtClean="0"/>
                  <a:t>Пусть </a:t>
                </a:r>
                <a:r>
                  <a:rPr lang="ru-RU" dirty="0"/>
                  <a:t>количество объектов для обучения </a:t>
                </a:r>
                <a:r>
                  <a:rPr lang="ru-RU" dirty="0" smtClean="0"/>
                  <a:t>равно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, а количество признаков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2)</a:t>
                </a:r>
                <a:r>
                  <a:rPr lang="ru-RU" dirty="0" smtClean="0"/>
                  <a:t>Выберите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 как число отдельных моделей в ансамбле.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3)</a:t>
                </a:r>
                <a:r>
                  <a:rPr lang="ru-RU" dirty="0" smtClean="0"/>
                  <a:t>Для </a:t>
                </a:r>
                <a:r>
                  <a:rPr lang="ru-RU" dirty="0"/>
                  <a:t>каждой отдельной модели  выберите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как число признаков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. Обычно для всех моделей используется только одно </a:t>
                </a:r>
                <a:r>
                  <a:rPr lang="ru-RU" dirty="0" smtClean="0"/>
                  <a:t>значение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4)</a:t>
                </a:r>
                <a:r>
                  <a:rPr lang="ru-RU" dirty="0" smtClean="0"/>
                  <a:t>Для </a:t>
                </a:r>
                <a:r>
                  <a:rPr lang="ru-RU" dirty="0"/>
                  <a:t>каждой отдельной </a:t>
                </a:r>
                <a:r>
                  <a:rPr lang="ru-RU" dirty="0" smtClean="0"/>
                  <a:t>модели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создайте </a:t>
                </a:r>
                <a:r>
                  <a:rPr lang="ru-RU" dirty="0"/>
                  <a:t>обучающую </a:t>
                </a:r>
                <a:r>
                  <a:rPr lang="ru-RU" dirty="0" smtClean="0"/>
                  <a:t>выборку</a:t>
                </a:r>
                <a:r>
                  <a:rPr lang="en-US" dirty="0" smtClean="0"/>
                  <a:t> </a:t>
                </a:r>
                <a:r>
                  <a:rPr lang="ru-RU" dirty="0" smtClean="0"/>
                  <a:t>, </a:t>
                </a:r>
                <a:r>
                  <a:rPr lang="ru-RU" dirty="0"/>
                  <a:t>выбрав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признаков </a:t>
                </a:r>
                <a:r>
                  <a:rPr lang="ru-RU" dirty="0" smtClean="0"/>
                  <a:t>из</a:t>
                </a:r>
                <a:r>
                  <a:rPr lang="en-US" dirty="0" smtClean="0"/>
                  <a:t> D </a:t>
                </a:r>
                <a:r>
                  <a:rPr lang="ru-RU" dirty="0" smtClean="0"/>
                  <a:t>, </a:t>
                </a:r>
                <a:r>
                  <a:rPr lang="ru-RU" dirty="0"/>
                  <a:t>и обучите модель.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91450"/>
                <a:ext cx="12192000" cy="5366550"/>
              </a:xfrm>
              <a:blipFill>
                <a:blip r:embed="rId2"/>
                <a:stretch>
                  <a:fillRect l="-1000" t="-1932" r="-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A8DE-9559-4E3D-B366-C3CCDFF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Random patching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5E156-5380-4300-81F6-E0178FC2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525" y="2160588"/>
            <a:ext cx="3028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C4A7-F0FA-4339-8694-E6E724A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Случайный </a:t>
            </a:r>
            <a:r>
              <a:rPr lang="ru-RU" dirty="0" smtClean="0"/>
              <a:t>лес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F64F-A0F8-4934-BDB3-55E7BB39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</a:t>
            </a:r>
            <a:r>
              <a:rPr lang="ru-RU" sz="3600" dirty="0" err="1" smtClean="0"/>
              <a:t>лучайный</a:t>
            </a:r>
            <a:r>
              <a:rPr lang="ru-RU" sz="3600" dirty="0" smtClean="0"/>
              <a:t> </a:t>
            </a:r>
            <a:r>
              <a:rPr lang="ru-RU" sz="3600" dirty="0"/>
              <a:t>лес — это </a:t>
            </a:r>
            <a:r>
              <a:rPr lang="ru-RU" sz="3600" dirty="0" err="1"/>
              <a:t>бэггинг</a:t>
            </a:r>
            <a:r>
              <a:rPr lang="ru-RU" sz="3600" dirty="0"/>
              <a:t> над решающими деревьями, при обучении которых для каждого разбиения признаки выбираются из некоторого случайного подмножества признаков.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86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Алгоритм построения случайного леса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8384"/>
                <a:ext cx="12192000" cy="557961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каждого n=1,…,N:</a:t>
                </a:r>
                <a:br>
                  <a:rPr lang="ru-RU" dirty="0"/>
                </a:br>
                <a:r>
                  <a:rPr lang="en-US" dirty="0" smtClean="0"/>
                  <a:t>1)</a:t>
                </a:r>
                <a:r>
                  <a:rPr lang="ru-RU" dirty="0" smtClean="0"/>
                  <a:t>Сгенерировать </a:t>
                </a:r>
                <a:r>
                  <a:rPr lang="ru-RU" dirty="0"/>
                  <a:t>выборку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 с помощью </a:t>
                </a:r>
                <a:r>
                  <a:rPr lang="ru-RU" dirty="0" err="1" smtClean="0"/>
                  <a:t>бутстрэпа</a:t>
                </a:r>
                <a:r>
                  <a:rPr lang="ru-RU" dirty="0" smtClean="0"/>
                  <a:t>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2)Построить </a:t>
                </a:r>
                <a:r>
                  <a:rPr lang="ru-RU" dirty="0"/>
                  <a:t>решающее дерево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 по выборке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:</a:t>
                </a:r>
                <a:br>
                  <a:rPr lang="ru-RU" dirty="0"/>
                </a:br>
                <a:r>
                  <a:rPr lang="ru-RU" dirty="0"/>
                  <a:t>— по заданному критерию мы выбираем лучший признак, делаем разбиение в дереве по нему и так до исчерпания выборки</a:t>
                </a:r>
                <a:br>
                  <a:rPr lang="ru-RU" dirty="0"/>
                </a:br>
                <a:r>
                  <a:rPr lang="ru-RU" dirty="0" smtClean="0"/>
                  <a:t>— </a:t>
                </a:r>
                <a:r>
                  <a:rPr lang="ru-RU" dirty="0"/>
                  <a:t>при каждом разбиении сначала выбирается m случайных признаков из n исходных,</a:t>
                </a:r>
                <a:br>
                  <a:rPr lang="ru-RU" dirty="0"/>
                </a:br>
                <a:r>
                  <a:rPr lang="ru-RU" dirty="0"/>
                  <a:t>и оптимальное разделение выборки ищется только среди них.</a:t>
                </a:r>
              </a:p>
              <a:p>
                <a:pPr marL="0" indent="0">
                  <a:buNone/>
                </a:pP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Итоговый классификатор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простыми </a:t>
                </a:r>
                <a:r>
                  <a:rPr lang="ru-RU" dirty="0"/>
                  <a:t>словами — для задачи </a:t>
                </a:r>
                <a:r>
                  <a:rPr lang="ru-RU" dirty="0" smtClean="0"/>
                  <a:t>к</a:t>
                </a:r>
                <a:r>
                  <a:rPr lang="ru-RU" dirty="0"/>
                  <a:t>л</a:t>
                </a:r>
                <a:r>
                  <a:rPr lang="ru-RU" dirty="0" smtClean="0"/>
                  <a:t>ассификации </a:t>
                </a:r>
                <a:r>
                  <a:rPr lang="ru-RU" dirty="0"/>
                  <a:t>мы выбираем решение голосованием по большинству, а в задаче регрессии — средним.</a:t>
                </a:r>
              </a:p>
              <a:p>
                <a:pPr marL="0" indent="0">
                  <a:buNone/>
                </a:pP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Рекомендуется в задачах классификации брать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а в задачах регрессии — 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 n— число признаков. Также рекомендуется в задачах классификации строить каждое дерево до тех пор, пока в каждом листе не окажется по одному объекту, а в задачах регрессии — пока в каждом листе не окажется по пять объектов.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8384"/>
                <a:ext cx="12192000" cy="5579615"/>
              </a:xfrm>
              <a:blipFill>
                <a:blip r:embed="rId2"/>
                <a:stretch>
                  <a:fillRect l="-750" t="-2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Энтропия </a:t>
            </a:r>
            <a:r>
              <a:rPr lang="ru-RU" dirty="0" err="1"/>
              <a:t>Шенона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Энтропия Шеннона определяется для системы с N возможными состояниями следующим образом:</a:t>
                </a:r>
              </a:p>
              <a:p>
                <a:pPr marL="0" indent="0">
                  <a:buNone/>
                </a:pPr>
                <a:r>
                  <a:rPr lang="en-US" sz="4400" dirty="0"/>
                  <a:t>S=-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вероятности нахождения системы в i-ом состоянии.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ru-RU" b="1" dirty="0"/>
                  <a:t>Интуитивно, энтропия соответствует степени хаоса в системе. Чем выше энтропия, тем менее упорядочена система и наоборот. </a:t>
                </a:r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  <a:blipFill>
                <a:blip r:embed="rId2"/>
                <a:stretch>
                  <a:fillRect l="-2000" t="-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477-7F87-4A42-A852-AC0D85D1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4D51-06F3-4065-8529-A4523932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1)</a:t>
            </a:r>
            <a:r>
              <a:rPr lang="ru-RU" dirty="0" smtClean="0"/>
              <a:t>Имеет </a:t>
            </a:r>
            <a:r>
              <a:rPr lang="ru-RU" dirty="0"/>
              <a:t>высокую точность предсказания, на большинстве задач будет лучше линейных алгоритмов;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ru-RU" dirty="0"/>
              <a:t>Х</a:t>
            </a:r>
            <a:r>
              <a:rPr lang="ru-RU" dirty="0" smtClean="0"/>
              <a:t>орошо </a:t>
            </a:r>
            <a:r>
              <a:rPr lang="ru-RU" dirty="0"/>
              <a:t>работает с пропущенными данными; сохраняет хорошую точность, если большая часть данных </a:t>
            </a:r>
            <a:r>
              <a:rPr lang="ru-RU" dirty="0" err="1" smtClean="0"/>
              <a:t>пропущенна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ru-RU" dirty="0"/>
              <a:t>Р</a:t>
            </a:r>
            <a:r>
              <a:rPr lang="ru-RU" dirty="0" smtClean="0"/>
              <a:t>едко </a:t>
            </a:r>
            <a:r>
              <a:rPr lang="ru-RU" dirty="0"/>
              <a:t>переобучается, на практике добавление деревьев почти всегда только улучшает композицию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4)</a:t>
            </a:r>
            <a:r>
              <a:rPr lang="ru-RU" dirty="0" smtClean="0"/>
              <a:t>Не </a:t>
            </a:r>
            <a:r>
              <a:rPr lang="ru-RU" dirty="0"/>
              <a:t>требует тщательной настройки параметров, хорошо работает «из коробки». С помощью «тюнинга» параметров можно достичь прироста от 0.5 до 3% точности в зависимости от задачи и данных</a:t>
            </a:r>
            <a:endParaRPr lang="ru-RU" dirty="0"/>
          </a:p>
        </p:txBody>
      </p:sp>
      <p:sp>
        <p:nvSpPr>
          <p:cNvPr id="4" name="Плюс 3"/>
          <p:cNvSpPr/>
          <p:nvPr/>
        </p:nvSpPr>
        <p:spPr>
          <a:xfrm>
            <a:off x="5486400" y="425812"/>
            <a:ext cx="1219200" cy="12041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732" y="365123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1)В </a:t>
            </a:r>
            <a:r>
              <a:rPr lang="ru-RU" dirty="0"/>
              <a:t>отличие от одного дерева, результаты случайного леса сложнее </a:t>
            </a:r>
            <a:r>
              <a:rPr lang="ru-RU" dirty="0" smtClean="0"/>
              <a:t>интерпретировать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2)Алгоритм </a:t>
            </a:r>
            <a:r>
              <a:rPr lang="ru-RU" dirty="0"/>
              <a:t>работает хуже многих линейных методов, когда в выборке очень много разреженных признаков (тексты, </a:t>
            </a:r>
            <a:r>
              <a:rPr lang="ru-RU" dirty="0" err="1"/>
              <a:t>Bag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words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3)Алгоритм </a:t>
            </a:r>
            <a:r>
              <a:rPr lang="ru-RU" dirty="0"/>
              <a:t>склонен к переобучению на некоторых задачах, особенно на зашумленных данных</a:t>
            </a:r>
            <a:endParaRPr lang="ru-RU" dirty="0"/>
          </a:p>
        </p:txBody>
      </p:sp>
      <p:sp>
        <p:nvSpPr>
          <p:cNvPr id="4" name="Минус 3"/>
          <p:cNvSpPr/>
          <p:nvPr/>
        </p:nvSpPr>
        <p:spPr>
          <a:xfrm>
            <a:off x="5212671" y="541538"/>
            <a:ext cx="1766657" cy="88338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Полезные материалы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https://habr.com/company/ods/blog/327242/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https://habr.com/company/ods/blog/322534/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361405"/>
            <a:ext cx="9467849" cy="14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.96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0.6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085850"/>
            <a:ext cx="9915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Прирост информации</a:t>
            </a:r>
            <a:r>
              <a:rPr lang="en-US" dirty="0"/>
              <a:t> (information gain, IG)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dirty="0"/>
                  <a:t>IG(Q)</a:t>
                </a:r>
                <a14:m>
                  <m:oMath xmlns:m="http://schemas.openxmlformats.org/officeDocument/2006/math">
                    <m:r>
                      <a:rPr lang="en-US" sz="440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nary>
                      <m:naryPr>
                        <m:chr m:val="∑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r>
                  <a:rPr lang="ru-RU" dirty="0"/>
                  <a:t>де q – 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число элементов выборки, у которых признак Q имеет i-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 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≤12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2000" t="-969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07" y="268062"/>
            <a:ext cx="8354786" cy="6496050"/>
          </a:xfrm>
        </p:spPr>
      </p:pic>
    </p:spTree>
    <p:extLst>
      <p:ext uri="{BB962C8B-B14F-4D97-AF65-F5344CB8AC3E}">
        <p14:creationId xmlns:p14="http://schemas.microsoft.com/office/powerpoint/2010/main" val="22651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8" y="1690689"/>
            <a:ext cx="7527471" cy="36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92BA54-5169-42BF-9990-4258F01B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751114"/>
            <a:ext cx="10531927" cy="5323115"/>
          </a:xfrm>
        </p:spPr>
      </p:pic>
    </p:spTree>
    <p:extLst>
      <p:ext uri="{BB962C8B-B14F-4D97-AF65-F5344CB8AC3E}">
        <p14:creationId xmlns:p14="http://schemas.microsoft.com/office/powerpoint/2010/main" val="2220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460</Words>
  <Application>Microsoft Office PowerPoint</Application>
  <PresentationFormat>Широкоэкранный</PresentationFormat>
  <Paragraphs>147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Тема Office</vt:lpstr>
      <vt:lpstr> Деревья</vt:lpstr>
      <vt:lpstr> Типы алгоритмов</vt:lpstr>
      <vt:lpstr>Энтропия Шенона</vt:lpstr>
      <vt:lpstr>Пример</vt:lpstr>
      <vt:lpstr>Презентация PowerPoint</vt:lpstr>
      <vt:lpstr>Прирост информации (information gain, IG)</vt:lpstr>
      <vt:lpstr>Презентация PowerPoint</vt:lpstr>
      <vt:lpstr>Презентация PowerPoint</vt:lpstr>
      <vt:lpstr>Презентация PowerPoint</vt:lpstr>
      <vt:lpstr>Построить оптимальное классификационное дерево с 3 листками</vt:lpstr>
      <vt:lpstr>Презентация PowerPoint</vt:lpstr>
      <vt:lpstr>Презентация PowerPoint</vt:lpstr>
      <vt:lpstr>Наилучшее деление </vt:lpstr>
      <vt:lpstr>Оценка качества моделей</vt:lpstr>
      <vt:lpstr>Cross-Validation</vt:lpstr>
      <vt:lpstr>Как повысить точность моделей ?</vt:lpstr>
      <vt:lpstr>Теорема Кондорсе</vt:lpstr>
      <vt:lpstr>Пример</vt:lpstr>
      <vt:lpstr>Как построить набор деревьев ?</vt:lpstr>
      <vt:lpstr>Бутстрэп</vt:lpstr>
      <vt:lpstr>Сущность метода</vt:lpstr>
      <vt:lpstr>Бэггинг</vt:lpstr>
      <vt:lpstr>Пару слов о математике</vt:lpstr>
      <vt:lpstr>Презентация PowerPoint</vt:lpstr>
      <vt:lpstr>Метод случайных подпространств ( random subspace)</vt:lpstr>
      <vt:lpstr>Алгоритм построения ансамбля моделей, используя метод случайного подпространства</vt:lpstr>
      <vt:lpstr>Random patching</vt:lpstr>
      <vt:lpstr>Случайный лес</vt:lpstr>
      <vt:lpstr>Алгоритм построения случайного леса</vt:lpstr>
      <vt:lpstr>Итоги</vt:lpstr>
      <vt:lpstr>Презентация PowerPoint</vt:lpstr>
      <vt:lpstr>Презентация PowerPoint</vt:lpstr>
      <vt:lpstr> Полезные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Полозок Никита</dc:creator>
  <cp:lastModifiedBy>Полозок Никита</cp:lastModifiedBy>
  <cp:revision>63</cp:revision>
  <dcterms:created xsi:type="dcterms:W3CDTF">2018-11-13T20:21:31Z</dcterms:created>
  <dcterms:modified xsi:type="dcterms:W3CDTF">2018-11-14T23:16:02Z</dcterms:modified>
</cp:coreProperties>
</file>