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71" r:id="rId5"/>
    <p:sldId id="272" r:id="rId6"/>
    <p:sldId id="266" r:id="rId7"/>
    <p:sldId id="287" r:id="rId8"/>
    <p:sldId id="289" r:id="rId9"/>
    <p:sldId id="288" r:id="rId10"/>
    <p:sldId id="286" r:id="rId11"/>
    <p:sldId id="274" r:id="rId12"/>
    <p:sldId id="282" r:id="rId13"/>
    <p:sldId id="264" r:id="rId14"/>
    <p:sldId id="279" r:id="rId15"/>
    <p:sldId id="280" r:id="rId16"/>
    <p:sldId id="277" r:id="rId17"/>
    <p:sldId id="257" r:id="rId18"/>
    <p:sldId id="270" r:id="rId19"/>
    <p:sldId id="258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CB0-9B01-48D2-BC3A-4E9E9B497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AC944-8E15-449A-8211-ADD8AF883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F9937-FAB1-45AA-9B00-28622474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798A-52E2-4897-80B1-626A744C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56F44-7A41-4C3E-BAC1-5F555633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7C0E-19B2-477E-B87C-19FF94EE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2E8CE-3F19-44C8-9C32-6066495CB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CF914-2B4A-4D06-B6EB-F788B201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D4D3-DC74-4805-AB88-B412670E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87D37-D089-4FB7-8EDB-99E9EB8F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3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9470B-FBE4-4D8E-BCA2-BD949B6F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48BC2-196D-4E0F-AE12-0625ACF91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E53AD-9533-4086-BCC7-D2279736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832A-AD46-4C87-9C44-738F38A6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C21FC-C6DF-4C00-ACCB-E38463D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3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AB4F-CC32-4AB9-B7A3-60130AFD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8BB2-C8EA-41DA-834E-588BCFD9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5777B-A00C-45E7-9695-3590126A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11B8-82F5-4B9B-89B0-BD6B7403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FF49-0192-4F6E-916F-B3BB2EF8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FE5E-2CC4-4A04-8E1E-3A897711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439C-A6F8-4E30-BB55-CC8F5474B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EC0D6-9A1B-4138-B64F-15BBE9FA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D262-00F0-4828-8C17-B51FECE9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B54FE-CFA1-4EBB-9FD8-354F971C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D7C2-E6C4-42E8-A8EF-F5A1CF70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9667F-3D84-4C11-A9FB-D7C7EDD85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790C7-6A54-43E6-8959-F0F4818B9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4EE65-1D22-4796-A7EF-C88C5322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9B398-CB31-4377-9FF9-189B091C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81BB-52E9-49E8-A203-C57263C6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23FA-733D-4CB1-A4FC-76A67820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97E99-89BF-4FBE-868F-7F020439B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1A252-98E8-4D62-9F78-F949EC404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A83A7-F9B8-4A02-AAAF-FBDD0F013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A80A5-F4CF-4DDE-BCE2-B27B676EA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17075-548E-4C33-908B-06EBFAFB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055C4-3449-4D72-AC90-E905ABCC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80F8B-D508-4D70-A521-B15E89BF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0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A045-BFFC-4CEF-A3CC-B5694F51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DE569-CC4B-4912-8B21-F9E2AD36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CAFE3-A848-4BE9-AC57-FE469240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134DD-4D56-4BA2-BE4F-F20045CF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1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343DE-18F8-4F7C-A99A-4BBB8543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E263A-9171-4432-9455-6E18EE58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9BBF4-6EFB-4E43-8108-741FBBE4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BE0F-FD90-4834-9988-E743C38D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BECB-F260-494A-A127-A872E30A7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153B1-98CF-494E-B481-3AB991B79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3F6F4-1159-4CF5-9486-773F066D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08AC0-2E27-41CD-AD88-8F04443D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382D-89A8-4D4E-AD42-AA03FA14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7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3B1C-0A42-421C-959C-9DE0980F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4DFBC-B6FC-4786-9B09-D25348206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8CD00-EF0B-49B3-90B5-4E2929C98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81839-FC28-44D7-A58B-FCC7E20C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BAFD1-F1BE-441F-ACBB-787C08EC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426CA-7CD9-4AEB-8E42-3D7B91D1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9CEFC-C27F-45F0-971B-04A4BADF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8BA13-B4CD-4EC3-85B8-72B4F863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FE780-C232-4CB6-9651-F9EBA3300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709E-CB6C-42D9-9285-1A243CE5BA64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5759-3243-48EE-AD6F-F5014692A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FF38E-98B1-492A-9299-F9B16BA82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E34BC-048E-43C6-A8F4-1E888FEC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cture/vvedenie-mashinnoe-obuchenie/nieironnyie-sieti-vviedieniie-SjSlD" TargetMode="External"/><Relationship Id="rId3" Type="http://schemas.openxmlformats.org/officeDocument/2006/relationships/hyperlink" Target="https://neurohive.io/ru/osnovy-data-science/rekurrentnye-nejronnye-seti/" TargetMode="External"/><Relationship Id="rId7" Type="http://schemas.openxmlformats.org/officeDocument/2006/relationships/hyperlink" Target="http://robocraft.ru/blog/algorithm/560.html" TargetMode="External"/><Relationship Id="rId2" Type="http://schemas.openxmlformats.org/officeDocument/2006/relationships/hyperlink" Target="https://habr.com/company/wunderfund/blog/31547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iportal.ru/articles/neural-networks/back-propagation.html" TargetMode="External"/><Relationship Id="rId5" Type="http://schemas.openxmlformats.org/officeDocument/2006/relationships/hyperlink" Target="https://habr.com/company/wunderfund/blog/331310" TargetMode="External"/><Relationship Id="rId4" Type="http://schemas.openxmlformats.org/officeDocument/2006/relationships/hyperlink" Target="https://habr.com/users/arnis71/post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ivdon.ru/magazine/archive/n3y2009/14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22A87-066D-4A4B-91E2-3C86EEE68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ru-RU" sz="5800" dirty="0"/>
              <a:t>Нейронные сети</a:t>
            </a:r>
            <a:r>
              <a:rPr lang="en-US" sz="5800" dirty="0"/>
              <a:t>.</a:t>
            </a:r>
            <a:r>
              <a:rPr lang="ru-RU" sz="5800" dirty="0"/>
              <a:t>Введение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ECBEC-B5F3-4DF9-8180-83D73FFB1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20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0607F-6BFD-44F9-982D-04D1C583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>
                <a:solidFill>
                  <a:schemeClr val="bg1"/>
                </a:solidFill>
              </a:rPr>
              <a:t>Где используются рекуррентные нейронные сети</a:t>
            </a:r>
            <a:r>
              <a:rPr lang="en-US" sz="28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07C6-6A49-4A4D-A868-BDD61AC7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1) Языковое моделирование и генерация текстов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2) Прогнозирование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временных рядов 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3) Машинный перевод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4) Распознавание речи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E2F94-0546-4D13-8D43-201E0101B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528153"/>
            <a:ext cx="6250769" cy="164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5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9262E-40B2-4DF4-BDE1-34F85945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Как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работает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нейронная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сеть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EBD3D-2EA3-444C-9E0B-B794B49B1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2016789"/>
            <a:ext cx="6553545" cy="28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8C3FA-5C47-40E3-AF0D-9220C0B8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>
                <a:solidFill>
                  <a:schemeClr val="bg1"/>
                </a:solidFill>
              </a:rPr>
              <a:t>Виды обучения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06EA03-37C9-4EF1-8EA0-3A72CCF3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1) Обучение с учителем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2) Обучение без учителя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3) Обучение с подкреплением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69C5EDF-A8D0-4256-B059-AB2EDA6BE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2240782"/>
            <a:ext cx="6250769" cy="362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0F864-8ABA-4401-A4E0-AA35289A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pPr algn="ctr"/>
            <a:r>
              <a:rPr lang="ru-RU" sz="4000" dirty="0"/>
              <a:t>Общие принципы</a:t>
            </a:r>
            <a:r>
              <a:rPr lang="en-US" sz="4000" dirty="0"/>
              <a:t> </a:t>
            </a:r>
            <a:r>
              <a:rPr lang="ru-RU" sz="4000" dirty="0"/>
              <a:t>обучения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A2D31-59E6-4A5C-867F-02ED5BB55D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1) </a:t>
                </a:r>
                <a:r>
                  <a:rPr lang="ru-RU" sz="2000" dirty="0"/>
                  <a:t>Всё, что может меняться у перцептрона — это веса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ⅈ</m:t>
                    </m:r>
                    <m:r>
                      <a:rPr lang="ru-RU" sz="2000" i="0">
                        <a:latin typeface="Cambria Math" panose="02040503050406030204" pitchFamily="18" charset="0"/>
                      </a:rPr>
                      <m:t>=0,1,…,</m:t>
                    </m:r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ru-RU" sz="2000" dirty="0"/>
                  <a:t>. </a:t>
                </a: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en-US" sz="2000" dirty="0"/>
                  <a:t>2) </a:t>
                </a:r>
                <a:r>
                  <a:rPr lang="ru-RU" sz="2000" dirty="0"/>
                  <a:t>Поправляются при обучении. </a:t>
                </a: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en-US" sz="2000" dirty="0"/>
                  <a:t>3) </a:t>
                </a:r>
                <a:r>
                  <a:rPr lang="ru-RU" sz="2000" dirty="0" err="1"/>
                  <a:t>Eсли</a:t>
                </a:r>
                <a:r>
                  <a:rPr lang="ru-RU" sz="2000" dirty="0"/>
                  <a:t> перцептрон отработал правильно, веса не меняются. Если неправильно — сдвигаются в нужную сторону.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A2D31-59E6-4A5C-867F-02ED5BB55D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744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72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FCA14-2D29-40EA-BEFE-3EE34230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Процесс обучения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1F81B-D7FE-427B-8883-27872AA95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1) Рассмотрим перцептрон без функции активации </a:t>
                </a:r>
              </a:p>
              <a:p>
                <a:pPr marL="0" indent="0">
                  <a:buNone/>
                </a:pPr>
                <a:r>
                  <a:rPr lang="ru-RU" sz="2000" dirty="0"/>
                  <a:t> </a:t>
                </a:r>
              </a:p>
              <a:p>
                <a:pPr marL="0" indent="0">
                  <a:buNone/>
                </a:pPr>
                <a:r>
                  <a:rPr lang="ru-RU" sz="2000" dirty="0"/>
                  <a:t>2) Пусть есть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тестовых примеров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 верными ответами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sz="2000" dirty="0"/>
                  <a:t> , </a:t>
                </a: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ru-RU" sz="2000" dirty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sz="20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3) Мы хотим минимизировать функцию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000" dirty="0"/>
                  <a:t> на пространстве  возможных весов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2000" i="1" dirty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ru-RU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ru-RU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sz="2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0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ru-RU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ru-RU" sz="20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000" i="1" dirty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  <m:d>
                                        <m:dPr>
                                          <m:ctrlPr>
                                            <a:rPr lang="ru-RU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,…,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000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ru-RU" sz="20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1F81B-D7FE-427B-8883-27872AA95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2"/>
                <a:stretch>
                  <a:fillRect l="-638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306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9B8BB-65CA-48E0-BA7C-CB8811D8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Как минимизировать нелинейную функцию от нескольких аргументов</a:t>
            </a:r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D24A6-7C66-48CC-A316-8A8CE8F4E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Нужно двигаться в сторону, обратную градиенту. Градиент — направление, в котором достигается наибольший прирост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0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ru-RU" sz="2000" dirty="0"/>
                  <a:t>Значит веса нужно подправлять так</a:t>
                </a:r>
                <a:r>
                  <a:rPr lang="en-US" sz="2000" dirty="0"/>
                  <a:t>:</a:t>
                </a: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ru-RU" sz="2000" i="0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D24A6-7C66-48CC-A316-8A8CE8F4E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2"/>
                <a:stretch>
                  <a:fillRect l="-638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7E5C82C-50B2-4423-BE7E-EF59A8076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11" y="3433762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80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B82AF-5001-48F2-AE34-C136AF1A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pPr algn="ctr"/>
            <a:r>
              <a:rPr lang="ru-RU" sz="4000" dirty="0"/>
              <a:t>Режимы реализации алгоритмов обучения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13D8-A412-417A-AAA0-4993007C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ru-RU" dirty="0"/>
              <a:t>Стохастический </a:t>
            </a:r>
          </a:p>
          <a:p>
            <a:endParaRPr lang="ru-RU" dirty="0"/>
          </a:p>
          <a:p>
            <a:r>
              <a:rPr lang="ru-RU" dirty="0"/>
              <a:t>Пакетный </a:t>
            </a:r>
          </a:p>
          <a:p>
            <a:endParaRPr lang="ru-RU" dirty="0"/>
          </a:p>
          <a:p>
            <a:r>
              <a:rPr lang="ru-RU" dirty="0"/>
              <a:t>Мини-пакетный метод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65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BB02C-0D05-40FA-A0C4-2D4178BD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/>
              <a:t>Алгоритмы обучения нейронных сетей</a:t>
            </a:r>
            <a:br>
              <a:rPr lang="ru-RU" sz="4000" b="1"/>
            </a:b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26E6-5D54-4AD2-9804-526E33E3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4064188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/>
              <a:t>Метод обратного распространения ошибки</a:t>
            </a:r>
            <a:r>
              <a:rPr lang="en-US" sz="2600" dirty="0"/>
              <a:t> (Backpropagation)</a:t>
            </a:r>
          </a:p>
          <a:p>
            <a:r>
              <a:rPr lang="ru-RU" sz="2600" dirty="0"/>
              <a:t>Метод упругого распространения ошибки</a:t>
            </a:r>
            <a:r>
              <a:rPr lang="en-US" sz="2600" dirty="0"/>
              <a:t> (Resilient propagation </a:t>
            </a:r>
            <a:r>
              <a:rPr lang="ru-RU" sz="2600" dirty="0"/>
              <a:t>или </a:t>
            </a:r>
            <a:r>
              <a:rPr lang="en-US" sz="2600" dirty="0" err="1"/>
              <a:t>Rprop</a:t>
            </a:r>
            <a:r>
              <a:rPr lang="en-US" sz="2600" dirty="0"/>
              <a:t>);</a:t>
            </a:r>
          </a:p>
          <a:p>
            <a:r>
              <a:rPr lang="ru-RU" sz="2600" dirty="0"/>
              <a:t>Генетический Алгоритм (</a:t>
            </a:r>
            <a:r>
              <a:rPr lang="en-US" sz="2600" dirty="0"/>
              <a:t>Genetic Algorithm)</a:t>
            </a:r>
            <a:endParaRPr lang="ru-RU" sz="2600" dirty="0"/>
          </a:p>
          <a:p>
            <a:r>
              <a:rPr lang="ru-RU" sz="2600" dirty="0"/>
              <a:t>Сопряженных градиентов</a:t>
            </a:r>
          </a:p>
          <a:p>
            <a:r>
              <a:rPr lang="ru-RU" sz="2600" dirty="0" err="1"/>
              <a:t>Квази-Ньютоновский</a:t>
            </a:r>
            <a:endParaRPr lang="ru-RU" sz="2600" dirty="0"/>
          </a:p>
          <a:p>
            <a:r>
              <a:rPr lang="ru-RU" sz="2600" dirty="0"/>
              <a:t>Псевдо-обратный</a:t>
            </a:r>
          </a:p>
          <a:p>
            <a:r>
              <a:rPr lang="ru-RU" sz="2600" dirty="0"/>
              <a:t>Обучение </a:t>
            </a:r>
            <a:r>
              <a:rPr lang="ru-RU" sz="2600" dirty="0" err="1"/>
              <a:t>Кохонена</a:t>
            </a:r>
            <a:endParaRPr lang="ru-RU" sz="2600" dirty="0"/>
          </a:p>
          <a:p>
            <a:r>
              <a:rPr lang="ru-RU" sz="2600" dirty="0" err="1"/>
              <a:t>Левенберга-Маркара</a:t>
            </a:r>
            <a:endParaRPr lang="ru-RU" sz="2600" dirty="0"/>
          </a:p>
          <a:p>
            <a:r>
              <a:rPr lang="ru-RU" sz="2600" dirty="0"/>
              <a:t>Метод К-ближайших соседей (KNN)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52923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D1568-64C7-47C8-B405-A24ACF25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 dirty="0" err="1"/>
              <a:t>Гиперпараметры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A5E2-AA07-47B2-8813-C72DC31A0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Гиперпараметры</a:t>
            </a:r>
            <a:r>
              <a:rPr lang="ru-RU" dirty="0"/>
              <a:t> — это значения, которые нужно подбирать вручную и зачастую методом проб и ошибок. Среди таких значений можно выделить: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Скорость обучения</a:t>
            </a:r>
          </a:p>
          <a:p>
            <a:r>
              <a:rPr lang="ru-RU" sz="2400" dirty="0"/>
              <a:t>Количество скрытых слоев</a:t>
            </a:r>
          </a:p>
          <a:p>
            <a:r>
              <a:rPr lang="ru-RU" sz="2400" dirty="0"/>
              <a:t>Количество нейронов в каждом слое</a:t>
            </a:r>
          </a:p>
          <a:p>
            <a:r>
              <a:rPr lang="ru-RU" sz="2400" dirty="0"/>
              <a:t>Наличие или отсутствие нейронов смещения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8391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320E2-5E56-49CA-ADA5-200AC337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Полезные ссылки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5C28F-3333-4CDE-A2E7-EDAE4FBE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2"/>
              </a:rPr>
              <a:t>https://habr.com/company/wunderfund/blog/315476/</a:t>
            </a:r>
            <a:r>
              <a:rPr lang="ru-RU" sz="2000" dirty="0">
                <a:solidFill>
                  <a:srgbClr val="FFFFFF"/>
                </a:solidFill>
              </a:rPr>
              <a:t>  -настройка нейронных сетей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3"/>
              </a:rPr>
              <a:t>https://neurohive.io/ru/osnovy-data-science/rekurrentnye-nejronnye-seti/</a:t>
            </a:r>
            <a:r>
              <a:rPr lang="ru-RU" sz="2000" dirty="0">
                <a:solidFill>
                  <a:srgbClr val="FFFFFF"/>
                </a:solidFill>
              </a:rPr>
              <a:t> -пара слов про обучение </a:t>
            </a:r>
            <a:r>
              <a:rPr lang="en-US" sz="2000" dirty="0">
                <a:solidFill>
                  <a:srgbClr val="FFFFFF"/>
                </a:solidFill>
              </a:rPr>
              <a:t>RNN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4"/>
              </a:rPr>
              <a:t>https://habr.com/users/arnis71/posts/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ru-RU" sz="2000" dirty="0">
                <a:solidFill>
                  <a:srgbClr val="FFFFFF"/>
                </a:solidFill>
              </a:rPr>
              <a:t>-основы нейронных сетей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5"/>
              </a:rPr>
              <a:t>https://habr.com/company/wunderfund/blog/331310</a:t>
            </a:r>
            <a:r>
              <a:rPr lang="ru-RU" sz="2000" dirty="0">
                <a:solidFill>
                  <a:srgbClr val="FFFFFF"/>
                </a:solidFill>
              </a:rPr>
              <a:t> архитектура </a:t>
            </a:r>
            <a:r>
              <a:rPr lang="en-US" sz="2000" dirty="0">
                <a:solidFill>
                  <a:srgbClr val="FFFFFF"/>
                </a:solidFill>
              </a:rPr>
              <a:t>RNN </a:t>
            </a:r>
            <a:r>
              <a:rPr lang="ru-RU" sz="2000" dirty="0">
                <a:solidFill>
                  <a:srgbClr val="FFFFFF"/>
                </a:solidFill>
              </a:rPr>
              <a:t>и </a:t>
            </a:r>
            <a:r>
              <a:rPr lang="en-US" sz="2000" dirty="0">
                <a:solidFill>
                  <a:srgbClr val="FFFFFF"/>
                </a:solidFill>
              </a:rPr>
              <a:t>LSTM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6"/>
              </a:rPr>
              <a:t>http://www.aiportal.ru/articles/neural-networks/back-propagation.html</a:t>
            </a:r>
            <a:r>
              <a:rPr lang="ru-RU" sz="2000" dirty="0">
                <a:solidFill>
                  <a:srgbClr val="FFFFFF"/>
                </a:solidFill>
              </a:rPr>
              <a:t> -алгоритм обратного распространения ошибки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7"/>
              </a:rPr>
              <a:t>http://robocraft.ru/blog/algorithm/560.html</a:t>
            </a:r>
            <a:r>
              <a:rPr lang="ru-RU" sz="2000" dirty="0">
                <a:solidFill>
                  <a:srgbClr val="FFFFFF"/>
                </a:solidFill>
              </a:rPr>
              <a:t> -алгоритм обратного </a:t>
            </a:r>
            <a:r>
              <a:rPr lang="ru-RU" sz="2000" dirty="0" err="1">
                <a:solidFill>
                  <a:srgbClr val="FFFFFF"/>
                </a:solidFill>
              </a:rPr>
              <a:t>распростанения</a:t>
            </a:r>
            <a:r>
              <a:rPr lang="ru-RU" sz="2000" dirty="0">
                <a:solidFill>
                  <a:srgbClr val="FFFFFF"/>
                </a:solidFill>
              </a:rPr>
              <a:t> ошибки  </a:t>
            </a: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rgbClr val="FFFFFF"/>
                </a:solidFill>
                <a:hlinkClick r:id="rId8"/>
              </a:rPr>
              <a:t>https://www.coursera.org/lecture/vvedenie-mashinnoe-obuchenie/nieironnyie-sieti-vviedieniie-SjSlD</a:t>
            </a:r>
            <a:r>
              <a:rPr lang="ru-RU" sz="2000" dirty="0">
                <a:solidFill>
                  <a:srgbClr val="FFFFFF"/>
                </a:solidFill>
              </a:rPr>
              <a:t> -введение в машинное обучение </a:t>
            </a:r>
          </a:p>
          <a:p>
            <a:pPr marL="514350" indent="-514350">
              <a:buAutoNum type="arabicParenR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36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AD7AA-9A61-4298-B13D-CE5C5960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Общая структура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2CFF-8CBB-480F-8410-C005D5D8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1) Есть сеть из нейронов, соединённых между собой.</a:t>
            </a:r>
          </a:p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2) Нейроны возбуждаются под действием входов и передают возбуждение дальше. </a:t>
            </a:r>
          </a:p>
          <a:p>
            <a:pPr marL="0" indent="0">
              <a:buNone/>
            </a:pPr>
            <a:endParaRPr lang="ru-RU" sz="19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900">
                <a:solidFill>
                  <a:schemeClr val="bg1"/>
                </a:solidFill>
              </a:rPr>
              <a:t>3) В результате последний нейрон на выход подаёт ответ</a:t>
            </a:r>
            <a:r>
              <a:rPr lang="en-US" sz="19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F247B-424E-4FD7-987B-0DEA2CBB2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72847"/>
            <a:ext cx="52673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34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35D56-DEA3-4D20-87A3-DE86EDD0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AF4E-A1BF-4B8E-8AEA-C33E7555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</a:rPr>
              <a:t>8)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  <a:hlinkClick r:id="rId2"/>
              </a:rPr>
              <a:t>http://ivdon.ru/magazine/archive/n3y2009/143</a:t>
            </a:r>
            <a:r>
              <a:rPr lang="ru-RU" sz="2000" dirty="0">
                <a:solidFill>
                  <a:srgbClr val="FFFFFF"/>
                </a:solidFill>
              </a:rPr>
              <a:t>  -математика обратного распространения ошибки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FFFF"/>
                </a:solidFill>
              </a:rPr>
              <a:t>9)</a:t>
            </a:r>
            <a:r>
              <a:rPr lang="en-US" sz="2000" dirty="0">
                <a:solidFill>
                  <a:srgbClr val="FFFFFF"/>
                </a:solidFill>
              </a:rPr>
              <a:t> https://habr.com/post/335052/</a:t>
            </a:r>
          </a:p>
        </p:txBody>
      </p:sp>
    </p:spTree>
    <p:extLst>
      <p:ext uri="{BB962C8B-B14F-4D97-AF65-F5344CB8AC3E}">
        <p14:creationId xmlns:p14="http://schemas.microsoft.com/office/powerpoint/2010/main" val="399026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EDFAB-1DCE-415B-A91A-226273DA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Модель нейрона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AB916-AE46-4D84-8741-9EE8195D3C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314" y="2638044"/>
                <a:ext cx="4469364" cy="34156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4000" dirty="0">
                    <a:solidFill>
                      <a:schemeClr val="bg1"/>
                    </a:solidFill>
                  </a:rPr>
                  <a:t>, </a:t>
                </a:r>
                <a:r>
                  <a:rPr lang="ru-RU" sz="4000" dirty="0">
                    <a:solidFill>
                      <a:schemeClr val="bg1"/>
                    </a:solidFill>
                  </a:rPr>
                  <a:t>где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ru-RU" sz="4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4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4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u-RU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AB916-AE46-4D84-8741-9EE8195D3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14" y="2638044"/>
                <a:ext cx="4469364" cy="3415622"/>
              </a:xfrm>
              <a:blipFill>
                <a:blip r:embed="rId2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61E7F-BBDD-40DE-96C6-83FA2914F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864009"/>
            <a:ext cx="6250769" cy="296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0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3CDDC-31D3-49F2-B2D9-D2E2CC5B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Нейрон смещения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1DAFF-11E0-43DC-8667-4C2033801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119955"/>
            <a:ext cx="6553545" cy="462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4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57080-EE76-4628-B10F-7A4704B2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Для чего нужен нейрон смещения</a:t>
            </a:r>
            <a:r>
              <a:rPr lang="en-US" sz="2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941347F1-5BC7-4146-A147-A702EF53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Нейрон смещения нужен для того, чтобы иметь возможность получать выходной результат, путем сдвига графика функции активации вправо или влево.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Пример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Нейроны смещения помогают в том случае, когда все входные нейроны получают на вход 0 и независимо от того какие у них веса, они все передадут на следующий слой 0, но не в случае присутствия нейрона смещения.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99F9095-55D7-4B8A-BD9E-B23EEA1A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4" y="2638044"/>
            <a:ext cx="6250769" cy="337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9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01346-16E9-485F-9611-E005D497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Виды нейронных сетей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FD40BF3-D44B-4198-B353-A767B7766B1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79" y="492573"/>
            <a:ext cx="392543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32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C8E7D-8274-43B9-8FDA-7BD55F85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Сеть прямого распространения 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601B9F-B9FA-4748-9ED0-6F22C99F2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12" y="2509911"/>
            <a:ext cx="841607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C3FBA-5086-43FD-9BDC-C76C2B0A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 dirty="0"/>
              <a:t>Где используется сети прямого распространения</a:t>
            </a:r>
            <a:r>
              <a:rPr lang="en-US" sz="4000" dirty="0"/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7E07-A2FC-4726-8EED-AF2598774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Сеть такого типа обычно очень хорошо справляется с задачами, где:</a:t>
            </a:r>
            <a:br>
              <a:rPr lang="ru-RU" sz="2000" dirty="0"/>
            </a:b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ответ действительно зависит только от того, что мы даем на вход сети, и никак не зависит от истории входов (т.е. это не динамический процесс).</a:t>
            </a:r>
          </a:p>
          <a:p>
            <a:pPr marL="342900" indent="-342900">
              <a:buAutoNum type="arabicPeriod"/>
            </a:pPr>
            <a:r>
              <a:rPr lang="ru-RU" sz="2000" dirty="0"/>
              <a:t>в наличии есть достаточно большая обучающая выборка                                              </a:t>
            </a:r>
          </a:p>
          <a:p>
            <a:pPr marL="0" indent="0">
              <a:buNone/>
            </a:pPr>
            <a:r>
              <a:rPr lang="ru-RU" sz="2000" dirty="0"/>
              <a:t>Сильные стороны</a:t>
            </a:r>
            <a:r>
              <a:rPr lang="en-US" sz="2000" dirty="0"/>
              <a:t>:</a:t>
            </a:r>
            <a:r>
              <a:rPr lang="ru-RU" sz="2000" dirty="0"/>
              <a:t> 1) изучена со всех сторон</a:t>
            </a:r>
          </a:p>
          <a:p>
            <a:pPr marL="0" indent="0">
              <a:buNone/>
            </a:pPr>
            <a:r>
              <a:rPr lang="ru-RU" sz="2000" dirty="0"/>
              <a:t>                                    2) хорошо работает на своих задачах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Слабые стороны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en-US" sz="2000" dirty="0"/>
              <a:t>1)</a:t>
            </a:r>
            <a:r>
              <a:rPr lang="ru-RU" sz="2000" dirty="0"/>
              <a:t>неумение работать с динамическими процессами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       2)</a:t>
            </a:r>
            <a:r>
              <a:rPr lang="ru-RU" sz="2000" dirty="0"/>
              <a:t>необходимость большой обучающей выборки.</a:t>
            </a:r>
            <a:br>
              <a:rPr lang="ru-RU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8067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C8E7D-8274-43B9-8FDA-7BD55F85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>
                <a:solidFill>
                  <a:srgbClr val="FFFFFF"/>
                </a:solidFill>
              </a:rPr>
              <a:t>Рекуррентные нейронные сети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911B385-48C7-4E66-BFF6-455EBE3F8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07" y="2724538"/>
            <a:ext cx="10273005" cy="36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539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Нейронные сети.Введение</vt:lpstr>
      <vt:lpstr>Общая структура</vt:lpstr>
      <vt:lpstr>Модель нейрона</vt:lpstr>
      <vt:lpstr>Нейрон смещения</vt:lpstr>
      <vt:lpstr>Для чего нужен нейрон смещения?</vt:lpstr>
      <vt:lpstr>Виды нейронных сетей</vt:lpstr>
      <vt:lpstr>Сеть прямого распространения </vt:lpstr>
      <vt:lpstr>Где используется сети прямого распространения?</vt:lpstr>
      <vt:lpstr>Рекуррентные нейронные сети</vt:lpstr>
      <vt:lpstr>Где используются рекуррентные нейронные сети?</vt:lpstr>
      <vt:lpstr>Как работает нейронная сеть? </vt:lpstr>
      <vt:lpstr>Виды обучения</vt:lpstr>
      <vt:lpstr>Общие принципы обучения</vt:lpstr>
      <vt:lpstr>Процесс обучения</vt:lpstr>
      <vt:lpstr>Как минимизировать нелинейную функцию от нескольких аргументов</vt:lpstr>
      <vt:lpstr>Режимы реализации алгоритмов обучения</vt:lpstr>
      <vt:lpstr>Алгоритмы обучения нейронных сетей </vt:lpstr>
      <vt:lpstr>Гиперпараметры</vt:lpstr>
      <vt:lpstr>Полезные ссылки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Нейронные сети.Введение</dc:title>
  <dc:creator>Nikita Polozok</dc:creator>
  <cp:lastModifiedBy>Nikita Polozok</cp:lastModifiedBy>
  <cp:revision>4</cp:revision>
  <dcterms:created xsi:type="dcterms:W3CDTF">2018-12-27T09:00:59Z</dcterms:created>
  <dcterms:modified xsi:type="dcterms:W3CDTF">2018-12-27T09:37:56Z</dcterms:modified>
</cp:coreProperties>
</file>