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76" r:id="rId13"/>
    <p:sldId id="268" r:id="rId14"/>
    <p:sldId id="273" r:id="rId15"/>
    <p:sldId id="267" r:id="rId16"/>
    <p:sldId id="281" r:id="rId17"/>
    <p:sldId id="283" r:id="rId18"/>
    <p:sldId id="269" r:id="rId19"/>
    <p:sldId id="280" r:id="rId20"/>
    <p:sldId id="282" r:id="rId21"/>
    <p:sldId id="285" r:id="rId22"/>
    <p:sldId id="284" r:id="rId23"/>
    <p:sldId id="271" r:id="rId24"/>
    <p:sldId id="278" r:id="rId25"/>
    <p:sldId id="277" r:id="rId26"/>
    <p:sldId id="272" r:id="rId27"/>
    <p:sldId id="27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analysis-applications/home/info" TargetMode="External"/><Relationship Id="rId7" Type="http://schemas.openxmlformats.org/officeDocument/2006/relationships/hyperlink" Target="https://mlcourse.ai/" TargetMode="External"/><Relationship Id="rId2" Type="http://schemas.openxmlformats.org/officeDocument/2006/relationships/hyperlink" Target="https://www.coursera.org/learn/ekonometrika/home/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company/ods/blog/327242/" TargetMode="External"/><Relationship Id="rId5" Type="http://schemas.openxmlformats.org/officeDocument/2006/relationships/hyperlink" Target="https://www.youtube.com/watch?v=nQjul-5_0_M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Правдоподобие</a:t>
            </a:r>
            <a:r>
              <a:rPr lang="en-US" dirty="0"/>
              <a:t>.</a:t>
            </a:r>
            <a:r>
              <a:rPr lang="ru-RU" dirty="0"/>
              <a:t>Непрерывный случай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-набор наблюдений</a:t>
                </a:r>
                <a:r>
                  <a:rPr lang="en-US" dirty="0"/>
                  <a:t>,</a:t>
                </a:r>
                <a:r>
                  <a:rPr lang="ru-RU" dirty="0"/>
                  <a:t> 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Принято максимизировать не саму функцию плотности</a:t>
                </a:r>
                <a:r>
                  <a:rPr lang="en-US" dirty="0"/>
                  <a:t>, </a:t>
                </a:r>
                <a:r>
                  <a:rPr lang="ru-RU" dirty="0"/>
                  <a:t>а ее логарифмированную версию</a:t>
                </a:r>
                <a:r>
                  <a:rPr lang="en-US" dirty="0"/>
                  <a:t>.(</a:t>
                </a:r>
                <a:r>
                  <a:rPr lang="ru-RU" dirty="0"/>
                  <a:t>Это связано с тем</a:t>
                </a:r>
                <a:r>
                  <a:rPr lang="en-US" dirty="0"/>
                  <a:t>, </a:t>
                </a:r>
                <a:r>
                  <a:rPr lang="ru-RU" dirty="0"/>
                  <a:t>что максимизировать сумму легче</a:t>
                </a:r>
                <a:r>
                  <a:rPr lang="en-US" dirty="0"/>
                  <a:t>,</a:t>
                </a:r>
                <a:r>
                  <a:rPr lang="ru-RU" dirty="0"/>
                  <a:t> чем произведение)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Стационарность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Временной ряд называется (слабо)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 для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(ширина окна)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(т</a:t>
                </a:r>
                <a:r>
                  <a:rPr lang="en-US" dirty="0"/>
                  <a:t>.</a:t>
                </a:r>
                <a:r>
                  <a:rPr lang="ru-RU" dirty="0"/>
                  <a:t>е его свойства не зависят от времени)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Временной ряд будет (строго)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</a:t>
                </a:r>
                <a:r>
                  <a:rPr lang="en-US" dirty="0"/>
                  <a:t>:                       </a:t>
                </a:r>
                <a:r>
                  <a:rPr lang="ru-RU" dirty="0"/>
                  <a:t>             </a:t>
                </a:r>
                <a:r>
                  <a:rPr lang="en-US" dirty="0"/>
                  <a:t>                 </a:t>
                </a:r>
                <a:r>
                  <a:rPr lang="ru-RU" dirty="0"/>
                  <a:t>                           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 (</a:t>
                </a:r>
                <a:r>
                  <a:rPr lang="ru-RU" dirty="0"/>
                  <a:t>ряд не имеет тенденции расти или убывать</a:t>
                </a:r>
                <a:r>
                  <a:rPr lang="en-US" dirty="0"/>
                  <a:t>, </a:t>
                </a:r>
                <a:r>
                  <a:rPr lang="ru-RU" dirty="0"/>
                  <a:t>в среднем остается на </a:t>
                </a:r>
              </a:p>
              <a:p>
                <a:pPr marL="0" indent="0">
                  <a:buNone/>
                </a:pPr>
                <a:r>
                  <a:rPr lang="ru-RU" dirty="0"/>
                  <a:t>одном уровне)</a:t>
                </a:r>
              </a:p>
              <a:p>
                <a:pPr marL="0" indent="0">
                  <a:buNone/>
                </a:pPr>
                <a:r>
                  <a:rPr lang="ru-RU" dirty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колебания ряда во времени в среднем остаются на одном уровне </a:t>
                </a:r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сила линейной связи между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значениями временного ряда остается неизменной)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Тренд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нестационарность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Периодичноть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нестационарность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  <a:blipFill>
                <a:blip r:embed="rId2"/>
                <a:stretch>
                  <a:fillRect l="-6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C2C-39F1-40DD-A3DB-2E604F6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Дифференцирование ряда-переход к попарным разностям соседних значений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Дифференцирование используется для того</a:t>
                </a:r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Убрать тренд и стабилизировать среднее значение ряда</a:t>
                </a:r>
              </a:p>
              <a:p>
                <a:pPr marL="0" indent="0">
                  <a:buNone/>
                </a:pPr>
                <a:r>
                  <a:rPr lang="ru-RU" dirty="0"/>
                  <a:t>2) Убрать сезонность </a:t>
                </a:r>
              </a:p>
              <a:p>
                <a:pPr marL="0" indent="0">
                  <a:buNone/>
                </a:pPr>
                <a:r>
                  <a:rPr lang="ru-RU" dirty="0"/>
                  <a:t>Дифференцируя появляется возможность перейти от нестационарного временного ряда к стационарному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Также возможно применение сезонного дифференцирования-т</a:t>
                </a:r>
                <a:r>
                  <a:rPr lang="en-US" dirty="0"/>
                  <a:t>.</a:t>
                </a:r>
                <a:r>
                  <a:rPr lang="ru-RU" dirty="0"/>
                  <a:t>е перехода к попарным разностям значений в соседних сезонах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  <a:blipFill>
                <a:blip r:embed="rId2"/>
                <a:stretch>
                  <a:fillRect l="-1000" t="-2461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155-9BD6-472F-970C-4D76C4C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Проверка на стационарность</a:t>
            </a:r>
            <a:r>
              <a:rPr lang="en-US" dirty="0"/>
              <a:t>.</a:t>
            </a:r>
            <a:r>
              <a:rPr lang="ru-RU" dirty="0"/>
              <a:t>Тест Дики-</a:t>
            </a:r>
            <a:r>
              <a:rPr lang="ru-RU" dirty="0" err="1"/>
              <a:t>Фуллера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2901-F758-48DC-A5E9-B2C40A79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8CC-C48F-46B4-AE43-A14127E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7506"/>
          </a:xfrm>
        </p:spPr>
        <p:txBody>
          <a:bodyPr/>
          <a:lstStyle/>
          <a:p>
            <a:pPr algn="ctr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)X(P,D,Q)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Где </a:t>
                </a:r>
                <a:r>
                  <a:rPr lang="en-US" dirty="0">
                    <a:latin typeface="Cambria Math" panose="02040503050406030204" pitchFamily="18" charset="0"/>
                  </a:rPr>
                  <a:t>S –</a:t>
                </a:r>
                <a:r>
                  <a:rPr lang="ru-RU" dirty="0">
                    <a:latin typeface="Cambria Math" panose="02040503050406030204" pitchFamily="18" charset="0"/>
                  </a:rPr>
                  <a:t>период временного ряда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d-</a:t>
                </a:r>
                <a:r>
                  <a:rPr lang="ru-RU" dirty="0">
                    <a:latin typeface="Cambria Math" panose="02040503050406030204" pitchFamily="18" charset="0"/>
                  </a:rPr>
                  <a:t>обычное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</a:t>
                </a:r>
                <a:r>
                  <a:rPr lang="en-US" dirty="0">
                    <a:latin typeface="Cambria Math" panose="02040503050406030204" pitchFamily="18" charset="0"/>
                  </a:rPr>
                  <a:t>D-</a:t>
                </a:r>
                <a:r>
                  <a:rPr lang="ru-RU" dirty="0">
                    <a:latin typeface="Cambria Math" panose="02040503050406030204" pitchFamily="18" charset="0"/>
                  </a:rPr>
                  <a:t>сезонное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43A-00BB-4222-A200-57014A4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051"/>
          </a:xfrm>
        </p:spPr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Подбор параметров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сравнения моделей с разными </a:t>
                </a:r>
                <a:r>
                  <a:rPr lang="en-US" dirty="0" err="1"/>
                  <a:t>q,Q,p,P</a:t>
                </a:r>
                <a:r>
                  <a:rPr lang="en-US" dirty="0"/>
                  <a:t> </a:t>
                </a:r>
                <a:r>
                  <a:rPr lang="ru-RU" dirty="0"/>
                  <a:t>можно использовать критерий </a:t>
                </a:r>
                <a:r>
                  <a:rPr lang="ru-RU" dirty="0" err="1"/>
                  <a:t>Акаике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i="0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где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число параметров модели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L-</a:t>
                </a:r>
                <a:r>
                  <a:rPr lang="ru-RU" dirty="0"/>
                  <a:t>максимизированное значение функции правдоподобия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Начальное приближение можно выбрать при помощи </a:t>
                </a:r>
                <a:r>
                  <a:rPr lang="en-US" dirty="0"/>
                  <a:t>ACF </a:t>
                </a:r>
                <a:r>
                  <a:rPr lang="ru-RU" dirty="0"/>
                  <a:t>и </a:t>
                </a:r>
                <a:r>
                  <a:rPr lang="en-US" dirty="0"/>
                  <a:t>PACF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 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несезонного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несезонного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  <a:blipFill>
                <a:blip r:embed="rId2"/>
                <a:stretch>
                  <a:fillRect l="-1000" t="-1870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Автокорреляция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244"/>
            <a:ext cx="12192000" cy="53737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2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8B9-8A0B-47C6-B54C-305F8C72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Corr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DC1B5-C105-4DB7-98C3-2395C015F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TSS=RSS+ESS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=ESS/TSS,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[0;1]  </a:t>
                </a:r>
                <a:r>
                  <a:rPr lang="ru-RU" dirty="0" smtClean="0"/>
                  <a:t>чем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ближе к 1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тем </a:t>
                </a:r>
                <a:r>
                  <a:rPr lang="en-US" dirty="0" smtClean="0"/>
                  <a:t>RSS </a:t>
                </a:r>
                <a:r>
                  <a:rPr lang="ru-RU" dirty="0" smtClean="0"/>
                  <a:t>меньше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scorr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DC1B5-C105-4DB7-98C3-2395C015F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5CC-742C-4C39-8DE3-40355EC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6921"/>
          </a:xfrm>
        </p:spPr>
        <p:txBody>
          <a:bodyPr/>
          <a:lstStyle/>
          <a:p>
            <a:pPr algn="ctr"/>
            <a:r>
              <a:rPr lang="en-US" dirty="0"/>
              <a:t>ACF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7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700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70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7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7000" dirty="0"/>
                  <a:t> (авто)-корреляционная функция процесса (</a:t>
                </a:r>
                <a:r>
                  <a:rPr lang="en-US" sz="7000" dirty="0"/>
                  <a:t>ACF)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7000" dirty="0"/>
                  <a:t> показывает на сколько в среднем изменится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7000" dirty="0"/>
                  <a:t> при росте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7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/>
                  <a:t> </a:t>
                </a:r>
                <a:r>
                  <a:rPr lang="ru-RU" sz="7000" dirty="0"/>
                  <a:t>на единицу</a:t>
                </a:r>
                <a:endParaRPr lang="en-US" sz="7000" dirty="0"/>
              </a:p>
              <a:p>
                <a:pPr marL="0" indent="0">
                  <a:buNone/>
                </a:pPr>
                <a:endParaRPr lang="ru-RU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5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59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59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ru-RU" sz="5900" dirty="0"/>
                  <a:t>  </a:t>
                </a:r>
                <a:r>
                  <a:rPr lang="ru-RU" sz="7000" dirty="0"/>
                  <a:t>Выборочная автокорреляция</a:t>
                </a:r>
                <a:r>
                  <a:rPr lang="en-US" sz="7000" dirty="0"/>
                  <a:t>                               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9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5900" dirty="0"/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59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5900" i="0" dirty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ru-RU" sz="5900" dirty="0"/>
              </a:p>
              <a:p>
                <a:pPr marL="0" indent="0">
                  <a:buNone/>
                </a:pPr>
                <a:endParaRPr lang="ru-RU" sz="5900" dirty="0"/>
              </a:p>
              <a:p>
                <a:pPr marL="0" indent="0">
                  <a:buNone/>
                </a:pPr>
                <a:r>
                  <a:rPr lang="en-US" sz="5900" dirty="0"/>
                  <a:t>k-</a:t>
                </a:r>
                <a:r>
                  <a:rPr lang="ru-RU" sz="7000" dirty="0"/>
                  <a:t>лаг автокорреляции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6000" b="1" dirty="0"/>
                  <a:t>ACF </a:t>
                </a:r>
                <a:r>
                  <a:rPr lang="ru-RU" sz="6000" b="1" dirty="0"/>
                  <a:t>показывает совокупный эффект</a:t>
                </a:r>
                <a:endParaRPr lang="en-US" sz="6000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  <a:blipFill>
                <a:blip r:embed="rId2"/>
                <a:stretch>
                  <a:fillRect l="-750" t="-2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/>
              <a:t>                                           </a:t>
            </a:r>
            <a:r>
              <a:rPr lang="en-US" dirty="0"/>
              <a:t>PACF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9688"/>
            <a:ext cx="12192000" cy="57183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ACF </a:t>
            </a:r>
            <a:r>
              <a:rPr lang="ru-RU" b="1" dirty="0"/>
              <a:t>показывает прямой эффект</a:t>
            </a:r>
            <a:endParaRPr lang="en-US" b="1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8DE-988D-45D5-8FF2-81DADB42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60CD6-BA67-4D59-9DEE-56F761C9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6" y="1690688"/>
            <a:ext cx="9955014" cy="3658111"/>
          </a:xfrm>
        </p:spPr>
      </p:pic>
    </p:spTree>
    <p:extLst>
      <p:ext uri="{BB962C8B-B14F-4D97-AF65-F5344CB8AC3E}">
        <p14:creationId xmlns:p14="http://schemas.microsoft.com/office/powerpoint/2010/main" val="11426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Критерий </a:t>
            </a:r>
            <a:r>
              <a:rPr lang="ru-RU" dirty="0" err="1" smtClean="0"/>
              <a:t>Акаике</a:t>
            </a:r>
            <a:r>
              <a:rPr lang="ru-RU" dirty="0" smtClean="0"/>
              <a:t> (</a:t>
            </a:r>
            <a:r>
              <a:rPr lang="en-US" dirty="0" smtClean="0"/>
              <a:t>AIC)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84918"/>
            <a:ext cx="12192000" cy="547308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Процесс прогнозирования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5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FDF-EE17-4450-814F-09D24F1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3</a:t>
            </a:r>
            <a:r>
              <a:rPr lang="en-US" dirty="0"/>
              <a:t>.</a:t>
            </a:r>
            <a:r>
              <a:rPr lang="ru-RU" dirty="0"/>
              <a:t>План работы с моделями класса </a:t>
            </a:r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B2E-A9C0-45AE-B438-11FC697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964"/>
            <a:ext cx="12192000" cy="546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4E9-E298-4402-B400-2FF584D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2048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5CE2-6D92-4EC0-BF83-D30FF2A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050"/>
            <a:ext cx="12192000" cy="5635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1)</a:t>
            </a:r>
            <a:r>
              <a:rPr lang="ru-RU" dirty="0"/>
              <a:t>Посмотреть на ряд (сезонность, тренд, выбросы)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2)</a:t>
            </a:r>
            <a:r>
              <a:rPr lang="ru-RU" dirty="0"/>
              <a:t>При необходимости можно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Обрезать ряд</a:t>
            </a:r>
            <a:endParaRPr lang="en-US" dirty="0"/>
          </a:p>
          <a:p>
            <a:pPr lvl="0"/>
            <a:r>
              <a:rPr lang="ru-RU" dirty="0"/>
              <a:t>Стабилизировать дисперсию (метод Бокса-Кокса) </a:t>
            </a:r>
            <a:endParaRPr lang="en-US" dirty="0"/>
          </a:p>
          <a:p>
            <a:pPr lvl="0"/>
            <a:r>
              <a:rPr lang="ru-RU" dirty="0"/>
              <a:t>Проверить ряд на стационарность (критерий Дики-</a:t>
            </a:r>
            <a:r>
              <a:rPr lang="ru-RU" dirty="0" err="1"/>
              <a:t>Фуллера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3)</a:t>
            </a:r>
            <a:r>
              <a:rPr lang="ru-RU" dirty="0"/>
              <a:t>С помощью </a:t>
            </a:r>
            <a:r>
              <a:rPr lang="en-US" dirty="0"/>
              <a:t>ACF</a:t>
            </a:r>
            <a:r>
              <a:rPr lang="ru-RU" dirty="0"/>
              <a:t> подбираем начальные параметры 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4)</a:t>
            </a:r>
            <a:r>
              <a:rPr lang="ru-RU" dirty="0"/>
              <a:t>С помощью </a:t>
            </a:r>
            <a:r>
              <a:rPr lang="en-US" dirty="0"/>
              <a:t>PACF</a:t>
            </a:r>
            <a:r>
              <a:rPr lang="ru-RU" dirty="0"/>
              <a:t> подбираем начальные параметры для 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5)</a:t>
            </a:r>
            <a:r>
              <a:rPr lang="ru-RU" dirty="0"/>
              <a:t>Используя перебор и критерий </a:t>
            </a:r>
            <a:r>
              <a:rPr lang="en-US" dirty="0"/>
              <a:t>AIC</a:t>
            </a:r>
            <a:r>
              <a:rPr lang="ru-RU" dirty="0"/>
              <a:t> находим необходимые параметры для модели класса </a:t>
            </a:r>
            <a:r>
              <a:rPr lang="en-US" dirty="0"/>
              <a:t>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AF8-B12A-4D82-8B50-0A2BF2B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84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DD2A-5416-4235-BA94-73A76E17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850"/>
            <a:ext cx="12192000" cy="604614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6)</a:t>
            </a:r>
            <a:r>
              <a:rPr lang="ru-RU" dirty="0"/>
              <a:t>Анализ остатков (разность между фактом и прогнозом)</a:t>
            </a:r>
            <a:endParaRPr lang="en-US" dirty="0"/>
          </a:p>
          <a:p>
            <a:pPr lvl="0"/>
            <a:r>
              <a:rPr lang="ru-RU" dirty="0" err="1"/>
              <a:t>Несмещенность</a:t>
            </a:r>
            <a:r>
              <a:rPr lang="ru-RU" dirty="0"/>
              <a:t>: Остатки должны быть в среднем равны 0, можно проверить при помощи критериев (Стьюдента, </a:t>
            </a:r>
            <a:r>
              <a:rPr lang="ru-RU" dirty="0" err="1"/>
              <a:t>Уилкоксона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/>
              <a:t>Стационарность: Зависимость остатков от времени, можно проверить с помощью критерия Дики-</a:t>
            </a:r>
            <a:r>
              <a:rPr lang="ru-RU" dirty="0" err="1"/>
              <a:t>Фуллера</a:t>
            </a:r>
            <a:endParaRPr lang="en-US" dirty="0"/>
          </a:p>
          <a:p>
            <a:pPr lvl="0"/>
            <a:r>
              <a:rPr lang="ru-RU" dirty="0" err="1"/>
              <a:t>Неавтокоррелированность</a:t>
            </a:r>
            <a:r>
              <a:rPr lang="ru-RU" dirty="0"/>
              <a:t>: отсутствие неучтенной зависимости от предыдущих наблюдений, можно проверить при помощи </a:t>
            </a:r>
            <a:r>
              <a:rPr lang="ru-RU" dirty="0" err="1"/>
              <a:t>коррелограммы</a:t>
            </a:r>
            <a:r>
              <a:rPr lang="ru-RU" dirty="0"/>
              <a:t> или критерия </a:t>
            </a:r>
            <a:r>
              <a:rPr lang="ru-RU" dirty="0" err="1"/>
              <a:t>Льюина</a:t>
            </a:r>
            <a:r>
              <a:rPr lang="ru-RU" dirty="0"/>
              <a:t>-Бокса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96D-268B-495B-812C-4C5BDB5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regARIMA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regSARIMA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работает с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1)Вложенной сезонностью (н-р 24</a:t>
                </a:r>
                <a:r>
                  <a:rPr lang="en-US" dirty="0"/>
                  <a:t>, 24*7, 24*7*365)</a:t>
                </a:r>
              </a:p>
              <a:p>
                <a:pPr marL="0" indent="0">
                  <a:buNone/>
                </a:pPr>
                <a:r>
                  <a:rPr lang="ru-RU" dirty="0"/>
                  <a:t>2)Нецелыми периодами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3BC-ACDD-41EE-9DF0-08C5B0D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8242"/>
          </a:xfrm>
        </p:spPr>
        <p:txBody>
          <a:bodyPr/>
          <a:lstStyle/>
          <a:p>
            <a:pPr algn="ctr"/>
            <a:r>
              <a:rPr lang="ru-RU" dirty="0"/>
              <a:t>Регрессионные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842-3883-4F75-9D7E-30DB127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8243"/>
            <a:ext cx="12192000" cy="53197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гармоники по длинным периодам сезонности; </a:t>
            </a:r>
          </a:p>
          <a:p>
            <a:pPr marL="0" indent="0">
              <a:buNone/>
            </a:pPr>
            <a:r>
              <a:rPr lang="ru-RU" dirty="0"/>
              <a:t>• для коротких периодов сезонности можно использовать индикаторы (например, дни недели можно явно задать как индикатор понедельника, индикатор вторника, и т. д.) и в явном виде подставить их в регрессионную ARIMA; </a:t>
            </a:r>
          </a:p>
          <a:p>
            <a:pPr marL="0" indent="0">
              <a:buNone/>
            </a:pPr>
            <a:r>
              <a:rPr lang="ru-RU" dirty="0"/>
              <a:t>• индикаторы праздников; </a:t>
            </a:r>
          </a:p>
          <a:p>
            <a:pPr marL="0" indent="0">
              <a:buNone/>
            </a:pPr>
            <a:r>
              <a:rPr lang="ru-RU" dirty="0"/>
              <a:t>• полезными часто оказываются индикаторы пред- и постпраздничных дней;</a:t>
            </a:r>
          </a:p>
          <a:p>
            <a:pPr marL="0" indent="0">
              <a:buNone/>
            </a:pPr>
            <a:r>
              <a:rPr lang="ru-RU" dirty="0"/>
              <a:t>• тренды (линейный, квадратичный и т. д.); </a:t>
            </a:r>
          </a:p>
          <a:p>
            <a:pPr marL="0" indent="0">
              <a:buNone/>
            </a:pPr>
            <a:r>
              <a:rPr lang="ru-RU" dirty="0"/>
              <a:t>• скользящие средние ряда за предыдущие периоды (например, в каждой точке вычисляется среднее за прошлый месяц или прошлую неделю, и такой признак подставляется в регрессионную ARIMA).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6C8E-F9FA-405A-B808-9CCF14B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D14-15E1-481A-9E80-29F0D7A2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https://www.coursera.org/learn/ekonometrika/home/info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https://www.coursera.org/learn/data-analysis-applications/home/info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https://machinelearningmastery.com/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https://www.youtube.com/watch?v=nQjul-5_0_M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hlinkClick r:id="rId6"/>
              </a:rPr>
              <a:t>https://habr.com/company/ods/blog/327242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5)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https://mlcourse.ai</a:t>
            </a:r>
            <a:r>
              <a:rPr lang="en-US" dirty="0" smtClean="0">
                <a:hlinkClick r:id="rId7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максимального правдоподобия (</a:t>
            </a:r>
            <a:r>
              <a:rPr lang="en-US" dirty="0"/>
              <a:t>m</a:t>
            </a:r>
            <a:r>
              <a:rPr lang="en-US" i="1" dirty="0"/>
              <a:t>aximum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/>
              <a:t>e</a:t>
            </a:r>
            <a:r>
              <a:rPr lang="en-US" i="1" dirty="0"/>
              <a:t>stimation</a:t>
            </a:r>
            <a:r>
              <a:rPr lang="ru-RU" i="1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Принцип максимального правдоподобия заключается в том </a:t>
                </a:r>
                <a:r>
                  <a:rPr lang="en-US" dirty="0"/>
                  <a:t>,</a:t>
                </a:r>
                <a:r>
                  <a:rPr lang="ru-RU" dirty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1)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 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457</Words>
  <Application>Microsoft Office PowerPoint</Application>
  <PresentationFormat>Широкоэкранный</PresentationFormat>
  <Paragraphs>165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Презентация PowerPoint</vt:lpstr>
      <vt:lpstr>Правдоподобие.Непрерывный случай</vt:lpstr>
      <vt:lpstr>Стационарность</vt:lpstr>
      <vt:lpstr>Дифференцирование</vt:lpstr>
      <vt:lpstr>Проверка на стационарность.Тест Дики-Фуллера </vt:lpstr>
      <vt:lpstr>ARIMA(p,d,q) и SARIMA(p,d,q)X(P,D,Q)</vt:lpstr>
      <vt:lpstr>3.Подбор параметров</vt:lpstr>
      <vt:lpstr>Автокорреляция</vt:lpstr>
      <vt:lpstr>Corr</vt:lpstr>
      <vt:lpstr>ACF </vt:lpstr>
      <vt:lpstr>                                           PACF</vt:lpstr>
      <vt:lpstr>Презентация PowerPoint</vt:lpstr>
      <vt:lpstr>Критерий Акаике (AIC)</vt:lpstr>
      <vt:lpstr>Процесс прогнозирования</vt:lpstr>
      <vt:lpstr>Часть 3.План работы с моделями класса ARIMA</vt:lpstr>
      <vt:lpstr>План</vt:lpstr>
      <vt:lpstr>Презентация PowerPoint</vt:lpstr>
      <vt:lpstr>regARIMA и regSARIMA</vt:lpstr>
      <vt:lpstr>Регрессионные признаки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Полозок Никита</cp:lastModifiedBy>
  <cp:revision>75</cp:revision>
  <dcterms:created xsi:type="dcterms:W3CDTF">2018-10-30T13:20:08Z</dcterms:created>
  <dcterms:modified xsi:type="dcterms:W3CDTF">2018-11-07T22:13:05Z</dcterms:modified>
</cp:coreProperties>
</file>