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0" r:id="rId4"/>
    <p:sldId id="261" r:id="rId5"/>
    <p:sldId id="262" r:id="rId6"/>
    <p:sldId id="263" r:id="rId7"/>
    <p:sldId id="257" r:id="rId8"/>
    <p:sldId id="269" r:id="rId9"/>
    <p:sldId id="271" r:id="rId10"/>
    <p:sldId id="264" r:id="rId11"/>
    <p:sldId id="272" r:id="rId12"/>
    <p:sldId id="279" r:id="rId13"/>
    <p:sldId id="277" r:id="rId14"/>
    <p:sldId id="281" r:id="rId15"/>
    <p:sldId id="275" r:id="rId16"/>
    <p:sldId id="282" r:id="rId17"/>
    <p:sldId id="265" r:id="rId18"/>
    <p:sldId id="283" r:id="rId19"/>
    <p:sldId id="284" r:id="rId20"/>
    <p:sldId id="285" r:id="rId21"/>
    <p:sldId id="286" r:id="rId22"/>
    <p:sldId id="289" r:id="rId23"/>
    <p:sldId id="290" r:id="rId24"/>
    <p:sldId id="291" r:id="rId25"/>
    <p:sldId id="292" r:id="rId26"/>
    <p:sldId id="293" r:id="rId27"/>
    <p:sldId id="287" r:id="rId28"/>
    <p:sldId id="294" r:id="rId29"/>
    <p:sldId id="288" r:id="rId30"/>
    <p:sldId id="274" r:id="rId31"/>
    <p:sldId id="26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 showGuides="1">
      <p:cViewPr>
        <p:scale>
          <a:sx n="117" d="100"/>
          <a:sy n="117" d="100"/>
        </p:scale>
        <p:origin x="978" y="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7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6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3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5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957F-CEF1-4B61-B996-30AAB770A98A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2436-3358-45CC-B825-29EE79D6C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ods/blog/322534/" TargetMode="External"/><Relationship Id="rId2" Type="http://schemas.openxmlformats.org/officeDocument/2006/relationships/hyperlink" Target="https://habr.com/company/ods/blog/32724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Регрессии и Деревья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Алгоритм случайного леса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95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Как построить дерево</a:t>
            </a:r>
            <a:r>
              <a:rPr lang="en-US" dirty="0"/>
              <a:t>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1) Из имеющихся </a:t>
                </a:r>
                <a:r>
                  <a:rPr lang="en-US" dirty="0"/>
                  <a:t>K </a:t>
                </a:r>
                <a:r>
                  <a:rPr lang="ru-RU" dirty="0"/>
                  <a:t>объясняющих переменных случайно отбираем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dirty="0"/>
                  <a:t> переменных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2)Из отобранных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переменных выберем ту</a:t>
                </a:r>
                <a:r>
                  <a:rPr lang="en-US" dirty="0"/>
                  <a:t>,</a:t>
                </a:r>
                <a:r>
                  <a:rPr lang="ru-RU" dirty="0"/>
                  <a:t> которая дает наилучшее деление ветви дерева на две </a:t>
                </a:r>
                <a:r>
                  <a:rPr lang="ru-RU" dirty="0" err="1"/>
                  <a:t>подветви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3)Повторяем до тех пор</a:t>
                </a:r>
                <a:r>
                  <a:rPr lang="en-US" dirty="0"/>
                  <a:t>, </a:t>
                </a:r>
                <a:r>
                  <a:rPr lang="ru-RU" dirty="0"/>
                  <a:t>пока в каждом терминальном узле остается больше </a:t>
                </a:r>
                <a:r>
                  <a:rPr lang="en-US" dirty="0" err="1"/>
                  <a:t>nodezize</a:t>
                </a:r>
                <a:r>
                  <a:rPr lang="en-US" dirty="0"/>
                  <a:t>=5 </a:t>
                </a:r>
                <a:r>
                  <a:rPr lang="ru-RU" dirty="0"/>
                  <a:t>наблюдений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21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19D1-F72C-47DC-9D6C-F634CF08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Прогноз случайного леса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BFEF8-F300-4F98-8086-87B50DBEB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</p:spPr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ru-RU" dirty="0"/>
                  <a:t>Случайным образом отбираем (с повторениями) </a:t>
                </a:r>
                <a:r>
                  <a:rPr lang="en-US" dirty="0"/>
                  <a:t>n </a:t>
                </a:r>
                <a:r>
                  <a:rPr lang="ru-RU" dirty="0"/>
                  <a:t>из исходных </a:t>
                </a:r>
                <a:r>
                  <a:rPr lang="en-US" dirty="0"/>
                  <a:t>n </a:t>
                </a:r>
                <a:r>
                  <a:rPr lang="ru-RU" dirty="0"/>
                  <a:t>наблюдений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Строим дерево по случайной выборке 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Повторяем до получения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tree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деревьев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Каждое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tree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ru-RU" dirty="0"/>
                  <a:t> деревьев даст свой прогноз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:pPr marL="514350" indent="-514350">
                  <a:buAutoNum type="arabicParenR"/>
                </a:pPr>
                <a:r>
                  <a:rPr lang="ru-RU" dirty="0"/>
                  <a:t>Финальный прогноз будет равен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BFEF8-F300-4F98-8086-87B50DBEB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  <a:blipFill>
                <a:blip r:embed="rId2"/>
                <a:stretch>
                  <a:fillRect l="-1050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54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B061-CE95-43BD-B95A-94A7BD06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Наилучшее деление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B865-89DE-4982-ABA1-34694FF3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2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5110-EEF7-4ADF-9790-34852D17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1D4B-1DB0-4735-87A1-D94B90D1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2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8477-7F87-4A42-A852-AC0D85D1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Итоги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4D51-06F3-4065-8529-A4523932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4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BCD1-36DA-4BBA-9416-9143C368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Оценка качества моделей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F9C9-B520-47BF-961D-213E09A2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0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Cross-Validation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62076"/>
            <a:ext cx="12192000" cy="54959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начинаем обучать модель на небольшом отрезке временного ряда, от начала до некоторого </a:t>
            </a:r>
            <a:r>
              <a:rPr lang="ru-RU" b="1" dirty="0"/>
              <a:t>t</a:t>
            </a:r>
            <a:r>
              <a:rPr lang="ru-RU" dirty="0"/>
              <a:t>, делаем прогноз на </a:t>
            </a:r>
            <a:r>
              <a:rPr lang="ru-RU" b="1" dirty="0" err="1"/>
              <a:t>t+n</a:t>
            </a:r>
            <a:r>
              <a:rPr lang="ru-RU" dirty="0"/>
              <a:t> шагов вперед и считаем ошибку. Далее расширяем обучающую выборку до </a:t>
            </a:r>
            <a:r>
              <a:rPr lang="ru-RU" b="1" dirty="0" err="1"/>
              <a:t>t+n</a:t>
            </a:r>
            <a:r>
              <a:rPr lang="ru-RU" dirty="0"/>
              <a:t> значения и прогнозируем с </a:t>
            </a:r>
            <a:r>
              <a:rPr lang="ru-RU" b="1" dirty="0" err="1"/>
              <a:t>t+n</a:t>
            </a:r>
            <a:r>
              <a:rPr lang="ru-RU" dirty="0"/>
              <a:t> до </a:t>
            </a:r>
            <a:r>
              <a:rPr lang="ru-RU" b="1" dirty="0"/>
              <a:t>t+2∗n</a:t>
            </a:r>
            <a:r>
              <a:rPr lang="ru-RU" dirty="0"/>
              <a:t>, так продолжаем двигать тестовый отрезок ряда до тех пор, пока не упрёмся в последнее доступное наблюдение.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3676650"/>
            <a:ext cx="640318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C88-ACAF-4A4F-8CC1-A2E7E243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Как повысить точность моделей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ECDA-AA4E-45F5-9824-21F0796D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1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B80E-C0DE-400A-9E78-633B6FA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355270"/>
          </a:xfrm>
        </p:spPr>
        <p:txBody>
          <a:bodyPr/>
          <a:lstStyle/>
          <a:p>
            <a:pPr algn="ctr"/>
            <a:r>
              <a:rPr lang="ru-RU" dirty="0"/>
              <a:t>Теорема Кондорсе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EDC3B-604F-4A29-A1E4-0BB51FF3D2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18507"/>
                <a:ext cx="12192000" cy="573949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42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4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2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4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42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Е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сли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то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то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N-</a:t>
                </a:r>
                <a:r>
                  <a:rPr lang="ru-RU" dirty="0"/>
                  <a:t>количество присяжных </a:t>
                </a:r>
              </a:p>
              <a:p>
                <a:pPr marL="0" indent="0">
                  <a:buNone/>
                </a:pPr>
                <a:r>
                  <a:rPr lang="en-US" dirty="0"/>
                  <a:t>p-</a:t>
                </a:r>
                <a:r>
                  <a:rPr lang="ru-RU" dirty="0"/>
                  <a:t>вероятность правильного ответа присяжного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-вероятность правильного решения всего жюри</a:t>
                </a:r>
              </a:p>
              <a:p>
                <a:pPr marL="0" indent="0">
                  <a:buNone/>
                </a:pPr>
                <a:r>
                  <a:rPr lang="en-US" dirty="0"/>
                  <a:t>m-</a:t>
                </a:r>
                <a:r>
                  <a:rPr lang="ru-RU" dirty="0"/>
                  <a:t>минимальное большинство членов жюри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dirty="0"/>
                  <a:t>-число сочетаний из </a:t>
                </a:r>
                <a:r>
                  <a:rPr lang="en-US" dirty="0"/>
                  <a:t>N </a:t>
                </a:r>
                <a:r>
                  <a:rPr lang="ru-RU" dirty="0"/>
                  <a:t>по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Если каждый член жюри присяжных имеет независимое мнение, и если вероятность правильного решения члена жюри больше 0.5, то тогда вероятность правильного решения присяжных в целом возрастает с увеличением количества членов жюри и стремится к единице. Если же вероятность быть правым у каждого из членов жюри меньше 0.5, то вероятность принятия правильного решения присяжными в целом монотонно уменьшается и стремится к нулю с увеличением количества присяжных.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EDC3B-604F-4A29-A1E4-0BB51FF3D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18507"/>
                <a:ext cx="12192000" cy="5739493"/>
              </a:xfrm>
              <a:blipFill>
                <a:blip r:embed="rId2"/>
                <a:stretch>
                  <a:fillRect l="-500" t="-743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18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99C4-52BC-4BE7-BFAD-CFE13337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8" cy="16906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Типы алгоритмов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ADBE-449D-480B-9447-31131BF90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1)Для непрерывной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2)Для качественной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(</a:t>
                </a:r>
                <a:r>
                  <a:rPr lang="en-US" dirty="0"/>
                  <a:t>0 </a:t>
                </a:r>
                <a:r>
                  <a:rPr lang="ru-RU" dirty="0"/>
                  <a:t>или 1</a:t>
                </a:r>
                <a:r>
                  <a:rPr lang="en-US" dirty="0"/>
                  <a:t>; </a:t>
                </a:r>
                <a:r>
                  <a:rPr lang="ru-RU" dirty="0"/>
                  <a:t>да или нет)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FADBE-449D-480B-9447-31131BF90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9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EA10-4EBB-4A47-8896-C7737190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54636-1EBC-406E-B2ED-11F957533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583871"/>
                <a:ext cx="12191999" cy="5274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имеется 5 деревьев</a:t>
                </a:r>
                <a:r>
                  <a:rPr lang="en-US" dirty="0"/>
                  <a:t>,</a:t>
                </a:r>
                <a:r>
                  <a:rPr lang="ru-RU" dirty="0"/>
                  <a:t> причем каждое дает правильный прогноз в 70% случаев </a:t>
                </a:r>
              </a:p>
              <a:p>
                <a:pPr marL="0" indent="0">
                  <a:buNone/>
                </a:pPr>
                <a:r>
                  <a:rPr lang="ru-RU" dirty="0"/>
                  <a:t>Тогда по формуле Кондорсе получим</a:t>
                </a:r>
                <a:r>
                  <a:rPr lang="en-US" dirty="0"/>
                  <a:t>,</a:t>
                </a:r>
                <a:r>
                  <a:rPr lang="ru-RU" dirty="0"/>
                  <a:t> что вероятность правильного ответа у совокупности деревьев будет равна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0,7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0" dirty="0">
                        <a:latin typeface="Cambria Math" panose="02040503050406030204" pitchFamily="18" charset="0"/>
                      </a:rPr>
                      <m:t>0,3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0,7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0,84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54636-1EBC-406E-B2ED-11F957533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583871"/>
                <a:ext cx="12191999" cy="5274128"/>
              </a:xfrm>
              <a:blipFill>
                <a:blip r:embed="rId2"/>
                <a:stretch>
                  <a:fillRect l="-1000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C4349C4-A789-4CEC-8B15-964478140395}"/>
              </a:ext>
            </a:extLst>
          </p:cNvPr>
          <p:cNvSpPr/>
          <p:nvPr/>
        </p:nvSpPr>
        <p:spPr>
          <a:xfrm>
            <a:off x="1379764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8BB5C-5CD6-4CBC-93C2-6AE4781125DB}"/>
              </a:ext>
            </a:extLst>
          </p:cNvPr>
          <p:cNvSpPr/>
          <p:nvPr/>
        </p:nvSpPr>
        <p:spPr>
          <a:xfrm>
            <a:off x="3165021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67075-6BAA-4E4B-822C-E712ACFF4DA8}"/>
              </a:ext>
            </a:extLst>
          </p:cNvPr>
          <p:cNvSpPr/>
          <p:nvPr/>
        </p:nvSpPr>
        <p:spPr>
          <a:xfrm>
            <a:off x="4950278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7728E-CD93-4CFD-950E-CF879D7AACF3}"/>
              </a:ext>
            </a:extLst>
          </p:cNvPr>
          <p:cNvSpPr/>
          <p:nvPr/>
        </p:nvSpPr>
        <p:spPr>
          <a:xfrm>
            <a:off x="6735535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BE156-19F5-4297-9B3F-F1780C014981}"/>
              </a:ext>
            </a:extLst>
          </p:cNvPr>
          <p:cNvSpPr/>
          <p:nvPr/>
        </p:nvSpPr>
        <p:spPr>
          <a:xfrm>
            <a:off x="8520792" y="4702629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3205B-75C0-482E-9EC9-8017303DA3DB}"/>
              </a:ext>
            </a:extLst>
          </p:cNvPr>
          <p:cNvSpPr/>
          <p:nvPr/>
        </p:nvSpPr>
        <p:spPr>
          <a:xfrm>
            <a:off x="4963886" y="5981701"/>
            <a:ext cx="1338943" cy="759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55474E-7320-4120-AA31-502E19F5F1C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049236" y="5461907"/>
            <a:ext cx="3584122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12032-A373-44D5-8BC0-7CA2402251BB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834493" y="5461907"/>
            <a:ext cx="1798865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16F7A0-0C42-4D5A-BE90-76D440513ED6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619750" y="5461907"/>
            <a:ext cx="13608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2AFF9-1F7F-45B1-BD9A-757AF4312C0E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33358" y="5461907"/>
            <a:ext cx="1771649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64086E-7AEA-477D-8005-243EB68868F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33358" y="5461907"/>
            <a:ext cx="3556906" cy="5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DDDEB-7093-4A5A-85F6-D7B88D583025}"/>
              </a:ext>
            </a:extLst>
          </p:cNvPr>
          <p:cNvSpPr txBox="1"/>
          <p:nvPr/>
        </p:nvSpPr>
        <p:spPr>
          <a:xfrm>
            <a:off x="1379762" y="4825093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06A8A-28D3-481B-86BF-D1F9F1AEF0E5}"/>
              </a:ext>
            </a:extLst>
          </p:cNvPr>
          <p:cNvSpPr txBox="1"/>
          <p:nvPr/>
        </p:nvSpPr>
        <p:spPr>
          <a:xfrm>
            <a:off x="3077937" y="4830145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86AC1-FF22-4326-BD4D-53CD0DC5E326}"/>
              </a:ext>
            </a:extLst>
          </p:cNvPr>
          <p:cNvSpPr txBox="1"/>
          <p:nvPr/>
        </p:nvSpPr>
        <p:spPr>
          <a:xfrm>
            <a:off x="4883605" y="4830145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AC4FC-D135-498A-B1F9-8070E0D6FA94}"/>
              </a:ext>
            </a:extLst>
          </p:cNvPr>
          <p:cNvSpPr txBox="1"/>
          <p:nvPr/>
        </p:nvSpPr>
        <p:spPr>
          <a:xfrm>
            <a:off x="6655254" y="4825093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C7866-9AA9-4742-89CC-D1C826F38D32}"/>
              </a:ext>
            </a:extLst>
          </p:cNvPr>
          <p:cNvSpPr txBox="1"/>
          <p:nvPr/>
        </p:nvSpPr>
        <p:spPr>
          <a:xfrm>
            <a:off x="8426903" y="4825093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(0.7)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D45A3-C9C9-4FB1-BCAD-D88005084CA5}"/>
              </a:ext>
            </a:extLst>
          </p:cNvPr>
          <p:cNvSpPr txBox="1"/>
          <p:nvPr/>
        </p:nvSpPr>
        <p:spPr>
          <a:xfrm>
            <a:off x="4950278" y="6145379"/>
            <a:ext cx="13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DT (0.84)</a:t>
            </a:r>
          </a:p>
        </p:txBody>
      </p:sp>
    </p:spTree>
    <p:extLst>
      <p:ext uri="{BB962C8B-B14F-4D97-AF65-F5344CB8AC3E}">
        <p14:creationId xmlns:p14="http://schemas.microsoft.com/office/powerpoint/2010/main" val="967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258E-9F72-4DE0-9122-B83BCC34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Как построить набор деревьев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4D0B-7086-423D-8666-167AEAF53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1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C137-0BF0-486F-BF08-E6672B8B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err="1"/>
              <a:t>Бутстрэп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F7A9-0542-4B64-9F71-97402AE7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F8447-3EF8-4676-B850-10621D37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41" y="1233489"/>
            <a:ext cx="889759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FD09-273E-4158-8258-5F17C5B2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7151"/>
            <a:ext cx="12191999" cy="1633538"/>
          </a:xfrm>
        </p:spPr>
        <p:txBody>
          <a:bodyPr/>
          <a:lstStyle/>
          <a:p>
            <a:pPr algn="ctr"/>
            <a:r>
              <a:rPr lang="ru-RU" dirty="0"/>
              <a:t>Сущность метода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C5688-908E-4438-801E-A24E3E89D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имеется выборка 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 размера N. Равномерно возьмем из выборки N объектов с возвращением. Это означает, что мы будем N раз выбирать произвольный объект выборки (считаем, что каждый объект «достается» с одинаковой вероятностью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), причем каждый раз мы выбираем из всех исходных N объектов. Можно представить себе мешок, из которого достают шарики: выбранный на каком-то шаге шарик возвращается обратно в мешок, и следующий выбор опять делается равновероятно из того же числа шариков. Отметим, что из-за возвращения среди них окажутся повторы. Обозначим новую выборку через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. Повторяя процедуру M раз, сгенерируем M </a:t>
                </a:r>
                <a:r>
                  <a:rPr lang="ru-RU" dirty="0" err="1"/>
                  <a:t>подвыборок</a:t>
                </a:r>
                <a:r>
                  <a:rPr lang="ru-RU" dirty="0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C5688-908E-4438-801E-A24E3E89D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 r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768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BEE0-E7F0-4EAE-A675-10CAACB6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err="1"/>
              <a:t>Бэггинг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D7B63-B606-401C-8008-21B9A7EAB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43" y="1690689"/>
            <a:ext cx="8279946" cy="4503737"/>
          </a:xfrm>
        </p:spPr>
      </p:pic>
    </p:spTree>
    <p:extLst>
      <p:ext uri="{BB962C8B-B14F-4D97-AF65-F5344CB8AC3E}">
        <p14:creationId xmlns:p14="http://schemas.microsoft.com/office/powerpoint/2010/main" val="3739799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F99-9450-4F51-A83E-975BEC8E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Пару слов о математике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D5FE5-DDBF-49FE-A56E-BD0179BA4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20586"/>
                <a:ext cx="12192000" cy="54374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обучающая выборка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С помощью </a:t>
                </a:r>
                <a:r>
                  <a:rPr lang="ru-RU" dirty="0" err="1"/>
                  <a:t>бутстрэпа</a:t>
                </a:r>
                <a:r>
                  <a:rPr lang="ru-RU" dirty="0"/>
                  <a:t> сгенерируем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базовые алгоритмы</a:t>
                </a:r>
              </a:p>
              <a:p>
                <a:pPr marL="0" indent="0">
                  <a:buNone/>
                </a:pPr>
                <a:r>
                  <a:rPr lang="ru-RU" dirty="0"/>
                  <a:t>Предположим</a:t>
                </a:r>
                <a:r>
                  <a:rPr lang="en-US" dirty="0"/>
                  <a:t>,</a:t>
                </a:r>
                <a:r>
                  <a:rPr lang="ru-RU" dirty="0"/>
                  <a:t> что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dirty="0"/>
                  <a:t> истинная функция ответа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3)Запишем ошибку каждой функции регрессии</a:t>
                </a:r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4)</a:t>
                </a:r>
                <a:r>
                  <a:rPr lang="ru-RU" dirty="0"/>
                  <a:t>Запишем матожидание среднеквадратичной ошибки</a:t>
                </a:r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средняя ошибка</a:t>
                </a:r>
                <a:r>
                  <a:rPr lang="en-US" dirty="0"/>
                  <a:t>, </a:t>
                </a:r>
                <a:r>
                  <a:rPr lang="ru-RU" dirty="0"/>
                  <a:t>построенных функций регрессии имеет вид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D5FE5-DDBF-49FE-A56E-BD0179BA4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20586"/>
                <a:ext cx="12192000" cy="5437413"/>
              </a:xfrm>
              <a:blipFill>
                <a:blip r:embed="rId2"/>
                <a:stretch>
                  <a:fillRect l="-1050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0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C214E-ACCB-45DB-B78D-D3357666B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5) Построим функцию регрессии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lang="ru-RU" dirty="0"/>
                  <a:t> которая будет усреднять</a:t>
                </a:r>
                <a:r>
                  <a:rPr lang="en-US" dirty="0"/>
                  <a:t>,</a:t>
                </a:r>
                <a:r>
                  <a:rPr lang="ru-RU" dirty="0"/>
                  <a:t> полученные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результаты</a:t>
                </a:r>
              </a:p>
              <a:p>
                <a:pPr marL="0" indent="0">
                  <a:buNone/>
                </a:pPr>
                <a:r>
                  <a:rPr lang="ru-RU" dirty="0"/>
                  <a:t>6) Найдем ее среднеквадратичную ошибку</a:t>
                </a:r>
              </a:p>
              <a:p>
                <a:pPr marL="0" indent="0">
                  <a:buNone/>
                </a:pPr>
                <a:r>
                  <a:rPr lang="ru-RU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̇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 так как по предположению ошибки </a:t>
                </a:r>
                <a:r>
                  <a:rPr lang="ru-RU" dirty="0" err="1"/>
                  <a:t>некоррелированы</a:t>
                </a:r>
                <a:r>
                  <a:rPr lang="en-US" dirty="0"/>
                  <a:t>, </a:t>
                </a:r>
                <a:r>
                  <a:rPr lang="ru-RU" dirty="0"/>
                  <a:t>то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=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Вывод</a:t>
                </a:r>
                <a:r>
                  <a:rPr lang="en-US" dirty="0"/>
                  <a:t>:</a:t>
                </a:r>
                <a:r>
                  <a:rPr lang="ru-RU" dirty="0"/>
                  <a:t> Таким образом, усреднение ответов позволило уменьшить средний квадрат ошибки в n раз!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AC214E-ACCB-45DB-B78D-D3357666B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000" t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88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D259-C82C-401A-B248-0314F30B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Метод случайных подпространств (</a:t>
            </a:r>
            <a:r>
              <a:rPr lang="en-US" dirty="0"/>
              <a:t>random subspace)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B6D5A-182D-48A5-82EE-1115C224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13" y="1886091"/>
            <a:ext cx="8249801" cy="4486901"/>
          </a:xfrm>
        </p:spPr>
      </p:pic>
    </p:spTree>
    <p:extLst>
      <p:ext uri="{BB962C8B-B14F-4D97-AF65-F5344CB8AC3E}">
        <p14:creationId xmlns:p14="http://schemas.microsoft.com/office/powerpoint/2010/main" val="2994728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A8DE-9559-4E3D-B366-C3CCDFF3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Random patching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5E156-5380-4300-81F6-E0178FC2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525" y="2160588"/>
            <a:ext cx="30289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8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C4A7-F0FA-4339-8694-E6E724A8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Случайный лес (нестрогое определение)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F64F-A0F8-4934-BDB3-55E7BB39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1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Энтропия </a:t>
            </a:r>
            <a:r>
              <a:rPr lang="ru-RU" dirty="0" err="1"/>
              <a:t>Шенона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310186"/>
                <a:ext cx="12192000" cy="55478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Энтропия Шеннона определяется для системы с N возможными состояниями следующим образом:</a:t>
                </a:r>
              </a:p>
              <a:p>
                <a:pPr marL="0" indent="0">
                  <a:buNone/>
                </a:pPr>
                <a:r>
                  <a:rPr lang="en-US" sz="4400" dirty="0"/>
                  <a:t>S=-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4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4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ru-RU" sz="4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44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acc>
                                  <m:accPr>
                                    <m:chr m:val="̇"/>
                                    <m:ctrlPr>
                                      <a:rPr lang="ru-RU" sz="4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sz="44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ru-RU" sz="4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вероятности нахождения системы в i-ом состоянии.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ru-RU" b="1" dirty="0"/>
                  <a:t>Интуитивно, энтропия соответствует степени хаоса в системе. Чем выше энтропия, тем менее упорядочена система и наоборот. </a:t>
                </a:r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0186"/>
                <a:ext cx="12192000" cy="5547814"/>
              </a:xfrm>
              <a:blipFill>
                <a:blip r:embed="rId2"/>
                <a:stretch>
                  <a:fillRect l="-2000" t="-1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2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09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ru-RU" dirty="0"/>
              <a:t>Полезные материалы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https://habr.com/company/ods/blog/327242/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https://habr.com/company/ods/blog/322534/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87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361405"/>
            <a:ext cx="9467849" cy="14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2000" cy="503237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en-US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ru-RU" b="0" i="0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den>
                        </m:f>
                      </m:e>
                    </m:func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.96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r>
                  <a:rPr lang="en-US" dirty="0"/>
                  <a:t>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0.6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2000" cy="5032376"/>
              </a:xfrm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085850"/>
            <a:ext cx="9915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5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Прирост информации</a:t>
            </a:r>
            <a:r>
              <a:rPr lang="en-US" dirty="0"/>
              <a:t> (information gain, IG)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4400" dirty="0"/>
                  <a:t>IG(Q)</a:t>
                </a:r>
                <a14:m>
                  <m:oMath xmlns:m="http://schemas.openxmlformats.org/officeDocument/2006/math">
                    <m:r>
                      <a:rPr lang="en-US" sz="440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p>
                          <m:sSup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44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nary>
                      <m:naryPr>
                        <m:chr m:val="∑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4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44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sz="4400" dirty="0"/>
              </a:p>
              <a:p>
                <a:pPr marL="0" indent="0">
                  <a:buNone/>
                </a:pPr>
                <a:r>
                  <a:rPr lang="ru-RU" dirty="0"/>
                  <a:t>де q – число групп после разбиения,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 – число элементов выборки, у которых признак Q имеет i-</a:t>
                </a:r>
                <a:r>
                  <a:rPr lang="ru-RU" dirty="0" err="1"/>
                  <a:t>ое</a:t>
                </a:r>
                <a:r>
                  <a:rPr lang="ru-RU" dirty="0"/>
                  <a:t> значение. 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𝐼𝐺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≤12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2000" t="-969" r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07" y="268062"/>
            <a:ext cx="8354786" cy="6496050"/>
          </a:xfrm>
        </p:spPr>
      </p:pic>
    </p:spTree>
    <p:extLst>
      <p:ext uri="{BB962C8B-B14F-4D97-AF65-F5344CB8AC3E}">
        <p14:creationId xmlns:p14="http://schemas.microsoft.com/office/powerpoint/2010/main" val="226514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8" y="1690689"/>
            <a:ext cx="7527471" cy="36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92BA54-5169-42BF-9990-4258F01BA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3" y="751114"/>
            <a:ext cx="10531927" cy="5323115"/>
          </a:xfrm>
        </p:spPr>
      </p:pic>
    </p:spTree>
    <p:extLst>
      <p:ext uri="{BB962C8B-B14F-4D97-AF65-F5344CB8AC3E}">
        <p14:creationId xmlns:p14="http://schemas.microsoft.com/office/powerpoint/2010/main" val="2220872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637</Words>
  <Application>Microsoft Office PowerPoint</Application>
  <PresentationFormat>Widescreen</PresentationFormat>
  <Paragraphs>113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Тема Office</vt:lpstr>
      <vt:lpstr>Регрессии и Деревья</vt:lpstr>
      <vt:lpstr> Типы алгоритмов</vt:lpstr>
      <vt:lpstr>Энтропия Шенона</vt:lpstr>
      <vt:lpstr>Пример</vt:lpstr>
      <vt:lpstr>PowerPoint Presentation</vt:lpstr>
      <vt:lpstr>Прирост информации (information gain, IG)</vt:lpstr>
      <vt:lpstr>PowerPoint Presentation</vt:lpstr>
      <vt:lpstr>PowerPoint Presentation</vt:lpstr>
      <vt:lpstr>PowerPoint Presentation</vt:lpstr>
      <vt:lpstr>Алгоритм случайного леса</vt:lpstr>
      <vt:lpstr>Как построить дерево?</vt:lpstr>
      <vt:lpstr>Прогноз случайного леса</vt:lpstr>
      <vt:lpstr>Наилучшее деление </vt:lpstr>
      <vt:lpstr>PowerPoint Presentation</vt:lpstr>
      <vt:lpstr>Итоги:</vt:lpstr>
      <vt:lpstr>Оценка качества моделей</vt:lpstr>
      <vt:lpstr>Cross-Validation</vt:lpstr>
      <vt:lpstr>Как повысить точность моделей?</vt:lpstr>
      <vt:lpstr>Теорема Кондорсе</vt:lpstr>
      <vt:lpstr>Пример</vt:lpstr>
      <vt:lpstr>Как построить набор деревьев?</vt:lpstr>
      <vt:lpstr>Бутстрэп</vt:lpstr>
      <vt:lpstr>Сущность метода</vt:lpstr>
      <vt:lpstr>Бэггинг</vt:lpstr>
      <vt:lpstr>Пару слов о математике</vt:lpstr>
      <vt:lpstr>PowerPoint Presentation</vt:lpstr>
      <vt:lpstr>Метод случайных подпространств (random subspace)</vt:lpstr>
      <vt:lpstr>Random patching</vt:lpstr>
      <vt:lpstr>Случайный лес (нестрогое определение)</vt:lpstr>
      <vt:lpstr>PowerPoint Presentation</vt:lpstr>
      <vt:lpstr> Полезные материалы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Регрессии и Деревья</dc:title>
  <dc:creator>Полозок Никита</dc:creator>
  <cp:lastModifiedBy>Nikita Polozok</cp:lastModifiedBy>
  <cp:revision>43</cp:revision>
  <dcterms:created xsi:type="dcterms:W3CDTF">2018-11-13T20:21:31Z</dcterms:created>
  <dcterms:modified xsi:type="dcterms:W3CDTF">2018-11-14T16:19:29Z</dcterms:modified>
</cp:coreProperties>
</file>