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0" r:id="rId4"/>
    <p:sldId id="261" r:id="rId5"/>
    <p:sldId id="262" r:id="rId6"/>
    <p:sldId id="263" r:id="rId7"/>
    <p:sldId id="257" r:id="rId8"/>
    <p:sldId id="298" r:id="rId9"/>
    <p:sldId id="299" r:id="rId10"/>
    <p:sldId id="300" r:id="rId11"/>
    <p:sldId id="277" r:id="rId12"/>
    <p:sldId id="282" r:id="rId13"/>
    <p:sldId id="265" r:id="rId14"/>
    <p:sldId id="283" r:id="rId15"/>
    <p:sldId id="284" r:id="rId16"/>
    <p:sldId id="285" r:id="rId17"/>
    <p:sldId id="286" r:id="rId18"/>
    <p:sldId id="289" r:id="rId19"/>
    <p:sldId id="290" r:id="rId20"/>
    <p:sldId id="291" r:id="rId21"/>
    <p:sldId id="292" r:id="rId22"/>
    <p:sldId id="293" r:id="rId23"/>
    <p:sldId id="287" r:id="rId24"/>
    <p:sldId id="295" r:id="rId25"/>
    <p:sldId id="294" r:id="rId26"/>
    <p:sldId id="288" r:id="rId27"/>
    <p:sldId id="274" r:id="rId28"/>
    <p:sldId id="275" r:id="rId29"/>
    <p:sldId id="296" r:id="rId30"/>
    <p:sldId id="297" r:id="rId31"/>
    <p:sldId id="26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42" autoAdjust="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204" y="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87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87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64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36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07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7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19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34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4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73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5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957F-CEF1-4B61-B996-30AAB770A98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company/ods/blog/32724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 Деревья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D7411-09F7-438C-8CB1-DEE59DB48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06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30" y="1219201"/>
            <a:ext cx="8097078" cy="4745728"/>
          </a:xfrm>
        </p:spPr>
      </p:pic>
    </p:spTree>
    <p:extLst>
      <p:ext uri="{BB962C8B-B14F-4D97-AF65-F5344CB8AC3E}">
        <p14:creationId xmlns:p14="http://schemas.microsoft.com/office/powerpoint/2010/main" val="285037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B061-CE95-43BD-B95A-94A7BD06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Наилучшее деление</a:t>
            </a:r>
            <a:r>
              <a:rPr lang="en-US" dirty="0"/>
              <a:t> </a:t>
            </a:r>
            <a:r>
              <a:rPr lang="ru-RU" dirty="0"/>
              <a:t>дерева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76B865-89DE-4982-ABA1-34694FF3D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36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36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600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ошибки</a:t>
                </a:r>
                <a:r>
                  <a:rPr lang="en-US" dirty="0"/>
                  <a:t>, </a:t>
                </a:r>
                <a:r>
                  <a:rPr lang="ru-RU" dirty="0"/>
                  <a:t>соответствующие разным делениям некоторой выборки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76B865-89DE-4982-ABA1-34694FF3D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22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BCD1-36DA-4BBA-9416-9143C36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Оценка качества моделей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F9C9-B520-47BF-961D-213E09A21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08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/>
              <a:t>Cross-Validation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62076"/>
            <a:ext cx="12192000" cy="549592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начинаем обучать модель на небольшом отрезке временного ряда, от начала до некоторого </a:t>
            </a:r>
            <a:r>
              <a:rPr lang="ru-RU" b="1" dirty="0"/>
              <a:t>t</a:t>
            </a:r>
            <a:r>
              <a:rPr lang="ru-RU" dirty="0"/>
              <a:t>, делаем прогноз на </a:t>
            </a:r>
            <a:r>
              <a:rPr lang="ru-RU" b="1" dirty="0" err="1"/>
              <a:t>t+n</a:t>
            </a:r>
            <a:r>
              <a:rPr lang="ru-RU" dirty="0"/>
              <a:t> шагов вперед и считаем ошибку. Далее расширяем обучающую выборку до </a:t>
            </a:r>
            <a:r>
              <a:rPr lang="ru-RU" b="1" dirty="0" err="1"/>
              <a:t>t+n</a:t>
            </a:r>
            <a:r>
              <a:rPr lang="ru-RU" dirty="0"/>
              <a:t> значения и прогнозируем с </a:t>
            </a:r>
            <a:r>
              <a:rPr lang="ru-RU" b="1" dirty="0" err="1"/>
              <a:t>t+n</a:t>
            </a:r>
            <a:r>
              <a:rPr lang="ru-RU" dirty="0"/>
              <a:t> до </a:t>
            </a:r>
            <a:r>
              <a:rPr lang="ru-RU" b="1" dirty="0"/>
              <a:t>t+2∗n</a:t>
            </a:r>
            <a:r>
              <a:rPr lang="ru-RU" dirty="0"/>
              <a:t>, так продолжаем двигать тестовый отрезок ряда до тех пор, пока не упрёмся в последнее доступное наблюдение.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3676650"/>
            <a:ext cx="6403181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8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2C88-ACAF-4A4F-8CC1-A2E7E243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Как повысить точность моделей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CECDA-AA4E-45F5-9824-21F0796D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13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B80E-C0DE-400A-9E78-633B6FA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355270"/>
          </a:xfrm>
        </p:spPr>
        <p:txBody>
          <a:bodyPr/>
          <a:lstStyle/>
          <a:p>
            <a:pPr algn="ctr"/>
            <a:r>
              <a:rPr lang="ru-RU" dirty="0"/>
              <a:t>Теорема Кондорсе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DEDC3B-604F-4A29-A1E4-0BB51FF3D2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18507"/>
                <a:ext cx="12192000" cy="573949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2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42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2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200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4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420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Е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сли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то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→∞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то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N-</a:t>
                </a:r>
                <a:r>
                  <a:rPr lang="ru-RU" dirty="0"/>
                  <a:t>количество присяжных </a:t>
                </a:r>
              </a:p>
              <a:p>
                <a:pPr marL="0" indent="0">
                  <a:buNone/>
                </a:pPr>
                <a:r>
                  <a:rPr lang="en-US" dirty="0"/>
                  <a:t>p-</a:t>
                </a:r>
                <a:r>
                  <a:rPr lang="ru-RU" dirty="0"/>
                  <a:t>вероятность правильного ответа присяжного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-вероятность правильного решения всего жюри</a:t>
                </a:r>
              </a:p>
              <a:p>
                <a:pPr marL="0" indent="0">
                  <a:buNone/>
                </a:pPr>
                <a:r>
                  <a:rPr lang="en-US" dirty="0"/>
                  <a:t>m-</a:t>
                </a:r>
                <a:r>
                  <a:rPr lang="ru-RU" dirty="0"/>
                  <a:t>минимальное большинство членов жюри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ru-RU" dirty="0"/>
                  <a:t>-число сочетаний из </a:t>
                </a:r>
                <a:r>
                  <a:rPr lang="en-US" dirty="0"/>
                  <a:t>N </a:t>
                </a:r>
                <a:r>
                  <a:rPr lang="ru-RU" dirty="0"/>
                  <a:t>по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Если каждый член жюри присяжных имеет независимое мнение, и если вероятность правильного решения члена жюри больше 0.5, то тогда вероятность правильного решения присяжных в целом возрастает с увеличением количества членов жюри и стремится к единице. Если же вероятность быть правым у каждого из членов жюри меньше 0.5, то вероятность принятия правильного решения присяжными в целом монотонно уменьшается и стремится к нулю с увеличением количества присяжных.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DEDC3B-604F-4A29-A1E4-0BB51FF3D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18507"/>
                <a:ext cx="12192000" cy="5739493"/>
              </a:xfrm>
              <a:blipFill>
                <a:blip r:embed="rId2"/>
                <a:stretch>
                  <a:fillRect l="-500" t="-743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181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EA10-4EBB-4A47-8896-C7737190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354636-1EBC-406E-B2ED-11F957533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583871"/>
                <a:ext cx="12191999" cy="52741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имеется 5 деревьев</a:t>
                </a:r>
                <a:r>
                  <a:rPr lang="en-US" dirty="0"/>
                  <a:t>,</a:t>
                </a:r>
                <a:r>
                  <a:rPr lang="ru-RU" dirty="0"/>
                  <a:t> причем каждое дает правильный прогноз в 70% случаев </a:t>
                </a:r>
              </a:p>
              <a:p>
                <a:pPr marL="0" indent="0">
                  <a:buNone/>
                </a:pPr>
                <a:r>
                  <a:rPr lang="ru-RU" dirty="0"/>
                  <a:t>Тогда по формуле Кондорсе получим</a:t>
                </a:r>
                <a:r>
                  <a:rPr lang="en-US" dirty="0"/>
                  <a:t>,</a:t>
                </a:r>
                <a:r>
                  <a:rPr lang="ru-RU" dirty="0"/>
                  <a:t> что вероятность правильного ответа у совокупности деревьев будет равна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0,7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0" dirty="0">
                        <a:latin typeface="Cambria Math" panose="02040503050406030204" pitchFamily="18" charset="0"/>
                      </a:rPr>
                      <m:t>0,3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0,7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0,3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0,84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354636-1EBC-406E-B2ED-11F957533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583871"/>
                <a:ext cx="12191999" cy="5274128"/>
              </a:xfrm>
              <a:blipFill>
                <a:blip r:embed="rId2"/>
                <a:stretch>
                  <a:fillRect l="-1000" t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C4349C4-A789-4CEC-8B15-964478140395}"/>
              </a:ext>
            </a:extLst>
          </p:cNvPr>
          <p:cNvSpPr/>
          <p:nvPr/>
        </p:nvSpPr>
        <p:spPr>
          <a:xfrm>
            <a:off x="1379764" y="4702629"/>
            <a:ext cx="1338943" cy="759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8BB5C-5CD6-4CBC-93C2-6AE4781125DB}"/>
              </a:ext>
            </a:extLst>
          </p:cNvPr>
          <p:cNvSpPr/>
          <p:nvPr/>
        </p:nvSpPr>
        <p:spPr>
          <a:xfrm>
            <a:off x="3165021" y="4702629"/>
            <a:ext cx="1338943" cy="759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67075-6BAA-4E4B-822C-E712ACFF4DA8}"/>
              </a:ext>
            </a:extLst>
          </p:cNvPr>
          <p:cNvSpPr/>
          <p:nvPr/>
        </p:nvSpPr>
        <p:spPr>
          <a:xfrm>
            <a:off x="4950278" y="4702629"/>
            <a:ext cx="1338943" cy="759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C7728E-CD93-4CFD-950E-CF879D7AACF3}"/>
              </a:ext>
            </a:extLst>
          </p:cNvPr>
          <p:cNvSpPr/>
          <p:nvPr/>
        </p:nvSpPr>
        <p:spPr>
          <a:xfrm>
            <a:off x="6735535" y="4702629"/>
            <a:ext cx="1338943" cy="759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DBE156-19F5-4297-9B3F-F1780C014981}"/>
              </a:ext>
            </a:extLst>
          </p:cNvPr>
          <p:cNvSpPr/>
          <p:nvPr/>
        </p:nvSpPr>
        <p:spPr>
          <a:xfrm>
            <a:off x="8520792" y="4702629"/>
            <a:ext cx="1338943" cy="759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3205B-75C0-482E-9EC9-8017303DA3DB}"/>
              </a:ext>
            </a:extLst>
          </p:cNvPr>
          <p:cNvSpPr/>
          <p:nvPr/>
        </p:nvSpPr>
        <p:spPr>
          <a:xfrm>
            <a:off x="4963886" y="5981701"/>
            <a:ext cx="1338943" cy="759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55474E-7320-4120-AA31-502E19F5F1CD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2049236" y="5461907"/>
            <a:ext cx="3584122" cy="51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C12032-A373-44D5-8BC0-7CA2402251BB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3834493" y="5461907"/>
            <a:ext cx="1798865" cy="51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16F7A0-0C42-4D5A-BE90-76D440513ED6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619750" y="5461907"/>
            <a:ext cx="13608" cy="51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E2AFF9-1F7F-45B1-BD9A-757AF4312C0E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33358" y="5461907"/>
            <a:ext cx="1771649" cy="51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64086E-7AEA-477D-8005-243EB68868F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633358" y="5461907"/>
            <a:ext cx="3556906" cy="51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2DDDEB-7093-4A5A-85F6-D7B88D583025}"/>
              </a:ext>
            </a:extLst>
          </p:cNvPr>
          <p:cNvSpPr txBox="1"/>
          <p:nvPr/>
        </p:nvSpPr>
        <p:spPr>
          <a:xfrm>
            <a:off x="1379762" y="4825093"/>
            <a:ext cx="13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DT (0.7)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E06A8A-28D3-481B-86BF-D1F9F1AEF0E5}"/>
              </a:ext>
            </a:extLst>
          </p:cNvPr>
          <p:cNvSpPr txBox="1"/>
          <p:nvPr/>
        </p:nvSpPr>
        <p:spPr>
          <a:xfrm>
            <a:off x="3077937" y="4830145"/>
            <a:ext cx="13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DT (0.7)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886AC1-FF22-4326-BD4D-53CD0DC5E326}"/>
              </a:ext>
            </a:extLst>
          </p:cNvPr>
          <p:cNvSpPr txBox="1"/>
          <p:nvPr/>
        </p:nvSpPr>
        <p:spPr>
          <a:xfrm>
            <a:off x="4883605" y="4830145"/>
            <a:ext cx="13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DT (0.7)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5AC4FC-D135-498A-B1F9-8070E0D6FA94}"/>
              </a:ext>
            </a:extLst>
          </p:cNvPr>
          <p:cNvSpPr txBox="1"/>
          <p:nvPr/>
        </p:nvSpPr>
        <p:spPr>
          <a:xfrm>
            <a:off x="6655254" y="4825093"/>
            <a:ext cx="13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DT (0.7)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5C7866-9AA9-4742-89CC-D1C826F38D32}"/>
              </a:ext>
            </a:extLst>
          </p:cNvPr>
          <p:cNvSpPr txBox="1"/>
          <p:nvPr/>
        </p:nvSpPr>
        <p:spPr>
          <a:xfrm>
            <a:off x="8426903" y="4825093"/>
            <a:ext cx="13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DT (0.7)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D45A3-C9C9-4FB1-BCAD-D88005084CA5}"/>
              </a:ext>
            </a:extLst>
          </p:cNvPr>
          <p:cNvSpPr txBox="1"/>
          <p:nvPr/>
        </p:nvSpPr>
        <p:spPr>
          <a:xfrm>
            <a:off x="4950278" y="6145379"/>
            <a:ext cx="13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DT (0.84)</a:t>
            </a:r>
          </a:p>
        </p:txBody>
      </p:sp>
    </p:spTree>
    <p:extLst>
      <p:ext uri="{BB962C8B-B14F-4D97-AF65-F5344CB8AC3E}">
        <p14:creationId xmlns:p14="http://schemas.microsoft.com/office/powerpoint/2010/main" val="9677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258E-9F72-4DE0-9122-B83BCC34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Как построить набор деревьев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4D0B-7086-423D-8666-167AEAF53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1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C137-0BF0-486F-BF08-E6672B8B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F7A9-0542-4B64-9F71-97402AE7E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5"/>
            <a:ext cx="12191999" cy="5032374"/>
          </a:xfrm>
        </p:spPr>
        <p:txBody>
          <a:bodyPr/>
          <a:lstStyle/>
          <a:p>
            <a:pPr marL="0" indent="0">
              <a:buNone/>
            </a:pPr>
            <a:br>
              <a:rPr lang="ru-RU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F8447-3EF8-4676-B850-10621D37D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41" y="1233489"/>
            <a:ext cx="8897592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06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FD09-273E-4158-8258-5F17C5B2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7151"/>
            <a:ext cx="12191999" cy="1633538"/>
          </a:xfrm>
        </p:spPr>
        <p:txBody>
          <a:bodyPr/>
          <a:lstStyle/>
          <a:p>
            <a:pPr algn="ctr"/>
            <a:r>
              <a:rPr lang="ru-RU" dirty="0"/>
              <a:t>Сущность метода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C5688-908E-4438-801E-A24E3E89D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имеется выборка 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 размера N. Равномерно возьмем из выборки N объектов с возвращением. Это означает, что мы будем N раз выбирать произвольный объект выборки (считаем, что каждый объект «достается» с одинаковой вероятностью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/>
                  <a:t>), причем каждый раз мы выбираем из всех исходных N объектов. Можно представить себе мешок, из которого достают шарики: выбранный на каком-то шаге шарик возвращается обратно в мешок, и следующий выбор опять делается равновероятно из того же числа шариков. Отметим, что из-за возвращения среди них окажутся повторы. Обозначим новую выборку через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. Повторяя процедуру M раз, сгенерируем M </a:t>
                </a:r>
                <a:r>
                  <a:rPr lang="ru-RU" dirty="0" err="1"/>
                  <a:t>подвыборок</a:t>
                </a:r>
                <a:r>
                  <a:rPr lang="ru-RU" dirty="0"/>
                  <a:t>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ru-RU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C5688-908E-4438-801E-A24E3E89D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937" r="-1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76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99C4-52BC-4BE7-BFAD-CFE13337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8" cy="1690688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Типы деревьев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ADBE-449D-480B-9447-31131BF90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5"/>
                <a:ext cx="12191999" cy="50323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1)Для непрерывной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2)Для качественной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(</a:t>
                </a:r>
                <a:r>
                  <a:rPr lang="en-US" dirty="0"/>
                  <a:t>0 </a:t>
                </a:r>
                <a:r>
                  <a:rPr lang="ru-RU" dirty="0"/>
                  <a:t>или 1</a:t>
                </a:r>
                <a:r>
                  <a:rPr lang="en-US" dirty="0"/>
                  <a:t>; </a:t>
                </a:r>
                <a:r>
                  <a:rPr lang="ru-RU" dirty="0"/>
                  <a:t>да или нет)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ADBE-449D-480B-9447-31131BF90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5"/>
                <a:ext cx="12191999" cy="5032374"/>
              </a:xfrm>
              <a:blipFill>
                <a:blip r:embed="rId2"/>
                <a:stretch>
                  <a:fillRect l="-1000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29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BEE0-E7F0-4EAE-A675-10CAACB6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/>
              <a:t>Bagging (Bootstrap aggregating)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D7B63-B606-401C-8008-21B9A7EAB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43" y="1690689"/>
            <a:ext cx="8279946" cy="4503737"/>
          </a:xfrm>
        </p:spPr>
      </p:pic>
    </p:spTree>
    <p:extLst>
      <p:ext uri="{BB962C8B-B14F-4D97-AF65-F5344CB8AC3E}">
        <p14:creationId xmlns:p14="http://schemas.microsoft.com/office/powerpoint/2010/main" val="3739799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2F99-9450-4F51-A83E-975BEC8E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Пару слов о математике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D5FE5-DDBF-49FE-A56E-BD0179BA44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20586"/>
                <a:ext cx="12192000" cy="54374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 обучающая выборка</a:t>
                </a:r>
              </a:p>
              <a:p>
                <a:pPr marL="514350" indent="-514350">
                  <a:buAutoNum type="arabicParenR"/>
                </a:pPr>
                <a:r>
                  <a:rPr lang="ru-RU" dirty="0"/>
                  <a:t>С помощью </a:t>
                </a:r>
                <a:r>
                  <a:rPr lang="ru-RU" dirty="0" err="1"/>
                  <a:t>бутстрэпа</a:t>
                </a:r>
                <a:r>
                  <a:rPr lang="ru-RU" dirty="0"/>
                  <a:t> сгенерируем выборки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базовые алгоритмы</a:t>
                </a:r>
              </a:p>
              <a:p>
                <a:pPr marL="0" indent="0">
                  <a:buNone/>
                </a:pPr>
                <a:r>
                  <a:rPr lang="ru-RU" dirty="0"/>
                  <a:t>Предположим</a:t>
                </a:r>
                <a:r>
                  <a:rPr lang="en-US" dirty="0"/>
                  <a:t>,</a:t>
                </a:r>
                <a:r>
                  <a:rPr lang="ru-RU" dirty="0"/>
                  <a:t> что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ru-RU" dirty="0"/>
                  <a:t> истинная функция ответа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3)Запишем ошибку каждой функции регрессии</a:t>
                </a:r>
              </a:p>
              <a:p>
                <a:pPr marL="0" indent="0">
                  <a:buNone/>
                </a:pPr>
                <a:r>
                  <a:rPr lang="ru-RU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4)</a:t>
                </a:r>
                <a:r>
                  <a:rPr lang="ru-RU" dirty="0"/>
                  <a:t>Запишем матожидание среднеквадратичной ошибки</a:t>
                </a:r>
              </a:p>
              <a:p>
                <a:pPr marL="0" indent="0">
                  <a:buNone/>
                </a:pPr>
                <a:r>
                  <a:rPr lang="ru-RU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Тогда средняя ошибка</a:t>
                </a:r>
                <a:r>
                  <a:rPr lang="en-US" dirty="0"/>
                  <a:t>, </a:t>
                </a:r>
                <a:r>
                  <a:rPr lang="ru-RU" dirty="0"/>
                  <a:t>построенных функций регрессии имеет вид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D5FE5-DDBF-49FE-A56E-BD0179BA4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20586"/>
                <a:ext cx="12192000" cy="5437413"/>
              </a:xfrm>
              <a:blipFill>
                <a:blip r:embed="rId2"/>
                <a:stretch>
                  <a:fillRect l="-1050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205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AC214E-ACCB-45DB-B78D-D3357666B2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5) Построим функцию регрессии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lang="ru-RU" dirty="0"/>
                  <a:t> которая будет усреднять</a:t>
                </a:r>
                <a:r>
                  <a:rPr lang="en-US" dirty="0"/>
                  <a:t>,</a:t>
                </a:r>
                <a:r>
                  <a:rPr lang="ru-RU" dirty="0"/>
                  <a:t> полученные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результаты</a:t>
                </a:r>
              </a:p>
              <a:p>
                <a:pPr marL="0" indent="0">
                  <a:buNone/>
                </a:pPr>
                <a:r>
                  <a:rPr lang="ru-RU" dirty="0"/>
                  <a:t>6) Найдем ее среднеквадратичную ошибку</a:t>
                </a:r>
              </a:p>
              <a:p>
                <a:pPr marL="0" indent="0">
                  <a:buNone/>
                </a:pPr>
                <a:r>
                  <a:rPr lang="ru-RU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̇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А так как по предположению ошибки </a:t>
                </a:r>
                <a:r>
                  <a:rPr lang="ru-RU" dirty="0" err="1"/>
                  <a:t>некоррелированы</a:t>
                </a:r>
                <a:r>
                  <a:rPr lang="en-US" dirty="0"/>
                  <a:t>, </a:t>
                </a:r>
                <a:r>
                  <a:rPr lang="ru-RU" dirty="0"/>
                  <a:t>то 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= 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Вывод</a:t>
                </a:r>
                <a:r>
                  <a:rPr lang="en-US" dirty="0"/>
                  <a:t>:</a:t>
                </a:r>
                <a:r>
                  <a:rPr lang="ru-RU" dirty="0"/>
                  <a:t> Таким образом, усреднение ответов позволило уменьшить средний квадрат ошибки в n раз!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AC214E-ACCB-45DB-B78D-D3357666B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1000" t="-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088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D259-C82C-401A-B248-0314F30B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Метод случайных подпространств ( </a:t>
            </a:r>
            <a:r>
              <a:rPr lang="en-US" dirty="0"/>
              <a:t>random subspace)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8E526A-F756-49F4-8F8B-A77DE4758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26" y="2406906"/>
            <a:ext cx="8611802" cy="3562847"/>
          </a:xfrm>
        </p:spPr>
      </p:pic>
    </p:spTree>
    <p:extLst>
      <p:ext uri="{BB962C8B-B14F-4D97-AF65-F5344CB8AC3E}">
        <p14:creationId xmlns:p14="http://schemas.microsoft.com/office/powerpoint/2010/main" val="2994728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Алгоритм построения ансамбля моделей</a:t>
            </a:r>
            <a:r>
              <a:rPr lang="en-US" dirty="0"/>
              <a:t>, </a:t>
            </a:r>
            <a:r>
              <a:rPr lang="ru-RU" dirty="0"/>
              <a:t>используя метод случайного подпространства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491450"/>
                <a:ext cx="12192000" cy="53665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1)</a:t>
                </a:r>
                <a:r>
                  <a:rPr lang="ru-RU" dirty="0"/>
                  <a:t>Пусть количество объектов для обучения равно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, а количество признаков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2)</a:t>
                </a:r>
                <a:r>
                  <a:rPr lang="ru-RU" dirty="0"/>
                  <a:t>Выберите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 как число отдельных моделей в ансамбле.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3)</a:t>
                </a:r>
                <a:r>
                  <a:rPr lang="ru-RU" dirty="0"/>
                  <a:t>Для каждой отдельной модели  выберите 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 как число признаков для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. Обычно для всех моделей используется только одно значение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4)</a:t>
                </a:r>
                <a:r>
                  <a:rPr lang="ru-RU" dirty="0"/>
                  <a:t>Для каждой отдельной модели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создайте обучающую выборку</a:t>
                </a:r>
                <a:r>
                  <a:rPr lang="en-US" dirty="0"/>
                  <a:t> </a:t>
                </a:r>
                <a:r>
                  <a:rPr lang="ru-RU" dirty="0"/>
                  <a:t>, выбрав 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признаков из</a:t>
                </a:r>
                <a:r>
                  <a:rPr lang="en-US" dirty="0"/>
                  <a:t> D </a:t>
                </a:r>
                <a:r>
                  <a:rPr lang="ru-RU" dirty="0"/>
                  <a:t>, и обучите модель.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91450"/>
                <a:ext cx="12192000" cy="5366550"/>
              </a:xfrm>
              <a:blipFill>
                <a:blip r:embed="rId2"/>
                <a:stretch>
                  <a:fillRect l="-1000" t="-1932" r="-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04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A8DE-9559-4E3D-B366-C3CCDFF3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/>
              <a:t>Random patching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15E156-5380-4300-81F6-E0178FC25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1525" y="2160588"/>
            <a:ext cx="30289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08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C4A7-F0FA-4339-8694-E6E724A8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Случайный лес</a:t>
            </a:r>
            <a:r>
              <a:rPr lang="en-US" dirty="0"/>
              <a:t> (random forest)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F64F-A0F8-4934-BDB3-55E7BB39A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</a:t>
            </a:r>
            <a:r>
              <a:rPr lang="ru-RU" sz="3600" dirty="0" err="1"/>
              <a:t>лучайный</a:t>
            </a:r>
            <a:r>
              <a:rPr lang="ru-RU" sz="3600" dirty="0"/>
              <a:t> лес — это </a:t>
            </a:r>
            <a:r>
              <a:rPr lang="ru-RU" sz="3600" dirty="0" err="1"/>
              <a:t>бэггинг</a:t>
            </a:r>
            <a:r>
              <a:rPr lang="ru-RU" sz="3600" dirty="0"/>
              <a:t> над решающими деревьями, при обучении которых для каждого разбиения признаки выбираются из некоторого случайного подмножества признаков.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2FD86-105D-4FCA-B6F0-AA2695C3F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619" y="3920834"/>
            <a:ext cx="4978761" cy="28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10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Алгоритм построения случайного леса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278384"/>
                <a:ext cx="12192000" cy="557961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Для каждого n=1,…,N:</a:t>
                </a:r>
                <a:br>
                  <a:rPr lang="ru-RU" dirty="0"/>
                </a:br>
                <a:r>
                  <a:rPr lang="en-US" dirty="0"/>
                  <a:t>1)</a:t>
                </a:r>
                <a:r>
                  <a:rPr lang="ru-RU" dirty="0"/>
                  <a:t>Сгенерировать выборку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 с помощью </a:t>
                </a:r>
                <a:r>
                  <a:rPr lang="ru-RU" dirty="0" err="1"/>
                  <a:t>бутстрэпа</a:t>
                </a:r>
                <a:r>
                  <a:rPr lang="ru-RU" dirty="0"/>
                  <a:t>;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2)Построить решающее дерево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 по выборке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:</a:t>
                </a:r>
                <a:br>
                  <a:rPr lang="ru-RU" dirty="0"/>
                </a:br>
                <a:r>
                  <a:rPr lang="ru-RU" dirty="0"/>
                  <a:t>— по заданному критерию мы выбираем лучший признак, делаем разбиение в дереве по нему и так до исчерпания выборки</a:t>
                </a:r>
                <a:br>
                  <a:rPr lang="ru-RU" dirty="0"/>
                </a:br>
                <a:r>
                  <a:rPr lang="ru-RU" dirty="0"/>
                  <a:t>— при каждом разбиении сначала выбирается m случайных признаков из n исходных,</a:t>
                </a:r>
                <a:br>
                  <a:rPr lang="ru-RU" dirty="0"/>
                </a:br>
                <a:r>
                  <a:rPr lang="ru-RU" dirty="0"/>
                  <a:t>и оптимальное разделение выборки ищется только среди них.</a:t>
                </a:r>
              </a:p>
              <a:p>
                <a:pPr marL="0" indent="0">
                  <a:buNone/>
                </a:pPr>
                <a:br>
                  <a:rPr lang="ru-RU" dirty="0"/>
                </a:br>
                <a:r>
                  <a:rPr lang="ru-RU" dirty="0"/>
                  <a:t>Итоговый классификатор 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простыми словами — для задачи классификации мы выбираем решение голосованием по большинству, а в задаче регрессии — средним.</a:t>
                </a:r>
              </a:p>
              <a:p>
                <a:pPr marL="0" indent="0">
                  <a:buNone/>
                </a:pPr>
                <a:br>
                  <a:rPr lang="ru-RU" dirty="0"/>
                </a:br>
                <a:r>
                  <a:rPr lang="ru-RU" dirty="0"/>
                  <a:t>Рекомендуется в задачах классификации брать 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ru-RU" dirty="0"/>
                  <a:t>, а в задачах регрессии — 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ru-RU" dirty="0"/>
                  <a:t>, где n— число признаков. Также рекомендуется в задачах классификации строить каждое дерево до тех пор, пока в каждом листе не окажется по одному объекту, а в задачах регрессии — пока в каждом листе не окажется по пять объектов.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78384"/>
                <a:ext cx="12192000" cy="5579615"/>
              </a:xfrm>
              <a:blipFill>
                <a:blip r:embed="rId2"/>
                <a:stretch>
                  <a:fillRect l="-750" t="-2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109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8477-7F87-4A42-A852-AC0D85D1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Итоги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4D51-06F3-4065-8529-A4523932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48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1)</a:t>
            </a:r>
            <a:r>
              <a:rPr lang="ru-RU" dirty="0"/>
              <a:t>Имеет высокую точность предсказания, на большинстве задач будет лучше линейных алгоритмов;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2)</a:t>
            </a:r>
            <a:r>
              <a:rPr lang="ru-RU" dirty="0"/>
              <a:t>Хорошо работает с пропущенными данными; сохраняет хорошую точность, если большая часть данных </a:t>
            </a:r>
            <a:r>
              <a:rPr lang="ru-RU" dirty="0" err="1"/>
              <a:t>пропущенна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3)</a:t>
            </a:r>
            <a:r>
              <a:rPr lang="ru-RU" dirty="0"/>
              <a:t>Редко переобучается, на практике добавление деревьев почти всегда только улучшает композицию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4)</a:t>
            </a:r>
            <a:r>
              <a:rPr lang="ru-RU" dirty="0"/>
              <a:t>Не требует тщательной настройки параметров, хорошо работает «из коробки». С помощью «тюнинга» параметров можно достичь прироста от 0.5 до 3% точности в зависимости от задачи и данных</a:t>
            </a:r>
          </a:p>
        </p:txBody>
      </p:sp>
      <p:sp>
        <p:nvSpPr>
          <p:cNvPr id="4" name="Плюс 3"/>
          <p:cNvSpPr/>
          <p:nvPr/>
        </p:nvSpPr>
        <p:spPr>
          <a:xfrm>
            <a:off x="5486400" y="425812"/>
            <a:ext cx="1219200" cy="120418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83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Энтропия </a:t>
            </a:r>
            <a:r>
              <a:rPr lang="ru-RU" dirty="0" err="1"/>
              <a:t>Шенона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310186"/>
                <a:ext cx="12192000" cy="55478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Энтропия Шеннона определяется для системы с N возможными состояниями следующим образом:</a:t>
                </a:r>
              </a:p>
              <a:p>
                <a:pPr marL="0" indent="0">
                  <a:buNone/>
                </a:pPr>
                <a:r>
                  <a:rPr lang="en-US" sz="4400" dirty="0"/>
                  <a:t>S=-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ru-RU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44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4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ru-RU" sz="4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ru-R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4400" i="1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ru-RU" sz="4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ru-R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44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acc>
                                  <m:accPr>
                                    <m:chr m:val="̇"/>
                                    <m:ctrlPr>
                                      <a:rPr lang="ru-RU" sz="4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44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ru-RU" sz="4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 – вероятности нахождения системы в i-ом состоянии.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ru-RU" b="1" dirty="0"/>
                  <a:t>Интуитивно, энтропия соответствует степени хаоса в системе. Чем выше энтропия, тем менее упорядочена система и наоборот. </a:t>
                </a:r>
                <a:endParaRPr lang="en-US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10186"/>
                <a:ext cx="12192000" cy="5547814"/>
              </a:xfrm>
              <a:blipFill>
                <a:blip r:embed="rId2"/>
                <a:stretch>
                  <a:fillRect l="-2000" t="-1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42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1)В отличие от одного дерева, результаты случайного леса сложнее интерпретировать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2)Алгоритм работает хуже многих линейных методов, когда в выборке очень много разреженных признаков (тексты, </a:t>
            </a:r>
            <a:r>
              <a:rPr lang="ru-RU" dirty="0" err="1"/>
              <a:t>Bag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words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3)Алгоритм склонен к переобучению на некоторых задачах, особенно на зашумленных данных</a:t>
            </a:r>
          </a:p>
        </p:txBody>
      </p:sp>
      <p:sp>
        <p:nvSpPr>
          <p:cNvPr id="4" name="Минус 3"/>
          <p:cNvSpPr/>
          <p:nvPr/>
        </p:nvSpPr>
        <p:spPr>
          <a:xfrm>
            <a:off x="5212671" y="541538"/>
            <a:ext cx="1766657" cy="883389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908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Полезные материалы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https://habr.com/company/ods/blog/324402/</a:t>
            </a: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https://habr.com/company/ods/blog/322534/</a:t>
            </a: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https://www.youtube.com/watch?v=nbxiRdAk1JY</a:t>
            </a: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https://www.coursera.org/lecture/ekonometrika/10-1-4-primier-postroieniia-rieghriessionnogho-dierieva-u-doski-O96ft</a:t>
            </a:r>
            <a:endParaRPr lang="ru-RU" dirty="0">
              <a:hlinkClick r:id="rId2"/>
            </a:endParaRPr>
          </a:p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87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3)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e>
                    </m:func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dirty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e>
                    </m:func>
                    <m:r>
                      <a:rPr lang="ru-RU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2361405"/>
            <a:ext cx="9467849" cy="146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8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4"/>
                <a:ext cx="12192000" cy="503237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r>
                  <a:rPr lang="en-US" dirty="0"/>
                  <a:t>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ru-RU" b="0" i="0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e>
                    </m:func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0" i="0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ru-RU" b="0" i="0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e>
                    </m:func>
                    <m:r>
                      <a:rPr lang="ru-RU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.96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r>
                  <a:rPr lang="en-US" dirty="0"/>
                  <a:t>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func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func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0.6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4"/>
                <a:ext cx="12192000" cy="5032376"/>
              </a:xfrm>
              <a:blipFill>
                <a:blip r:embed="rId2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1085850"/>
            <a:ext cx="9915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5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Прирост информации</a:t>
            </a:r>
            <a:r>
              <a:rPr lang="en-US" dirty="0"/>
              <a:t> (information gain, IG)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4400" dirty="0"/>
                  <a:t>IG(Q)</a:t>
                </a:r>
                <a14:m>
                  <m:oMath xmlns:m="http://schemas.openxmlformats.org/officeDocument/2006/math">
                    <m:r>
                      <a:rPr lang="en-US" sz="440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p>
                          <m:sSupPr>
                            <m:ctrlP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44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nary>
                      <m:naryPr>
                        <m:chr m:val="∑"/>
                        <m:ctrlPr>
                          <a:rPr lang="en-US" sz="4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>
                          <m:fPr>
                            <m:ctrlP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4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44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b>
                          <m:sSubPr>
                            <m:ctrlP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ru-RU" sz="4400" dirty="0"/>
              </a:p>
              <a:p>
                <a:pPr marL="0" indent="0">
                  <a:buNone/>
                </a:pPr>
                <a:r>
                  <a:rPr lang="ru-RU" dirty="0"/>
                  <a:t>де q – число групп после разбиения,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 – число элементов выборки, у которых признак Q имеет i-</a:t>
                </a:r>
                <a:r>
                  <a:rPr lang="ru-RU" dirty="0" err="1"/>
                  <a:t>ое</a:t>
                </a:r>
                <a:r>
                  <a:rPr lang="ru-RU" dirty="0"/>
                  <a:t> значение. 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0" dirty="0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≤12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2000" t="-969" r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4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607" y="268062"/>
            <a:ext cx="8354786" cy="6496050"/>
          </a:xfrm>
        </p:spPr>
      </p:pic>
    </p:spTree>
    <p:extLst>
      <p:ext uri="{BB962C8B-B14F-4D97-AF65-F5344CB8AC3E}">
        <p14:creationId xmlns:p14="http://schemas.microsoft.com/office/powerpoint/2010/main" val="226514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ru-RU" dirty="0"/>
              <a:t>Построить оптимальное классификационное дерево с 3 листками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Объект 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3035404"/>
                  </p:ext>
                </p:extLst>
              </p:nvPr>
            </p:nvGraphicFramePr>
            <p:xfrm>
              <a:off x="3849949" y="2116817"/>
              <a:ext cx="4492102" cy="277583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246051">
                      <a:extLst>
                        <a:ext uri="{9D8B030D-6E8A-4147-A177-3AD203B41FA5}">
                          <a16:colId xmlns:a16="http://schemas.microsoft.com/office/drawing/2014/main" val="3062246603"/>
                        </a:ext>
                      </a:extLst>
                    </a:gridCol>
                    <a:gridCol w="2246051">
                      <a:extLst>
                        <a:ext uri="{9D8B030D-6E8A-4147-A177-3AD203B41FA5}">
                          <a16:colId xmlns:a16="http://schemas.microsoft.com/office/drawing/2014/main" val="2607208915"/>
                        </a:ext>
                      </a:extLst>
                    </a:gridCol>
                  </a:tblGrid>
                  <a:tr h="4444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b="1" i="1" dirty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ru-RU" sz="2400" b="1" i="1" dirty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dirty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780682"/>
                      </a:ext>
                    </a:extLst>
                  </a:tr>
                  <a:tr h="444413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808680"/>
                      </a:ext>
                    </a:extLst>
                  </a:tr>
                  <a:tr h="444413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1180"/>
                      </a:ext>
                    </a:extLst>
                  </a:tr>
                  <a:tr h="540986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1899583"/>
                      </a:ext>
                    </a:extLst>
                  </a:tr>
                  <a:tr h="444413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5778223"/>
                      </a:ext>
                    </a:extLst>
                  </a:tr>
                  <a:tr h="444413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09747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Объект 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3035404"/>
                  </p:ext>
                </p:extLst>
              </p:nvPr>
            </p:nvGraphicFramePr>
            <p:xfrm>
              <a:off x="3849949" y="2116817"/>
              <a:ext cx="4492102" cy="277583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246051">
                      <a:extLst>
                        <a:ext uri="{9D8B030D-6E8A-4147-A177-3AD203B41FA5}">
                          <a16:colId xmlns:a16="http://schemas.microsoft.com/office/drawing/2014/main" val="3062246603"/>
                        </a:ext>
                      </a:extLst>
                    </a:gridCol>
                    <a:gridCol w="2246051">
                      <a:extLst>
                        <a:ext uri="{9D8B030D-6E8A-4147-A177-3AD203B41FA5}">
                          <a16:colId xmlns:a16="http://schemas.microsoft.com/office/drawing/2014/main" val="26072089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71" t="-1333" r="-100542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271" t="-1333" r="-542" b="-5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1780682"/>
                      </a:ext>
                    </a:extLst>
                  </a:tr>
                  <a:tr h="444413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808680"/>
                      </a:ext>
                    </a:extLst>
                  </a:tr>
                  <a:tr h="444413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1180"/>
                      </a:ext>
                    </a:extLst>
                  </a:tr>
                  <a:tr h="540986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1899583"/>
                      </a:ext>
                    </a:extLst>
                  </a:tr>
                  <a:tr h="444413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5778223"/>
                      </a:ext>
                    </a:extLst>
                  </a:tr>
                  <a:tr h="444413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09747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884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Метод прогнозирования-среднее арифметическое</a:t>
                </a:r>
              </a:p>
              <a:p>
                <a:pPr marL="0" indent="0">
                  <a:buNone/>
                </a:pPr>
                <a:r>
                  <a:rPr lang="ru-RU" dirty="0"/>
                  <a:t>Возможные группы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2 9 10 10 RSS=44,75</a:t>
                </a:r>
              </a:p>
              <a:p>
                <a:pPr marL="0" indent="0">
                  <a:buNone/>
                </a:pPr>
                <a:r>
                  <a:rPr lang="en-US" dirty="0"/>
                  <a:t>1 2 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9 10 10 RSS=0,5+2/3</a:t>
                </a:r>
              </a:p>
              <a:p>
                <a:pPr marL="0" indent="0">
                  <a:buNone/>
                </a:pPr>
                <a:r>
                  <a:rPr lang="en-US" dirty="0"/>
                  <a:t>1 2 9 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10 10 RSS=38</a:t>
                </a:r>
              </a:p>
              <a:p>
                <a:pPr marL="0" indent="0">
                  <a:buNone/>
                </a:pPr>
                <a:r>
                  <a:rPr lang="en-US" dirty="0"/>
                  <a:t>1 2 9 10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10 RSS=65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9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2737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890</Words>
  <Application>Microsoft Office PowerPoint</Application>
  <PresentationFormat>Widescreen</PresentationFormat>
  <Paragraphs>148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Тема Office</vt:lpstr>
      <vt:lpstr> Деревья</vt:lpstr>
      <vt:lpstr> Типы деревьев</vt:lpstr>
      <vt:lpstr>Энтропия Шенона</vt:lpstr>
      <vt:lpstr>Пример</vt:lpstr>
      <vt:lpstr>PowerPoint Presentation</vt:lpstr>
      <vt:lpstr>Прирост информации (information gain, IG)</vt:lpstr>
      <vt:lpstr>PowerPoint Presentation</vt:lpstr>
      <vt:lpstr>Построить оптимальное классификационное дерево с 3 листками</vt:lpstr>
      <vt:lpstr>PowerPoint Presentation</vt:lpstr>
      <vt:lpstr>PowerPoint Presentation</vt:lpstr>
      <vt:lpstr>Наилучшее деление дерева </vt:lpstr>
      <vt:lpstr>Оценка качества моделей</vt:lpstr>
      <vt:lpstr>Cross-Validation</vt:lpstr>
      <vt:lpstr>Как повысить точность моделей ?</vt:lpstr>
      <vt:lpstr>Теорема Кондорсе</vt:lpstr>
      <vt:lpstr>Пример</vt:lpstr>
      <vt:lpstr>Как построить набор деревьев ?</vt:lpstr>
      <vt:lpstr>Bootstrap</vt:lpstr>
      <vt:lpstr>Сущность метода</vt:lpstr>
      <vt:lpstr>Bagging (Bootstrap aggregating)</vt:lpstr>
      <vt:lpstr>Пару слов о математике</vt:lpstr>
      <vt:lpstr>PowerPoint Presentation</vt:lpstr>
      <vt:lpstr>Метод случайных подпространств ( random subspace)</vt:lpstr>
      <vt:lpstr>Алгоритм построения ансамбля моделей, используя метод случайного подпространства</vt:lpstr>
      <vt:lpstr>Random patching</vt:lpstr>
      <vt:lpstr>Случайный лес (random forest)</vt:lpstr>
      <vt:lpstr>Алгоритм построения случайного леса</vt:lpstr>
      <vt:lpstr>Итоги</vt:lpstr>
      <vt:lpstr>PowerPoint Presentation</vt:lpstr>
      <vt:lpstr>PowerPoint Presentation</vt:lpstr>
      <vt:lpstr> Полезные материалы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Деревья</dc:title>
  <dc:creator>Полозок Никита</dc:creator>
  <cp:lastModifiedBy>Nikita Polozok</cp:lastModifiedBy>
  <cp:revision>68</cp:revision>
  <dcterms:created xsi:type="dcterms:W3CDTF">2018-11-13T20:21:31Z</dcterms:created>
  <dcterms:modified xsi:type="dcterms:W3CDTF">2018-11-15T09:07:53Z</dcterms:modified>
</cp:coreProperties>
</file>