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1" r:id="rId15"/>
    <p:sldId id="273" r:id="rId16"/>
    <p:sldId id="272" r:id="rId17"/>
    <p:sldId id="26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20" y="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D0FD-5796-4837-B628-F39B5F908EF3}" type="datetimeFigureOut">
              <a:rPr lang="ru-RU" smtClean="0"/>
              <a:t>23.01.2019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6203-2EAC-4743-B02A-1326283A3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1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D0FD-5796-4837-B628-F39B5F908EF3}" type="datetimeFigureOut">
              <a:rPr lang="ru-RU" smtClean="0"/>
              <a:t>23.01.2019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6203-2EAC-4743-B02A-1326283A3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6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D0FD-5796-4837-B628-F39B5F908EF3}" type="datetimeFigureOut">
              <a:rPr lang="ru-RU" smtClean="0"/>
              <a:t>23.01.2019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6203-2EAC-4743-B02A-1326283A3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48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D0FD-5796-4837-B628-F39B5F908EF3}" type="datetimeFigureOut">
              <a:rPr lang="ru-RU" smtClean="0"/>
              <a:t>23.01.2019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6203-2EAC-4743-B02A-1326283A3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66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D0FD-5796-4837-B628-F39B5F908EF3}" type="datetimeFigureOut">
              <a:rPr lang="ru-RU" smtClean="0"/>
              <a:t>23.01.2019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6203-2EAC-4743-B02A-1326283A3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61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D0FD-5796-4837-B628-F39B5F908EF3}" type="datetimeFigureOut">
              <a:rPr lang="ru-RU" smtClean="0"/>
              <a:t>23.01.2019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6203-2EAC-4743-B02A-1326283A3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06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D0FD-5796-4837-B628-F39B5F908EF3}" type="datetimeFigureOut">
              <a:rPr lang="ru-RU" smtClean="0"/>
              <a:t>23.01.2019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6203-2EAC-4743-B02A-1326283A3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0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D0FD-5796-4837-B628-F39B5F908EF3}" type="datetimeFigureOut">
              <a:rPr lang="ru-RU" smtClean="0"/>
              <a:t>23.01.2019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6203-2EAC-4743-B02A-1326283A3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47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D0FD-5796-4837-B628-F39B5F908EF3}" type="datetimeFigureOut">
              <a:rPr lang="ru-RU" smtClean="0"/>
              <a:t>23.01.2019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6203-2EAC-4743-B02A-1326283A3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0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D0FD-5796-4837-B628-F39B5F908EF3}" type="datetimeFigureOut">
              <a:rPr lang="ru-RU" smtClean="0"/>
              <a:t>23.01.2019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6203-2EAC-4743-B02A-1326283A3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05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D0FD-5796-4837-B628-F39B5F908EF3}" type="datetimeFigureOut">
              <a:rPr lang="ru-RU" smtClean="0"/>
              <a:t>23.01.2019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6203-2EAC-4743-B02A-1326283A3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93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ED0FD-5796-4837-B628-F39B5F908EF3}" type="datetimeFigureOut">
              <a:rPr lang="ru-RU" smtClean="0"/>
              <a:t>23.01.2019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A6203-2EAC-4743-B02A-1326283A3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60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Функции активации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175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4648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Ступенчатая функция (функция </a:t>
            </a:r>
            <a:r>
              <a:rPr lang="ru-RU" dirty="0" err="1" smtClean="0"/>
              <a:t>Хевисайда</a:t>
            </a:r>
            <a:r>
              <a:rPr lang="ru-RU" dirty="0" smtClean="0"/>
              <a:t>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0211"/>
                <a:ext cx="10515600" cy="52658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𝑡𝑒𝑝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ru-RU" b="0" i="1" dirty="0" smtClean="0">
                                  <a:latin typeface="Cambria Math" panose="02040503050406030204" pitchFamily="18" charset="0"/>
                                </a:rPr>
                                <m:t> если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&lt;0 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ru-RU" b="0" i="1" dirty="0" smtClean="0">
                                  <a:latin typeface="Cambria Math" panose="02040503050406030204" pitchFamily="18" charset="0"/>
                                </a:rPr>
                                <m:t>если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Применение</a:t>
                </a:r>
                <a:r>
                  <a:rPr lang="en-US" dirty="0" smtClean="0"/>
                  <a:t>: </a:t>
                </a:r>
                <a:r>
                  <a:rPr lang="ru-RU" dirty="0" smtClean="0"/>
                  <a:t>Задача классификации</a:t>
                </a:r>
              </a:p>
              <a:p>
                <a:pPr marL="0" indent="0">
                  <a:buNone/>
                </a:pPr>
                <a:r>
                  <a:rPr lang="ru-RU" dirty="0" smtClean="0"/>
                  <a:t>Недостатки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Невозможно построить сеть из нескольких слоев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0211"/>
                <a:ext cx="10515600" cy="526587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434" y="2297596"/>
            <a:ext cx="4572000" cy="294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78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Линейная функция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38003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𝑐𝑥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Недостатки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не имеет смысла построение многослойной сети (комбинация линейных функций линейным способом является еще одной линейной функцией)</a:t>
                </a:r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380037"/>
              </a:xfrm>
              <a:blipFill>
                <a:blip r:embed="rId2"/>
                <a:stretch>
                  <a:fillRect l="-1217" r="-1681" b="-32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278" y="1815547"/>
            <a:ext cx="5406888" cy="326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76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Функция логистического </a:t>
            </a:r>
            <a:r>
              <a:rPr lang="ru-RU" dirty="0" err="1" smtClean="0"/>
              <a:t>сигмоида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53243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1 при 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ru-RU" dirty="0" smtClean="0">
                        <a:latin typeface="Cambria Math" panose="02040503050406030204" pitchFamily="18" charset="0"/>
                      </a:rPr>
                      <m:t>∞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 и 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 при 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:r>
                  <a:rPr lang="ru-RU" dirty="0" smtClean="0"/>
                  <a:t>                 </a:t>
                </a:r>
                <a:r>
                  <a:rPr lang="en-US" dirty="0" smtClean="0"/>
                  <a:t>                                               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 smtClean="0"/>
                  <a:t>(1-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 smtClean="0"/>
                  <a:t>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Недостатки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сложно отличить некоторые активации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.9933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.99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Применение</a:t>
                </a:r>
                <a:r>
                  <a:rPr lang="en-US" dirty="0" smtClean="0"/>
                  <a:t>: </a:t>
                </a:r>
                <a:r>
                  <a:rPr lang="ru-RU" dirty="0" smtClean="0"/>
                  <a:t>задачи прогнозирования вероятностей</a:t>
                </a:r>
                <a:r>
                  <a:rPr lang="en-US" dirty="0" smtClean="0"/>
                  <a:t>, </a:t>
                </a:r>
                <a:r>
                  <a:rPr lang="ru-RU" dirty="0" err="1" smtClean="0"/>
                  <a:t>мультиклассовой</a:t>
                </a:r>
                <a:r>
                  <a:rPr lang="ru-RU" dirty="0" smtClean="0"/>
                  <a:t> классификации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532437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26" y="1325561"/>
            <a:ext cx="4108174" cy="314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54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Гиперболический тангенс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38003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anh</m:t>
                      </m:r>
                      <m:d>
                        <m:dPr>
                          <m:ctrlPr>
                            <a:rPr lang="ru-RU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ru-RU" i="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anh</m:t>
                    </m:r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1 при 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ru-RU" dirty="0" smtClean="0">
                        <a:latin typeface="Cambria Math" panose="02040503050406030204" pitchFamily="18" charset="0"/>
                      </a:rPr>
                      <m:t>∞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 и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anh</m:t>
                    </m:r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при 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𝑡𝑎𝑛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𝑡𝑎𝑛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Применение</a:t>
                </a:r>
                <a:r>
                  <a:rPr lang="en-US" dirty="0" smtClean="0"/>
                  <a:t>: </a:t>
                </a:r>
                <a:r>
                  <a:rPr lang="ru-RU" dirty="0" smtClean="0"/>
                  <a:t>задачи бинарной классификации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380037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817" y="2544417"/>
            <a:ext cx="4161183" cy="335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44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RELU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4868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ReLU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ru-RU" b="0" i="1" dirty="0" smtClean="0">
                                  <a:latin typeface="Cambria Math" panose="02040503050406030204" pitchFamily="18" charset="0"/>
                                </a:rPr>
                                <m:t>если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 есл</m:t>
                              </m:r>
                              <m:r>
                                <a:rPr lang="ru-RU" b="0" i="1" dirty="0" smtClean="0">
                                  <a:latin typeface="Cambria Math" panose="02040503050406030204" pitchFamily="18" charset="0"/>
                                </a:rPr>
                                <m:t>и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4868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263" y="3179631"/>
            <a:ext cx="7277474" cy="290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33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Почему </a:t>
            </a:r>
            <a:r>
              <a:rPr lang="en-US" dirty="0" err="1" smtClean="0"/>
              <a:t>ReLU</a:t>
            </a:r>
            <a:r>
              <a:rPr lang="en-US" dirty="0" smtClean="0"/>
              <a:t> </a:t>
            </a:r>
            <a:r>
              <a:rPr lang="ru-RU" dirty="0" smtClean="0"/>
              <a:t>так популярна</a:t>
            </a:r>
            <a:r>
              <a:rPr lang="en-US" dirty="0" smtClean="0"/>
              <a:t>?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1)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𝑅𝑒𝐿𝑈</m:t>
                        </m:r>
                      </m:e>
                      <m:sup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ru-RU" b="0" i="1" dirty="0" smtClean="0">
                                <a:latin typeface="Cambria Math" panose="02040503050406030204" pitchFamily="18" charset="0"/>
                              </a:rPr>
                              <m:t>если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 есл</m:t>
                            </m:r>
                            <m:r>
                              <a:rPr lang="ru-RU" b="0" i="1" dirty="0" smtClean="0">
                                <a:latin typeface="Cambria Math" panose="02040503050406030204" pitchFamily="18" charset="0"/>
                              </a:rPr>
                              <m:t>и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2)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𝑅𝑒𝐿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 более чувствительна</a:t>
                </a:r>
                <a:r>
                  <a:rPr lang="en-US" dirty="0" smtClean="0"/>
                  <a:t>, </a:t>
                </a:r>
                <a:r>
                  <a:rPr lang="ru-RU" dirty="0" smtClean="0"/>
                  <a:t>чем логистический </a:t>
                </a:r>
                <a:r>
                  <a:rPr lang="ru-RU" dirty="0" err="1" smtClean="0"/>
                  <a:t>сигмоид</a:t>
                </a:r>
                <a:r>
                  <a:rPr lang="ru-RU" dirty="0" smtClean="0"/>
                  <a:t>  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3) </a:t>
                </a:r>
                <a:r>
                  <a:rPr lang="ru-RU" dirty="0" smtClean="0"/>
                  <a:t>Функция активации реальных нейронов больше похожа на </a:t>
                </a:r>
                <a:r>
                  <a:rPr lang="en-US" dirty="0" err="1" smtClean="0"/>
                  <a:t>ReLU</a:t>
                </a:r>
                <a:r>
                  <a:rPr lang="en-US" dirty="0" smtClean="0"/>
                  <a:t>, </a:t>
                </a:r>
                <a:r>
                  <a:rPr lang="ru-RU" dirty="0" smtClean="0"/>
                  <a:t>чем на </a:t>
                </a:r>
                <a:r>
                  <a:rPr lang="ru-RU" dirty="0" err="1" smtClean="0"/>
                  <a:t>сигмоид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4)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𝑅𝑒𝐿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 похожа на </a:t>
                </a:r>
                <a:r>
                  <a:rPr lang="en-US" dirty="0" err="1" smtClean="0"/>
                  <a:t>SoftPlus</a:t>
                </a:r>
                <a:r>
                  <a:rPr lang="en-US" dirty="0" smtClean="0"/>
                  <a:t> &gt; sigmoid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 r="-8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581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536" y="1690688"/>
            <a:ext cx="7282927" cy="3905026"/>
          </a:xfrm>
        </p:spPr>
      </p:pic>
    </p:spTree>
    <p:extLst>
      <p:ext uri="{BB962C8B-B14F-4D97-AF65-F5344CB8AC3E}">
        <p14:creationId xmlns:p14="http://schemas.microsoft.com/office/powerpoint/2010/main" val="1421065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Источники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80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Предпосылки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91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Перцептрон</a:t>
            </a:r>
            <a:r>
              <a:rPr lang="ru-RU" dirty="0" smtClean="0"/>
              <a:t> </a:t>
            </a:r>
            <a:r>
              <a:rPr lang="ru-RU" dirty="0" err="1" smtClean="0"/>
              <a:t>Розенблатта</a:t>
            </a:r>
            <a:r>
              <a:rPr lang="ru-RU" dirty="0" smtClean="0"/>
              <a:t>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𝕪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,+1</m:t>
                        </m:r>
                      </m:e>
                    </m:d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множество возможных значений</a:t>
                </a:r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вход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i="0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𝑔𝑛</m:t>
                    </m:r>
                    <m:d>
                      <m:dPr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-модель </a:t>
                </a:r>
                <a:r>
                  <a:rPr lang="ru-RU" dirty="0" err="1" smtClean="0"/>
                  <a:t>Розенблатта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079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где 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:r>
                  <a:rPr lang="ru-RU" dirty="0" smtClean="0"/>
                  <a:t>         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Тогда формула модели </a:t>
                </a:r>
                <a:r>
                  <a:rPr lang="ru-RU" dirty="0" err="1" smtClean="0"/>
                  <a:t>Розенблатта</a:t>
                </a:r>
                <a:r>
                  <a:rPr lang="ru-RU" dirty="0" smtClean="0"/>
                  <a:t> примет более однородную форму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u-RU" i="0" smtClean="0">
                            <a:latin typeface="Cambria Math" panose="02040503050406030204" pitchFamily="18" charset="0"/>
                          </a:rPr>
                          <m:t>ⅈ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𝑔𝑛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=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i="0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𝑔𝑛</m:t>
                    </m:r>
                    <m:d>
                      <m:dPr>
                        <m:begChr m:val="⟨"/>
                        <m:endChr m:val="⟩"/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358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Геометрический смысл линейного классификатора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</m:t>
                    </m:r>
                    <m:d>
                      <m:dPr>
                        <m:begChr m:val="⟨"/>
                        <m:endChr m:val="⟩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504" y="2398643"/>
            <a:ext cx="6228521" cy="328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4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Понятие отступа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ru-RU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ru-RU" i="0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r>
                  <a:rPr lang="ru-RU" dirty="0" smtClean="0"/>
                  <a:t>- расстояние от конкретного объекта</a:t>
                </a:r>
                <a:r>
                  <a:rPr lang="en-US" dirty="0" smtClean="0"/>
                  <a:t>, </a:t>
                </a:r>
                <a:r>
                  <a:rPr lang="ru-RU" dirty="0" smtClean="0"/>
                  <a:t>который имеет признаковое описание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 smtClean="0"/>
                  <a:t>до гиперплоскости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Отступ-величина</a:t>
                </a:r>
                <a:r>
                  <a:rPr lang="en-US" dirty="0" smtClean="0"/>
                  <a:t>, </a:t>
                </a:r>
                <a:r>
                  <a:rPr lang="ru-RU" dirty="0" smtClean="0"/>
                  <a:t>которая определяет корректность ответа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ru-RU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722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Критерий </a:t>
            </a:r>
            <a:r>
              <a:rPr lang="ru-RU" dirty="0" err="1" smtClean="0"/>
              <a:t>перцептрона</a:t>
            </a:r>
            <a:r>
              <a:rPr lang="ru-RU" dirty="0" smtClean="0"/>
              <a:t>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ru-RU" dirty="0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0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i="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множество тех примеров</a:t>
                </a:r>
                <a:r>
                  <a:rPr lang="en-US" dirty="0" smtClean="0"/>
                  <a:t>, </a:t>
                </a:r>
                <a:r>
                  <a:rPr lang="ru-RU" dirty="0" smtClean="0"/>
                  <a:t>которые </a:t>
                </a:r>
                <a:r>
                  <a:rPr lang="ru-RU" dirty="0" err="1" smtClean="0"/>
                  <a:t>перцептрон</a:t>
                </a:r>
                <a:r>
                  <a:rPr lang="ru-RU" dirty="0" smtClean="0"/>
                  <a:t> с весами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к</a:t>
                </a:r>
                <a:r>
                  <a:rPr lang="ru-RU" dirty="0" smtClean="0"/>
                  <a:t>лассифицирует неверно 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417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Проблема </a:t>
            </a:r>
            <a:r>
              <a:rPr lang="en-US" dirty="0" smtClean="0"/>
              <a:t>XOR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087" y="1839895"/>
            <a:ext cx="8083826" cy="3178209"/>
          </a:xfrm>
        </p:spPr>
      </p:pic>
    </p:spTree>
    <p:extLst>
      <p:ext uri="{BB962C8B-B14F-4D97-AF65-F5344CB8AC3E}">
        <p14:creationId xmlns:p14="http://schemas.microsoft.com/office/powerpoint/2010/main" val="3566901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Основные функции активации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62130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62</Words>
  <Application>Microsoft Office PowerPoint</Application>
  <PresentationFormat>Широкоэкранный</PresentationFormat>
  <Paragraphs>82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Тема Office</vt:lpstr>
      <vt:lpstr>Функции активации</vt:lpstr>
      <vt:lpstr>Предпосылки</vt:lpstr>
      <vt:lpstr>Перцептрон Розенблатта </vt:lpstr>
      <vt:lpstr>Презентация PowerPoint</vt:lpstr>
      <vt:lpstr>Геометрический смысл линейного классификатора </vt:lpstr>
      <vt:lpstr>Понятие отступа </vt:lpstr>
      <vt:lpstr>Критерий перцептрона </vt:lpstr>
      <vt:lpstr>Проблема XOR</vt:lpstr>
      <vt:lpstr>Основные функции активации</vt:lpstr>
      <vt:lpstr>Ступенчатая функция (функция Хевисайда)</vt:lpstr>
      <vt:lpstr>Линейная функция</vt:lpstr>
      <vt:lpstr>Функция логистического сигмоида</vt:lpstr>
      <vt:lpstr>Гиперболический тангенс</vt:lpstr>
      <vt:lpstr>RELU</vt:lpstr>
      <vt:lpstr>Почему ReLU так популярна?</vt:lpstr>
      <vt:lpstr>Презентация PowerPoint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Полозок Никита</dc:creator>
  <cp:lastModifiedBy>Полозок Никита</cp:lastModifiedBy>
  <cp:revision>25</cp:revision>
  <dcterms:created xsi:type="dcterms:W3CDTF">2019-01-23T18:26:09Z</dcterms:created>
  <dcterms:modified xsi:type="dcterms:W3CDTF">2019-01-24T04:29:21Z</dcterms:modified>
</cp:coreProperties>
</file>