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263" r:id="rId5"/>
    <p:sldId id="291" r:id="rId6"/>
    <p:sldId id="271" r:id="rId7"/>
    <p:sldId id="290" r:id="rId8"/>
    <p:sldId id="292" r:id="rId9"/>
    <p:sldId id="272" r:id="rId10"/>
    <p:sldId id="274" r:id="rId11"/>
    <p:sldId id="294" r:id="rId12"/>
    <p:sldId id="295" r:id="rId13"/>
    <p:sldId id="287" r:id="rId14"/>
    <p:sldId id="289" r:id="rId15"/>
    <p:sldId id="288" r:id="rId16"/>
    <p:sldId id="286" r:id="rId17"/>
    <p:sldId id="293" r:id="rId18"/>
    <p:sldId id="299" r:id="rId19"/>
    <p:sldId id="282" r:id="rId20"/>
    <p:sldId id="264" r:id="rId21"/>
    <p:sldId id="279" r:id="rId22"/>
    <p:sldId id="280" r:id="rId23"/>
    <p:sldId id="277" r:id="rId24"/>
    <p:sldId id="257" r:id="rId25"/>
    <p:sldId id="270" r:id="rId26"/>
    <p:sldId id="25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Нейронные сети</a:t>
            </a:r>
            <a:r>
              <a:rPr lang="en-US" sz="5800" dirty="0"/>
              <a:t>.</a:t>
            </a:r>
            <a:r>
              <a:rPr lang="ru-RU" sz="5800" dirty="0"/>
              <a:t>Введение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6DA2F-538A-47BF-8709-7587775DAA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359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01C69-3D23-404B-BD61-56F8ECB5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Архитектура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32817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1DA1-8373-4885-9907-655E392B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3 фундаментальных класса нейросетевых архитектур 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631C-7A9B-483B-8B03-7D656DF9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1)Однослойные сети прямого распространения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2)Многослойные сети прямого распространения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3)Рекуррентные нейронные сети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69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 прямого распространения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3FBA-5086-43FD-9BDC-C76C2B0A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используется сети прямого распространения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E07-A2FC-4726-8EED-AF259877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Сеть такого типа обычно очень хорошо справляется с задачами, где:</a:t>
            </a:r>
            <a:br>
              <a:rPr lang="ru-RU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ответ действительно зависит только от того, что мы даем на вход сети, и никак не зависит от истории входов (т.е. это не динамический процесс).</a:t>
            </a:r>
          </a:p>
          <a:p>
            <a:pPr marL="342900" indent="-342900">
              <a:buAutoNum type="arabicPeriod"/>
            </a:pPr>
            <a:r>
              <a:rPr lang="ru-RU" sz="2000" dirty="0"/>
              <a:t>в наличии есть достаточно большая обучающая выборка       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Сильные стороны</a:t>
            </a:r>
            <a:r>
              <a:rPr lang="en-US" sz="2000" dirty="0"/>
              <a:t>:</a:t>
            </a:r>
            <a:r>
              <a:rPr lang="ru-RU" sz="2000" dirty="0"/>
              <a:t> 1) изучена со всех сторон</a:t>
            </a:r>
          </a:p>
          <a:p>
            <a:pPr marL="0" indent="0">
              <a:buNone/>
            </a:pPr>
            <a:r>
              <a:rPr lang="ru-RU" sz="2000" dirty="0" smtClean="0"/>
              <a:t>Слабые </a:t>
            </a:r>
            <a:r>
              <a:rPr lang="ru-RU" sz="2000" dirty="0"/>
              <a:t>стороны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1)</a:t>
            </a:r>
            <a:r>
              <a:rPr lang="ru-RU" sz="2000" dirty="0"/>
              <a:t>неумение работать с динамическими процессами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2)</a:t>
            </a:r>
            <a:r>
              <a:rPr lang="ru-RU" sz="2000" dirty="0"/>
              <a:t>необходимость большой обучающей выборки.</a:t>
            </a:r>
            <a:r>
              <a:rPr lang="ru-RU" sz="1800" dirty="0"/>
              <a:t/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0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Рекуррентные нейронные сети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11B385-48C7-4E66-BFF6-455EBE3F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7" y="2724538"/>
            <a:ext cx="10273005" cy="36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Где используются рекуррентные нейронные сети</a:t>
            </a:r>
            <a:r>
              <a:rPr lang="en-US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Прогнозирование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временных рядов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Машинный перевод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4) Распознавание речи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2F94-0546-4D13-8D43-201E0101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528153"/>
            <a:ext cx="6250769" cy="16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D9D1-367F-468A-AD2E-9002CD0A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Правила представление знаний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Правило 1</a:t>
                </a:r>
                <a:r>
                  <a:rPr lang="en-US" sz="2400" dirty="0"/>
                  <a:t>. </a:t>
                </a:r>
                <a:r>
                  <a:rPr lang="ru-RU" sz="2400" dirty="0"/>
                  <a:t>Сходные входные сигналы от схожих классов должны формировать единое представление в нейронной сети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Степень сходства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 можно определить с помощью Евклидова расстояния </a:t>
                </a:r>
              </a:p>
              <a:p>
                <a:pPr marL="0" indent="0">
                  <a:buNone/>
                </a:pPr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ru-RU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ru-RU" sz="2400" b="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4962F-F4FE-498C-B42A-92EB2FA76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108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2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18E3-362B-4482-BB9A-082288D4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61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Правило 2</a:t>
            </a:r>
            <a:r>
              <a:rPr lang="en-US" sz="2400" dirty="0"/>
              <a:t>. </a:t>
            </a:r>
            <a:r>
              <a:rPr lang="ru-RU" sz="2400" dirty="0"/>
              <a:t>Элементы</a:t>
            </a:r>
            <a:r>
              <a:rPr lang="en-US" sz="2400" dirty="0"/>
              <a:t>, </a:t>
            </a:r>
            <a:r>
              <a:rPr lang="ru-RU" sz="2400" dirty="0"/>
              <a:t>отнесенные к различным классам</a:t>
            </a:r>
            <a:r>
              <a:rPr lang="en-US" sz="2400" dirty="0"/>
              <a:t>, </a:t>
            </a:r>
            <a:r>
              <a:rPr lang="ru-RU" sz="2400" dirty="0"/>
              <a:t>должны иметь в сети как можно более отличные представления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3</a:t>
            </a:r>
            <a:r>
              <a:rPr lang="en-US" sz="2400" dirty="0"/>
              <a:t>. </a:t>
            </a:r>
            <a:r>
              <a:rPr lang="ru-RU" sz="2400" dirty="0"/>
              <a:t>Если некоторое свойство имеет важное значение</a:t>
            </a:r>
            <a:r>
              <a:rPr lang="en-US" sz="2400" dirty="0"/>
              <a:t>, </a:t>
            </a:r>
            <a:r>
              <a:rPr lang="ru-RU" sz="2400" dirty="0"/>
              <a:t>то для его представления в нейронной сети необходимо использовать большое количество нейронов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Правило 4</a:t>
            </a:r>
            <a:r>
              <a:rPr lang="en-US" sz="2400" dirty="0"/>
              <a:t>. </a:t>
            </a:r>
            <a:r>
              <a:rPr lang="ru-RU" sz="2400" dirty="0"/>
              <a:t>В структуру нейронной сети должна быть встроена априорная информация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238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Обучение с учителем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Обучение без учителя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Обучение 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7FD0-F2CB-4999-BF6C-C901B48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Основы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строения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нейронных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сетей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3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Общие принципы</a:t>
            </a:r>
            <a:r>
              <a:rPr lang="en-US" sz="4000" dirty="0"/>
              <a:t> </a:t>
            </a:r>
            <a:r>
              <a:rPr lang="ru-RU" sz="4000" dirty="0"/>
              <a:t>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Режимы реализации алгоритмов 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dirty="0"/>
              <a:t>Стохастический </a:t>
            </a:r>
          </a:p>
          <a:p>
            <a:endParaRPr lang="ru-RU" dirty="0"/>
          </a:p>
          <a:p>
            <a:r>
              <a:rPr lang="ru-RU" dirty="0"/>
              <a:t>Пакетный </a:t>
            </a:r>
          </a:p>
          <a:p>
            <a:endParaRPr lang="ru-RU" dirty="0"/>
          </a:p>
          <a:p>
            <a:r>
              <a:rPr lang="ru-RU" dirty="0"/>
              <a:t>Мини-пакетный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r>
              <a:rPr lang="ru-RU" sz="4000" b="1"/>
              <a:t/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Метод обратного распространения ошибки</a:t>
            </a:r>
            <a:r>
              <a:rPr lang="en-US" sz="2600" dirty="0"/>
              <a:t> (Backpropagation)</a:t>
            </a:r>
          </a:p>
          <a:p>
            <a:r>
              <a:rPr lang="ru-RU" sz="2600" dirty="0"/>
              <a:t>Метод упругого распространения ошибки</a:t>
            </a:r>
            <a:r>
              <a:rPr lang="en-US" sz="2600" dirty="0"/>
              <a:t> (Resilient propagation </a:t>
            </a:r>
            <a:r>
              <a:rPr lang="ru-RU" sz="2600" dirty="0"/>
              <a:t>или </a:t>
            </a:r>
            <a:r>
              <a:rPr lang="en-US" sz="2600" dirty="0" err="1"/>
              <a:t>Rprop</a:t>
            </a:r>
            <a:r>
              <a:rPr lang="en-US" sz="2600" dirty="0"/>
              <a:t>);</a:t>
            </a:r>
          </a:p>
          <a:p>
            <a:r>
              <a:rPr lang="ru-RU" sz="2600" dirty="0"/>
              <a:t>Генетический Алгоритм (</a:t>
            </a:r>
            <a:r>
              <a:rPr lang="en-US" sz="2600" dirty="0"/>
              <a:t>Genetic Algorithm)</a:t>
            </a:r>
            <a:endParaRPr lang="ru-RU" sz="2600" dirty="0"/>
          </a:p>
          <a:p>
            <a:r>
              <a:rPr lang="ru-RU" sz="2600" dirty="0"/>
              <a:t>Сопряженных градиентов</a:t>
            </a:r>
          </a:p>
          <a:p>
            <a:r>
              <a:rPr lang="ru-RU" sz="2600" dirty="0" err="1"/>
              <a:t>Квази-Ньютоновский</a:t>
            </a:r>
            <a:endParaRPr lang="ru-RU" sz="2600" dirty="0"/>
          </a:p>
          <a:p>
            <a:r>
              <a:rPr lang="ru-RU" sz="2600" dirty="0"/>
              <a:t>Псевдо-обратный</a:t>
            </a:r>
          </a:p>
          <a:p>
            <a:r>
              <a:rPr lang="ru-RU" sz="2600" dirty="0"/>
              <a:t>Обучение </a:t>
            </a:r>
            <a:r>
              <a:rPr lang="ru-RU" sz="2600" dirty="0" err="1"/>
              <a:t>Кохонена</a:t>
            </a:r>
            <a:endParaRPr lang="ru-RU" sz="2600" dirty="0"/>
          </a:p>
          <a:p>
            <a:r>
              <a:rPr lang="ru-RU" sz="2600" dirty="0" err="1"/>
              <a:t>Левенберга-Маркара</a:t>
            </a:r>
            <a:endParaRPr lang="ru-RU" sz="2600" dirty="0"/>
          </a:p>
          <a:p>
            <a:r>
              <a:rPr lang="ru-RU" sz="2600" dirty="0"/>
              <a:t>Метод К-ближайших соседей (KNN)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Гиперпараметры</a:t>
            </a:r>
            <a:r>
              <a:rPr lang="ru-RU" dirty="0"/>
              <a:t> — это значения, которые нужно подбирать вручную и зачастую методом проб и ошибок. Среди таких значений можно выделить: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Скорость 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 dirty="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 dirty="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 dirty="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 dirty="0">
                <a:solidFill>
                  <a:srgbClr val="FFFFFF"/>
                </a:solidFill>
              </a:rPr>
              <a:t> архитектура </a:t>
            </a:r>
            <a:r>
              <a:rPr lang="en-US" sz="2000" dirty="0">
                <a:solidFill>
                  <a:srgbClr val="FFFFFF"/>
                </a:solidFill>
              </a:rPr>
              <a:t>RNN </a:t>
            </a:r>
            <a:r>
              <a:rPr lang="ru-RU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</a:t>
            </a:r>
            <a:r>
              <a:rPr lang="ru-RU" sz="2000" dirty="0" err="1">
                <a:solidFill>
                  <a:srgbClr val="FFFFFF"/>
                </a:solidFill>
              </a:rPr>
              <a:t>распростанения</a:t>
            </a:r>
            <a:r>
              <a:rPr lang="ru-RU" sz="2000" dirty="0">
                <a:solidFill>
                  <a:srgbClr val="FFFFFF"/>
                </a:solidFill>
              </a:rPr>
              <a:t> ошибки  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 dirty="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8)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 dirty="0">
                <a:solidFill>
                  <a:srgbClr val="FFFFFF"/>
                </a:solidFill>
              </a:rPr>
              <a:t>  -математика обратного распространения ошибки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9)</a:t>
            </a:r>
            <a:r>
              <a:rPr lang="en-US" sz="2000" dirty="0">
                <a:solidFill>
                  <a:srgbClr val="FFFFFF"/>
                </a:solidFill>
              </a:rPr>
              <a:t> https://habr.com/post/335052/</a:t>
            </a: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4FF6-894B-4EE2-A787-2FE8A1E2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Напоминание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4C11-CA0E-4C27-B436-7CBA167ED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Синапс (</a:t>
                </a:r>
                <a:r>
                  <a:rPr lang="en-US" dirty="0" smtClean="0"/>
                  <a:t>synapse)</a:t>
                </a:r>
                <a:r>
                  <a:rPr lang="ru-RU" dirty="0" smtClean="0"/>
                  <a:t>-связь между двумя нейронами</a:t>
                </a:r>
                <a:r>
                  <a:rPr lang="en-US" dirty="0" smtClean="0"/>
                  <a:t>, </a:t>
                </a:r>
                <a:r>
                  <a:rPr lang="ru-RU" dirty="0" smtClean="0"/>
                  <a:t>которая характеризуется определенным весом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Сумматор (</a:t>
                </a:r>
                <a:r>
                  <a:rPr lang="en-US" dirty="0" smtClean="0"/>
                  <a:t>adder)-</a:t>
                </a:r>
                <a:r>
                  <a:rPr lang="ru-RU" dirty="0" smtClean="0"/>
                  <a:t>складывает входные сигналы</a:t>
                </a:r>
                <a:r>
                  <a:rPr lang="en-US" dirty="0" smtClean="0"/>
                  <a:t>,</a:t>
                </a:r>
                <a:r>
                  <a:rPr lang="ru-RU" dirty="0" smtClean="0"/>
                  <a:t> взвешенные относительно синапсов нейрона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Функция активации (</a:t>
                </a:r>
                <a:r>
                  <a:rPr lang="en-US" dirty="0" smtClean="0"/>
                  <a:t>activation function)-</a:t>
                </a:r>
                <a:r>
                  <a:rPr lang="ru-RU" dirty="0" smtClean="0"/>
                  <a:t>ограничивает амплитуду выходного сигнала нейрона</a:t>
                </a:r>
                <a:r>
                  <a:rPr lang="en-US" dirty="0" smtClean="0"/>
                  <a:t>.</a:t>
                </a:r>
                <a:r>
                  <a:rPr lang="ru-RU" dirty="0" smtClean="0"/>
                  <a:t>Обычно нормализованный диапазон амплитуд выхода нейрона лежит в 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4C11-CA0E-4C27-B436-7CBA167ED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C98A0-DE92-4344-AFBD-627132DC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 - входные сигналы</a:t>
                </a:r>
              </a:p>
              <a:p>
                <a:pPr marL="0" indent="0">
                  <a:buNone/>
                </a:pPr>
                <a:r>
                  <a:rPr lang="ru-RU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2,…</m:t>
                        </m:r>
                        <m: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-синаптические веса нейрона </a:t>
                </a:r>
                <a:r>
                  <a:rPr lang="en-US" sz="1800" dirty="0">
                    <a:solidFill>
                      <a:schemeClr val="bg1"/>
                    </a:solidFill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сумматор (линейная комбинация входных воздействий (</a:t>
                </a:r>
                <a:r>
                  <a:rPr lang="en-US" sz="1800" dirty="0">
                    <a:solidFill>
                      <a:schemeClr val="bg1"/>
                    </a:solidFill>
                  </a:rPr>
                  <a:t>linear combiner output)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функция активации (</a:t>
                </a:r>
                <a:r>
                  <a:rPr lang="en-US" sz="1800" dirty="0">
                    <a:solidFill>
                      <a:schemeClr val="bg1"/>
                    </a:solidFill>
                  </a:rPr>
                  <a:t>activation function)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-</a:t>
                </a:r>
                <a:r>
                  <a:rPr lang="ru-RU" sz="1800" dirty="0">
                    <a:solidFill>
                      <a:schemeClr val="bg1"/>
                    </a:solidFill>
                  </a:rPr>
                  <a:t>выходной сигнал нейрона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12641-B1C7-4B6E-93AE-BC9211BF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3"/>
                <a:ext cx="4506686" cy="3968029"/>
              </a:xfrm>
              <a:blipFill>
                <a:blip r:embed="rId2"/>
                <a:stretch>
                  <a:fillRect l="-1083" t="-307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ADDFBB-5420-43F1-92FE-33E1042D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9543"/>
            <a:ext cx="6250769" cy="44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</a:rPr>
              <a:t>Пороговый элемент (</a:t>
            </a:r>
            <a:r>
              <a:rPr lang="en-US" sz="4800" dirty="0">
                <a:solidFill>
                  <a:srgbClr val="FFFFFF"/>
                </a:solidFill>
              </a:rPr>
              <a:t>BIAS</a:t>
            </a:r>
            <a:r>
              <a:rPr lang="ru-RU" sz="4800" dirty="0">
                <a:solidFill>
                  <a:srgbClr val="FFFFFF"/>
                </a:solidFill>
              </a:rPr>
              <a:t>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E5C2D-F87D-49BD-94AB-7485F139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66" y="1987213"/>
            <a:ext cx="5115639" cy="3629532"/>
          </a:xfr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16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величина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которая отражает увеличение или уменьшение входного сигнала</a:t>
                </a:r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подаваемого на функцию активации</a:t>
                </a: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-это индуцированное локальное поле (</a:t>
                </a:r>
                <a:r>
                  <a:rPr lang="en-US" sz="2400" dirty="0">
                    <a:solidFill>
                      <a:schemeClr val="bg1"/>
                    </a:solidFill>
                  </a:rPr>
                  <a:t>induced local field)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1600" dirty="0">
                    <a:solidFill>
                      <a:schemeClr val="bg1"/>
                    </a:solidFill>
                  </a:rPr>
                  <a:t> 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876E7-541E-4D73-855E-9ABA380A7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0"/>
                <a:ext cx="4654295" cy="6858000"/>
              </a:xfrm>
              <a:blipFill>
                <a:blip r:embed="rId2"/>
                <a:stretch>
                  <a:fillRect l="-1966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519AC9-2B47-4858-AAAE-005837CD8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3760"/>
            <a:ext cx="537285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В выражении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</a:rPr>
                  <a:t> добавился новый синапс</a:t>
                </a:r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Его входной сигнал 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bg1"/>
                    </a:solidFill>
                  </a:rPr>
                  <a:t>А его вес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равен</a:t>
                </a:r>
                <a:r>
                  <a:rPr lang="en-US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8D9F6-85BF-4826-B327-3A88DBA6A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0"/>
                <a:ext cx="4654296" cy="6858000"/>
              </a:xfrm>
              <a:blipFill>
                <a:blip r:embed="rId2"/>
                <a:stretch>
                  <a:fillRect l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22BE1F1-C091-4E22-9308-43A2032C3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6" y="643467"/>
            <a:ext cx="579562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439412"/>
            <a:ext cx="3363974" cy="44185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</a:rPr>
              <a:t>Пример</a:t>
            </a:r>
            <a:r>
              <a:rPr lang="en-US" sz="2900" dirty="0">
                <a:solidFill>
                  <a:schemeClr val="bg1"/>
                </a:solidFill>
              </a:rPr>
              <a:t>:</a:t>
            </a:r>
            <a:r>
              <a:rPr lang="ru-RU" sz="2900" dirty="0">
                <a:solidFill>
                  <a:schemeClr val="bg1"/>
                </a:solidFill>
              </a:rPr>
              <a:t/>
            </a:r>
            <a:br>
              <a:rPr lang="ru-RU" sz="2900" dirty="0">
                <a:solidFill>
                  <a:schemeClr val="bg1"/>
                </a:solidFill>
              </a:rPr>
            </a:br>
            <a:r>
              <a:rPr lang="ru-RU" sz="29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39412"/>
            <a:ext cx="5963794" cy="32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521</Words>
  <Application>Microsoft Office PowerPoint</Application>
  <PresentationFormat>Широкоэкранный</PresentationFormat>
  <Paragraphs>133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Нейронные сети.Введение</vt:lpstr>
      <vt:lpstr>Основы строения нейронных сетей</vt:lpstr>
      <vt:lpstr>Напоминание </vt:lpstr>
      <vt:lpstr>Общая структура</vt:lpstr>
      <vt:lpstr>Модель нейрона</vt:lpstr>
      <vt:lpstr>Пороговый элемент (BIAS)</vt:lpstr>
      <vt:lpstr>Презентация PowerPoint</vt:lpstr>
      <vt:lpstr>Презентация PowerPoint</vt:lpstr>
      <vt:lpstr>Для чего нужен нейрон смещения?</vt:lpstr>
      <vt:lpstr>Как работает нейронная сеть? </vt:lpstr>
      <vt:lpstr>Архитектура нейронных сетей</vt:lpstr>
      <vt:lpstr>3 фундаментальных класса нейросетевых архитектур </vt:lpstr>
      <vt:lpstr>Сеть прямого распространения </vt:lpstr>
      <vt:lpstr>Где используется сети прямого распространения?</vt:lpstr>
      <vt:lpstr>Рекуррентные нейронные сети</vt:lpstr>
      <vt:lpstr>Где используются рекуррентные нейронные сети?</vt:lpstr>
      <vt:lpstr>Правила представление знаний</vt:lpstr>
      <vt:lpstr>Презентация PowerPoint</vt:lpstr>
      <vt:lpstr>Виды обучения</vt:lpstr>
      <vt:lpstr>Общие принципы обучения</vt:lpstr>
      <vt:lpstr>Процесс обучения</vt:lpstr>
      <vt:lpstr>Как минимизировать нелинейную функцию от нескольких аргументов</vt:lpstr>
      <vt:lpstr>Режимы реализации алгоритмов обучения</vt:lpstr>
      <vt:lpstr>Алгоритмы обучения нейронных сетей </vt:lpstr>
      <vt:lpstr>Гиперпараметры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сети.Введение</dc:title>
  <dc:creator>Nikita Polozok</dc:creator>
  <cp:lastModifiedBy>Полозок Никита</cp:lastModifiedBy>
  <cp:revision>8</cp:revision>
  <dcterms:created xsi:type="dcterms:W3CDTF">2018-12-27T15:06:14Z</dcterms:created>
  <dcterms:modified xsi:type="dcterms:W3CDTF">2018-12-27T21:47:45Z</dcterms:modified>
</cp:coreProperties>
</file>