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7" r:id="rId4"/>
    <p:sldId id="263" r:id="rId5"/>
    <p:sldId id="291" r:id="rId6"/>
    <p:sldId id="271" r:id="rId7"/>
    <p:sldId id="290" r:id="rId8"/>
    <p:sldId id="292" r:id="rId9"/>
    <p:sldId id="272" r:id="rId10"/>
    <p:sldId id="274" r:id="rId11"/>
    <p:sldId id="294" r:id="rId12"/>
    <p:sldId id="295" r:id="rId13"/>
    <p:sldId id="287" r:id="rId14"/>
    <p:sldId id="289" r:id="rId15"/>
    <p:sldId id="288" r:id="rId16"/>
    <p:sldId id="286" r:id="rId17"/>
    <p:sldId id="293" r:id="rId18"/>
    <p:sldId id="299" r:id="rId19"/>
    <p:sldId id="282" r:id="rId20"/>
    <p:sldId id="264" r:id="rId21"/>
    <p:sldId id="279" r:id="rId22"/>
    <p:sldId id="280" r:id="rId23"/>
    <p:sldId id="277" r:id="rId24"/>
    <p:sldId id="257" r:id="rId25"/>
    <p:sldId id="270" r:id="rId26"/>
    <p:sldId id="258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CB0-9B01-48D2-BC3A-4E9E9B49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AC944-8E15-449A-8211-ADD8AF88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9937-FAB1-45AA-9B00-2862247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98A-52E2-4897-80B1-626A744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6F44-7A41-4C3E-BAC1-5F55563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C0E-19B2-477E-B87C-19FF94E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8CE-3F19-44C8-9C32-6066495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F914-2B4A-4D06-B6EB-F788B20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D4D3-DC74-4805-AB88-B412670E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D37-D089-4FB7-8EDB-99E9EB8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9470B-FBE4-4D8E-BCA2-BD949B6F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8BC2-196D-4E0F-AE12-0625ACF9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53AD-9533-4086-BCC7-D2279736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832A-AD46-4C87-9C44-738F38A6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1FC-C6DF-4C00-ACCB-E38463D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B4F-CC32-4AB9-B7A3-60130AFD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8BB2-C8EA-41DA-834E-588BCFD9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777B-A00C-45E7-9695-3590126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1B8-82F5-4B9B-89B0-BD6B740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F49-0192-4F6E-916F-B3BB2EF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E5E-2CC4-4A04-8E1E-3A89771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439C-A6F8-4E30-BB55-CC8F5474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C0D6-9A1B-4138-B64F-15BBE9F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262-00F0-4828-8C17-B51FECE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54FE-CFA1-4EBB-9FD8-354F971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7C2-E6C4-42E8-A8EF-F5A1CF70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667F-3D84-4C11-A9FB-D7C7EDD8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90C7-6A54-43E6-8959-F0F4818B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EE65-1D22-4796-A7EF-C88C532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398-CB31-4377-9FF9-189B091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1BB-52E9-49E8-A203-C57263C6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3FA-733D-4CB1-A4FC-76A67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7E99-89BF-4FBE-868F-7F020439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A252-98E8-4D62-9F78-F949EC40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83A7-F9B8-4A02-AAAF-FBDD0F01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0A5-F4CF-4DDE-BCE2-B27B676E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17075-548E-4C33-908B-06EBFAF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55C4-3449-4D72-AC90-E905ABCC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80F8B-D508-4D70-A521-B15E89B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045-BFFC-4CEF-A3CC-B5694F5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DE569-CC4B-4912-8B21-F9E2AD36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AFE3-A848-4BE9-AC57-FE46924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34DD-4D56-4BA2-BE4F-F20045C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43DE-18F8-4F7C-A99A-4BBB854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E263A-9171-4432-9455-6E18EE5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BBF4-6EFB-4E43-8108-741FBBE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E0F-FD90-4834-9988-E743C38D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BECB-F260-494A-A127-A872E30A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53B1-98CF-494E-B481-3AB991B7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F6F4-1159-4CF5-9486-773F066D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8AC0-2E27-41CD-AD88-8F04443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82D-89A8-4D4E-AD42-AA03FA1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B1C-0A42-421C-959C-9DE0980F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4DFBC-B6FC-4786-9B09-D2534820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CD00-EF0B-49B3-90B5-4E2929C9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1839-FC28-44D7-A58B-FCC7E20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AFD1-F1BE-441F-ACBB-787C08E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26CA-7CD9-4AEB-8E42-3D7B91D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9CEFC-C27F-45F0-971B-04A4BAD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BA13-B4CD-4EC3-85B8-72B4F863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E780-C232-4CB6-9651-F9EBA330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709E-CB6C-42D9-9285-1A243CE5BA64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759-3243-48EE-AD6F-F5014692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38E-98B1-492A-9299-F9B16BA8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cture/vvedenie-mashinnoe-obuchenie/nieironnyie-sieti-vviedieniie-SjSlD" TargetMode="External"/><Relationship Id="rId3" Type="http://schemas.openxmlformats.org/officeDocument/2006/relationships/hyperlink" Target="https://neurohive.io/ru/osnovy-data-science/rekurrentnye-nejronnye-seti/" TargetMode="External"/><Relationship Id="rId7" Type="http://schemas.openxmlformats.org/officeDocument/2006/relationships/hyperlink" Target="http://robocraft.ru/blog/algorithm/560.html" TargetMode="External"/><Relationship Id="rId2" Type="http://schemas.openxmlformats.org/officeDocument/2006/relationships/hyperlink" Target="https://habr.com/company/wunderfund/blog/3154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portal.ru/articles/neural-networks/back-propagation.html" TargetMode="External"/><Relationship Id="rId5" Type="http://schemas.openxmlformats.org/officeDocument/2006/relationships/hyperlink" Target="https://habr.com/company/wunderfund/blog/331310" TargetMode="External"/><Relationship Id="rId4" Type="http://schemas.openxmlformats.org/officeDocument/2006/relationships/hyperlink" Target="https://habr.com/users/arnis71/post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vdon.ru/magazine/archive/n3y2009/1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22A87-066D-4A4B-91E2-3C86EEE6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 dirty="0"/>
              <a:t>Нейронные сети</a:t>
            </a:r>
            <a:r>
              <a:rPr lang="en-US" sz="5800" dirty="0"/>
              <a:t>.</a:t>
            </a:r>
            <a:r>
              <a:rPr lang="ru-RU" sz="5800" dirty="0"/>
              <a:t>Введение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ECBEC-B5F3-4DF9-8180-83D73FFB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2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262E-40B2-4DF4-BDE1-34F85945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нейронная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EBD3D-2EA3-444C-9E0B-B794B49B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016789"/>
            <a:ext cx="6553545" cy="28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6DA2F-538A-47BF-8709-7587775DAA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9" b="359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01C69-3D23-404B-BD61-56F8ECB5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Архитектура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132817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1DA1-8373-4885-9907-655E392B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3 фундаментальных класса нейросетевых архитектур 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631C-7A9B-483B-8B03-7D656DF9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1)Однослойные сети прямого распространения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2)Многослойные сети прямого распространения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3)Рекуррентные нейронные сети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69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 прямого распространения 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01B9F-B9FA-4748-9ED0-6F22C99F2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12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C3FBA-5086-43FD-9BDC-C76C2B0A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Где используется сети прямого распространения</a:t>
            </a:r>
            <a:r>
              <a:rPr lang="en-US" sz="4000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7E07-A2FC-4726-8EED-AF259877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Сеть такого типа обычно очень хорошо справляется с задачами, где:</a:t>
            </a:r>
            <a:br>
              <a:rPr lang="ru-RU" sz="2000" dirty="0"/>
            </a:b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ответ действительно зависит только от того, что мы даем на вход сети, и никак не зависит от истории входов (т.е. это не динамический процесс).</a:t>
            </a:r>
          </a:p>
          <a:p>
            <a:pPr marL="342900" indent="-342900">
              <a:buAutoNum type="arabicPeriod"/>
            </a:pPr>
            <a:r>
              <a:rPr lang="ru-RU" sz="2000" dirty="0"/>
              <a:t>в наличии есть достаточно большая обучающая выборка                                              </a:t>
            </a:r>
          </a:p>
          <a:p>
            <a:pPr marL="0" indent="0">
              <a:buNone/>
            </a:pPr>
            <a:r>
              <a:rPr lang="ru-RU" sz="2000" dirty="0"/>
              <a:t>Сильные стороны</a:t>
            </a:r>
            <a:r>
              <a:rPr lang="en-US" sz="2000" dirty="0"/>
              <a:t>:</a:t>
            </a:r>
            <a:r>
              <a:rPr lang="ru-RU" sz="2000" dirty="0"/>
              <a:t> 1) изучена со всех сторон</a:t>
            </a:r>
          </a:p>
          <a:p>
            <a:pPr marL="0" indent="0">
              <a:buNone/>
            </a:pPr>
            <a:r>
              <a:rPr lang="ru-RU" sz="2000" dirty="0"/>
              <a:t>Слабые стороны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1)</a:t>
            </a:r>
            <a:r>
              <a:rPr lang="ru-RU" sz="2000" dirty="0"/>
              <a:t>неумение работать с динамическими процессами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2)</a:t>
            </a:r>
            <a:r>
              <a:rPr lang="ru-RU" sz="2000" dirty="0"/>
              <a:t>необходимость большой обучающей выборки.</a:t>
            </a:r>
            <a:br>
              <a:rPr lang="ru-RU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806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</a:rPr>
              <a:t>Рекуррентные нейронные сети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11B385-48C7-4E66-BFF6-455EBE3F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7" y="2724538"/>
            <a:ext cx="10273005" cy="36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0607F-6BFD-44F9-982D-04D1C58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Где используются рекуррентные нейронные сети</a:t>
            </a:r>
            <a:r>
              <a:rPr lang="en-US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07C6-6A49-4A4D-A868-BDD61AC7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1) Языковое моделирование и генерация текстов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2) Прогнозирование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временных рядов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3) Машинный перевод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4) Распознавание речи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E2F94-0546-4D13-8D43-201E0101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528153"/>
            <a:ext cx="6250769" cy="16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5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BD9D1-367F-468A-AD2E-9002CD0A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Правила представление знаний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4962F-F4FE-498C-B42A-92EB2FA76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Правило 1</a:t>
                </a:r>
                <a:r>
                  <a:rPr lang="en-US" sz="2400" dirty="0"/>
                  <a:t>. </a:t>
                </a:r>
                <a:r>
                  <a:rPr lang="ru-RU" sz="2400" dirty="0"/>
                  <a:t>Сходные входные сигналы от схожих классов должны формировать единое представление в нейронной сети</a:t>
                </a: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Степень сходства 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 можно определить с помощью Евклидова расстояния </a:t>
                </a:r>
              </a:p>
              <a:p>
                <a:pPr marL="0" indent="0">
                  <a:buNone/>
                </a:pPr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ru-RU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ru-RU" sz="2400" b="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4962F-F4FE-498C-B42A-92EB2FA76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108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2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18E3-362B-4482-BB9A-082288D4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61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Правило 2</a:t>
            </a:r>
            <a:r>
              <a:rPr lang="en-US" sz="2400" dirty="0"/>
              <a:t>. </a:t>
            </a:r>
            <a:r>
              <a:rPr lang="ru-RU" sz="2400" dirty="0"/>
              <a:t>Элементы</a:t>
            </a:r>
            <a:r>
              <a:rPr lang="en-US" sz="2400" dirty="0"/>
              <a:t>, </a:t>
            </a:r>
            <a:r>
              <a:rPr lang="ru-RU" sz="2400" dirty="0"/>
              <a:t>отнесенные к различным классам</a:t>
            </a:r>
            <a:r>
              <a:rPr lang="en-US" sz="2400" dirty="0"/>
              <a:t>, </a:t>
            </a:r>
            <a:r>
              <a:rPr lang="ru-RU" sz="2400" dirty="0"/>
              <a:t>должны иметь в сети как можно более отличные представления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Правило 3</a:t>
            </a:r>
            <a:r>
              <a:rPr lang="en-US" sz="2400" dirty="0"/>
              <a:t>. </a:t>
            </a:r>
            <a:r>
              <a:rPr lang="ru-RU" sz="2400" dirty="0"/>
              <a:t>Если некоторое свойство имеет важное значение</a:t>
            </a:r>
            <a:r>
              <a:rPr lang="en-US" sz="2400" dirty="0"/>
              <a:t>, </a:t>
            </a:r>
            <a:r>
              <a:rPr lang="ru-RU" sz="2400" dirty="0"/>
              <a:t>то для его представления в нейронной сети необходимо использовать большое количество нейронов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Правило 4</a:t>
            </a:r>
            <a:r>
              <a:rPr lang="en-US" sz="2400" dirty="0"/>
              <a:t>. </a:t>
            </a:r>
            <a:r>
              <a:rPr lang="ru-RU" sz="2400" dirty="0"/>
              <a:t>В структуру нейронной сети должна быть встроена априорная информация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238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C3FA-5C47-40E3-AF0D-9220C0B8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Виды обучения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6EA03-37C9-4EF1-8EA0-3A72CCF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1) Обучение с учителем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2) Обучение без учителя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3) Обучение с подкреплением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9C5EDF-A8D0-4256-B059-AB2EDA6B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0782"/>
            <a:ext cx="6250769" cy="36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7FD0-F2CB-4999-BF6C-C901B488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Основы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строения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нейронных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сетей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3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0F864-8ABA-4401-A4E0-AA35289A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Общие принципы</a:t>
            </a:r>
            <a:r>
              <a:rPr lang="en-US" sz="4000" dirty="0"/>
              <a:t> </a:t>
            </a:r>
            <a:r>
              <a:rPr lang="ru-RU" sz="4000" dirty="0"/>
              <a:t>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1) </a:t>
                </a:r>
                <a:r>
                  <a:rPr lang="ru-RU" sz="2000" dirty="0"/>
                  <a:t>Всё, что может меняться у перцептрона — это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sz="2000" i="0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2) </a:t>
                </a:r>
                <a:r>
                  <a:rPr lang="ru-RU" sz="2000" dirty="0"/>
                  <a:t>Поправляются при обучении.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3) </a:t>
                </a:r>
                <a:r>
                  <a:rPr lang="ru-RU" sz="2000" dirty="0" err="1"/>
                  <a:t>Eсли</a:t>
                </a:r>
                <a:r>
                  <a:rPr lang="ru-RU" sz="2000" dirty="0"/>
                  <a:t> перцептрон отработал правильно, веса не меняются. Если неправильно — сдвигаются в нужную сторону.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CA14-2D29-40EA-BEFE-3EE3423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Процесс обучения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Рассмотрим перцептрон без функции активации </a:t>
                </a:r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</a:p>
              <a:p>
                <a:pPr marL="0" indent="0">
                  <a:buNone/>
                </a:pPr>
                <a:r>
                  <a:rPr lang="ru-RU" sz="2000" dirty="0"/>
                  <a:t>2) Пусть есть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тестовых примеров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 верными ответами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ru-RU" sz="2000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3) Мы хотим минимизировать функцию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000" dirty="0"/>
                  <a:t> на пространстве  возможных весов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d>
                                        <m:d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ru-RU" sz="20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0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9B8BB-65CA-48E0-BA7C-CB8811D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Как минимизировать нелинейную функцию от нескольких аргументов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Нужно двигаться в сторону, обратную градиенту. Градиент — направление, в котором достигается наибольший прирост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Значит веса нужно подправлять так</a:t>
                </a:r>
                <a:r>
                  <a:rPr lang="en-US" sz="2000" dirty="0"/>
                  <a:t>: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E5C82C-50B2-4423-BE7E-EF59A8076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1" y="3433762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82AF-5001-48F2-AE34-C136AF1A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Режимы реализации алгоритмов 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13D8-A412-417A-AAA0-4993007C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dirty="0"/>
              <a:t>Стохастический </a:t>
            </a:r>
          </a:p>
          <a:p>
            <a:endParaRPr lang="ru-RU" dirty="0"/>
          </a:p>
          <a:p>
            <a:r>
              <a:rPr lang="ru-RU" dirty="0"/>
              <a:t>Пакетный </a:t>
            </a:r>
          </a:p>
          <a:p>
            <a:endParaRPr lang="ru-RU" dirty="0"/>
          </a:p>
          <a:p>
            <a:r>
              <a:rPr lang="ru-RU" dirty="0"/>
              <a:t>Мини-пакетный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6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B02C-0D05-40FA-A0C4-2D4178BD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Алгоритмы обучения нейронных сетей</a:t>
            </a:r>
            <a:br>
              <a:rPr lang="ru-RU" sz="4000" b="1"/>
            </a:b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6E6-5D54-4AD2-9804-526E33E3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4064188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Метод обратного распространения ошибки</a:t>
            </a:r>
            <a:r>
              <a:rPr lang="en-US" sz="2600" dirty="0"/>
              <a:t> (Backpropagation)</a:t>
            </a:r>
          </a:p>
          <a:p>
            <a:r>
              <a:rPr lang="ru-RU" sz="2600" dirty="0"/>
              <a:t>Метод упругого распространения ошибки</a:t>
            </a:r>
            <a:r>
              <a:rPr lang="en-US" sz="2600" dirty="0"/>
              <a:t> (Resilient propagation </a:t>
            </a:r>
            <a:r>
              <a:rPr lang="ru-RU" sz="2600" dirty="0"/>
              <a:t>или </a:t>
            </a:r>
            <a:r>
              <a:rPr lang="en-US" sz="2600" dirty="0" err="1"/>
              <a:t>Rprop</a:t>
            </a:r>
            <a:r>
              <a:rPr lang="en-US" sz="2600" dirty="0"/>
              <a:t>);</a:t>
            </a:r>
          </a:p>
          <a:p>
            <a:r>
              <a:rPr lang="ru-RU" sz="2600" dirty="0"/>
              <a:t>Генетический Алгоритм (</a:t>
            </a:r>
            <a:r>
              <a:rPr lang="en-US" sz="2600" dirty="0"/>
              <a:t>Genetic Algorithm)</a:t>
            </a:r>
            <a:endParaRPr lang="ru-RU" sz="2600" dirty="0"/>
          </a:p>
          <a:p>
            <a:r>
              <a:rPr lang="ru-RU" sz="2600" dirty="0"/>
              <a:t>Сопряженных градиентов</a:t>
            </a:r>
          </a:p>
          <a:p>
            <a:r>
              <a:rPr lang="ru-RU" sz="2600" dirty="0" err="1"/>
              <a:t>Квази-Ньютоновский</a:t>
            </a:r>
            <a:endParaRPr lang="ru-RU" sz="2600" dirty="0"/>
          </a:p>
          <a:p>
            <a:r>
              <a:rPr lang="ru-RU" sz="2600" dirty="0"/>
              <a:t>Псевдо-обратный</a:t>
            </a:r>
          </a:p>
          <a:p>
            <a:r>
              <a:rPr lang="ru-RU" sz="2600" dirty="0"/>
              <a:t>Обучение </a:t>
            </a:r>
            <a:r>
              <a:rPr lang="ru-RU" sz="2600" dirty="0" err="1"/>
              <a:t>Кохонена</a:t>
            </a:r>
            <a:endParaRPr lang="ru-RU" sz="2600" dirty="0"/>
          </a:p>
          <a:p>
            <a:r>
              <a:rPr lang="ru-RU" sz="2600" dirty="0" err="1"/>
              <a:t>Левенберга-Маркара</a:t>
            </a:r>
            <a:endParaRPr lang="ru-RU" sz="2600" dirty="0"/>
          </a:p>
          <a:p>
            <a:r>
              <a:rPr lang="ru-RU" sz="2600" dirty="0"/>
              <a:t>Метод К-ближайших соседей (KNN)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52923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1568-64C7-47C8-B405-A24ACF25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 err="1"/>
              <a:t>Гиперпараметры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A5E2-AA07-47B2-8813-C72DC31A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Гиперпараметры</a:t>
            </a:r>
            <a:r>
              <a:rPr lang="ru-RU" dirty="0"/>
              <a:t> — это значения, которые нужно подбирать вручную и зачастую методом проб и ошибок. Среди таких значений можно выделить: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Скорость обучения</a:t>
            </a:r>
          </a:p>
          <a:p>
            <a:r>
              <a:rPr lang="ru-RU" sz="2400" dirty="0"/>
              <a:t>Количество скрытых слоев</a:t>
            </a:r>
          </a:p>
          <a:p>
            <a:r>
              <a:rPr lang="ru-RU" sz="2400" dirty="0"/>
              <a:t>Количество нейронов в каждом слое</a:t>
            </a:r>
          </a:p>
          <a:p>
            <a:r>
              <a:rPr lang="ru-RU" sz="2400" dirty="0"/>
              <a:t>Наличие или отсутствие нейронов смещения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39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20E2-5E56-49CA-ADA5-200AC337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Полезные ссылки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C28F-3333-4CDE-A2E7-EDAE4FB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https://habr.com/company/wunderfund/blog/315476/</a:t>
            </a:r>
            <a:r>
              <a:rPr lang="ru-RU" sz="2000" dirty="0">
                <a:solidFill>
                  <a:srgbClr val="FFFFFF"/>
                </a:solidFill>
              </a:rPr>
              <a:t>  -настройка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3"/>
              </a:rPr>
              <a:t>https://neurohive.io/ru/osnovy-data-science/rekurrentnye-nejronnye-seti/</a:t>
            </a:r>
            <a:r>
              <a:rPr lang="ru-RU" sz="2000" dirty="0">
                <a:solidFill>
                  <a:srgbClr val="FFFFFF"/>
                </a:solidFill>
              </a:rPr>
              <a:t> -пара слов про обучение </a:t>
            </a:r>
            <a:r>
              <a:rPr lang="en-US" sz="2000" dirty="0">
                <a:solidFill>
                  <a:srgbClr val="FFFFFF"/>
                </a:solidFill>
              </a:rPr>
              <a:t>RNN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4"/>
              </a:rPr>
              <a:t>https://habr.com/users/arnis71/posts/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-основы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https://habr.com/company/wunderfund/blog/331310</a:t>
            </a:r>
            <a:r>
              <a:rPr lang="ru-RU" sz="2000" dirty="0">
                <a:solidFill>
                  <a:srgbClr val="FFFFFF"/>
                </a:solidFill>
              </a:rPr>
              <a:t> архитектура </a:t>
            </a:r>
            <a:r>
              <a:rPr lang="en-US" sz="2000" dirty="0">
                <a:solidFill>
                  <a:srgbClr val="FFFFFF"/>
                </a:solidFill>
              </a:rPr>
              <a:t>RNN </a:t>
            </a:r>
            <a:r>
              <a:rPr lang="ru-RU" sz="2000" dirty="0">
                <a:solidFill>
                  <a:srgbClr val="FFFFFF"/>
                </a:solidFill>
              </a:rPr>
              <a:t>и </a:t>
            </a:r>
            <a:r>
              <a:rPr lang="en-US" sz="2000" dirty="0">
                <a:solidFill>
                  <a:srgbClr val="FFFFFF"/>
                </a:solidFill>
              </a:rPr>
              <a:t>LSTM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6"/>
              </a:rPr>
              <a:t>http://www.aiportal.ru/articles/neural-networks/back-propagation.html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распространения ошибки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7"/>
              </a:rPr>
              <a:t>http://robocraft.ru/blog/algorithm/560.html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</a:t>
            </a:r>
            <a:r>
              <a:rPr lang="ru-RU" sz="2000" dirty="0" err="1">
                <a:solidFill>
                  <a:srgbClr val="FFFFFF"/>
                </a:solidFill>
              </a:rPr>
              <a:t>распростанения</a:t>
            </a:r>
            <a:r>
              <a:rPr lang="ru-RU" sz="2000" dirty="0">
                <a:solidFill>
                  <a:srgbClr val="FFFFFF"/>
                </a:solidFill>
              </a:rPr>
              <a:t> ошибки  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8"/>
              </a:rPr>
              <a:t>https://www.coursera.org/lecture/vvedenie-mashinnoe-obuchenie/nieironnyie-sieti-vviedieniie-SjSlD</a:t>
            </a:r>
            <a:r>
              <a:rPr lang="ru-RU" sz="2000" dirty="0">
                <a:solidFill>
                  <a:srgbClr val="FFFFFF"/>
                </a:solidFill>
              </a:rPr>
              <a:t> -введение в машинное обучение </a:t>
            </a:r>
          </a:p>
          <a:p>
            <a:pPr marL="514350" indent="-514350">
              <a:buAutoNum type="arabicParenR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35D56-DEA3-4D20-87A3-DE86EDD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F4E-A1BF-4B8E-8AEA-C33E7555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8)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http://ivdon.ru/magazine/archive/n3y2009/143</a:t>
            </a:r>
            <a:r>
              <a:rPr lang="ru-RU" sz="2000" dirty="0">
                <a:solidFill>
                  <a:srgbClr val="FFFFFF"/>
                </a:solidFill>
              </a:rPr>
              <a:t>  -математика обратного распространения ошибки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9)</a:t>
            </a:r>
            <a:r>
              <a:rPr lang="en-US" sz="2000" dirty="0">
                <a:solidFill>
                  <a:srgbClr val="FFFFFF"/>
                </a:solidFill>
              </a:rPr>
              <a:t> https://habr.com/post/335052/</a:t>
            </a:r>
          </a:p>
        </p:txBody>
      </p:sp>
    </p:spTree>
    <p:extLst>
      <p:ext uri="{BB962C8B-B14F-4D97-AF65-F5344CB8AC3E}">
        <p14:creationId xmlns:p14="http://schemas.microsoft.com/office/powerpoint/2010/main" val="399026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A4FF6-894B-4EE2-A787-2FE8A1E2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Напоминание 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4C11-CA0E-4C27-B436-7CBA167ED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/>
                  <a:t>Синапс (</a:t>
                </a:r>
                <a:r>
                  <a:rPr lang="en-US" sz="2000"/>
                  <a:t>synapse)</a:t>
                </a:r>
                <a:r>
                  <a:rPr lang="ru-RU" sz="2000"/>
                  <a:t>-связь между двумя нейронами</a:t>
                </a:r>
                <a:r>
                  <a:rPr lang="en-US" sz="2000"/>
                  <a:t>, </a:t>
                </a:r>
                <a:r>
                  <a:rPr lang="ru-RU" sz="2000"/>
                  <a:t>которая характеризуется определенным весом </a:t>
                </a:r>
              </a:p>
              <a:p>
                <a:pPr marL="0" indent="0">
                  <a:buNone/>
                </a:pPr>
                <a:endParaRPr lang="ru-RU" sz="2000"/>
              </a:p>
              <a:p>
                <a:pPr marL="0" indent="0">
                  <a:buNone/>
                </a:pPr>
                <a:r>
                  <a:rPr lang="ru-RU" sz="2000"/>
                  <a:t>Сумматор (</a:t>
                </a:r>
                <a:r>
                  <a:rPr lang="en-US" sz="2000"/>
                  <a:t>adder)-</a:t>
                </a:r>
                <a:r>
                  <a:rPr lang="ru-RU" sz="2000"/>
                  <a:t>складывает входные сигналы</a:t>
                </a:r>
                <a:r>
                  <a:rPr lang="en-US" sz="2000"/>
                  <a:t>,</a:t>
                </a:r>
                <a:r>
                  <a:rPr lang="ru-RU" sz="2000"/>
                  <a:t> взвешенные относительно синапсов нейрона</a:t>
                </a:r>
              </a:p>
              <a:p>
                <a:pPr marL="0" indent="0">
                  <a:buNone/>
                </a:pPr>
                <a:endParaRPr lang="ru-RU" sz="2000"/>
              </a:p>
              <a:p>
                <a:pPr marL="0" indent="0">
                  <a:buNone/>
                </a:pPr>
                <a:r>
                  <a:rPr lang="ru-RU" sz="2000"/>
                  <a:t>Функция активации (</a:t>
                </a:r>
                <a:r>
                  <a:rPr lang="en-US" sz="2000"/>
                  <a:t>activation function)-</a:t>
                </a:r>
                <a:r>
                  <a:rPr lang="ru-RU" sz="2000"/>
                  <a:t>ограничивает амплитуду выходного сигнала нейрона</a:t>
                </a:r>
                <a:r>
                  <a:rPr lang="en-US" sz="2000"/>
                  <a:t>.</a:t>
                </a:r>
                <a:r>
                  <a:rPr lang="ru-RU" sz="2000"/>
                  <a:t>Обычно нормализованный диапазон амплитуд выхода нейрона лежит в 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ru-RU" sz="2000"/>
                  <a:t> или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4C11-CA0E-4C27-B436-7CBA167ED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AD7AA-9A61-4298-B13D-CE5C5960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Общая структура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CFF-8CBB-480F-8410-C005D5D8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1) Есть сеть из нейронов, соединённых между собой.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2) Нейроны возбуждаются под действием входов и передают возбуждение дальше. </a:t>
            </a:r>
          </a:p>
          <a:p>
            <a:pPr marL="0" indent="0">
              <a:buNone/>
            </a:pPr>
            <a:endParaRPr lang="ru-RU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3) В результате последний нейрон на выход подаёт ответ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F247B-424E-4FD7-987B-0DEA2CBB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2847"/>
            <a:ext cx="5267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C98A0-DE92-4344-AFBD-627132DC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Модель нейрона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12641-B1C7-4B6E-93AE-BC9211BF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3"/>
                <a:ext cx="4506686" cy="39680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 - входные сигналы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2,…</m:t>
                        </m:r>
                        <m:r>
                          <a:rPr lang="en-U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𝑘𝑚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-синаптические веса нейрона </a:t>
                </a:r>
                <a:r>
                  <a:rPr lang="en-US" sz="1800" dirty="0">
                    <a:solidFill>
                      <a:schemeClr val="bg1"/>
                    </a:solidFill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сумматор (линейная комбинация входных воздействий (</a:t>
                </a:r>
                <a:r>
                  <a:rPr lang="en-US" sz="1800" dirty="0">
                    <a:solidFill>
                      <a:schemeClr val="bg1"/>
                    </a:solidFill>
                  </a:rPr>
                  <a:t>linear combiner output)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функция активации (</a:t>
                </a:r>
                <a:r>
                  <a:rPr lang="en-US" sz="1800" dirty="0">
                    <a:solidFill>
                      <a:schemeClr val="bg1"/>
                    </a:solidFill>
                  </a:rPr>
                  <a:t>activation function)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выходной сигнал нейрона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12641-B1C7-4B6E-93AE-BC9211BF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3"/>
                <a:ext cx="4506686" cy="3968029"/>
              </a:xfrm>
              <a:blipFill>
                <a:blip r:embed="rId2"/>
                <a:stretch>
                  <a:fillRect l="-1083" t="-307" b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ADDFBB-5420-43F1-92FE-33E1042DF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9543"/>
            <a:ext cx="6250769" cy="44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3CDDC-31D3-49F2-B2D9-D2E2CC5B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dirty="0">
                <a:solidFill>
                  <a:srgbClr val="FFFFFF"/>
                </a:solidFill>
              </a:rPr>
              <a:t>Пороговый элемент (</a:t>
            </a:r>
            <a:r>
              <a:rPr lang="en-US" sz="4800" dirty="0">
                <a:solidFill>
                  <a:srgbClr val="FFFFFF"/>
                </a:solidFill>
              </a:rPr>
              <a:t>BIAS</a:t>
            </a:r>
            <a:r>
              <a:rPr lang="ru-RU" sz="4800" dirty="0">
                <a:solidFill>
                  <a:srgbClr val="FFFFFF"/>
                </a:solidFill>
              </a:rPr>
              <a:t>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E5C2D-F87D-49BD-94AB-7485F139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66" y="1987213"/>
            <a:ext cx="5115639" cy="3629532"/>
          </a:xfrm>
        </p:spPr>
      </p:pic>
    </p:spTree>
    <p:extLst>
      <p:ext uri="{BB962C8B-B14F-4D97-AF65-F5344CB8AC3E}">
        <p14:creationId xmlns:p14="http://schemas.microsoft.com/office/powerpoint/2010/main" val="392694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876E7-541E-4D73-855E-9ABA380A7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0"/>
                <a:ext cx="4654295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sz="16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-это величина</a:t>
                </a:r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которая отражает увеличение или уменьшение входного сигнала</a:t>
                </a:r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подаваемого на функцию активации</a:t>
                </a: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-это индуцированное локальное поле (</a:t>
                </a:r>
                <a:r>
                  <a:rPr lang="en-US" sz="2400" dirty="0">
                    <a:solidFill>
                      <a:schemeClr val="bg1"/>
                    </a:solidFill>
                  </a:rPr>
                  <a:t>induced local field)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chemeClr val="bg1"/>
                    </a:solidFill>
                  </a:rPr>
                  <a:t> 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876E7-541E-4D73-855E-9ABA380A7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0"/>
                <a:ext cx="4654295" cy="6858000"/>
              </a:xfrm>
              <a:blipFill>
                <a:blip r:embed="rId2"/>
                <a:stretch>
                  <a:fillRect l="-1966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B519AC9-2B47-4858-AAAE-005837CD8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3760"/>
            <a:ext cx="537285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8D9F6-85BF-4826-B327-3A88DBA6A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0"/>
                <a:ext cx="4654296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В выражении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 добавился новый синапс</a:t>
                </a:r>
                <a:r>
                  <a:rPr lang="en-US" sz="2400" dirty="0">
                    <a:solidFill>
                      <a:schemeClr val="bg1"/>
                    </a:solidFill>
                  </a:rPr>
                  <a:t>. </a:t>
                </a: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Его входной сигнал равен</a:t>
                </a:r>
                <a:r>
                  <a:rPr lang="en-US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А его вес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</a:rPr>
                  <a:t>равен</a:t>
                </a:r>
                <a:r>
                  <a:rPr lang="en-US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8D9F6-85BF-4826-B327-3A88DBA6A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0"/>
                <a:ext cx="4654296" cy="6858000"/>
              </a:xfrm>
              <a:blipFill>
                <a:blip r:embed="rId2"/>
                <a:stretch>
                  <a:fillRect l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2BE1F1-C091-4E22-9308-43A2032C3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36" y="643467"/>
            <a:ext cx="579562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7080-EE76-4628-B10F-7A4704B2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Для чего нужен нейрон смещения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41347F1-5BC7-4146-A147-A702EF53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439412"/>
            <a:ext cx="3363974" cy="44185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</a:rPr>
              <a:t>Нейрон смещения нужен для того, чтобы иметь возможность получать выходной результат, путем сдвига графика функции активации вправо или влево.</a:t>
            </a:r>
            <a:endParaRPr lang="en-US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</a:rPr>
              <a:t>Пример</a:t>
            </a:r>
            <a:r>
              <a:rPr lang="en-US" sz="2900" dirty="0">
                <a:solidFill>
                  <a:schemeClr val="bg1"/>
                </a:solidFill>
              </a:rPr>
              <a:t>:</a:t>
            </a:r>
            <a:br>
              <a:rPr lang="ru-RU" sz="2900" dirty="0">
                <a:solidFill>
                  <a:schemeClr val="bg1"/>
                </a:solidFill>
              </a:rPr>
            </a:br>
            <a:r>
              <a:rPr lang="ru-RU" sz="2900" dirty="0">
                <a:solidFill>
                  <a:schemeClr val="bg1"/>
                </a:solidFill>
              </a:rPr>
              <a:t>Нейроны смещения помогают в том случае, когда все входные нейроны получают на вход 0 и независимо от того какие у них веса, они все передадут на следующий слой 0, но не в случае присутствия нейрона смещения. </a:t>
            </a:r>
            <a:endParaRPr lang="en-US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99F9095-55D7-4B8A-BD9E-B23EEA1A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439412"/>
            <a:ext cx="5963794" cy="32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835</Words>
  <Application>Microsoft Office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Нейронные сети.Введение</vt:lpstr>
      <vt:lpstr>Основы строения нейронных сетей</vt:lpstr>
      <vt:lpstr>Напоминание </vt:lpstr>
      <vt:lpstr>Общая структура</vt:lpstr>
      <vt:lpstr>Модель нейрона</vt:lpstr>
      <vt:lpstr>Пороговый элемент (BIAS)</vt:lpstr>
      <vt:lpstr>PowerPoint Presentation</vt:lpstr>
      <vt:lpstr>PowerPoint Presentation</vt:lpstr>
      <vt:lpstr>Для чего нужен нейрон смещения?</vt:lpstr>
      <vt:lpstr>Как работает нейронная сеть? </vt:lpstr>
      <vt:lpstr>Архитектура нейронных сетей</vt:lpstr>
      <vt:lpstr>3 фундаментальных класса нейросетевых архитектур </vt:lpstr>
      <vt:lpstr>Сеть прямого распространения </vt:lpstr>
      <vt:lpstr>Где используется сети прямого распространения?</vt:lpstr>
      <vt:lpstr>Рекуррентные нейронные сети</vt:lpstr>
      <vt:lpstr>Где используются рекуррентные нейронные сети?</vt:lpstr>
      <vt:lpstr>Правила представление знаний</vt:lpstr>
      <vt:lpstr>PowerPoint Presentation</vt:lpstr>
      <vt:lpstr>Виды обучения</vt:lpstr>
      <vt:lpstr>Общие принципы обучения</vt:lpstr>
      <vt:lpstr>Процесс обучения</vt:lpstr>
      <vt:lpstr>Как минимизировать нелинейную функцию от нескольких аргументов</vt:lpstr>
      <vt:lpstr>Режимы реализации алгоритмов обучения</vt:lpstr>
      <vt:lpstr>Алгоритмы обучения нейронных сетей </vt:lpstr>
      <vt:lpstr>Гиперпараметры</vt:lpstr>
      <vt:lpstr>Полезные ссылки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сети.Введение</dc:title>
  <dc:creator>Nikita Polozok</dc:creator>
  <cp:lastModifiedBy>Nikita Polozok</cp:lastModifiedBy>
  <cp:revision>1</cp:revision>
  <dcterms:created xsi:type="dcterms:W3CDTF">2018-12-28T08:17:30Z</dcterms:created>
  <dcterms:modified xsi:type="dcterms:W3CDTF">2018-12-28T09:02:35Z</dcterms:modified>
</cp:coreProperties>
</file>