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83" r:id="rId12"/>
    <p:sldId id="266" r:id="rId13"/>
    <p:sldId id="276" r:id="rId14"/>
    <p:sldId id="268" r:id="rId15"/>
    <p:sldId id="273" r:id="rId16"/>
    <p:sldId id="267" r:id="rId17"/>
    <p:sldId id="281" r:id="rId18"/>
    <p:sldId id="269" r:id="rId19"/>
    <p:sldId id="280" r:id="rId20"/>
    <p:sldId id="282" r:id="rId21"/>
    <p:sldId id="271" r:id="rId22"/>
    <p:sldId id="278" r:id="rId23"/>
    <p:sldId id="277" r:id="rId24"/>
    <p:sldId id="272" r:id="rId25"/>
    <p:sldId id="279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B83A-F610-416B-A56C-D5DD73D61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A00BF-3677-4399-9AAC-81D5005A5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FD5C8-FB64-4238-819C-CFC09D6F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BAB5-7F1E-4490-B293-40D561CC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0C40-5F86-4DBF-A289-0C74ACA3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BCAF-5F0F-4450-839A-0762FF08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DAB1-FDAB-4A18-99EE-51F88E982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3261-4243-4952-9F14-F1E33535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80DF-348A-47E4-94A1-FE640BFB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AFB9-D3C5-4E7F-82D0-F537CD04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1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7607A-9AF6-48C5-B4C4-DEC9F7377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64F0-8F00-4DC3-B1B3-0BA835B1C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E863-F7EB-406C-AFAC-1512BD74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BD4A-9ED6-4E02-9E78-07B887BF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CAF0-EA17-4567-A7FE-AE1931AA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7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2AF9-6F8C-4389-BFE0-C01B8C0A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62B6-A585-449B-BECB-B8D10954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8DE5-1D36-4A1E-A1A8-00213675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235B-604B-4864-B20C-822CE8C9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05F96-6389-4034-903E-1006643D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581C-2FB1-4EF8-A412-1B343208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92CE-459C-4946-B817-FD68A250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F34A-E161-4DD4-B249-8D456162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9217-9635-4F45-866C-6EF0C56A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9A1E-DCED-48C7-B2D3-7829A39B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33D6-E1BC-4986-A658-692AC8D5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6B99-F940-4C7E-B4F4-ED9AF88F0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68AA2-DE15-4814-9F40-2DF3DAB0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67288-49A7-4D8D-A04E-41E23A4E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D264D-8C1B-4893-8BB4-3F87E297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56253-F792-48C9-8D4C-DE317111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59AD-0F2A-47CB-A39E-7DDAC2F4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6304-BBF0-4AA3-9C6C-232329D69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E160B-74C8-484C-900A-E110DD184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06AB7-A217-42E3-8B35-3E804DE8E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71F67-2CB5-45E1-994D-389C1F8EA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11CA6-B047-437F-8947-ADD314A3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11F32-2AEB-4B16-8562-058E9D26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0E986-071D-42D7-90DC-533E0945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83F7-214D-4A7C-9A9C-4C93EFBA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14B26-01A0-44BD-A14D-B9BFA8EE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3954E-A8C8-4811-AB84-6588301D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FFEA9-4CE8-4D4E-A938-25AD8FD3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2AAE-37A3-496C-8DC8-2631886A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859EF-ED38-4CFA-83E2-9CAF6ADB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D40D3-BDA6-414F-88B1-6AD6ED77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55F6-E538-4985-A012-032E7528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9D1C-CF45-43FA-AB54-51824790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2F30E-F455-4B8F-A80A-62A398070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57B5-23B7-4845-913D-79F9001E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204C-3BC3-418D-9AC5-8AB93A3D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0D46-EB0F-45EB-8FF9-F846D1B7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2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0E9D-85CF-41A1-9E7C-6E3F51A9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1F886-75D3-4B18-BE04-FA0CE6E2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8C87E-0A8E-4ADF-9432-4A78D7FE8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C3C6-CC4D-49CA-93B4-5836B6C6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86C3-29D4-45F1-90A9-E550A35A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DB3E-0864-42E2-8CF9-0916D98D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A24DB-C0DC-47C0-85EF-CD216DD6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F913-C49B-4F41-B7BD-3DBAB7A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3042-8BFA-4FC5-A9E5-B678CFFBB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5716-F03B-4B60-95C6-3B22D634B91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CED7-B7D8-4442-BE6B-7BB578081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EEF5-69E7-423E-9E74-EE4D3582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data-analysis-applications/home/info" TargetMode="External"/><Relationship Id="rId2" Type="http://schemas.openxmlformats.org/officeDocument/2006/relationships/hyperlink" Target="https://www.coursera.org/learn/ekonometrika/home/inf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company/ods/blog/327242/" TargetMode="External"/><Relationship Id="rId5" Type="http://schemas.openxmlformats.org/officeDocument/2006/relationships/hyperlink" Target="https://www.youtube.com/watch?v=nQjul-5_0_M" TargetMode="External"/><Relationship Id="rId4" Type="http://schemas.openxmlformats.org/officeDocument/2006/relationships/hyperlink" Target="https://machinelearningmastery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5A98-1C8F-48A6-B133-9EB789FC7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Модели класса </a:t>
            </a:r>
            <a:r>
              <a:rPr lang="en-US" dirty="0"/>
              <a:t>ARIMA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C08DC-FD83-4741-9C63-E0B0CA21A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3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Правдоподобие</a:t>
            </a:r>
            <a:r>
              <a:rPr lang="en-US" dirty="0"/>
              <a:t>.</a:t>
            </a:r>
            <a:r>
              <a:rPr lang="ru-RU" dirty="0"/>
              <a:t>Непрерывный случай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–</a:t>
                </a:r>
                <a:r>
                  <a:rPr lang="ru-RU" dirty="0"/>
                  <a:t>совместная функция плотности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-набор наблюдений</a:t>
                </a:r>
                <a:r>
                  <a:rPr lang="en-US" dirty="0"/>
                  <a:t>,</a:t>
                </a:r>
                <a:r>
                  <a:rPr lang="ru-RU" dirty="0"/>
                  <a:t> которые зависят от параметра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en-US" dirty="0"/>
                  <a:t> , </a:t>
                </a:r>
                <a:r>
                  <a:rPr lang="ru-RU" dirty="0"/>
                  <a:t>где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</a:t>
                </a:r>
                <a:r>
                  <a:rPr lang="ru-RU" dirty="0"/>
                  <a:t>функция правдоподобия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Принято максимизировать не саму функцию плотности</a:t>
                </a:r>
                <a:r>
                  <a:rPr lang="en-US" dirty="0"/>
                  <a:t>, </a:t>
                </a:r>
                <a:r>
                  <a:rPr lang="ru-RU" dirty="0"/>
                  <a:t>а ее логарифмированную версию</a:t>
                </a:r>
                <a:r>
                  <a:rPr lang="en-US" dirty="0"/>
                  <a:t>.(</a:t>
                </a:r>
                <a:r>
                  <a:rPr lang="ru-RU" dirty="0"/>
                  <a:t>Это связано с тем</a:t>
                </a:r>
                <a:r>
                  <a:rPr lang="en-US" dirty="0"/>
                  <a:t>, </a:t>
                </a:r>
                <a:r>
                  <a:rPr lang="ru-RU" dirty="0"/>
                  <a:t>что максимизировать сумму легче</a:t>
                </a:r>
                <a:r>
                  <a:rPr lang="en-US" dirty="0"/>
                  <a:t>,</a:t>
                </a:r>
                <a:r>
                  <a:rPr lang="ru-RU" dirty="0"/>
                  <a:t> чем произведение)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38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48B9-8A0B-47C6-B54C-305F8C72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E,VAR,Cov,Corr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C1B5-C105-4DB7-98C3-2395C015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9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Стационарность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12192000" cy="51673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Временной ряд называется (слабо) стационарным</a:t>
                </a:r>
                <a:r>
                  <a:rPr lang="en-US" dirty="0"/>
                  <a:t>,</a:t>
                </a:r>
                <a:r>
                  <a:rPr lang="ru-RU" dirty="0"/>
                  <a:t> если для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(ширина окна) распределение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зависит от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(т</a:t>
                </a:r>
                <a:r>
                  <a:rPr lang="en-US" dirty="0"/>
                  <a:t>.</a:t>
                </a:r>
                <a:r>
                  <a:rPr lang="ru-RU" dirty="0"/>
                  <a:t>е его свойства не зависят от времени)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Временной ряд будет (строго) стационарным</a:t>
                </a:r>
                <a:r>
                  <a:rPr lang="en-US" dirty="0"/>
                  <a:t>,</a:t>
                </a:r>
                <a:r>
                  <a:rPr lang="ru-RU" dirty="0"/>
                  <a:t> если</a:t>
                </a:r>
                <a:r>
                  <a:rPr lang="en-US" dirty="0"/>
                  <a:t>:                       </a:t>
                </a:r>
                <a:r>
                  <a:rPr lang="ru-RU" dirty="0"/>
                  <a:t>             </a:t>
                </a:r>
                <a:r>
                  <a:rPr lang="en-US" dirty="0"/>
                  <a:t>                 </a:t>
                </a:r>
                <a:r>
                  <a:rPr lang="ru-RU" dirty="0"/>
                  <a:t>                            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1)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0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 (</a:t>
                </a:r>
                <a:r>
                  <a:rPr lang="ru-RU" dirty="0"/>
                  <a:t>ряд не имеет тенденции расти или убывать</a:t>
                </a:r>
                <a:r>
                  <a:rPr lang="en-US" dirty="0"/>
                  <a:t>, </a:t>
                </a:r>
                <a:r>
                  <a:rPr lang="ru-RU" dirty="0"/>
                  <a:t>в среднем остается на </a:t>
                </a:r>
              </a:p>
              <a:p>
                <a:pPr marL="0" indent="0">
                  <a:buNone/>
                </a:pPr>
                <a:r>
                  <a:rPr lang="ru-RU" dirty="0"/>
                  <a:t>одном уровне)</a:t>
                </a:r>
              </a:p>
              <a:p>
                <a:pPr marL="0" indent="0">
                  <a:buNone/>
                </a:pPr>
                <a:r>
                  <a:rPr lang="ru-RU" dirty="0"/>
                  <a:t>2)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=Var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=Var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колебания ряда во времени в среднем остаются на одном уровне </a:t>
                </a:r>
              </a:p>
              <a:p>
                <a:pPr marL="0" indent="0">
                  <a:buNone/>
                </a:pPr>
                <a:r>
                  <a:rPr lang="ru-RU" dirty="0"/>
                  <a:t>3)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сила линейной связи между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значениями временного ряда остается неизменной)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Тренд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нестационарность</a:t>
                </a: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Периодичноть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нестационарность 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12192000" cy="5167311"/>
              </a:xfrm>
              <a:blipFill>
                <a:blip r:embed="rId2"/>
                <a:stretch>
                  <a:fillRect l="-650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40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2C2C-39F1-40DD-A3DB-2E604F63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Дифференцирование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417A7-A23A-44D8-A013-2F499A04D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10789"/>
                <a:ext cx="12192000" cy="54472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Дифференцирование ряда-переход к попарным разностям соседних значений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Дифференцирование используется для того</a:t>
                </a:r>
                <a:r>
                  <a:rPr lang="en-US" dirty="0"/>
                  <a:t>,</a:t>
                </a:r>
                <a:r>
                  <a:rPr lang="ru-RU" dirty="0"/>
                  <a:t> чтобы 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1)</a:t>
                </a:r>
                <a:r>
                  <a:rPr lang="ru-RU" dirty="0"/>
                  <a:t>Убрать тренд и стабилизировать среднее значение ряда</a:t>
                </a:r>
              </a:p>
              <a:p>
                <a:pPr marL="0" indent="0">
                  <a:buNone/>
                </a:pPr>
                <a:r>
                  <a:rPr lang="ru-RU" dirty="0"/>
                  <a:t>2) Убрать сезонность </a:t>
                </a:r>
              </a:p>
              <a:p>
                <a:pPr marL="0" indent="0">
                  <a:buNone/>
                </a:pPr>
                <a:r>
                  <a:rPr lang="ru-RU" dirty="0"/>
                  <a:t>Дифференцируя появляется возможность перейти от нестационарного временного ряда к стационарному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Также возможно применение сезонного дифференцирования-т</a:t>
                </a:r>
                <a:r>
                  <a:rPr lang="en-US" dirty="0"/>
                  <a:t>.</a:t>
                </a:r>
                <a:r>
                  <a:rPr lang="ru-RU" dirty="0"/>
                  <a:t>е перехода к попарным разностям значений в соседних сезонах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417A7-A23A-44D8-A013-2F499A04D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0789"/>
                <a:ext cx="12192000" cy="5447210"/>
              </a:xfrm>
              <a:blipFill>
                <a:blip r:embed="rId2"/>
                <a:stretch>
                  <a:fillRect l="-1000" t="-2461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12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7155-9BD6-472F-970C-4D76C4C4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Проверка на стационарность</a:t>
            </a:r>
            <a:r>
              <a:rPr lang="en-US" dirty="0"/>
              <a:t>.</a:t>
            </a:r>
            <a:r>
              <a:rPr lang="ru-RU" dirty="0"/>
              <a:t>Тест Дики-</a:t>
            </a:r>
            <a:r>
              <a:rPr lang="ru-RU" dirty="0" err="1"/>
              <a:t>Фуллера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2901-F758-48DC-A5E9-B2C40A79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8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28CC-C48F-46B4-AE43-A14127E8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07506"/>
          </a:xfrm>
        </p:spPr>
        <p:txBody>
          <a:bodyPr/>
          <a:lstStyle/>
          <a:p>
            <a:pPr algn="ctr"/>
            <a:r>
              <a:rPr lang="en-US" dirty="0"/>
              <a:t>ARIMA(</a:t>
            </a:r>
            <a:r>
              <a:rPr lang="en-US" dirty="0" err="1"/>
              <a:t>p,d,q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/>
              <a:t>SARIMA(</a:t>
            </a:r>
            <a:r>
              <a:rPr lang="en-US" dirty="0" err="1"/>
              <a:t>p,d,q</a:t>
            </a:r>
            <a:r>
              <a:rPr lang="en-US" dirty="0"/>
              <a:t>)X(P,D,Q)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39FE3-8D4B-495B-A083-88AC4C49E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07507"/>
                <a:ext cx="12192000" cy="555049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Где </a:t>
                </a:r>
                <a:r>
                  <a:rPr lang="en-US" dirty="0">
                    <a:latin typeface="Cambria Math" panose="02040503050406030204" pitchFamily="18" charset="0"/>
                  </a:rPr>
                  <a:t>S –</a:t>
                </a:r>
                <a:r>
                  <a:rPr lang="ru-RU" dirty="0">
                    <a:latin typeface="Cambria Math" panose="02040503050406030204" pitchFamily="18" charset="0"/>
                  </a:rPr>
                  <a:t>период временного ряда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       d-</a:t>
                </a:r>
                <a:r>
                  <a:rPr lang="ru-RU" dirty="0">
                    <a:latin typeface="Cambria Math" panose="02040503050406030204" pitchFamily="18" charset="0"/>
                  </a:rPr>
                  <a:t>обычное дифференцирование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  </a:t>
                </a:r>
                <a:r>
                  <a:rPr lang="en-US" dirty="0">
                    <a:latin typeface="Cambria Math" panose="02040503050406030204" pitchFamily="18" charset="0"/>
                  </a:rPr>
                  <a:t>D-</a:t>
                </a:r>
                <a:r>
                  <a:rPr lang="ru-RU" dirty="0">
                    <a:latin typeface="Cambria Math" panose="02040503050406030204" pitchFamily="18" charset="0"/>
                  </a:rPr>
                  <a:t>сезонное дифференцирование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  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   </a:t>
                </a: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39FE3-8D4B-495B-A083-88AC4C49E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07507"/>
                <a:ext cx="12192000" cy="5550492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33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043A-00BB-4222-A200-57014A4F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16051"/>
          </a:xfrm>
        </p:spPr>
        <p:txBody>
          <a:bodyPr/>
          <a:lstStyle/>
          <a:p>
            <a:pPr algn="ctr"/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Подбор параметров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A7CFE-693C-494E-A0ED-6626688D0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16051"/>
                <a:ext cx="12192000" cy="55419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сравнения моделей с разными </a:t>
                </a:r>
                <a:r>
                  <a:rPr lang="en-US" dirty="0" err="1"/>
                  <a:t>q,Q,p,P</a:t>
                </a:r>
                <a:r>
                  <a:rPr lang="en-US" dirty="0"/>
                  <a:t> </a:t>
                </a:r>
                <a:r>
                  <a:rPr lang="ru-RU" dirty="0"/>
                  <a:t>можно использовать критерий </a:t>
                </a:r>
                <a:r>
                  <a:rPr lang="ru-RU" dirty="0" err="1"/>
                  <a:t>Акаике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  <m:r>
                      <a:rPr lang="en-US" i="0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,</a:t>
                </a:r>
                <a:r>
                  <a:rPr lang="ru-RU" dirty="0"/>
                  <a:t> где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число параметров модели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L-</a:t>
                </a:r>
                <a:r>
                  <a:rPr lang="ru-RU" dirty="0"/>
                  <a:t>максимизированное значение функции правдоподобия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Начальное приближение можно выбрать при помощи </a:t>
                </a:r>
                <a:r>
                  <a:rPr lang="en-US" dirty="0"/>
                  <a:t>ACF </a:t>
                </a:r>
                <a:r>
                  <a:rPr lang="ru-RU" dirty="0"/>
                  <a:t>и </a:t>
                </a:r>
                <a:r>
                  <a:rPr lang="en-US" dirty="0"/>
                  <a:t>PACF</a:t>
                </a:r>
              </a:p>
              <a:p>
                <a:pPr marL="0" indent="0">
                  <a:buNone/>
                </a:pPr>
                <a:r>
                  <a:rPr lang="en-US" dirty="0"/>
                  <a:t>Q:</a:t>
                </a:r>
                <a:r>
                  <a:rPr lang="ru-RU" dirty="0"/>
                  <a:t>номер последнего сезонного лага</a:t>
                </a:r>
                <a:r>
                  <a:rPr lang="en-US" dirty="0"/>
                  <a:t>, </a:t>
                </a:r>
                <a:r>
                  <a:rPr lang="ru-RU" dirty="0"/>
                  <a:t>при котором </a:t>
                </a:r>
                <a:r>
                  <a:rPr lang="en-US" dirty="0"/>
                  <a:t>ACF </a:t>
                </a:r>
                <a:r>
                  <a:rPr lang="ru-RU" dirty="0"/>
                  <a:t>значима </a:t>
                </a:r>
              </a:p>
              <a:p>
                <a:pPr marL="0" indent="0">
                  <a:buNone/>
                </a:pPr>
                <a:r>
                  <a:rPr lang="en-US" dirty="0"/>
                  <a:t>q:</a:t>
                </a:r>
                <a:r>
                  <a:rPr lang="ru-RU" dirty="0"/>
                  <a:t>номер последнего несезонного лага</a:t>
                </a:r>
                <a:r>
                  <a:rPr lang="en-US" dirty="0"/>
                  <a:t>, </a:t>
                </a:r>
                <a:r>
                  <a:rPr lang="ru-RU" dirty="0"/>
                  <a:t>при котором </a:t>
                </a:r>
                <a:r>
                  <a:rPr lang="en-US" dirty="0"/>
                  <a:t>ACF </a:t>
                </a:r>
                <a:r>
                  <a:rPr lang="ru-RU" dirty="0"/>
                  <a:t>значима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P:</a:t>
                </a:r>
                <a:r>
                  <a:rPr lang="ru-RU" dirty="0"/>
                  <a:t> номер последнего сезонного лага</a:t>
                </a:r>
                <a:r>
                  <a:rPr lang="en-US" dirty="0"/>
                  <a:t>, </a:t>
                </a:r>
                <a:r>
                  <a:rPr lang="ru-RU" dirty="0"/>
                  <a:t>при котором </a:t>
                </a:r>
                <a:r>
                  <a:rPr lang="en-US" dirty="0"/>
                  <a:t>PACF </a:t>
                </a:r>
                <a:r>
                  <a:rPr lang="ru-RU" dirty="0"/>
                  <a:t>значима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p:</a:t>
                </a:r>
                <a:r>
                  <a:rPr lang="ru-RU" dirty="0"/>
                  <a:t> номер последнего несезонного лага</a:t>
                </a:r>
                <a:r>
                  <a:rPr lang="en-US" dirty="0"/>
                  <a:t>, </a:t>
                </a:r>
                <a:r>
                  <a:rPr lang="ru-RU" dirty="0"/>
                  <a:t>при котором </a:t>
                </a:r>
                <a:r>
                  <a:rPr lang="en-US" dirty="0"/>
                  <a:t>PACF </a:t>
                </a:r>
                <a:r>
                  <a:rPr lang="ru-RU" dirty="0"/>
                  <a:t>значима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A7CFE-693C-494E-A0ED-6626688D0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6051"/>
                <a:ext cx="12192000" cy="5541947"/>
              </a:xfrm>
              <a:blipFill>
                <a:blip r:embed="rId2"/>
                <a:stretch>
                  <a:fillRect l="-1000" t="-1870" b="-16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208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Автокорреляция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244"/>
            <a:ext cx="12192000" cy="537375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21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C5CC-742C-4C39-8DE3-40355EC6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6921"/>
          </a:xfrm>
        </p:spPr>
        <p:txBody>
          <a:bodyPr/>
          <a:lstStyle/>
          <a:p>
            <a:pPr algn="ctr"/>
            <a:r>
              <a:rPr lang="en-US" dirty="0"/>
              <a:t>ACF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70F10-4483-4B20-805D-A9696AD53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46922"/>
                <a:ext cx="12192000" cy="5811078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7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00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7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70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7000" i="1" dirty="0" smtClean="0"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ru-RU" sz="7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ru-RU" sz="700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7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7000" dirty="0"/>
                  <a:t> (авто)-корреляционная функция процесса (</a:t>
                </a:r>
                <a:r>
                  <a:rPr lang="en-US" sz="7000" dirty="0"/>
                  <a:t>ACF)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7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0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7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7000" dirty="0"/>
                  <a:t> показывает на сколько в среднем изменится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7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7000" dirty="0"/>
                  <a:t> при росте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70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7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7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7000" dirty="0"/>
                  <a:t> </a:t>
                </a:r>
                <a:r>
                  <a:rPr lang="ru-RU" sz="7000" dirty="0"/>
                  <a:t>на единицу</a:t>
                </a:r>
                <a:endParaRPr lang="en-US" sz="7000" dirty="0"/>
              </a:p>
              <a:p>
                <a:pPr marL="0" indent="0">
                  <a:buNone/>
                </a:pPr>
                <a:endParaRPr lang="ru-RU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59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59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59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59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59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590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ru-RU" sz="5900" dirty="0"/>
                  <a:t>  </a:t>
                </a:r>
                <a:r>
                  <a:rPr lang="ru-RU" sz="7000" dirty="0"/>
                  <a:t>Выборочная автокорреляция</a:t>
                </a:r>
                <a:r>
                  <a:rPr lang="en-US" sz="7000" dirty="0"/>
                  <a:t>                                </a:t>
                </a:r>
              </a:p>
              <a:p>
                <a:pPr marL="0" indent="0">
                  <a:buNone/>
                </a:pPr>
                <a:r>
                  <a:rPr lang="en-US" sz="5900" dirty="0"/>
                  <a:t> </a:t>
                </a:r>
              </a:p>
              <a:p>
                <a:pPr marL="0" indent="0">
                  <a:buNone/>
                </a:pPr>
                <a:r>
                  <a:rPr lang="en-US" sz="5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59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59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59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ru-RU" sz="59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59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sz="59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59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59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5900" dirty="0"/>
              </a:p>
              <a:p>
                <a:pPr marL="0" indent="0">
                  <a:buNone/>
                </a:pPr>
                <a:r>
                  <a:rPr lang="en-US" sz="5900" dirty="0"/>
                  <a:t> </a:t>
                </a:r>
              </a:p>
              <a:p>
                <a:pPr marL="0" indent="0">
                  <a:buNone/>
                </a:pPr>
                <a:r>
                  <a:rPr lang="en-US" sz="5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5900" i="1" dirty="0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5900" i="0" dirty="0">
                            <a:latin typeface="Cambria Math" panose="02040503050406030204" pitchFamily="18" charset="0"/>
                          </a:rPr>
                          <m:t>−1;1</m:t>
                        </m:r>
                      </m:e>
                    </m:d>
                  </m:oMath>
                </a14:m>
                <a:endParaRPr lang="ru-RU" sz="5900" dirty="0"/>
              </a:p>
              <a:p>
                <a:pPr marL="0" indent="0">
                  <a:buNone/>
                </a:pPr>
                <a:endParaRPr lang="ru-RU" sz="5900" dirty="0"/>
              </a:p>
              <a:p>
                <a:pPr marL="0" indent="0">
                  <a:buNone/>
                </a:pPr>
                <a:r>
                  <a:rPr lang="en-US" sz="5900" dirty="0"/>
                  <a:t>k-</a:t>
                </a:r>
                <a:r>
                  <a:rPr lang="ru-RU" sz="7000" dirty="0"/>
                  <a:t>лаг автокорреляции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6000" b="1" dirty="0"/>
                  <a:t>ACF </a:t>
                </a:r>
                <a:r>
                  <a:rPr lang="ru-RU" sz="6000" b="1" dirty="0"/>
                  <a:t>показывает совокупный эффект</a:t>
                </a:r>
                <a:endParaRPr lang="en-US" sz="6000" b="1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70F10-4483-4B20-805D-A9696AD53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46922"/>
                <a:ext cx="12192000" cy="5811078"/>
              </a:xfrm>
              <a:blipFill>
                <a:blip r:embed="rId2"/>
                <a:stretch>
                  <a:fillRect l="-750" t="-2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3021497"/>
            <a:ext cx="6414052" cy="3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35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ru-RU" dirty="0"/>
              <a:t>                                           </a:t>
            </a:r>
            <a:r>
              <a:rPr lang="en-US" dirty="0"/>
              <a:t>PACF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39688"/>
            <a:ext cx="12192000" cy="57183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ACF </a:t>
            </a:r>
            <a:r>
              <a:rPr lang="ru-RU" b="1" dirty="0"/>
              <a:t>показывает прямой эффект</a:t>
            </a:r>
            <a:endParaRPr lang="en-US" b="1" dirty="0"/>
          </a:p>
          <a:p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3021497"/>
            <a:ext cx="6414052" cy="3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1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4981-2A40-46EC-A9D2-300C71F6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1</a:t>
            </a:r>
            <a:r>
              <a:rPr lang="en-US" dirty="0"/>
              <a:t>.</a:t>
            </a:r>
            <a:r>
              <a:rPr lang="ru-RU" dirty="0"/>
              <a:t>Модели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0F3D-F4C9-4862-B423-BEDBB858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87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68DE-988D-45D5-8FF2-81DADB42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60CD6-BA67-4D59-9DEE-56F761C90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36" y="1690688"/>
            <a:ext cx="9955014" cy="3658111"/>
          </a:xfrm>
        </p:spPr>
      </p:pic>
    </p:spTree>
    <p:extLst>
      <p:ext uri="{BB962C8B-B14F-4D97-AF65-F5344CB8AC3E}">
        <p14:creationId xmlns:p14="http://schemas.microsoft.com/office/powerpoint/2010/main" val="1142607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3FDF-EE17-4450-814F-09D24F1E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3</a:t>
            </a:r>
            <a:r>
              <a:rPr lang="en-US" dirty="0"/>
              <a:t>.</a:t>
            </a:r>
            <a:r>
              <a:rPr lang="ru-RU" dirty="0"/>
              <a:t>План работы с моделями класса </a:t>
            </a:r>
            <a:r>
              <a:rPr lang="en-US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EB2E-A9C0-45AE-B438-11FC6977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2964"/>
            <a:ext cx="12192000" cy="54650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8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34E9-E298-4402-B400-2FF584D3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22048"/>
          </a:xfrm>
        </p:spPr>
        <p:txBody>
          <a:bodyPr/>
          <a:lstStyle/>
          <a:p>
            <a:pPr algn="ctr"/>
            <a:r>
              <a:rPr lang="ru-RU" dirty="0"/>
              <a:t>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5CE2-6D92-4EC0-BF83-D30FF2AD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2050"/>
            <a:ext cx="12192000" cy="56359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1)</a:t>
            </a:r>
            <a:r>
              <a:rPr lang="ru-RU" dirty="0"/>
              <a:t>Посмотреть на ряд (сезонность, тренд, выбросы)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2)</a:t>
            </a:r>
            <a:r>
              <a:rPr lang="ru-RU" dirty="0"/>
              <a:t>При необходимости можно</a:t>
            </a:r>
            <a:r>
              <a:rPr lang="en-US" dirty="0"/>
              <a:t>:</a:t>
            </a:r>
          </a:p>
          <a:p>
            <a:pPr lvl="0"/>
            <a:r>
              <a:rPr lang="ru-RU" dirty="0"/>
              <a:t>Обрезать ряд</a:t>
            </a:r>
            <a:endParaRPr lang="en-US" dirty="0"/>
          </a:p>
          <a:p>
            <a:pPr lvl="0"/>
            <a:r>
              <a:rPr lang="ru-RU" dirty="0"/>
              <a:t>Стабилизировать дисперсию (метод Бокса-Кокса) </a:t>
            </a:r>
            <a:endParaRPr lang="en-US" dirty="0"/>
          </a:p>
          <a:p>
            <a:pPr lvl="0"/>
            <a:r>
              <a:rPr lang="ru-RU" dirty="0"/>
              <a:t>Проверить ряд на стационарность (критерий Дики-</a:t>
            </a:r>
            <a:r>
              <a:rPr lang="ru-RU" dirty="0" err="1"/>
              <a:t>Фуллера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 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3)</a:t>
            </a:r>
            <a:r>
              <a:rPr lang="ru-RU" dirty="0"/>
              <a:t>С помощью </a:t>
            </a:r>
            <a:r>
              <a:rPr lang="en-US" dirty="0"/>
              <a:t>ACF</a:t>
            </a:r>
            <a:r>
              <a:rPr lang="ru-RU" dirty="0"/>
              <a:t> подбираем начальные параметры (</a:t>
            </a:r>
            <a:r>
              <a:rPr lang="en-US" dirty="0"/>
              <a:t>q</a:t>
            </a:r>
            <a:r>
              <a:rPr lang="ru-RU" dirty="0"/>
              <a:t>, </a:t>
            </a:r>
            <a:r>
              <a:rPr lang="en-US" dirty="0"/>
              <a:t>Q</a:t>
            </a:r>
            <a:r>
              <a:rPr lang="ru-RU" dirty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4)</a:t>
            </a:r>
            <a:r>
              <a:rPr lang="ru-RU" dirty="0"/>
              <a:t>С помощью </a:t>
            </a:r>
            <a:r>
              <a:rPr lang="en-US" dirty="0"/>
              <a:t>PACF</a:t>
            </a:r>
            <a:r>
              <a:rPr lang="ru-RU" dirty="0"/>
              <a:t> подбираем начальные параметры для (</a:t>
            </a:r>
            <a:r>
              <a:rPr lang="en-US" dirty="0"/>
              <a:t>p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ru-RU" dirty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5)</a:t>
            </a:r>
            <a:r>
              <a:rPr lang="ru-RU" dirty="0"/>
              <a:t>Используя перебор и критерий </a:t>
            </a:r>
            <a:r>
              <a:rPr lang="en-US" dirty="0"/>
              <a:t>AIC</a:t>
            </a:r>
            <a:r>
              <a:rPr lang="ru-RU" dirty="0"/>
              <a:t> находим необходимые параметры для модели класса </a:t>
            </a:r>
            <a:r>
              <a:rPr lang="en-US" dirty="0"/>
              <a:t>ARIMA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2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CAF8-B12A-4D82-8B50-0A2BF2B1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849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DD2A-5416-4235-BA94-73A76E17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1850"/>
            <a:ext cx="12192000" cy="604614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6)</a:t>
            </a:r>
            <a:r>
              <a:rPr lang="ru-RU" dirty="0"/>
              <a:t>Анализ остатков (разность между фактом и прогнозом)</a:t>
            </a:r>
            <a:endParaRPr lang="en-US" dirty="0"/>
          </a:p>
          <a:p>
            <a:pPr lvl="0"/>
            <a:r>
              <a:rPr lang="ru-RU" dirty="0" err="1"/>
              <a:t>Несмещенность</a:t>
            </a:r>
            <a:r>
              <a:rPr lang="ru-RU" dirty="0"/>
              <a:t>: Остатки должны быть в среднем равны 0, можно проверить при помощи критериев (Стьюдента, </a:t>
            </a:r>
            <a:r>
              <a:rPr lang="ru-RU" dirty="0" err="1"/>
              <a:t>Уилкоксона</a:t>
            </a:r>
            <a:r>
              <a:rPr lang="ru-RU" dirty="0"/>
              <a:t>)</a:t>
            </a:r>
            <a:endParaRPr lang="en-US" dirty="0"/>
          </a:p>
          <a:p>
            <a:pPr lvl="0"/>
            <a:r>
              <a:rPr lang="ru-RU" dirty="0"/>
              <a:t>Стационарность: Зависимость остатков от времени, можно проверить с помощью критерия Дики-</a:t>
            </a:r>
            <a:r>
              <a:rPr lang="ru-RU" dirty="0" err="1"/>
              <a:t>Фуллера</a:t>
            </a:r>
            <a:endParaRPr lang="en-US" dirty="0"/>
          </a:p>
          <a:p>
            <a:pPr lvl="0"/>
            <a:r>
              <a:rPr lang="ru-RU" dirty="0" err="1"/>
              <a:t>Неавтокоррелированность</a:t>
            </a:r>
            <a:r>
              <a:rPr lang="ru-RU" dirty="0"/>
              <a:t>: отсутствие неучтенной зависимости от предыдущих наблюдений, можно проверить при помощи </a:t>
            </a:r>
            <a:r>
              <a:rPr lang="ru-RU" dirty="0" err="1"/>
              <a:t>коррелограммы</a:t>
            </a:r>
            <a:r>
              <a:rPr lang="ru-RU" dirty="0"/>
              <a:t> или критерия </a:t>
            </a:r>
            <a:r>
              <a:rPr lang="ru-RU" dirty="0" err="1"/>
              <a:t>Льюина</a:t>
            </a:r>
            <a:r>
              <a:rPr lang="ru-RU" dirty="0"/>
              <a:t>-Бокса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13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B96D-268B-495B-812C-4C5BDB54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 err="1"/>
              <a:t>regARIMA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regSARIMA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A342A-7098-4432-B794-22A18BF85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,</a:t>
                </a:r>
                <a:r>
                  <a:rPr lang="ru-RU" dirty="0"/>
                  <a:t>где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Модель работает с 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ru-RU" dirty="0"/>
                  <a:t>1)Вложенной сезонностью (н-р 24</a:t>
                </a:r>
                <a:r>
                  <a:rPr lang="en-US" dirty="0"/>
                  <a:t>, 24*7, 24*7*365)</a:t>
                </a:r>
              </a:p>
              <a:p>
                <a:pPr marL="0" indent="0">
                  <a:buNone/>
                </a:pPr>
                <a:r>
                  <a:rPr lang="ru-RU" dirty="0"/>
                  <a:t>2)Нецелыми периодами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A342A-7098-4432-B794-22A18BF85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  <a:blipFill>
                <a:blip r:embed="rId2"/>
                <a:stretch>
                  <a:fillRect l="-1000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694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33BC-ACDD-41EE-9DF0-08C5B0DA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38242"/>
          </a:xfrm>
        </p:spPr>
        <p:txBody>
          <a:bodyPr/>
          <a:lstStyle/>
          <a:p>
            <a:pPr algn="ctr"/>
            <a:r>
              <a:rPr lang="ru-RU" dirty="0"/>
              <a:t>Регрессионные признаки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B842-3883-4F75-9D7E-30DB1271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8243"/>
            <a:ext cx="12192000" cy="53197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• гармоники по длинным периодам сезонности; </a:t>
            </a:r>
          </a:p>
          <a:p>
            <a:pPr marL="0" indent="0">
              <a:buNone/>
            </a:pPr>
            <a:r>
              <a:rPr lang="ru-RU" dirty="0"/>
              <a:t>• для коротких периодов сезонности можно использовать индикаторы (например, дни недели можно явно задать как индикатор понедельника, индикатор вторника, и т. д.) и в явном виде подставить их в регрессионную ARIMA; </a:t>
            </a:r>
          </a:p>
          <a:p>
            <a:pPr marL="0" indent="0">
              <a:buNone/>
            </a:pPr>
            <a:r>
              <a:rPr lang="ru-RU" dirty="0"/>
              <a:t>• индикаторы праздников; </a:t>
            </a:r>
          </a:p>
          <a:p>
            <a:pPr marL="0" indent="0">
              <a:buNone/>
            </a:pPr>
            <a:r>
              <a:rPr lang="ru-RU" dirty="0"/>
              <a:t>• полезными часто оказываются индикаторы пред- и постпраздничных дней;</a:t>
            </a:r>
          </a:p>
          <a:p>
            <a:pPr marL="0" indent="0">
              <a:buNone/>
            </a:pPr>
            <a:r>
              <a:rPr lang="ru-RU" dirty="0"/>
              <a:t>• тренды (линейный, квадратичный и т. д.); </a:t>
            </a:r>
          </a:p>
          <a:p>
            <a:pPr marL="0" indent="0">
              <a:buNone/>
            </a:pPr>
            <a:r>
              <a:rPr lang="ru-RU" dirty="0"/>
              <a:t>• скользящие средние ряда за предыдущие периоды (например, в каждой точке вычисляется среднее за прошлый месяц или прошлую неделю, и такой признак подставляется в регрессионную ARIMA).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37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6C8E-F9FA-405A-B808-9CCF14BB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Полезные ссылки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6D14-15E1-481A-9E80-29F0D7A2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1)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https://www.coursera.org/learn/ekonometrika/home/info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https://www.coursera.org/learn/data-analysis-applications/home/info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3)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https://machinelearningmastery.com/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4)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https://www.youtube.com/watch?v=nQjul-5_0_M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>
                <a:hlinkClick r:id="rId6"/>
              </a:rPr>
              <a:t>https://habr.com/company/ods/blog/327242/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4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3A4F-8D08-424C-A53E-31CD7FFE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/>
          <a:lstStyle/>
          <a:p>
            <a:pPr algn="ctr"/>
            <a:r>
              <a:rPr lang="ru-RU" sz="4000" dirty="0"/>
              <a:t>Процесс </a:t>
            </a:r>
            <a:r>
              <a:rPr lang="en-US" sz="4000" dirty="0"/>
              <a:t>AR(p) </a:t>
            </a:r>
            <a:r>
              <a:rPr lang="ru-RU" sz="4000" dirty="0"/>
              <a:t>или </a:t>
            </a:r>
            <a:r>
              <a:rPr lang="en-US" sz="4000" dirty="0"/>
              <a:t>autoregression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57ADD-12F6-4633-8993-E5455FF28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3818"/>
                <a:ext cx="12191999" cy="5495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AR(p)</a:t>
                </a:r>
                <a:r>
                  <a:rPr lang="ru-RU" dirty="0"/>
                  <a:t>-Регрессия значений временного ряда на собственные значения в прошлом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-текущее значение временного ряда (отклик)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-</a:t>
                </a:r>
                <a:r>
                  <a:rPr lang="ru-RU" i="1" dirty="0">
                    <a:latin typeface="Calibri" panose="020F0502020204030204" pitchFamily="34" charset="0"/>
                  </a:rPr>
                  <a:t>предыдущие значения временного ряда (</a:t>
                </a:r>
                <a:r>
                  <a:rPr lang="ru-RU" i="1" dirty="0">
                    <a:cs typeface="Arial" panose="020B0604020202020204" pitchFamily="34" charset="0"/>
                  </a:rPr>
                  <a:t>признаки модели)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-параметры</a:t>
                </a:r>
                <a:r>
                  <a:rPr lang="en-US" dirty="0"/>
                  <a:t>,</a:t>
                </a:r>
                <a:r>
                  <a:rPr lang="ru-RU" dirty="0"/>
                  <a:t>которые необходимо оценить                       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>
                    <a:cs typeface="Times New Roman" panose="02020603050405020304" pitchFamily="18" charset="0"/>
                  </a:rPr>
                  <a:t>шумовая компонента (ошибка)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57ADD-12F6-4633-8993-E5455FF28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3818"/>
                <a:ext cx="12191999" cy="5495927"/>
              </a:xfrm>
              <a:blipFill>
                <a:blip r:embed="rId2"/>
                <a:stretch>
                  <a:fillRect l="-1000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13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582F-3CB2-48F6-99C7-E502315D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ru-RU" dirty="0"/>
              <a:t>Процесс </a:t>
            </a:r>
            <a:r>
              <a:rPr lang="en-US" dirty="0"/>
              <a:t>MA(q) </a:t>
            </a:r>
            <a:r>
              <a:rPr lang="ru-RU" dirty="0"/>
              <a:t>или </a:t>
            </a:r>
            <a:r>
              <a:rPr lang="en-US" dirty="0"/>
              <a:t>Moving average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257BF-DEA4-483E-A50B-DE91E5DCD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3818"/>
                <a:ext cx="12192000" cy="5495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MA(q)</a:t>
                </a:r>
                <a:r>
                  <a:rPr lang="ru-RU" dirty="0"/>
                  <a:t>-регрессия значений временного ряда на собственные шумовые компоненты в прошлом</a:t>
                </a:r>
                <a:r>
                  <a:rPr lang="en-US" dirty="0"/>
                  <a:t>.</a:t>
                </a:r>
                <a:r>
                  <a:rPr lang="ru-RU" dirty="0"/>
                  <a:t>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 где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-текущее значение временного ряда (отклик) </a:t>
                </a:r>
                <a:r>
                  <a:rPr lang="en-US" dirty="0"/>
                  <a:t>                       </a:t>
                </a:r>
                <a:r>
                  <a:rPr lang="ru-RU" dirty="0"/>
                  <a:t>                   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ru-RU" dirty="0"/>
                  <a:t>параметры</a:t>
                </a:r>
                <a:r>
                  <a:rPr lang="en-US" dirty="0"/>
                  <a:t>,</a:t>
                </a:r>
                <a:r>
                  <a:rPr lang="ru-RU" dirty="0"/>
                  <a:t>которые необходимо оценить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ru-RU" dirty="0"/>
                  <a:t>шумовые компоненты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257BF-DEA4-483E-A50B-DE91E5DCD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3818"/>
                <a:ext cx="12192000" cy="5495927"/>
              </a:xfrm>
              <a:blipFill>
                <a:blip r:embed="rId2"/>
                <a:stretch>
                  <a:fillRect l="-1000" t="-1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49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9787-566A-4A43-BCBD-116BFA5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txBody>
          <a:bodyPr/>
          <a:lstStyle/>
          <a:p>
            <a:pPr algn="ctr"/>
            <a:r>
              <a:rPr lang="en-US" dirty="0"/>
              <a:t>ARMA(</a:t>
            </a:r>
            <a:r>
              <a:rPr lang="en-US" dirty="0" err="1"/>
              <a:t>p,q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88B1-DB87-4491-B40F-4C3CA2176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Теорема </a:t>
                </a:r>
                <a:r>
                  <a:rPr lang="ru-RU" dirty="0" err="1"/>
                  <a:t>Вольда</a:t>
                </a:r>
                <a:r>
                  <a:rPr lang="en-US" dirty="0"/>
                  <a:t>: </a:t>
                </a:r>
                <a:r>
                  <a:rPr lang="ru-RU" dirty="0"/>
                  <a:t>Любой </a:t>
                </a:r>
                <a:r>
                  <a:rPr lang="ru-RU" b="1" dirty="0"/>
                  <a:t>стационарный ряд </a:t>
                </a:r>
                <a:r>
                  <a:rPr lang="ru-RU" dirty="0"/>
                  <a:t>может быть описан моделью </a:t>
                </a:r>
                <a:r>
                  <a:rPr lang="en-US" dirty="0"/>
                  <a:t>ARMA(</a:t>
                </a:r>
                <a:r>
                  <a:rPr lang="en-US" dirty="0" err="1"/>
                  <a:t>p,q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88B1-DB87-4491-B40F-4C3CA2176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b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9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A24A-EF45-45A3-BED6-EC54300E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2</a:t>
            </a:r>
            <a:r>
              <a:rPr lang="en-US" dirty="0"/>
              <a:t>.</a:t>
            </a:r>
            <a:r>
              <a:rPr lang="ru-RU" dirty="0"/>
              <a:t>Предобработка временного ряда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3747-9018-4F60-90B9-05AD8FAD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12191999" cy="5032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99FD-522A-4C47-9634-2B89CFA0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467" y="0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Стабилизация дисперсии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BC590-645B-4FD5-9007-5382D540D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Преобразование Бокса-Кокса</a:t>
                </a:r>
                <a:r>
                  <a:rPr lang="en-US" dirty="0"/>
                  <a:t>                                     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bSup>
                                  <m:r>
                                    <a:rPr lang="ru-RU" i="0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Параметр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 можно подобрать методом максимального правдоподобия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BC590-645B-4FD5-9007-5382D540D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3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Метод максимального правдоподобия (</a:t>
            </a:r>
            <a:r>
              <a:rPr lang="en-US" dirty="0"/>
              <a:t>m</a:t>
            </a:r>
            <a:r>
              <a:rPr lang="en-US" i="1" dirty="0"/>
              <a:t>aximum </a:t>
            </a:r>
            <a:r>
              <a:rPr lang="en-US" dirty="0"/>
              <a:t>l</a:t>
            </a:r>
            <a:r>
              <a:rPr lang="en-US" i="1" dirty="0"/>
              <a:t>ikelihood </a:t>
            </a:r>
            <a:r>
              <a:rPr lang="en-US" dirty="0"/>
              <a:t>e</a:t>
            </a:r>
            <a:r>
              <a:rPr lang="en-US" i="1" dirty="0"/>
              <a:t>stimation</a:t>
            </a:r>
            <a:r>
              <a:rPr lang="ru-RU" i="1" dirty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68557"/>
                <a:ext cx="12192000" cy="4989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1)</a:t>
                </a:r>
                <a:r>
                  <a:rPr lang="ru-RU" dirty="0"/>
                  <a:t>Есть неизвестный параметр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2)</a:t>
                </a:r>
                <a:r>
                  <a:rPr lang="ru-RU" dirty="0"/>
                  <a:t>Хотим построить оценку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3)</a:t>
                </a:r>
                <a:r>
                  <a:rPr lang="ru-RU" dirty="0"/>
                  <a:t>Принцип максимального правдоподобия заключается в том </a:t>
                </a:r>
                <a:r>
                  <a:rPr lang="en-US" dirty="0"/>
                  <a:t>,</a:t>
                </a:r>
                <a:r>
                  <a:rPr lang="ru-RU" dirty="0"/>
                  <a:t>чтобы в качестве оценки неизвестного параметра взять такое число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ru-RU" dirty="0"/>
                  <a:t> </a:t>
                </a:r>
                <a:r>
                  <a:rPr lang="en-US" dirty="0"/>
                  <a:t>,</a:t>
                </a:r>
                <a:r>
                  <a:rPr lang="ru-RU" dirty="0"/>
                  <a:t>при котором вероятность получения имеющихся данных будет максимальной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68557"/>
                <a:ext cx="12192000" cy="4989442"/>
              </a:xfrm>
              <a:blipFill>
                <a:blip r:embed="rId2"/>
                <a:stretch>
                  <a:fillRect l="-1000" t="-2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83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Тривиальный пример</a:t>
            </a:r>
            <a:r>
              <a:rPr lang="en-US" dirty="0"/>
              <a:t>:</a:t>
            </a:r>
            <a:r>
              <a:rPr lang="ru-RU" dirty="0"/>
              <a:t>Турист приехал в Италию и увидел</a:t>
            </a:r>
            <a:r>
              <a:rPr lang="en-US" dirty="0"/>
              <a:t>,</a:t>
            </a:r>
            <a:r>
              <a:rPr lang="ru-RU" dirty="0"/>
              <a:t> работающий фонтан</a:t>
            </a:r>
            <a:r>
              <a:rPr lang="en-US" dirty="0"/>
              <a:t>.</a:t>
            </a:r>
            <a:r>
              <a:rPr lang="ru-RU" dirty="0"/>
              <a:t>У туриста возникло две гипотезы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a)</a:t>
            </a:r>
            <a:r>
              <a:rPr lang="ru-RU" dirty="0"/>
              <a:t>Фонтан работает каждый день (вероятность увидеть</a:t>
            </a:r>
            <a:r>
              <a:rPr lang="en-US" dirty="0"/>
              <a:t>,</a:t>
            </a:r>
            <a:r>
              <a:rPr lang="ru-RU" dirty="0"/>
              <a:t>работающий фонтан</a:t>
            </a:r>
            <a:r>
              <a:rPr lang="en-US" dirty="0"/>
              <a:t>, </a:t>
            </a:r>
            <a:r>
              <a:rPr lang="ru-RU" dirty="0"/>
              <a:t>в случайный день равна 1)</a:t>
            </a:r>
          </a:p>
          <a:p>
            <a:pPr marL="0" indent="0">
              <a:buNone/>
            </a:pPr>
            <a:r>
              <a:rPr lang="ru-RU" dirty="0"/>
              <a:t>б)фонтан работает раз в году (вероятность увидеть</a:t>
            </a:r>
            <a:r>
              <a:rPr lang="en-US" dirty="0"/>
              <a:t>,</a:t>
            </a:r>
            <a:r>
              <a:rPr lang="ru-RU" dirty="0"/>
              <a:t>работающий фонтан</a:t>
            </a:r>
            <a:r>
              <a:rPr lang="en-US" dirty="0"/>
              <a:t>, </a:t>
            </a:r>
            <a:r>
              <a:rPr lang="ru-RU" dirty="0"/>
              <a:t>в случайный день равна  1</a:t>
            </a:r>
            <a:r>
              <a:rPr lang="en-US" dirty="0"/>
              <a:t>/365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 принципу максимального правдоподобия турист должен предположить</a:t>
            </a:r>
            <a:r>
              <a:rPr lang="en-US" dirty="0"/>
              <a:t>,</a:t>
            </a:r>
            <a:r>
              <a:rPr lang="ru-RU" dirty="0"/>
              <a:t>что фонтан работает каждый день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24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1225</Words>
  <Application>Microsoft Office PowerPoint</Application>
  <PresentationFormat>Widescreen</PresentationFormat>
  <Paragraphs>158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Office Theme</vt:lpstr>
      <vt:lpstr>Модели класса ARIMA</vt:lpstr>
      <vt:lpstr>Часть 1.Модели</vt:lpstr>
      <vt:lpstr>Процесс AR(p) или autoregression</vt:lpstr>
      <vt:lpstr> Процесс MA(q) или Moving average </vt:lpstr>
      <vt:lpstr>ARMA(p,q) </vt:lpstr>
      <vt:lpstr>Часть 2.Предобработка временного ряда</vt:lpstr>
      <vt:lpstr>1.Стабилизация дисперсии</vt:lpstr>
      <vt:lpstr>Метод максимального правдоподобия (maximum likelihood estimation)</vt:lpstr>
      <vt:lpstr>PowerPoint Presentation</vt:lpstr>
      <vt:lpstr>Правдоподобие.Непрерывный случай</vt:lpstr>
      <vt:lpstr>E,VAR,Cov,Corr</vt:lpstr>
      <vt:lpstr>Стационарность</vt:lpstr>
      <vt:lpstr>Дифференцирование</vt:lpstr>
      <vt:lpstr>Проверка на стационарность.Тест Дики-Фуллера </vt:lpstr>
      <vt:lpstr>ARIMA(p,d,q) и SARIMA(p,d,q)X(P,D,Q)</vt:lpstr>
      <vt:lpstr>3.Подбор параметров</vt:lpstr>
      <vt:lpstr>Автокорреляция</vt:lpstr>
      <vt:lpstr>ACF </vt:lpstr>
      <vt:lpstr>                                           PACF</vt:lpstr>
      <vt:lpstr>PowerPoint Presentation</vt:lpstr>
      <vt:lpstr>Часть 3.План работы с моделями класса ARIMA</vt:lpstr>
      <vt:lpstr>План</vt:lpstr>
      <vt:lpstr>PowerPoint Presentation</vt:lpstr>
      <vt:lpstr>regARIMA и regSARIMA</vt:lpstr>
      <vt:lpstr>Регрессионные признаки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класса ARIMA</dc:title>
  <dc:creator>Nikita Polozok</dc:creator>
  <cp:lastModifiedBy>Nikita Polozok</cp:lastModifiedBy>
  <cp:revision>67</cp:revision>
  <dcterms:created xsi:type="dcterms:W3CDTF">2018-10-30T13:20:08Z</dcterms:created>
  <dcterms:modified xsi:type="dcterms:W3CDTF">2018-11-07T15:58:10Z</dcterms:modified>
</cp:coreProperties>
</file>