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58" r:id="rId6"/>
    <p:sldId id="261" r:id="rId7"/>
    <p:sldId id="262" r:id="rId8"/>
    <p:sldId id="260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27" autoAdjust="0"/>
  </p:normalViewPr>
  <p:slideViewPr>
    <p:cSldViewPr>
      <p:cViewPr varScale="1">
        <p:scale>
          <a:sx n="59" d="100"/>
          <a:sy n="59" d="100"/>
        </p:scale>
        <p:origin x="-7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4B895-D84C-4BE8-B151-595DBF634AEE}" type="datetimeFigureOut">
              <a:rPr lang="ru-RU" smtClean="0"/>
              <a:t>21.04.2013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523CC-909A-42C9-8FE6-F52277A136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01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523CC-909A-42C9-8FE6-F52277A1360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157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523CC-909A-42C9-8FE6-F52277A1360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157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523CC-909A-42C9-8FE6-F52277A1360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15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523CC-909A-42C9-8FE6-F52277A1360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157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523CC-909A-42C9-8FE6-F52277A1360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157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523CC-909A-42C9-8FE6-F52277A1360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157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523CC-909A-42C9-8FE6-F52277A1360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157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523CC-909A-42C9-8FE6-F52277A1360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157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523CC-909A-42C9-8FE6-F52277A1360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15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2882" y="5062340"/>
            <a:ext cx="4176464" cy="122413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2000" b="1" dirty="0" smtClean="0"/>
              <a:t>Исполнитель:</a:t>
            </a:r>
          </a:p>
          <a:p>
            <a:pPr>
              <a:spcAft>
                <a:spcPts val="0"/>
              </a:spcAft>
            </a:pPr>
            <a:r>
              <a:rPr lang="ru-RU" sz="1800" dirty="0" smtClean="0"/>
              <a:t>студент группы 171ПИ</a:t>
            </a:r>
          </a:p>
          <a:p>
            <a:pPr>
              <a:spcAft>
                <a:spcPts val="0"/>
              </a:spcAft>
            </a:pPr>
            <a:r>
              <a:rPr lang="ru-RU" sz="1800" dirty="0" smtClean="0"/>
              <a:t>Ремнев Никита Валерьевич</a:t>
            </a:r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692696"/>
            <a:ext cx="9144000" cy="1793167"/>
          </a:xfrm>
        </p:spPr>
        <p:txBody>
          <a:bodyPr>
            <a:noAutofit/>
          </a:bodyPr>
          <a:lstStyle/>
          <a:p>
            <a:pPr marL="182880" indent="0">
              <a:buNone/>
            </a:pPr>
            <a:r>
              <a:rPr lang="ru-RU" sz="4400" dirty="0" smtClean="0">
                <a:effectLst>
                  <a:reflection blurRad="6350" stA="55000" endA="300" endPos="25000" dir="5400000" sy="-100000" algn="bl" rotWithShape="0"/>
                </a:effectLst>
              </a:rPr>
              <a:t>Программа</a:t>
            </a:r>
            <a:r>
              <a:rPr lang="en-US" sz="4400" dirty="0" smtClean="0">
                <a:effectLst>
                  <a:reflection blurRad="6350" stA="55000" endA="300" endPos="25000" dir="5400000" sy="-100000" algn="bl" rotWithShape="0"/>
                </a:effectLst>
              </a:rPr>
              <a:t> </a:t>
            </a:r>
            <a:r>
              <a:rPr lang="ru-RU" sz="4400" dirty="0" smtClean="0">
                <a:effectLst>
                  <a:reflection blurRad="6350" stA="55000" endA="300" endPos="25000" dir="5400000" sy="-100000" algn="bl" rotWithShape="0"/>
                </a:effectLst>
              </a:rPr>
              <a:t>оптимизации, инспирированная</a:t>
            </a:r>
            <a:r>
              <a:rPr lang="en-US" sz="4400" dirty="0" smtClean="0">
                <a:effectLst>
                  <a:reflection blurRad="6350" stA="55000" endA="300" endPos="25000" dir="5400000" sy="-100000" algn="bl" rotWithShape="0"/>
                </a:effectLst>
              </a:rPr>
              <a:t> </a:t>
            </a:r>
            <a:r>
              <a:rPr lang="ru-RU" sz="4400" dirty="0" smtClean="0">
                <a:effectLst>
                  <a:reflection blurRad="6350" stA="55000" endA="300" endPos="25000" dir="5400000" sy="-100000" algn="bl" rotWithShape="0"/>
                </a:effectLst>
              </a:rPr>
              <a:t>поведением лягушек</a:t>
            </a:r>
            <a:endParaRPr lang="ru-RU" sz="4400" dirty="0">
              <a:effectLst>
                <a:reflection blurRad="6350" stA="55000" endA="300" endPos="25000" dir="5400000" sy="-100000" algn="bl" rotWithShape="0"/>
              </a:effectLst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11560" y="3838204"/>
            <a:ext cx="6336704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ru-RU" sz="2000" b="1" dirty="0" smtClean="0"/>
              <a:t>Научный руководитель:</a:t>
            </a:r>
          </a:p>
          <a:p>
            <a:pPr>
              <a:spcAft>
                <a:spcPts val="0"/>
              </a:spcAft>
            </a:pPr>
            <a:r>
              <a:rPr lang="ru-RU" sz="1800" dirty="0" smtClean="0"/>
              <a:t>руководитель отделения ПИ, профессор</a:t>
            </a:r>
          </a:p>
          <a:p>
            <a:pPr>
              <a:spcAft>
                <a:spcPts val="0"/>
              </a:spcAft>
            </a:pPr>
            <a:r>
              <a:rPr lang="ru-RU" sz="1800" dirty="0" err="1" smtClean="0"/>
              <a:t>Авдошин</a:t>
            </a:r>
            <a:r>
              <a:rPr lang="ru-RU" sz="1800" dirty="0" smtClean="0"/>
              <a:t> Сергей Михайлович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8054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63888" y="548680"/>
            <a:ext cx="2376264" cy="1008111"/>
          </a:xfrm>
        </p:spPr>
        <p:txBody>
          <a:bodyPr>
            <a:noAutofit/>
          </a:bodyPr>
          <a:lstStyle/>
          <a:p>
            <a:pPr marL="182880" indent="0">
              <a:buNone/>
            </a:pPr>
            <a:r>
              <a:rPr lang="ru-RU" sz="4400" dirty="0" smtClean="0">
                <a:effectLst>
                  <a:reflection blurRad="6350" stA="55000" endA="300" endPos="0" dir="5400000" sy="-100000" algn="bl" rotWithShape="0"/>
                </a:effectLst>
              </a:rPr>
              <a:t>Цели</a:t>
            </a:r>
            <a:endParaRPr lang="ru-RU" sz="4400" dirty="0">
              <a:effectLst>
                <a:reflection blurRad="6350" stA="55000" endA="300" endPos="0" dir="5400000" sy="-100000" algn="bl" rotWithShape="0"/>
              </a:effectLst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827584" y="2420888"/>
            <a:ext cx="7920880" cy="504055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  Основная цель – разработать приложение, которое будет наглядно демонстрировать работу алгоритма, инспирированного поведением лягушек, на примере поиска максимума</a:t>
            </a:r>
            <a:r>
              <a:rPr lang="en-US" sz="2800" dirty="0" smtClean="0"/>
              <a:t>/</a:t>
            </a:r>
            <a:r>
              <a:rPr lang="ru-RU" sz="2800" dirty="0" smtClean="0"/>
              <a:t>минимума функции от двух переменных на промежутке.</a:t>
            </a:r>
          </a:p>
        </p:txBody>
      </p:sp>
    </p:spTree>
    <p:extLst>
      <p:ext uri="{BB962C8B-B14F-4D97-AF65-F5344CB8AC3E}">
        <p14:creationId xmlns:p14="http://schemas.microsoft.com/office/powerpoint/2010/main" val="1225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9672" y="620688"/>
            <a:ext cx="7200800" cy="1152128"/>
          </a:xfrm>
        </p:spPr>
        <p:txBody>
          <a:bodyPr>
            <a:noAutofit/>
          </a:bodyPr>
          <a:lstStyle/>
          <a:p>
            <a:pPr marL="182880" indent="0">
              <a:buNone/>
            </a:pPr>
            <a:r>
              <a:rPr lang="ru-RU" sz="4400" dirty="0" smtClean="0">
                <a:effectLst>
                  <a:reflection blurRad="6350" stA="55000" endA="300" endPos="0" dir="5400000" sy="-100000" algn="bl" rotWithShape="0"/>
                </a:effectLst>
              </a:rPr>
              <a:t>Предметная область</a:t>
            </a:r>
            <a:endParaRPr lang="ru-RU" sz="4400" dirty="0">
              <a:effectLst>
                <a:reflection blurRad="6350" stA="55000" endA="300" endPos="0" dir="5400000" sy="-100000" algn="bl" rotWithShape="0"/>
              </a:effectLst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683568" y="2341290"/>
            <a:ext cx="4608512" cy="4896543"/>
          </a:xfrm>
        </p:spPr>
        <p:txBody>
          <a:bodyPr/>
          <a:lstStyle/>
          <a:p>
            <a:r>
              <a:rPr lang="ru-RU" dirty="0" smtClean="0"/>
              <a:t>  Данный алгоритм относится к роду генетических алгоритмов.</a:t>
            </a:r>
          </a:p>
          <a:p>
            <a:r>
              <a:rPr lang="ru-RU" dirty="0"/>
              <a:t> </a:t>
            </a:r>
            <a:r>
              <a:rPr lang="ru-RU" dirty="0" smtClean="0"/>
              <a:t> Генетический алгоритм - это</a:t>
            </a:r>
            <a:r>
              <a:rPr lang="ru-RU" dirty="0"/>
              <a:t> </a:t>
            </a:r>
            <a:r>
              <a:rPr lang="ru-RU" dirty="0" smtClean="0"/>
              <a:t>эвристический алгоритм поиска с использованием </a:t>
            </a:r>
            <a:r>
              <a:rPr lang="ru-RU" dirty="0"/>
              <a:t>механизмов, </a:t>
            </a:r>
            <a:r>
              <a:rPr lang="ru-RU" dirty="0" smtClean="0"/>
              <a:t>напоминающих биологическую эволюцию.</a:t>
            </a:r>
            <a:endParaRPr lang="ru-RU" dirty="0"/>
          </a:p>
        </p:txBody>
      </p:sp>
      <p:pic>
        <p:nvPicPr>
          <p:cNvPr id="3074" name="Picture 2" descr="http://habrastorage.org/storage2/342/ea2/c69/342ea2c69e9bc6426f0945ce5d414d9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615045"/>
            <a:ext cx="2857500" cy="21526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39752" y="404664"/>
            <a:ext cx="8064896" cy="1080120"/>
          </a:xfrm>
        </p:spPr>
        <p:txBody>
          <a:bodyPr>
            <a:noAutofit/>
          </a:bodyPr>
          <a:lstStyle/>
          <a:p>
            <a:pPr marL="182880" indent="0">
              <a:buNone/>
            </a:pPr>
            <a:r>
              <a:rPr lang="ru-RU" sz="4400" dirty="0" smtClean="0">
                <a:effectLst>
                  <a:reflection blurRad="6350" stA="55000" endA="300" endPos="0" dir="5400000" sy="-100000" algn="bl" rotWithShape="0"/>
                </a:effectLst>
              </a:rPr>
              <a:t>Актуальность</a:t>
            </a:r>
            <a:endParaRPr lang="ru-RU" sz="4400" dirty="0">
              <a:effectLst>
                <a:reflection blurRad="6350" stA="55000" endA="300" endPos="0" dir="5400000" sy="-100000" algn="bl" rotWithShape="0"/>
              </a:effectLst>
            </a:endParaRPr>
          </a:p>
        </p:txBody>
      </p:sp>
      <p:sp>
        <p:nvSpPr>
          <p:cNvPr id="3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619672" y="2060848"/>
            <a:ext cx="6912768" cy="4608512"/>
          </a:xfrm>
        </p:spPr>
        <p:txBody>
          <a:bodyPr>
            <a:normAutofit/>
          </a:bodyPr>
          <a:lstStyle/>
          <a:p>
            <a:r>
              <a:rPr lang="en-US" dirty="0" smtClean="0"/>
              <a:t>  </a:t>
            </a:r>
            <a:r>
              <a:rPr lang="ru-RU" dirty="0" smtClean="0"/>
              <a:t>Генетические </a:t>
            </a:r>
            <a:r>
              <a:rPr lang="ru-RU" dirty="0"/>
              <a:t>алгоритмы применяются </a:t>
            </a:r>
            <a:r>
              <a:rPr lang="ru-RU" dirty="0" smtClean="0"/>
              <a:t>для </a:t>
            </a:r>
            <a:r>
              <a:rPr lang="ru-RU" dirty="0"/>
              <a:t>решения следующих задач</a:t>
            </a:r>
            <a:r>
              <a:rPr lang="ru-RU" dirty="0" smtClean="0"/>
              <a:t>:</a:t>
            </a:r>
          </a:p>
          <a:p>
            <a:pPr marL="457200" indent="-457200">
              <a:buAutoNum type="arabicParenR"/>
            </a:pPr>
            <a:r>
              <a:rPr lang="ru-RU" dirty="0" smtClean="0"/>
              <a:t>оптимизация функций</a:t>
            </a:r>
            <a:r>
              <a:rPr lang="en-US" dirty="0" smtClean="0"/>
              <a:t>;</a:t>
            </a:r>
            <a:endParaRPr lang="ru-RU" dirty="0" smtClean="0"/>
          </a:p>
          <a:p>
            <a:pPr marL="457200" indent="-457200">
              <a:buAutoNum type="arabicParenR"/>
            </a:pPr>
            <a:r>
              <a:rPr lang="ru-RU" dirty="0" smtClean="0"/>
              <a:t>оптимизация запросов в базах данных</a:t>
            </a:r>
            <a:r>
              <a:rPr lang="en-US" dirty="0" smtClean="0"/>
              <a:t>;</a:t>
            </a:r>
            <a:endParaRPr lang="ru-RU" dirty="0" smtClean="0"/>
          </a:p>
          <a:p>
            <a:pPr marL="457200" indent="-457200">
              <a:buAutoNum type="arabicParenR"/>
            </a:pPr>
            <a:r>
              <a:rPr lang="ru-RU" dirty="0" smtClean="0"/>
              <a:t>разнообразные задачи на графах</a:t>
            </a:r>
            <a:r>
              <a:rPr lang="en-US" dirty="0" smtClean="0"/>
              <a:t>;</a:t>
            </a:r>
            <a:endParaRPr lang="ru-RU" dirty="0"/>
          </a:p>
          <a:p>
            <a:pPr marL="457200" indent="-457200">
              <a:buAutoNum type="arabicParenR"/>
            </a:pPr>
            <a:r>
              <a:rPr lang="ru-RU" dirty="0" smtClean="0"/>
              <a:t>игровые стратегии</a:t>
            </a:r>
            <a:r>
              <a:rPr lang="en-US" dirty="0" smtClean="0"/>
              <a:t>;</a:t>
            </a:r>
          </a:p>
          <a:p>
            <a:pPr marL="457200" indent="-457200">
              <a:buAutoNum type="arabicParenR"/>
            </a:pPr>
            <a:r>
              <a:rPr lang="en-US" dirty="0" smtClean="0"/>
              <a:t>c</a:t>
            </a:r>
            <a:r>
              <a:rPr lang="ru-RU" dirty="0" smtClean="0"/>
              <a:t>оставление расписаний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426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3300" y="193830"/>
            <a:ext cx="7344816" cy="1296144"/>
          </a:xfrm>
        </p:spPr>
        <p:txBody>
          <a:bodyPr>
            <a:noAutofit/>
          </a:bodyPr>
          <a:lstStyle/>
          <a:p>
            <a:pPr marL="182880" indent="0">
              <a:buNone/>
            </a:pPr>
            <a:r>
              <a:rPr lang="ru-RU" sz="4400" dirty="0" smtClean="0">
                <a:effectLst>
                  <a:reflection blurRad="6350" stA="55000" endA="300" endPos="0" dir="5400000" sy="-100000" algn="bl" rotWithShape="0"/>
                </a:effectLst>
              </a:rPr>
              <a:t>Подробнее об алгоритме</a:t>
            </a:r>
            <a:endParaRPr lang="ru-RU" sz="4400" dirty="0">
              <a:effectLst>
                <a:reflection blurRad="6350" stA="55000" endA="300" endPos="0" dir="5400000" sy="-100000" algn="bl" rotWithShape="0"/>
              </a:effectLst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5471592" y="3140968"/>
            <a:ext cx="3672408" cy="4824536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 предложил Юсуф (</a:t>
            </a:r>
            <a:r>
              <a:rPr lang="en-US" dirty="0" smtClean="0"/>
              <a:t>M. </a:t>
            </a:r>
            <a:r>
              <a:rPr lang="en-US" dirty="0" err="1" smtClean="0"/>
              <a:t>Eusuff</a:t>
            </a:r>
            <a:r>
              <a:rPr lang="ru-RU" dirty="0" smtClean="0"/>
              <a:t>) с соавторами в 2003 г.</a:t>
            </a:r>
          </a:p>
        </p:txBody>
      </p:sp>
      <p:pic>
        <p:nvPicPr>
          <p:cNvPr id="6" name="Рисунок 5" descr="E:\Курсовая\пример\blok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4824536" cy="525658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5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8352928" cy="1296144"/>
          </a:xfrm>
        </p:spPr>
        <p:txBody>
          <a:bodyPr>
            <a:noAutofit/>
          </a:bodyPr>
          <a:lstStyle/>
          <a:p>
            <a:pPr marL="182880" indent="0">
              <a:buNone/>
            </a:pPr>
            <a:r>
              <a:rPr lang="ru-RU" sz="4400" dirty="0" smtClean="0">
                <a:effectLst>
                  <a:reflection blurRad="6350" stA="55000" endA="300" endPos="0" dir="5400000" sy="-100000" algn="bl" rotWithShape="0"/>
                </a:effectLst>
              </a:rPr>
              <a:t>Используемые библиотеки</a:t>
            </a:r>
            <a:endParaRPr lang="ru-RU" sz="4400" dirty="0">
              <a:effectLst>
                <a:reflection blurRad="6350" stA="55000" endA="300" endPos="0" dir="5400000" sy="-100000" algn="bl" rotWithShape="0"/>
              </a:effectLst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836567" y="1556792"/>
            <a:ext cx="7272808" cy="4896543"/>
          </a:xfrm>
        </p:spPr>
        <p:txBody>
          <a:bodyPr/>
          <a:lstStyle/>
          <a:p>
            <a:r>
              <a:rPr lang="ru-RU" dirty="0" smtClean="0"/>
              <a:t>  В программе используются две сторонние библиотеки: </a:t>
            </a:r>
            <a:r>
              <a:rPr lang="en-US" dirty="0" smtClean="0"/>
              <a:t>Chart3DLib </a:t>
            </a:r>
            <a:r>
              <a:rPr lang="ru-RU" dirty="0" smtClean="0"/>
              <a:t>и </a:t>
            </a:r>
            <a:r>
              <a:rPr lang="en-US" dirty="0" err="1" smtClean="0"/>
              <a:t>ZedGraph</a:t>
            </a:r>
            <a:r>
              <a:rPr lang="en-US" dirty="0" smtClean="0"/>
              <a:t>. 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08920"/>
            <a:ext cx="4028533" cy="351184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одзаголовок 4"/>
          <p:cNvSpPr txBox="1">
            <a:spLocks/>
          </p:cNvSpPr>
          <p:nvPr/>
        </p:nvSpPr>
        <p:spPr>
          <a:xfrm>
            <a:off x="400382" y="3565133"/>
            <a:ext cx="4032448" cy="4522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 Библиотека </a:t>
            </a:r>
            <a:r>
              <a:rPr lang="en-US" dirty="0" err="1" smtClean="0"/>
              <a:t>ZedGraph</a:t>
            </a:r>
            <a:r>
              <a:rPr lang="en-US" dirty="0" smtClean="0"/>
              <a:t> </a:t>
            </a:r>
            <a:r>
              <a:rPr lang="ru-RU" dirty="0" smtClean="0"/>
              <a:t>используется в программе для построения графика состояния популяции.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5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8352928" cy="1296144"/>
          </a:xfrm>
        </p:spPr>
        <p:txBody>
          <a:bodyPr>
            <a:noAutofit/>
          </a:bodyPr>
          <a:lstStyle/>
          <a:p>
            <a:pPr marL="182880" indent="0">
              <a:buNone/>
            </a:pPr>
            <a:r>
              <a:rPr lang="ru-RU" sz="4400" dirty="0" smtClean="0">
                <a:effectLst>
                  <a:reflection blurRad="6350" stA="55000" endA="300" endPos="0" dir="5400000" sy="-100000" algn="bl" rotWithShape="0"/>
                </a:effectLst>
              </a:rPr>
              <a:t>Используемые библиотеки</a:t>
            </a:r>
            <a:endParaRPr lang="ru-RU" sz="4400" dirty="0">
              <a:effectLst>
                <a:reflection blurRad="6350" stA="55000" endA="300" endPos="0" dir="5400000" sy="-100000" algn="bl" rotWithShape="0"/>
              </a:effectLst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95536" y="2996952"/>
            <a:ext cx="4032448" cy="2238809"/>
          </a:xfrm>
        </p:spPr>
        <p:txBody>
          <a:bodyPr/>
          <a:lstStyle/>
          <a:p>
            <a:r>
              <a:rPr lang="ru-RU" dirty="0" smtClean="0"/>
              <a:t>  Библиотека </a:t>
            </a:r>
            <a:r>
              <a:rPr lang="en-US" dirty="0" smtClean="0"/>
              <a:t>Chart3DLib </a:t>
            </a:r>
            <a:r>
              <a:rPr lang="ru-RU" dirty="0" smtClean="0"/>
              <a:t>используется в программе для построения графиков функции.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07" y="2204864"/>
            <a:ext cx="4295404" cy="319963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8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2996952"/>
            <a:ext cx="8064896" cy="1080120"/>
          </a:xfrm>
        </p:spPr>
        <p:txBody>
          <a:bodyPr>
            <a:noAutofit/>
          </a:bodyPr>
          <a:lstStyle/>
          <a:p>
            <a:pPr marL="182880" indent="0">
              <a:buNone/>
            </a:pPr>
            <a:r>
              <a:rPr lang="ru-RU" sz="4400" dirty="0" smtClean="0">
                <a:effectLst>
                  <a:reflection blurRad="6350" stA="55000" endA="300" endPos="0" dir="5400000" sy="-100000" algn="bl" rotWithShape="0"/>
                </a:effectLst>
              </a:rPr>
              <a:t>Демонстрация программы</a:t>
            </a:r>
            <a:endParaRPr lang="ru-RU" sz="4400" dirty="0">
              <a:effectLst>
                <a:reflection blurRad="6350" stA="55000" endA="300" endPos="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5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2708920"/>
            <a:ext cx="8352928" cy="1296144"/>
          </a:xfrm>
        </p:spPr>
        <p:txBody>
          <a:bodyPr>
            <a:noAutofit/>
          </a:bodyPr>
          <a:lstStyle/>
          <a:p>
            <a:pPr marL="182880" indent="0">
              <a:buNone/>
            </a:pPr>
            <a:r>
              <a:rPr lang="ru-RU" sz="4400" dirty="0" smtClean="0">
                <a:effectLst>
                  <a:reflection blurRad="6350" stA="55000" endA="300" endPos="0" dir="5400000" sy="-100000" algn="bl" rotWithShape="0"/>
                </a:effectLst>
              </a:rPr>
              <a:t>Спасибо за внимание</a:t>
            </a:r>
            <a:endParaRPr lang="ru-RU" sz="4400" dirty="0">
              <a:effectLst>
                <a:reflection blurRad="6350" stA="55000" endA="300" endPos="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18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447</TotalTime>
  <Words>174</Words>
  <Application>Microsoft Office PowerPoint</Application>
  <PresentationFormat>Экран (4:3)</PresentationFormat>
  <Paragraphs>37</Paragraphs>
  <Slides>9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Воздушный поток</vt:lpstr>
      <vt:lpstr>Программа оптимизации, инспирированная поведением лягушек</vt:lpstr>
      <vt:lpstr>Цели</vt:lpstr>
      <vt:lpstr>Предметная область</vt:lpstr>
      <vt:lpstr>Актуальность</vt:lpstr>
      <vt:lpstr>Подробнее об алгоритме</vt:lpstr>
      <vt:lpstr>Используемые библиотеки</vt:lpstr>
      <vt:lpstr>Используемые библиотеки</vt:lpstr>
      <vt:lpstr>Демонстрация программы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оптимизации, инспирированная поведением лягушек</dc:title>
  <dc:creator>Никита</dc:creator>
  <cp:lastModifiedBy>Никита</cp:lastModifiedBy>
  <cp:revision>16</cp:revision>
  <dcterms:created xsi:type="dcterms:W3CDTF">2013-04-21T14:00:54Z</dcterms:created>
  <dcterms:modified xsi:type="dcterms:W3CDTF">2013-04-21T21:54:21Z</dcterms:modified>
</cp:coreProperties>
</file>