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61" r:id="rId3"/>
    <p:sldId id="260" r:id="rId4"/>
    <p:sldId id="258" r:id="rId5"/>
    <p:sldId id="259" r:id="rId6"/>
    <p:sldId id="262" r:id="rId7"/>
    <p:sldId id="263" r:id="rId8"/>
    <p:sldId id="264" r:id="rId9"/>
    <p:sldId id="265" r:id="rId10"/>
    <p:sldId id="271" r:id="rId11"/>
    <p:sldId id="270"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5"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CA993-7E03-446E-90BB-F0E6BA7E14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564115-316C-4DEA-A80C-4A7AFBE3A0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68A3667-A776-45E7-833B-0061FD5A4277}"/>
              </a:ext>
            </a:extLst>
          </p:cNvPr>
          <p:cNvSpPr>
            <a:spLocks noGrp="1"/>
          </p:cNvSpPr>
          <p:nvPr>
            <p:ph type="dt" sz="half" idx="10"/>
          </p:nvPr>
        </p:nvSpPr>
        <p:spPr/>
        <p:txBody>
          <a:bodyPr/>
          <a:lstStyle/>
          <a:p>
            <a:fld id="{7780581B-3A90-40EA-8D45-FC371E4DDA09}" type="datetimeFigureOut">
              <a:rPr lang="en-US" smtClean="0"/>
              <a:t>2/4/2022</a:t>
            </a:fld>
            <a:endParaRPr lang="en-US"/>
          </a:p>
        </p:txBody>
      </p:sp>
      <p:sp>
        <p:nvSpPr>
          <p:cNvPr id="5" name="Footer Placeholder 4">
            <a:extLst>
              <a:ext uri="{FF2B5EF4-FFF2-40B4-BE49-F238E27FC236}">
                <a16:creationId xmlns:a16="http://schemas.microsoft.com/office/drawing/2014/main" id="{19116DB1-631B-4B44-8233-CEF67309CE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D501DD-6B5B-4D54-9773-78D1EE123DDD}"/>
              </a:ext>
            </a:extLst>
          </p:cNvPr>
          <p:cNvSpPr>
            <a:spLocks noGrp="1"/>
          </p:cNvSpPr>
          <p:nvPr>
            <p:ph type="sldNum" sz="quarter" idx="12"/>
          </p:nvPr>
        </p:nvSpPr>
        <p:spPr/>
        <p:txBody>
          <a:bodyPr/>
          <a:lstStyle/>
          <a:p>
            <a:fld id="{718DC61A-FC3F-4A29-8FD5-0E5A92973E21}" type="slidenum">
              <a:rPr lang="en-US" smtClean="0"/>
              <a:t>‹#›</a:t>
            </a:fld>
            <a:endParaRPr lang="en-US"/>
          </a:p>
        </p:txBody>
      </p:sp>
    </p:spTree>
    <p:extLst>
      <p:ext uri="{BB962C8B-B14F-4D97-AF65-F5344CB8AC3E}">
        <p14:creationId xmlns:p14="http://schemas.microsoft.com/office/powerpoint/2010/main" val="3460548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5F3EB-BC20-48FF-BBF9-81900D632A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D2E4CD-B11F-4A3C-A090-E36FD73D7D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9857F8-F2BC-4EB4-8EED-32DD2517D1D8}"/>
              </a:ext>
            </a:extLst>
          </p:cNvPr>
          <p:cNvSpPr>
            <a:spLocks noGrp="1"/>
          </p:cNvSpPr>
          <p:nvPr>
            <p:ph type="dt" sz="half" idx="10"/>
          </p:nvPr>
        </p:nvSpPr>
        <p:spPr/>
        <p:txBody>
          <a:bodyPr/>
          <a:lstStyle/>
          <a:p>
            <a:fld id="{7780581B-3A90-40EA-8D45-FC371E4DDA09}" type="datetimeFigureOut">
              <a:rPr lang="en-US" smtClean="0"/>
              <a:t>2/4/2022</a:t>
            </a:fld>
            <a:endParaRPr lang="en-US"/>
          </a:p>
        </p:txBody>
      </p:sp>
      <p:sp>
        <p:nvSpPr>
          <p:cNvPr id="5" name="Footer Placeholder 4">
            <a:extLst>
              <a:ext uri="{FF2B5EF4-FFF2-40B4-BE49-F238E27FC236}">
                <a16:creationId xmlns:a16="http://schemas.microsoft.com/office/drawing/2014/main" id="{9CFEDDA3-EAA0-422E-B97C-86CFAA85B8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2C7F33-F286-4789-9E47-F9C7F8184267}"/>
              </a:ext>
            </a:extLst>
          </p:cNvPr>
          <p:cNvSpPr>
            <a:spLocks noGrp="1"/>
          </p:cNvSpPr>
          <p:nvPr>
            <p:ph type="sldNum" sz="quarter" idx="12"/>
          </p:nvPr>
        </p:nvSpPr>
        <p:spPr/>
        <p:txBody>
          <a:bodyPr/>
          <a:lstStyle/>
          <a:p>
            <a:fld id="{718DC61A-FC3F-4A29-8FD5-0E5A92973E21}" type="slidenum">
              <a:rPr lang="en-US" smtClean="0"/>
              <a:t>‹#›</a:t>
            </a:fld>
            <a:endParaRPr lang="en-US"/>
          </a:p>
        </p:txBody>
      </p:sp>
    </p:spTree>
    <p:extLst>
      <p:ext uri="{BB962C8B-B14F-4D97-AF65-F5344CB8AC3E}">
        <p14:creationId xmlns:p14="http://schemas.microsoft.com/office/powerpoint/2010/main" val="3188159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070A05-DBC9-4083-ABD8-3F57EE4792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D49A52-EB24-49ED-AF86-A16797C454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F2B7C4-6823-40DD-9131-30E48FCD6AB4}"/>
              </a:ext>
            </a:extLst>
          </p:cNvPr>
          <p:cNvSpPr>
            <a:spLocks noGrp="1"/>
          </p:cNvSpPr>
          <p:nvPr>
            <p:ph type="dt" sz="half" idx="10"/>
          </p:nvPr>
        </p:nvSpPr>
        <p:spPr/>
        <p:txBody>
          <a:bodyPr/>
          <a:lstStyle/>
          <a:p>
            <a:fld id="{7780581B-3A90-40EA-8D45-FC371E4DDA09}" type="datetimeFigureOut">
              <a:rPr lang="en-US" smtClean="0"/>
              <a:t>2/4/2022</a:t>
            </a:fld>
            <a:endParaRPr lang="en-US"/>
          </a:p>
        </p:txBody>
      </p:sp>
      <p:sp>
        <p:nvSpPr>
          <p:cNvPr id="5" name="Footer Placeholder 4">
            <a:extLst>
              <a:ext uri="{FF2B5EF4-FFF2-40B4-BE49-F238E27FC236}">
                <a16:creationId xmlns:a16="http://schemas.microsoft.com/office/drawing/2014/main" id="{C3DD5384-01A2-4F35-96A5-0539C6C283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E4DFB2-1AEF-44D2-A994-7C76D6F86B6D}"/>
              </a:ext>
            </a:extLst>
          </p:cNvPr>
          <p:cNvSpPr>
            <a:spLocks noGrp="1"/>
          </p:cNvSpPr>
          <p:nvPr>
            <p:ph type="sldNum" sz="quarter" idx="12"/>
          </p:nvPr>
        </p:nvSpPr>
        <p:spPr/>
        <p:txBody>
          <a:bodyPr/>
          <a:lstStyle/>
          <a:p>
            <a:fld id="{718DC61A-FC3F-4A29-8FD5-0E5A92973E21}" type="slidenum">
              <a:rPr lang="en-US" smtClean="0"/>
              <a:t>‹#›</a:t>
            </a:fld>
            <a:endParaRPr lang="en-US"/>
          </a:p>
        </p:txBody>
      </p:sp>
    </p:spTree>
    <p:extLst>
      <p:ext uri="{BB962C8B-B14F-4D97-AF65-F5344CB8AC3E}">
        <p14:creationId xmlns:p14="http://schemas.microsoft.com/office/powerpoint/2010/main" val="2153596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370F6-1514-44C0-8D5F-5BD4F80840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6CB4AB-F0CB-4D1C-8FCF-94DE265DE3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51838D-30E0-46C7-B901-6B8CE10D3D16}"/>
              </a:ext>
            </a:extLst>
          </p:cNvPr>
          <p:cNvSpPr>
            <a:spLocks noGrp="1"/>
          </p:cNvSpPr>
          <p:nvPr>
            <p:ph type="dt" sz="half" idx="10"/>
          </p:nvPr>
        </p:nvSpPr>
        <p:spPr/>
        <p:txBody>
          <a:bodyPr/>
          <a:lstStyle/>
          <a:p>
            <a:fld id="{7780581B-3A90-40EA-8D45-FC371E4DDA09}" type="datetimeFigureOut">
              <a:rPr lang="en-US" smtClean="0"/>
              <a:t>2/4/2022</a:t>
            </a:fld>
            <a:endParaRPr lang="en-US"/>
          </a:p>
        </p:txBody>
      </p:sp>
      <p:sp>
        <p:nvSpPr>
          <p:cNvPr id="5" name="Footer Placeholder 4">
            <a:extLst>
              <a:ext uri="{FF2B5EF4-FFF2-40B4-BE49-F238E27FC236}">
                <a16:creationId xmlns:a16="http://schemas.microsoft.com/office/drawing/2014/main" id="{C60C5DEE-EE48-47FA-ACAD-C828990A44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DB8153-433F-4A89-9B66-30B8465877D6}"/>
              </a:ext>
            </a:extLst>
          </p:cNvPr>
          <p:cNvSpPr>
            <a:spLocks noGrp="1"/>
          </p:cNvSpPr>
          <p:nvPr>
            <p:ph type="sldNum" sz="quarter" idx="12"/>
          </p:nvPr>
        </p:nvSpPr>
        <p:spPr/>
        <p:txBody>
          <a:bodyPr/>
          <a:lstStyle/>
          <a:p>
            <a:fld id="{718DC61A-FC3F-4A29-8FD5-0E5A92973E21}" type="slidenum">
              <a:rPr lang="en-US" smtClean="0"/>
              <a:t>‹#›</a:t>
            </a:fld>
            <a:endParaRPr lang="en-US"/>
          </a:p>
        </p:txBody>
      </p:sp>
    </p:spTree>
    <p:extLst>
      <p:ext uri="{BB962C8B-B14F-4D97-AF65-F5344CB8AC3E}">
        <p14:creationId xmlns:p14="http://schemas.microsoft.com/office/powerpoint/2010/main" val="2441362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42F00-4983-41BD-AD56-7880E5BC0C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5CB1C2-95F8-4F32-A312-AC15965CC0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9EDBC6-B8EC-4A37-830D-109FD78AB390}"/>
              </a:ext>
            </a:extLst>
          </p:cNvPr>
          <p:cNvSpPr>
            <a:spLocks noGrp="1"/>
          </p:cNvSpPr>
          <p:nvPr>
            <p:ph type="dt" sz="half" idx="10"/>
          </p:nvPr>
        </p:nvSpPr>
        <p:spPr/>
        <p:txBody>
          <a:bodyPr/>
          <a:lstStyle/>
          <a:p>
            <a:fld id="{7780581B-3A90-40EA-8D45-FC371E4DDA09}" type="datetimeFigureOut">
              <a:rPr lang="en-US" smtClean="0"/>
              <a:t>2/4/2022</a:t>
            </a:fld>
            <a:endParaRPr lang="en-US"/>
          </a:p>
        </p:txBody>
      </p:sp>
      <p:sp>
        <p:nvSpPr>
          <p:cNvPr id="5" name="Footer Placeholder 4">
            <a:extLst>
              <a:ext uri="{FF2B5EF4-FFF2-40B4-BE49-F238E27FC236}">
                <a16:creationId xmlns:a16="http://schemas.microsoft.com/office/drawing/2014/main" id="{B11EE687-FB44-430A-81CD-1B2C4BE774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46BEE-00A5-4B2B-8223-905342845DAB}"/>
              </a:ext>
            </a:extLst>
          </p:cNvPr>
          <p:cNvSpPr>
            <a:spLocks noGrp="1"/>
          </p:cNvSpPr>
          <p:nvPr>
            <p:ph type="sldNum" sz="quarter" idx="12"/>
          </p:nvPr>
        </p:nvSpPr>
        <p:spPr/>
        <p:txBody>
          <a:bodyPr/>
          <a:lstStyle/>
          <a:p>
            <a:fld id="{718DC61A-FC3F-4A29-8FD5-0E5A92973E21}" type="slidenum">
              <a:rPr lang="en-US" smtClean="0"/>
              <a:t>‹#›</a:t>
            </a:fld>
            <a:endParaRPr lang="en-US"/>
          </a:p>
        </p:txBody>
      </p:sp>
    </p:spTree>
    <p:extLst>
      <p:ext uri="{BB962C8B-B14F-4D97-AF65-F5344CB8AC3E}">
        <p14:creationId xmlns:p14="http://schemas.microsoft.com/office/powerpoint/2010/main" val="3647663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615BC-E9BE-452B-8186-5186C8BB5D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40A76B-3CC1-45D5-AB81-E39B447300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16262A-A030-47FC-9E9F-59EB69FC21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55459B-1696-4A30-9CAB-A563324874C3}"/>
              </a:ext>
            </a:extLst>
          </p:cNvPr>
          <p:cNvSpPr>
            <a:spLocks noGrp="1"/>
          </p:cNvSpPr>
          <p:nvPr>
            <p:ph type="dt" sz="half" idx="10"/>
          </p:nvPr>
        </p:nvSpPr>
        <p:spPr/>
        <p:txBody>
          <a:bodyPr/>
          <a:lstStyle/>
          <a:p>
            <a:fld id="{7780581B-3A90-40EA-8D45-FC371E4DDA09}" type="datetimeFigureOut">
              <a:rPr lang="en-US" smtClean="0"/>
              <a:t>2/4/2022</a:t>
            </a:fld>
            <a:endParaRPr lang="en-US"/>
          </a:p>
        </p:txBody>
      </p:sp>
      <p:sp>
        <p:nvSpPr>
          <p:cNvPr id="6" name="Footer Placeholder 5">
            <a:extLst>
              <a:ext uri="{FF2B5EF4-FFF2-40B4-BE49-F238E27FC236}">
                <a16:creationId xmlns:a16="http://schemas.microsoft.com/office/drawing/2014/main" id="{07D92D8D-64DF-418F-B6A6-97C50280B0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CB4185-A33D-4CD9-A893-E797C562DA16}"/>
              </a:ext>
            </a:extLst>
          </p:cNvPr>
          <p:cNvSpPr>
            <a:spLocks noGrp="1"/>
          </p:cNvSpPr>
          <p:nvPr>
            <p:ph type="sldNum" sz="quarter" idx="12"/>
          </p:nvPr>
        </p:nvSpPr>
        <p:spPr/>
        <p:txBody>
          <a:bodyPr/>
          <a:lstStyle/>
          <a:p>
            <a:fld id="{718DC61A-FC3F-4A29-8FD5-0E5A92973E21}" type="slidenum">
              <a:rPr lang="en-US" smtClean="0"/>
              <a:t>‹#›</a:t>
            </a:fld>
            <a:endParaRPr lang="en-US"/>
          </a:p>
        </p:txBody>
      </p:sp>
    </p:spTree>
    <p:extLst>
      <p:ext uri="{BB962C8B-B14F-4D97-AF65-F5344CB8AC3E}">
        <p14:creationId xmlns:p14="http://schemas.microsoft.com/office/powerpoint/2010/main" val="1753696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8A98F-754B-47FC-91F6-8F46DCA124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A68EC9-BC75-4548-9BBF-84B6C7E047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743045-8D92-46B0-BEE3-AFA8E068CB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52A00C-9511-49DC-8E2C-57E1FD1320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E228E5-4431-425C-A6A0-0C333E218A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734697-FC80-4722-BFAA-BADCB12C88A3}"/>
              </a:ext>
            </a:extLst>
          </p:cNvPr>
          <p:cNvSpPr>
            <a:spLocks noGrp="1"/>
          </p:cNvSpPr>
          <p:nvPr>
            <p:ph type="dt" sz="half" idx="10"/>
          </p:nvPr>
        </p:nvSpPr>
        <p:spPr/>
        <p:txBody>
          <a:bodyPr/>
          <a:lstStyle/>
          <a:p>
            <a:fld id="{7780581B-3A90-40EA-8D45-FC371E4DDA09}" type="datetimeFigureOut">
              <a:rPr lang="en-US" smtClean="0"/>
              <a:t>2/4/2022</a:t>
            </a:fld>
            <a:endParaRPr lang="en-US"/>
          </a:p>
        </p:txBody>
      </p:sp>
      <p:sp>
        <p:nvSpPr>
          <p:cNvPr id="8" name="Footer Placeholder 7">
            <a:extLst>
              <a:ext uri="{FF2B5EF4-FFF2-40B4-BE49-F238E27FC236}">
                <a16:creationId xmlns:a16="http://schemas.microsoft.com/office/drawing/2014/main" id="{305B1BE4-5A69-4868-9B4A-3E2A227994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6E881F-D413-4581-90FE-35E1E3931EB0}"/>
              </a:ext>
            </a:extLst>
          </p:cNvPr>
          <p:cNvSpPr>
            <a:spLocks noGrp="1"/>
          </p:cNvSpPr>
          <p:nvPr>
            <p:ph type="sldNum" sz="quarter" idx="12"/>
          </p:nvPr>
        </p:nvSpPr>
        <p:spPr/>
        <p:txBody>
          <a:bodyPr/>
          <a:lstStyle/>
          <a:p>
            <a:fld id="{718DC61A-FC3F-4A29-8FD5-0E5A92973E21}" type="slidenum">
              <a:rPr lang="en-US" smtClean="0"/>
              <a:t>‹#›</a:t>
            </a:fld>
            <a:endParaRPr lang="en-US"/>
          </a:p>
        </p:txBody>
      </p:sp>
    </p:spTree>
    <p:extLst>
      <p:ext uri="{BB962C8B-B14F-4D97-AF65-F5344CB8AC3E}">
        <p14:creationId xmlns:p14="http://schemas.microsoft.com/office/powerpoint/2010/main" val="881360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388D3-8CEA-43DC-92DD-25EDA3EA82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B975828-4084-4C14-8CCF-72862001AF3C}"/>
              </a:ext>
            </a:extLst>
          </p:cNvPr>
          <p:cNvSpPr>
            <a:spLocks noGrp="1"/>
          </p:cNvSpPr>
          <p:nvPr>
            <p:ph type="dt" sz="half" idx="10"/>
          </p:nvPr>
        </p:nvSpPr>
        <p:spPr/>
        <p:txBody>
          <a:bodyPr/>
          <a:lstStyle/>
          <a:p>
            <a:fld id="{7780581B-3A90-40EA-8D45-FC371E4DDA09}" type="datetimeFigureOut">
              <a:rPr lang="en-US" smtClean="0"/>
              <a:t>2/4/2022</a:t>
            </a:fld>
            <a:endParaRPr lang="en-US"/>
          </a:p>
        </p:txBody>
      </p:sp>
      <p:sp>
        <p:nvSpPr>
          <p:cNvPr id="4" name="Footer Placeholder 3">
            <a:extLst>
              <a:ext uri="{FF2B5EF4-FFF2-40B4-BE49-F238E27FC236}">
                <a16:creationId xmlns:a16="http://schemas.microsoft.com/office/drawing/2014/main" id="{64A61639-5676-4FB5-A496-19A1789F37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4B56E6-A54E-46DB-945C-A0EAD344DBCC}"/>
              </a:ext>
            </a:extLst>
          </p:cNvPr>
          <p:cNvSpPr>
            <a:spLocks noGrp="1"/>
          </p:cNvSpPr>
          <p:nvPr>
            <p:ph type="sldNum" sz="quarter" idx="12"/>
          </p:nvPr>
        </p:nvSpPr>
        <p:spPr/>
        <p:txBody>
          <a:bodyPr/>
          <a:lstStyle/>
          <a:p>
            <a:fld id="{718DC61A-FC3F-4A29-8FD5-0E5A92973E21}" type="slidenum">
              <a:rPr lang="en-US" smtClean="0"/>
              <a:t>‹#›</a:t>
            </a:fld>
            <a:endParaRPr lang="en-US"/>
          </a:p>
        </p:txBody>
      </p:sp>
    </p:spTree>
    <p:extLst>
      <p:ext uri="{BB962C8B-B14F-4D97-AF65-F5344CB8AC3E}">
        <p14:creationId xmlns:p14="http://schemas.microsoft.com/office/powerpoint/2010/main" val="242596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F6BBFC-43D8-4276-B80E-60CF03208461}"/>
              </a:ext>
            </a:extLst>
          </p:cNvPr>
          <p:cNvSpPr>
            <a:spLocks noGrp="1"/>
          </p:cNvSpPr>
          <p:nvPr>
            <p:ph type="dt" sz="half" idx="10"/>
          </p:nvPr>
        </p:nvSpPr>
        <p:spPr/>
        <p:txBody>
          <a:bodyPr/>
          <a:lstStyle/>
          <a:p>
            <a:fld id="{7780581B-3A90-40EA-8D45-FC371E4DDA09}" type="datetimeFigureOut">
              <a:rPr lang="en-US" smtClean="0"/>
              <a:t>2/4/2022</a:t>
            </a:fld>
            <a:endParaRPr lang="en-US"/>
          </a:p>
        </p:txBody>
      </p:sp>
      <p:sp>
        <p:nvSpPr>
          <p:cNvPr id="3" name="Footer Placeholder 2">
            <a:extLst>
              <a:ext uri="{FF2B5EF4-FFF2-40B4-BE49-F238E27FC236}">
                <a16:creationId xmlns:a16="http://schemas.microsoft.com/office/drawing/2014/main" id="{D1AA3D59-D1F5-4DA7-982A-06606442F7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FD310B-0208-422B-941B-40D762E413AE}"/>
              </a:ext>
            </a:extLst>
          </p:cNvPr>
          <p:cNvSpPr>
            <a:spLocks noGrp="1"/>
          </p:cNvSpPr>
          <p:nvPr>
            <p:ph type="sldNum" sz="quarter" idx="12"/>
          </p:nvPr>
        </p:nvSpPr>
        <p:spPr/>
        <p:txBody>
          <a:bodyPr/>
          <a:lstStyle/>
          <a:p>
            <a:fld id="{718DC61A-FC3F-4A29-8FD5-0E5A92973E21}" type="slidenum">
              <a:rPr lang="en-US" smtClean="0"/>
              <a:t>‹#›</a:t>
            </a:fld>
            <a:endParaRPr lang="en-US"/>
          </a:p>
        </p:txBody>
      </p:sp>
    </p:spTree>
    <p:extLst>
      <p:ext uri="{BB962C8B-B14F-4D97-AF65-F5344CB8AC3E}">
        <p14:creationId xmlns:p14="http://schemas.microsoft.com/office/powerpoint/2010/main" val="4168376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63D6-7BEC-45F0-835D-4EAE93F69D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7C92A35-E835-483D-80A8-DC9CB6EB45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2284EF-6B5E-4EAF-AF30-67FA8E5CE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3914FB-D0B2-4A95-9305-DACF577C5656}"/>
              </a:ext>
            </a:extLst>
          </p:cNvPr>
          <p:cNvSpPr>
            <a:spLocks noGrp="1"/>
          </p:cNvSpPr>
          <p:nvPr>
            <p:ph type="dt" sz="half" idx="10"/>
          </p:nvPr>
        </p:nvSpPr>
        <p:spPr/>
        <p:txBody>
          <a:bodyPr/>
          <a:lstStyle/>
          <a:p>
            <a:fld id="{7780581B-3A90-40EA-8D45-FC371E4DDA09}" type="datetimeFigureOut">
              <a:rPr lang="en-US" smtClean="0"/>
              <a:t>2/4/2022</a:t>
            </a:fld>
            <a:endParaRPr lang="en-US"/>
          </a:p>
        </p:txBody>
      </p:sp>
      <p:sp>
        <p:nvSpPr>
          <p:cNvPr id="6" name="Footer Placeholder 5">
            <a:extLst>
              <a:ext uri="{FF2B5EF4-FFF2-40B4-BE49-F238E27FC236}">
                <a16:creationId xmlns:a16="http://schemas.microsoft.com/office/drawing/2014/main" id="{95242595-DA70-4E62-93FC-62EFD2B634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28C036-7969-4831-914F-4C6B809A5992}"/>
              </a:ext>
            </a:extLst>
          </p:cNvPr>
          <p:cNvSpPr>
            <a:spLocks noGrp="1"/>
          </p:cNvSpPr>
          <p:nvPr>
            <p:ph type="sldNum" sz="quarter" idx="12"/>
          </p:nvPr>
        </p:nvSpPr>
        <p:spPr/>
        <p:txBody>
          <a:bodyPr/>
          <a:lstStyle/>
          <a:p>
            <a:fld id="{718DC61A-FC3F-4A29-8FD5-0E5A92973E21}" type="slidenum">
              <a:rPr lang="en-US" smtClean="0"/>
              <a:t>‹#›</a:t>
            </a:fld>
            <a:endParaRPr lang="en-US"/>
          </a:p>
        </p:txBody>
      </p:sp>
    </p:spTree>
    <p:extLst>
      <p:ext uri="{BB962C8B-B14F-4D97-AF65-F5344CB8AC3E}">
        <p14:creationId xmlns:p14="http://schemas.microsoft.com/office/powerpoint/2010/main" val="2849962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D4E39-4395-46E3-8184-5F1334CD84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69611A-1D75-4C8C-B375-8F964B387A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41F556-08D5-4902-9F7D-47FFB85BD0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34E0BE-72D8-4B26-950F-421D96B8D061}"/>
              </a:ext>
            </a:extLst>
          </p:cNvPr>
          <p:cNvSpPr>
            <a:spLocks noGrp="1"/>
          </p:cNvSpPr>
          <p:nvPr>
            <p:ph type="dt" sz="half" idx="10"/>
          </p:nvPr>
        </p:nvSpPr>
        <p:spPr/>
        <p:txBody>
          <a:bodyPr/>
          <a:lstStyle/>
          <a:p>
            <a:fld id="{7780581B-3A90-40EA-8D45-FC371E4DDA09}" type="datetimeFigureOut">
              <a:rPr lang="en-US" smtClean="0"/>
              <a:t>2/4/2022</a:t>
            </a:fld>
            <a:endParaRPr lang="en-US"/>
          </a:p>
        </p:txBody>
      </p:sp>
      <p:sp>
        <p:nvSpPr>
          <p:cNvPr id="6" name="Footer Placeholder 5">
            <a:extLst>
              <a:ext uri="{FF2B5EF4-FFF2-40B4-BE49-F238E27FC236}">
                <a16:creationId xmlns:a16="http://schemas.microsoft.com/office/drawing/2014/main" id="{9586B0AF-7CD6-4458-9091-24350E33F3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1E41EF-75EA-4274-A15B-D35B00D4CB62}"/>
              </a:ext>
            </a:extLst>
          </p:cNvPr>
          <p:cNvSpPr>
            <a:spLocks noGrp="1"/>
          </p:cNvSpPr>
          <p:nvPr>
            <p:ph type="sldNum" sz="quarter" idx="12"/>
          </p:nvPr>
        </p:nvSpPr>
        <p:spPr/>
        <p:txBody>
          <a:bodyPr/>
          <a:lstStyle/>
          <a:p>
            <a:fld id="{718DC61A-FC3F-4A29-8FD5-0E5A92973E21}" type="slidenum">
              <a:rPr lang="en-US" smtClean="0"/>
              <a:t>‹#›</a:t>
            </a:fld>
            <a:endParaRPr lang="en-US"/>
          </a:p>
        </p:txBody>
      </p:sp>
    </p:spTree>
    <p:extLst>
      <p:ext uri="{BB962C8B-B14F-4D97-AF65-F5344CB8AC3E}">
        <p14:creationId xmlns:p14="http://schemas.microsoft.com/office/powerpoint/2010/main" val="3754062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AEA2C6-DFDA-4118-96F3-8D03714306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B4CB35-248D-4A9C-BB9E-1038DB9FA8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07AE91-C0DF-436C-A946-D68A35C462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80581B-3A90-40EA-8D45-FC371E4DDA09}" type="datetimeFigureOut">
              <a:rPr lang="en-US" smtClean="0"/>
              <a:t>2/4/2022</a:t>
            </a:fld>
            <a:endParaRPr lang="en-US"/>
          </a:p>
        </p:txBody>
      </p:sp>
      <p:sp>
        <p:nvSpPr>
          <p:cNvPr id="5" name="Footer Placeholder 4">
            <a:extLst>
              <a:ext uri="{FF2B5EF4-FFF2-40B4-BE49-F238E27FC236}">
                <a16:creationId xmlns:a16="http://schemas.microsoft.com/office/drawing/2014/main" id="{3562611D-5D93-4C63-911F-92F065492C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393CF4-6A43-4BD1-A0FC-7CBC1D8211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8DC61A-FC3F-4A29-8FD5-0E5A92973E21}" type="slidenum">
              <a:rPr lang="en-US" smtClean="0"/>
              <a:t>‹#›</a:t>
            </a:fld>
            <a:endParaRPr lang="en-US"/>
          </a:p>
        </p:txBody>
      </p:sp>
    </p:spTree>
    <p:extLst>
      <p:ext uri="{BB962C8B-B14F-4D97-AF65-F5344CB8AC3E}">
        <p14:creationId xmlns:p14="http://schemas.microsoft.com/office/powerpoint/2010/main" val="199422006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search?client=firefox-b-d&amp;sxsrf=APq-WBsJo0Q3GogkjkU41pMlzPnW1LXFZA:1643899897049&amp;q=What+is+decision+tree+algorithm+in+machine+learning?&amp;tbm=isch&amp;source=iu&amp;ictx=1&amp;vet=1&amp;fir=gQGwI-EsH1LOXM%2C19djhSaNjEMfnM%2C_&amp;usg=AI4_-kTbtwiDSmd3k71y8imnQCcA1-xG9w&amp;sa=X&amp;ved=2ahUKEwjSrqOr5OP1AhXHxYsBHVQeDTMQ9QF6BAgTEAE#imgrc=gQGwI-EsH1LOXM"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oogle.com/search?client=firefox-b-d&amp;sxsrf=APq-WBsJo0Q3GogkjkU41pMlzPnW1LXFZA:1643899897049&amp;q=What+is+decision+tree+algorithm+in+machine+learning?&amp;tbm=isch&amp;source=iu&amp;ictx=1&amp;vet=1&amp;fir=gQGwI-EsH1LOXM%2C19djhSaNjEMfnM%2C_&amp;usg=AI4_-kTbtwiDSmd3k71y8imnQCcA1-xG9w&amp;sa=X&amp;ved=2ahUKEwjSrqOr5OP1AhXHxYsBHVQeDTMQ9QF6BAgTEAE#imgrc=gQGwI-EsH1LOXM"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oogle.com/search?client=firefox-b-d&amp;sxsrf=APq-WBsJo0Q3GogkjkU41pMlzPnW1LXFZA:1643899897049&amp;q=What+is+decision+tree+algorithm+in+machine+learning?&amp;tbm=isch&amp;source=iu&amp;ictx=1&amp;vet=1&amp;fir=gQGwI-EsH1LOXM%2C19djhSaNjEMfnM%2C_&amp;usg=AI4_-kTbtwiDSmd3k71y8imnQCcA1-xG9w&amp;sa=X&amp;ved=2ahUKEwjSrqOr5OP1AhXHxYsBHVQeDTMQ9QF6BAgTEAE#imgrc=gQGwI-EsH1LOXM"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hyperlink" Target="https://www.google.com/search?client=firefox-b-d&amp;sxsrf=APq-WBsJo0Q3GogkjkU41pMlzPnW1LXFZA:1643899897049&amp;q=What+is+decision+tree+algorithm+in+machine+learning?&amp;tbm=isch&amp;source=iu&amp;ictx=1&amp;vet=1&amp;fir=gQGwI-EsH1LOXM%2C19djhSaNjEMfnM%2C_&amp;usg=AI4_-kTbtwiDSmd3k71y8imnQCcA1-xG9w&amp;sa=X&amp;ved=2ahUKEwjSrqOr5OP1AhXHxYsBHVQeDTMQ9QF6BAgTEAE#imgrc=gQGwI-EsH1LOXM"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oogle.com/search?client=firefox-b-d&amp;sxsrf=APq-WBsJo0Q3GogkjkU41pMlzPnW1LXFZA:1643899897049&amp;q=What+is+decision+tree+algorithm+in+machine+learning?&amp;tbm=isch&amp;source=iu&amp;ictx=1&amp;vet=1&amp;fir=gQGwI-EsH1LOXM%2C19djhSaNjEMfnM%2C_&amp;usg=AI4_-kTbtwiDSmd3k71y8imnQCcA1-xG9w&amp;sa=X&amp;ved=2ahUKEwjSrqOr5OP1AhXHxYsBHVQeDTMQ9QF6BAgTEAE#imgrc=gQGwI-EsH1LOXM"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www.analyticsvidhya.com/blog/2020/06/4-ways-split-decision-tre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download Technology Background Images [1600x1200] for your Desktop,  Mobile &amp;amp; Tablet | Explore 64+ Technology Background Images | Technology  Background Images, Technology Wallpaper, Technology Wallpapers">
            <a:extLst>
              <a:ext uri="{FF2B5EF4-FFF2-40B4-BE49-F238E27FC236}">
                <a16:creationId xmlns:a16="http://schemas.microsoft.com/office/drawing/2014/main" id="{93F80CF5-8D51-4A7C-B7B9-B41FCDDAE8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876511" y="2100946"/>
            <a:ext cx="8438977" cy="1844566"/>
          </a:xfrm>
        </p:spPr>
        <p:txBody>
          <a:bodyPr>
            <a:normAutofit/>
          </a:bodyPr>
          <a:lstStyle/>
          <a:p>
            <a:pPr algn="ctr"/>
            <a:r>
              <a:rPr lang="en-US" dirty="0">
                <a:solidFill>
                  <a:schemeClr val="tx1"/>
                </a:solidFill>
                <a:latin typeface="Times New Roman" panose="02020603050405020304" pitchFamily="18" charset="0"/>
                <a:cs typeface="Times New Roman" panose="02020603050405020304" pitchFamily="18" charset="0"/>
              </a:rPr>
              <a:t>Heart Disease Prediction Using Machine Learning</a:t>
            </a:r>
          </a:p>
        </p:txBody>
      </p:sp>
    </p:spTree>
    <p:extLst>
      <p:ext uri="{BB962C8B-B14F-4D97-AF65-F5344CB8AC3E}">
        <p14:creationId xmlns:p14="http://schemas.microsoft.com/office/powerpoint/2010/main" val="520250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Free download Technology Background Images [1600x1200] for your Desktop,  Mobile &amp;amp; Tablet | Explore 64+ Technology Background Images | Technology  Background Images, Technology Wallpaper, Technology Wallpapers">
            <a:extLst>
              <a:ext uri="{FF2B5EF4-FFF2-40B4-BE49-F238E27FC236}">
                <a16:creationId xmlns:a16="http://schemas.microsoft.com/office/drawing/2014/main" id="{9E46E933-C100-492C-9FC8-D0465DBF1C03}"/>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125670" y="204674"/>
            <a:ext cx="7776488" cy="620110"/>
          </a:xfrm>
        </p:spPr>
        <p:txBody>
          <a:bodyPr vert="horz" lIns="91440" tIns="45720" rIns="91440" bIns="45720" rtlCol="0" anchor="ctr">
            <a:noAutofit/>
          </a:bodyPr>
          <a:lstStyle/>
          <a:p>
            <a:pPr algn="ctr"/>
            <a:r>
              <a:rPr lang="en-US" sz="4000" b="1" dirty="0">
                <a:latin typeface="Times New Roman" panose="02020603050405020304" pitchFamily="18" charset="0"/>
                <a:cs typeface="Times New Roman" panose="02020603050405020304" pitchFamily="18" charset="0"/>
              </a:rPr>
              <a:t>SVM ALGORITHM </a:t>
            </a:r>
          </a:p>
        </p:txBody>
      </p:sp>
      <p:sp>
        <p:nvSpPr>
          <p:cNvPr id="4" name="Rectangle 1"/>
          <p:cNvSpPr>
            <a:spLocks noChangeArrowheads="1"/>
          </p:cNvSpPr>
          <p:nvPr/>
        </p:nvSpPr>
        <p:spPr bwMode="auto">
          <a:xfrm>
            <a:off x="520116" y="1360355"/>
            <a:ext cx="99639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hlinkClick r:id="rId3"/>
              </a:rPr>
              <a:t>  </a:t>
            </a:r>
            <a:endParaRPr kumimoji="0" lang="en-US" sz="86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411BEED2-0EB6-490C-8332-DD2434AF9F0F}"/>
              </a:ext>
            </a:extLst>
          </p:cNvPr>
          <p:cNvSpPr txBox="1"/>
          <p:nvPr/>
        </p:nvSpPr>
        <p:spPr>
          <a:xfrm>
            <a:off x="810087" y="1245494"/>
            <a:ext cx="10571086" cy="923330"/>
          </a:xfrm>
          <a:prstGeom prst="rect">
            <a:avLst/>
          </a:prstGeom>
        </p:spPr>
        <p:txBody>
          <a:bodyPr vert="horz" lIns="91440" tIns="45720" rIns="91440" bIns="45720" rtlCol="0">
            <a:noAutofit/>
          </a:bodyPr>
          <a:lstStyle>
            <a:defPPr>
              <a:defRPr lang="en-US"/>
            </a:defPPr>
            <a:lvl1pPr indent="0" algn="just">
              <a:lnSpc>
                <a:spcPct val="90000"/>
              </a:lnSpc>
              <a:spcBef>
                <a:spcPts val="1000"/>
              </a:spcBef>
              <a:buFont typeface="Arial" panose="020B0604020202020204" pitchFamily="34" charset="0"/>
              <a:buNone/>
              <a:defRPr sz="2000" b="0" i="0">
                <a:solidFill>
                  <a:srgbClr val="292929"/>
                </a:solidFill>
                <a:effectLst/>
                <a:latin typeface="Times New Roman" panose="02020603050405020304" pitchFamily="18"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2400" dirty="0"/>
              <a:t>SVM or Support Vector Machine is a linear model for classification and regression problems. It can solve linear and non-linear problems and work well for many practical problems. The idea of SVM is simple: The algorithm creates a line or a hyperplane which separates the data into classes.</a:t>
            </a:r>
            <a:endParaRPr lang="en-IN" sz="2400" dirty="0"/>
          </a:p>
        </p:txBody>
      </p:sp>
      <p:sp>
        <p:nvSpPr>
          <p:cNvPr id="11" name="TextBox 10">
            <a:extLst>
              <a:ext uri="{FF2B5EF4-FFF2-40B4-BE49-F238E27FC236}">
                <a16:creationId xmlns:a16="http://schemas.microsoft.com/office/drawing/2014/main" id="{4AF432E6-71DB-4B78-A3B2-292F9D10EA43}"/>
              </a:ext>
            </a:extLst>
          </p:cNvPr>
          <p:cNvSpPr txBox="1"/>
          <p:nvPr/>
        </p:nvSpPr>
        <p:spPr>
          <a:xfrm>
            <a:off x="728371" y="2934851"/>
            <a:ext cx="10571086" cy="1754326"/>
          </a:xfrm>
          <a:prstGeom prst="rect">
            <a:avLst/>
          </a:prstGeom>
        </p:spPr>
        <p:txBody>
          <a:bodyPr vert="horz" lIns="91440" tIns="45720" rIns="91440" bIns="45720" rtlCol="0">
            <a:noAutofit/>
          </a:bodyPr>
          <a:lstStyle>
            <a:defPPr>
              <a:defRPr lang="en-US"/>
            </a:defPPr>
            <a:lvl1pPr indent="0" algn="just">
              <a:lnSpc>
                <a:spcPct val="90000"/>
              </a:lnSpc>
              <a:spcBef>
                <a:spcPts val="1000"/>
              </a:spcBef>
              <a:buFont typeface="Arial" panose="020B0604020202020204" pitchFamily="34" charset="0"/>
              <a:buNone/>
              <a:defRPr sz="2400" b="0" i="0">
                <a:solidFill>
                  <a:srgbClr val="292929"/>
                </a:solidFill>
                <a:effectLst/>
                <a:latin typeface="Times New Roman" panose="02020603050405020304" pitchFamily="18"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At first approximation what SVMs do is to find a separating line(or hyperplane) between data of two classes. SVM is an algorithm that takes the data as an input and outputs a line that separates those classes if possible.</a:t>
            </a:r>
            <a:endParaRPr lang="en-IN" dirty="0"/>
          </a:p>
        </p:txBody>
      </p:sp>
    </p:spTree>
    <p:extLst>
      <p:ext uri="{BB962C8B-B14F-4D97-AF65-F5344CB8AC3E}">
        <p14:creationId xmlns:p14="http://schemas.microsoft.com/office/powerpoint/2010/main" val="2777447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Free download Technology Background Images [1600x1200] for your Desktop,  Mobile &amp;amp; Tablet | Explore 64+ Technology Background Images | Technology  Background Images, Technology Wallpaper, Technology Wallpapers">
            <a:extLst>
              <a:ext uri="{FF2B5EF4-FFF2-40B4-BE49-F238E27FC236}">
                <a16:creationId xmlns:a16="http://schemas.microsoft.com/office/drawing/2014/main" id="{9E46E933-C100-492C-9FC8-D0465DBF1C03}"/>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644322" y="171292"/>
            <a:ext cx="8739183" cy="620110"/>
          </a:xfrm>
        </p:spPr>
        <p:txBody>
          <a:bodyPr vert="horz" lIns="91440" tIns="45720" rIns="91440" bIns="45720" rtlCol="0" anchor="ctr">
            <a:noAutofit/>
          </a:bodyPr>
          <a:lstStyle/>
          <a:p>
            <a:pPr algn="ctr"/>
            <a:r>
              <a:rPr lang="en-US" sz="4000" b="1" dirty="0">
                <a:latin typeface="Times New Roman" panose="02020603050405020304" pitchFamily="18" charset="0"/>
                <a:cs typeface="Times New Roman" panose="02020603050405020304" pitchFamily="18" charset="0"/>
              </a:rPr>
              <a:t>RANDOM FOREST ALGORITHM </a:t>
            </a:r>
          </a:p>
        </p:txBody>
      </p:sp>
      <p:sp>
        <p:nvSpPr>
          <p:cNvPr id="4" name="Rectangle 1"/>
          <p:cNvSpPr>
            <a:spLocks noChangeArrowheads="1"/>
          </p:cNvSpPr>
          <p:nvPr/>
        </p:nvSpPr>
        <p:spPr bwMode="auto">
          <a:xfrm>
            <a:off x="520116" y="1360355"/>
            <a:ext cx="99639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hlinkClick r:id="rId3"/>
              </a:rPr>
              <a:t>  </a:t>
            </a:r>
            <a:endParaRPr kumimoji="0" lang="en-US" sz="86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C6251F5C-3071-4350-AB5C-C93E48B2F161}"/>
              </a:ext>
            </a:extLst>
          </p:cNvPr>
          <p:cNvSpPr txBox="1"/>
          <p:nvPr/>
        </p:nvSpPr>
        <p:spPr>
          <a:xfrm>
            <a:off x="580779" y="1072342"/>
            <a:ext cx="10866268" cy="1848412"/>
          </a:xfrm>
          <a:prstGeom prst="rect">
            <a:avLst/>
          </a:prstGeom>
        </p:spPr>
        <p:txBody>
          <a:bodyPr vert="horz" lIns="91440" tIns="45720" rIns="91440" bIns="45720" rtlCol="0">
            <a:noAutofit/>
          </a:bodyPr>
          <a:lstStyle>
            <a:defPPr>
              <a:defRPr lang="en-US"/>
            </a:defPPr>
            <a:lvl1pPr indent="0" algn="just">
              <a:lnSpc>
                <a:spcPct val="90000"/>
              </a:lnSpc>
              <a:spcBef>
                <a:spcPts val="1000"/>
              </a:spcBef>
              <a:buFont typeface="Arial" panose="020B0604020202020204" pitchFamily="34" charset="0"/>
              <a:buNone/>
              <a:defRPr sz="2000" b="0" i="0">
                <a:solidFill>
                  <a:srgbClr val="292929"/>
                </a:solidFill>
                <a:effectLst/>
                <a:latin typeface="Times New Roman" panose="02020603050405020304" pitchFamily="18"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Random forest is a Supervised Machine Learning Algorithm that is used widely in Classification and Regression problems. It builds decision trees on different samples and takes their majority vote for classification and average in case of regression.</a:t>
            </a:r>
          </a:p>
          <a:p>
            <a:r>
              <a:rPr lang="en-US" dirty="0"/>
              <a:t>One of the most important features of the Random Forest Algorithm is that it can handle the data set containing continuous variables as in the case of regression and categorical variables as in the case of classification. It performs better results for classification problems.</a:t>
            </a:r>
          </a:p>
        </p:txBody>
      </p:sp>
      <p:sp>
        <p:nvSpPr>
          <p:cNvPr id="11" name="TextBox 10">
            <a:extLst>
              <a:ext uri="{FF2B5EF4-FFF2-40B4-BE49-F238E27FC236}">
                <a16:creationId xmlns:a16="http://schemas.microsoft.com/office/drawing/2014/main" id="{F9ADD9C3-A13B-4A29-990B-4EBA43D93F0B}"/>
              </a:ext>
            </a:extLst>
          </p:cNvPr>
          <p:cNvSpPr txBox="1"/>
          <p:nvPr/>
        </p:nvSpPr>
        <p:spPr>
          <a:xfrm>
            <a:off x="580779" y="3090042"/>
            <a:ext cx="10781222" cy="3121501"/>
          </a:xfrm>
          <a:prstGeom prst="rect">
            <a:avLst/>
          </a:prstGeom>
        </p:spPr>
        <p:txBody>
          <a:bodyPr vert="horz" lIns="91440" tIns="45720" rIns="91440" bIns="45720" rtlCol="0">
            <a:noAutofit/>
          </a:bodyPr>
          <a:lstStyle>
            <a:defPPr>
              <a:defRPr lang="en-US"/>
            </a:defPPr>
            <a:lvl1pPr indent="0" algn="just">
              <a:lnSpc>
                <a:spcPct val="90000"/>
              </a:lnSpc>
              <a:spcBef>
                <a:spcPts val="1000"/>
              </a:spcBef>
              <a:buFont typeface="Arial" panose="020B0604020202020204" pitchFamily="34" charset="0"/>
              <a:buNone/>
              <a:defRPr sz="2000" b="0" i="0">
                <a:solidFill>
                  <a:srgbClr val="292929"/>
                </a:solidFill>
                <a:effectLst/>
                <a:latin typeface="Times New Roman" panose="02020603050405020304" pitchFamily="18"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pPr>
            <a:r>
              <a:rPr lang="en-US" sz="2000" b="1" dirty="0"/>
              <a:t>How Does the Random </a:t>
            </a:r>
            <a:r>
              <a:rPr lang="en-US" sz="2000" b="1" dirty="0" err="1"/>
              <a:t>ForestWork</a:t>
            </a:r>
            <a:r>
              <a:rPr lang="en-US" sz="2000" b="1" dirty="0"/>
              <a:t>?</a:t>
            </a:r>
          </a:p>
          <a:p>
            <a:r>
              <a:rPr lang="en-US" dirty="0"/>
              <a:t>Before understanding the working of the random forest we must look into the ensemble technique. Ensemble simply means combining multiple models. Thus a collection of models is used to make predictions rather than an individual model.</a:t>
            </a:r>
          </a:p>
          <a:p>
            <a:r>
              <a:rPr lang="en-US" dirty="0"/>
              <a:t>Ensemble uses two types of methods:</a:t>
            </a:r>
          </a:p>
          <a:p>
            <a:r>
              <a:rPr lang="en-US" dirty="0"/>
              <a:t>1. Bagging– It creates a different training subset from sample training data with replacement &amp; the final output is based on majority voting. For example,  Random Forest.</a:t>
            </a:r>
          </a:p>
          <a:p>
            <a:r>
              <a:rPr lang="en-US" dirty="0"/>
              <a:t>2. Boosting– It combines weak learners into strong learners by creating sequential models such that the final model has the highest accuracy. For example,  ADA BOOST, XG BOOST</a:t>
            </a:r>
          </a:p>
        </p:txBody>
      </p:sp>
    </p:spTree>
    <p:extLst>
      <p:ext uri="{BB962C8B-B14F-4D97-AF65-F5344CB8AC3E}">
        <p14:creationId xmlns:p14="http://schemas.microsoft.com/office/powerpoint/2010/main" val="1743025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Free download Technology Background Images [1600x1200] for your Desktop,  Mobile &amp;amp; Tablet | Explore 64+ Technology Background Images | Technology  Background Images, Technology Wallpaper, Technology Wallpapers">
            <a:extLst>
              <a:ext uri="{FF2B5EF4-FFF2-40B4-BE49-F238E27FC236}">
                <a16:creationId xmlns:a16="http://schemas.microsoft.com/office/drawing/2014/main" id="{768AA1FC-B3B9-4759-85E7-ABB91E8E43C2}"/>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03068" y="468639"/>
            <a:ext cx="11185864" cy="701566"/>
          </a:xfrm>
        </p:spPr>
        <p:txBody>
          <a:bodyPr vert="horz" lIns="91440" tIns="45720" rIns="91440" bIns="45720" rtlCol="0" anchor="ctr">
            <a:noAutofit/>
          </a:bodyPr>
          <a:lstStyle/>
          <a:p>
            <a:pPr algn="ctr"/>
            <a:r>
              <a:rPr lang="en-US" sz="4000" b="1" dirty="0">
                <a:latin typeface="Times New Roman" panose="02020603050405020304" pitchFamily="18" charset="0"/>
                <a:cs typeface="Times New Roman" panose="02020603050405020304" pitchFamily="18" charset="0"/>
              </a:rPr>
              <a:t>GRAPHICAL REPRESENTATION OF RESULT</a:t>
            </a:r>
          </a:p>
        </p:txBody>
      </p:sp>
      <p:sp>
        <p:nvSpPr>
          <p:cNvPr id="4" name="Rectangle 1"/>
          <p:cNvSpPr>
            <a:spLocks noChangeArrowheads="1"/>
          </p:cNvSpPr>
          <p:nvPr/>
        </p:nvSpPr>
        <p:spPr bwMode="auto">
          <a:xfrm>
            <a:off x="520116" y="1360355"/>
            <a:ext cx="99639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hlinkClick r:id="rId3"/>
              </a:rPr>
              <a:t>  </a:t>
            </a:r>
            <a:endParaRPr kumimoji="0" lang="en-US" sz="86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50118FF5-0B5D-4A11-B362-DB00DC8C75E9}"/>
              </a:ext>
            </a:extLst>
          </p:cNvPr>
          <p:cNvPicPr>
            <a:picLocks noChangeAspect="1"/>
          </p:cNvPicPr>
          <p:nvPr/>
        </p:nvPicPr>
        <p:blipFill>
          <a:blip r:embed="rId4"/>
          <a:stretch>
            <a:fillRect/>
          </a:stretch>
        </p:blipFill>
        <p:spPr>
          <a:xfrm>
            <a:off x="3377959" y="1828994"/>
            <a:ext cx="5436082" cy="3668651"/>
          </a:xfrm>
          <a:prstGeom prst="rect">
            <a:avLst/>
          </a:prstGeom>
        </p:spPr>
      </p:pic>
    </p:spTree>
    <p:extLst>
      <p:ext uri="{BB962C8B-B14F-4D97-AF65-F5344CB8AC3E}">
        <p14:creationId xmlns:p14="http://schemas.microsoft.com/office/powerpoint/2010/main" val="2127413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ree download Technology Background Images [1600x1200] for your Desktop,  Mobile &amp;amp; Tablet | Explore 64+ Technology Background Images | Technology  Background Images, Technology Wallpaper, Technology Wallpapers">
            <a:extLst>
              <a:ext uri="{FF2B5EF4-FFF2-40B4-BE49-F238E27FC236}">
                <a16:creationId xmlns:a16="http://schemas.microsoft.com/office/drawing/2014/main" id="{034C6371-5072-456F-AF9B-80104DB5DDF4}"/>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996965" y="311371"/>
            <a:ext cx="8198069" cy="701566"/>
          </a:xfrm>
        </p:spPr>
        <p:txBody>
          <a:bodyPr vert="horz" lIns="91440" tIns="45720" rIns="91440" bIns="45720" rtlCol="0" anchor="ctr">
            <a:noAutofit/>
          </a:bodyPr>
          <a:lstStyle/>
          <a:p>
            <a:pPr algn="ctr"/>
            <a:r>
              <a:rPr lang="en-US" sz="4000" b="1" dirty="0">
                <a:latin typeface="Times New Roman" panose="02020603050405020304" pitchFamily="18" charset="0"/>
                <a:cs typeface="Times New Roman" panose="02020603050405020304" pitchFamily="18" charset="0"/>
              </a:rPr>
              <a:t>CONCLUSION </a:t>
            </a:r>
          </a:p>
        </p:txBody>
      </p:sp>
      <p:sp>
        <p:nvSpPr>
          <p:cNvPr id="3" name="Content Placeholder 2"/>
          <p:cNvSpPr>
            <a:spLocks noGrp="1"/>
          </p:cNvSpPr>
          <p:nvPr>
            <p:ph idx="1"/>
          </p:nvPr>
        </p:nvSpPr>
        <p:spPr>
          <a:xfrm>
            <a:off x="771782" y="1545022"/>
            <a:ext cx="10431837" cy="4430110"/>
          </a:xfrm>
        </p:spPr>
        <p:txBody>
          <a:bodyPr>
            <a:normAutofit/>
          </a:bodyPr>
          <a:lstStyle/>
          <a:p>
            <a:pPr marL="0" lvl="0" indent="0">
              <a:buNone/>
            </a:pPr>
            <a:r>
              <a:rPr lang="en-US" dirty="0">
                <a:latin typeface="Times New Roman" panose="02020603050405020304" pitchFamily="18" charset="0"/>
                <a:cs typeface="Times New Roman" panose="02020603050405020304" pitchFamily="18" charset="0"/>
              </a:rPr>
              <a:t>This involved analysis of heart disease patient dataset with proper data processing. Then, 3 models were trained and tested with maximum scores as follows :</a:t>
            </a:r>
          </a:p>
          <a:p>
            <a:pPr marL="0" lvl="0" indent="0">
              <a:buNone/>
            </a:pPr>
            <a:r>
              <a:rPr lang="en-US" b="1" dirty="0">
                <a:latin typeface="Times New Roman" panose="02020603050405020304" pitchFamily="18" charset="0"/>
                <a:cs typeface="Times New Roman" panose="02020603050405020304" pitchFamily="18" charset="0"/>
              </a:rPr>
              <a:t>Decision Tree - 75.40%</a:t>
            </a:r>
          </a:p>
          <a:p>
            <a:pPr marL="0" indent="0">
              <a:buNone/>
            </a:pPr>
            <a:r>
              <a:rPr lang="en-US" b="1" dirty="0">
                <a:latin typeface="Times New Roman" panose="02020603050405020304" pitchFamily="18" charset="0"/>
                <a:cs typeface="Times New Roman" panose="02020603050405020304" pitchFamily="18" charset="0"/>
              </a:rPr>
              <a:t>SVM - 81.96%</a:t>
            </a:r>
          </a:p>
          <a:p>
            <a:pPr marL="0" lvl="0" indent="0">
              <a:buNone/>
            </a:pPr>
            <a:r>
              <a:rPr lang="en-US" b="1" dirty="0">
                <a:latin typeface="Times New Roman" panose="02020603050405020304" pitchFamily="18" charset="0"/>
                <a:cs typeface="Times New Roman" panose="02020603050405020304" pitchFamily="18" charset="0"/>
              </a:rPr>
              <a:t>Random Forest - 81.96%</a:t>
            </a:r>
          </a:p>
          <a:p>
            <a:pPr marL="0" lvl="0" indent="0">
              <a:buNone/>
            </a:pPr>
            <a:r>
              <a:rPr lang="en-US" dirty="0">
                <a:latin typeface="Times New Roman" panose="02020603050405020304" pitchFamily="18" charset="0"/>
                <a:cs typeface="Times New Roman" panose="02020603050405020304" pitchFamily="18" charset="0"/>
              </a:rPr>
              <a:t>From above data we conclude that with the highest accuracy rate SVM and Random Forest Approach is more fitted with the same score.</a:t>
            </a:r>
          </a:p>
        </p:txBody>
      </p:sp>
      <p:sp>
        <p:nvSpPr>
          <p:cNvPr id="4" name="Rectangle 1"/>
          <p:cNvSpPr>
            <a:spLocks noChangeArrowheads="1"/>
          </p:cNvSpPr>
          <p:nvPr/>
        </p:nvSpPr>
        <p:spPr bwMode="auto">
          <a:xfrm>
            <a:off x="520116" y="1360355"/>
            <a:ext cx="99639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hlinkClick r:id="rId3"/>
              </a:rPr>
              <a:t>  </a:t>
            </a:r>
            <a:endParaRPr kumimoji="0" lang="en-US" sz="8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5480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Free download Technology Background Images [1600x1200] for your Desktop,  Mobile &amp;amp; Tablet | Explore 64+ Technology Background Images | Technology  Background Images, Technology Wallpaper, Technology Wallpapers">
            <a:extLst>
              <a:ext uri="{FF2B5EF4-FFF2-40B4-BE49-F238E27FC236}">
                <a16:creationId xmlns:a16="http://schemas.microsoft.com/office/drawing/2014/main" id="{4E7A375C-A3AB-4DBB-A57F-DDF66F6DE902}"/>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456095" y="189186"/>
            <a:ext cx="3279810" cy="583324"/>
          </a:xfrm>
        </p:spPr>
        <p:txBody>
          <a:bodyPr>
            <a:noAutofit/>
          </a:bodyPr>
          <a:lstStyle/>
          <a:p>
            <a:pPr algn="ctr"/>
            <a:r>
              <a:rPr lang="en-US" sz="4000" b="1" dirty="0">
                <a:latin typeface="Times New Roman" panose="02020603050405020304" pitchFamily="18" charset="0"/>
                <a:cs typeface="Times New Roman" panose="02020603050405020304" pitchFamily="18" charset="0"/>
              </a:rPr>
              <a:t>INDEX</a:t>
            </a:r>
          </a:p>
        </p:txBody>
      </p:sp>
      <p:graphicFrame>
        <p:nvGraphicFramePr>
          <p:cNvPr id="5" name="Table 5">
            <a:extLst>
              <a:ext uri="{FF2B5EF4-FFF2-40B4-BE49-F238E27FC236}">
                <a16:creationId xmlns:a16="http://schemas.microsoft.com/office/drawing/2014/main" id="{0183ECCA-B019-4FEA-890A-79CE37894E33}"/>
              </a:ext>
            </a:extLst>
          </p:cNvPr>
          <p:cNvGraphicFramePr>
            <a:graphicFrameLocks noGrp="1"/>
          </p:cNvGraphicFramePr>
          <p:nvPr>
            <p:extLst>
              <p:ext uri="{D42A27DB-BD31-4B8C-83A1-F6EECF244321}">
                <p14:modId xmlns:p14="http://schemas.microsoft.com/office/powerpoint/2010/main" val="1148883258"/>
              </p:ext>
            </p:extLst>
          </p:nvPr>
        </p:nvGraphicFramePr>
        <p:xfrm>
          <a:off x="923278" y="961696"/>
          <a:ext cx="10067277" cy="4800021"/>
        </p:xfrm>
        <a:graphic>
          <a:graphicData uri="http://schemas.openxmlformats.org/drawingml/2006/table">
            <a:tbl>
              <a:tblPr firstRow="1" bandRow="1">
                <a:tableStyleId>{5A111915-BE36-4E01-A7E5-04B1672EAD32}</a:tableStyleId>
              </a:tblPr>
              <a:tblGrid>
                <a:gridCol w="1177774">
                  <a:extLst>
                    <a:ext uri="{9D8B030D-6E8A-4147-A177-3AD203B41FA5}">
                      <a16:colId xmlns:a16="http://schemas.microsoft.com/office/drawing/2014/main" val="1511978081"/>
                    </a:ext>
                  </a:extLst>
                </a:gridCol>
                <a:gridCol w="8889503">
                  <a:extLst>
                    <a:ext uri="{9D8B030D-6E8A-4147-A177-3AD203B41FA5}">
                      <a16:colId xmlns:a16="http://schemas.microsoft.com/office/drawing/2014/main" val="3716117088"/>
                    </a:ext>
                  </a:extLst>
                </a:gridCol>
              </a:tblGrid>
              <a:tr h="501643">
                <a:tc>
                  <a:txBody>
                    <a:bodyPr/>
                    <a:lstStyle/>
                    <a:p>
                      <a:pPr algn="ctr"/>
                      <a:r>
                        <a:rPr lang="en-IN" dirty="0">
                          <a:latin typeface="Times New Roman" panose="02020603050405020304" pitchFamily="18" charset="0"/>
                          <a:cs typeface="Times New Roman" panose="02020603050405020304" pitchFamily="18" charset="0"/>
                        </a:rPr>
                        <a:t>Sr. No.</a:t>
                      </a:r>
                    </a:p>
                  </a:txBody>
                  <a:tcPr/>
                </a:tc>
                <a:tc>
                  <a:txBody>
                    <a:bodyPr/>
                    <a:lstStyle/>
                    <a:p>
                      <a:pPr algn="ctr"/>
                      <a:r>
                        <a:rPr lang="en-IN" dirty="0">
                          <a:latin typeface="Times New Roman" panose="02020603050405020304" pitchFamily="18" charset="0"/>
                          <a:cs typeface="Times New Roman" panose="02020603050405020304" pitchFamily="18" charset="0"/>
                        </a:rPr>
                        <a:t>Content</a:t>
                      </a:r>
                    </a:p>
                  </a:txBody>
                  <a:tcPr/>
                </a:tc>
                <a:extLst>
                  <a:ext uri="{0D108BD9-81ED-4DB2-BD59-A6C34878D82A}">
                    <a16:rowId xmlns:a16="http://schemas.microsoft.com/office/drawing/2014/main" val="1677393320"/>
                  </a:ext>
                </a:extLst>
              </a:tr>
              <a:tr h="501643">
                <a:tc>
                  <a:txBody>
                    <a:bodyPr/>
                    <a:lstStyle/>
                    <a:p>
                      <a:pPr algn="ctr"/>
                      <a:r>
                        <a:rPr lang="en-IN" b="1" dirty="0"/>
                        <a:t>1</a:t>
                      </a:r>
                      <a:endParaRPr lang="en-IN"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Introduction</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48378253"/>
                  </a:ext>
                </a:extLst>
              </a:tr>
              <a:tr h="501643">
                <a:tc>
                  <a:txBody>
                    <a:bodyPr/>
                    <a:lstStyle/>
                    <a:p>
                      <a:pPr algn="ctr"/>
                      <a:r>
                        <a:rPr lang="en-IN" b="1" dirty="0"/>
                        <a:t>2</a:t>
                      </a:r>
                      <a:endParaRPr lang="en-IN"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Flowchart</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0059578"/>
                  </a:ext>
                </a:extLst>
              </a:tr>
              <a:tr h="501643">
                <a:tc>
                  <a:txBody>
                    <a:bodyPr/>
                    <a:lstStyle/>
                    <a:p>
                      <a:pPr algn="ctr"/>
                      <a:r>
                        <a:rPr lang="en-IN" b="1" dirty="0"/>
                        <a:t>3</a:t>
                      </a:r>
                      <a:endParaRPr lang="en-IN"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Data Description </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008096"/>
                  </a:ext>
                </a:extLst>
              </a:tr>
              <a:tr h="501643">
                <a:tc>
                  <a:txBody>
                    <a:bodyPr/>
                    <a:lstStyle/>
                    <a:p>
                      <a:pPr algn="ctr"/>
                      <a:r>
                        <a:rPr lang="en-IN" b="1" dirty="0"/>
                        <a:t>4</a:t>
                      </a:r>
                      <a:endParaRPr lang="en-IN"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Column Description </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6069359"/>
                  </a:ext>
                </a:extLst>
              </a:tr>
              <a:tr h="1288520">
                <a:tc>
                  <a:txBody>
                    <a:bodyPr/>
                    <a:lstStyle/>
                    <a:p>
                      <a:pPr algn="ctr"/>
                      <a:r>
                        <a:rPr lang="en-IN" b="1" dirty="0"/>
                        <a:t>5</a:t>
                      </a:r>
                      <a:endParaRPr lang="en-IN"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Algorithm applied </a:t>
                      </a:r>
                    </a:p>
                    <a:p>
                      <a:pPr marL="342900" indent="-342900">
                        <a:buAutoNum type="arabicPeriod"/>
                      </a:pPr>
                      <a:r>
                        <a:rPr lang="en-US" sz="1800" dirty="0"/>
                        <a:t>Decision Tree Description </a:t>
                      </a:r>
                    </a:p>
                    <a:p>
                      <a:pPr marL="342900" indent="-342900">
                        <a:buAutoNum type="arabicPeriod"/>
                      </a:pPr>
                      <a:r>
                        <a:rPr lang="en-IN" dirty="0"/>
                        <a:t>Support Vector Machine (SVM)</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dirty="0"/>
                        <a:t>Random Forest Description </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84596707"/>
                  </a:ext>
                </a:extLst>
              </a:tr>
              <a:tr h="501643">
                <a:tc>
                  <a:txBody>
                    <a:bodyPr/>
                    <a:lstStyle/>
                    <a:p>
                      <a:pPr algn="ctr"/>
                      <a:r>
                        <a:rPr lang="en-IN" b="1" dirty="0"/>
                        <a:t>6</a:t>
                      </a:r>
                      <a:endParaRPr lang="en-IN"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Graphical representation of result</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02613891"/>
                  </a:ext>
                </a:extLst>
              </a:tr>
              <a:tr h="501643">
                <a:tc>
                  <a:txBody>
                    <a:bodyPr/>
                    <a:lstStyle/>
                    <a:p>
                      <a:pPr algn="ctr"/>
                      <a:r>
                        <a:rPr lang="en-IN" b="1" dirty="0"/>
                        <a:t>7</a:t>
                      </a:r>
                      <a:endParaRPr lang="en-IN"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Final conclusion</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73753966"/>
                  </a:ext>
                </a:extLst>
              </a:tr>
            </a:tbl>
          </a:graphicData>
        </a:graphic>
      </p:graphicFrame>
    </p:spTree>
    <p:extLst>
      <p:ext uri="{BB962C8B-B14F-4D97-AF65-F5344CB8AC3E}">
        <p14:creationId xmlns:p14="http://schemas.microsoft.com/office/powerpoint/2010/main" val="193509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Free download Technology Background Images [1600x1200] for your Desktop,  Mobile &amp;amp; Tablet | Explore 64+ Technology Background Images | Technology  Background Images, Technology Wallpaper, Technology Wallpapers">
            <a:extLst>
              <a:ext uri="{FF2B5EF4-FFF2-40B4-BE49-F238E27FC236}">
                <a16:creationId xmlns:a16="http://schemas.microsoft.com/office/drawing/2014/main" id="{47FF7443-1885-4AA5-A824-FC2A5C7E5312}"/>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72162"/>
            <a:ext cx="10515600" cy="1325563"/>
          </a:xfrm>
        </p:spPr>
        <p:txBody>
          <a:bodyPr vert="horz" lIns="91440" tIns="45720" rIns="91440" bIns="45720" rtlCol="0" anchor="ctr">
            <a:noAutofit/>
          </a:bodyPr>
          <a:lstStyle/>
          <a:p>
            <a:pPr algn="ctr"/>
            <a:r>
              <a:rPr lang="en-US" sz="4000" b="1" dirty="0">
                <a:latin typeface="Times New Roman" panose="02020603050405020304" pitchFamily="18" charset="0"/>
                <a:cs typeface="Times New Roman" panose="02020603050405020304" pitchFamily="18" charset="0"/>
              </a:rPr>
              <a:t>INTRODUCTION </a:t>
            </a:r>
          </a:p>
        </p:txBody>
      </p:sp>
      <p:sp>
        <p:nvSpPr>
          <p:cNvPr id="3" name="Content Placeholder 2"/>
          <p:cNvSpPr>
            <a:spLocks noGrp="1"/>
          </p:cNvSpPr>
          <p:nvPr>
            <p:ph idx="1"/>
          </p:nvPr>
        </p:nvSpPr>
        <p:spPr>
          <a:xfrm>
            <a:off x="449802" y="1203302"/>
            <a:ext cx="11292395" cy="2924560"/>
          </a:xfrm>
        </p:spPr>
        <p:txBody>
          <a:bodyPr>
            <a:noAutofit/>
          </a:bodyPr>
          <a:lstStyle/>
          <a:p>
            <a:pPr marL="0" indent="0" algn="just">
              <a:buNone/>
            </a:pPr>
            <a:r>
              <a:rPr lang="en-US" sz="2400" b="1" i="0" dirty="0">
                <a:solidFill>
                  <a:srgbClr val="292929"/>
                </a:solidFill>
                <a:effectLst/>
                <a:latin typeface="Times New Roman" panose="02020603050405020304" pitchFamily="18" charset="0"/>
                <a:cs typeface="Times New Roman" panose="02020603050405020304" pitchFamily="18" charset="0"/>
              </a:rPr>
              <a:t>Heart disease</a:t>
            </a:r>
            <a:r>
              <a:rPr lang="en-US" sz="2400" b="0" i="0" dirty="0">
                <a:solidFill>
                  <a:srgbClr val="292929"/>
                </a:solidFill>
                <a:effectLst/>
                <a:latin typeface="Times New Roman" panose="02020603050405020304" pitchFamily="18" charset="0"/>
                <a:cs typeface="Times New Roman" panose="02020603050405020304" pitchFamily="18" charset="0"/>
              </a:rPr>
              <a:t> describes a range of conditions that affect your heart. Diseases under the heart disease umbrella include blood vessel diseases, such as coronary artery disease, heart rhythm problems (arrhythmias) and heart defects you’re born with (congenital heart defects), among others.</a:t>
            </a:r>
          </a:p>
          <a:p>
            <a:pPr marL="0" indent="0" algn="just">
              <a:buNone/>
            </a:pPr>
            <a:r>
              <a:rPr lang="en-US" sz="2400" b="0" i="0" dirty="0">
                <a:solidFill>
                  <a:srgbClr val="292929"/>
                </a:solidFill>
                <a:effectLst/>
                <a:latin typeface="Times New Roman" panose="02020603050405020304" pitchFamily="18" charset="0"/>
                <a:cs typeface="Times New Roman" panose="02020603050405020304" pitchFamily="18" charset="0"/>
              </a:rPr>
              <a:t>The term “heart disease” is often used interchangeably with the term “cardiovascular disease”. Cardiovascular disease generally refers to conditions that involve narrowed or blocked blood vessels that can lead to a heart attack, chest pain (angina) or stroke. Other heart conditions, such as those that affect your heart’s muscle, valves or rhythm, also are considered forms of heart disease.</a:t>
            </a:r>
          </a:p>
          <a:p>
            <a:pPr marL="0" indent="0" algn="just">
              <a:buNone/>
            </a:pPr>
            <a:r>
              <a:rPr lang="en-US" sz="2400" b="0" i="0" dirty="0">
                <a:solidFill>
                  <a:srgbClr val="292929"/>
                </a:solidFill>
                <a:effectLst/>
                <a:latin typeface="Times New Roman" panose="02020603050405020304" pitchFamily="18" charset="0"/>
                <a:cs typeface="Times New Roman" panose="02020603050405020304" pitchFamily="18" charset="0"/>
              </a:rPr>
              <a:t>Heart disease is one of the biggest causes of morbidity and mortality among the population of the world. Prediction of cardiovascular disease is regarded as one of the most important subjects in the section of clinical data analysis. The amount of data in the healthcare industry is huge. Data mining turns the large collection of raw healthcare data into information that can help to make informed decisions and predictions.</a:t>
            </a:r>
          </a:p>
        </p:txBody>
      </p:sp>
    </p:spTree>
    <p:extLst>
      <p:ext uri="{BB962C8B-B14F-4D97-AF65-F5344CB8AC3E}">
        <p14:creationId xmlns:p14="http://schemas.microsoft.com/office/powerpoint/2010/main" val="3792707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Free download Technology Background Images [1600x1200] for your Desktop,  Mobile &amp;amp; Tablet | Explore 64+ Technology Background Images | Technology  Background Images, Technology Wallpaper, Technology Wallpapers">
            <a:extLst>
              <a:ext uri="{FF2B5EF4-FFF2-40B4-BE49-F238E27FC236}">
                <a16:creationId xmlns:a16="http://schemas.microsoft.com/office/drawing/2014/main" id="{0E38AE3C-ECC3-47E1-B996-56460603BA13}"/>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4917E1E2-B16A-49D0-8A91-492F8B5B322F}"/>
              </a:ext>
            </a:extLst>
          </p:cNvPr>
          <p:cNvGrpSpPr/>
          <p:nvPr/>
        </p:nvGrpSpPr>
        <p:grpSpPr>
          <a:xfrm>
            <a:off x="2850468" y="138633"/>
            <a:ext cx="6012492" cy="6580734"/>
            <a:chOff x="1965673" y="225101"/>
            <a:chExt cx="6012492" cy="6580734"/>
          </a:xfrm>
        </p:grpSpPr>
        <p:sp>
          <p:nvSpPr>
            <p:cNvPr id="3" name="Rectangle 2"/>
            <p:cNvSpPr/>
            <p:nvPr/>
          </p:nvSpPr>
          <p:spPr>
            <a:xfrm>
              <a:off x="1965673" y="3560514"/>
              <a:ext cx="2158471" cy="4895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Decision Tree</a:t>
              </a:r>
            </a:p>
          </p:txBody>
        </p:sp>
        <p:sp>
          <p:nvSpPr>
            <p:cNvPr id="4" name="Rectangle 3"/>
            <p:cNvSpPr/>
            <p:nvPr/>
          </p:nvSpPr>
          <p:spPr>
            <a:xfrm>
              <a:off x="5711483" y="6239163"/>
              <a:ext cx="2266682" cy="5666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Patient dose not have Heart disease</a:t>
              </a:r>
            </a:p>
          </p:txBody>
        </p:sp>
        <p:sp>
          <p:nvSpPr>
            <p:cNvPr id="5" name="Rectangle 4"/>
            <p:cNvSpPr/>
            <p:nvPr/>
          </p:nvSpPr>
          <p:spPr>
            <a:xfrm>
              <a:off x="3058139" y="2547682"/>
              <a:ext cx="2088489" cy="3374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Training Set</a:t>
              </a:r>
            </a:p>
          </p:txBody>
        </p:sp>
        <p:sp>
          <p:nvSpPr>
            <p:cNvPr id="6" name="Rectangle 5"/>
            <p:cNvSpPr/>
            <p:nvPr/>
          </p:nvSpPr>
          <p:spPr>
            <a:xfrm>
              <a:off x="2436759" y="6239164"/>
              <a:ext cx="2266682" cy="5666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Patient has Heart disease</a:t>
              </a:r>
            </a:p>
          </p:txBody>
        </p:sp>
        <p:sp>
          <p:nvSpPr>
            <p:cNvPr id="8" name="Rectangle 7"/>
            <p:cNvSpPr/>
            <p:nvPr/>
          </p:nvSpPr>
          <p:spPr>
            <a:xfrm>
              <a:off x="3083674" y="1767071"/>
              <a:ext cx="4329009" cy="3917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Apply Data pre-processing techniques</a:t>
              </a:r>
            </a:p>
          </p:txBody>
        </p:sp>
        <p:sp>
          <p:nvSpPr>
            <p:cNvPr id="23" name="Isosceles Triangle 22"/>
            <p:cNvSpPr/>
            <p:nvPr/>
          </p:nvSpPr>
          <p:spPr>
            <a:xfrm>
              <a:off x="3570100" y="4655754"/>
              <a:ext cx="3286070" cy="1027576"/>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Heart disease prediction</a:t>
              </a:r>
            </a:p>
          </p:txBody>
        </p:sp>
        <p:sp>
          <p:nvSpPr>
            <p:cNvPr id="36" name="Down Arrow 35"/>
            <p:cNvSpPr/>
            <p:nvPr/>
          </p:nvSpPr>
          <p:spPr>
            <a:xfrm flipH="1">
              <a:off x="3514205" y="5683330"/>
              <a:ext cx="281695" cy="5558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anose="020F0502020204030204" pitchFamily="34" charset="0"/>
                <a:cs typeface="Calibri" panose="020F0502020204030204" pitchFamily="34" charset="0"/>
              </a:endParaRPr>
            </a:p>
          </p:txBody>
        </p:sp>
        <p:sp>
          <p:nvSpPr>
            <p:cNvPr id="37" name="TextBox 36"/>
            <p:cNvSpPr txBox="1"/>
            <p:nvPr/>
          </p:nvSpPr>
          <p:spPr>
            <a:xfrm>
              <a:off x="3025067" y="5632664"/>
              <a:ext cx="709979" cy="400110"/>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Yes</a:t>
              </a:r>
            </a:p>
          </p:txBody>
        </p:sp>
        <p:sp>
          <p:nvSpPr>
            <p:cNvPr id="2" name="Rectangle 1"/>
            <p:cNvSpPr/>
            <p:nvPr/>
          </p:nvSpPr>
          <p:spPr>
            <a:xfrm>
              <a:off x="4421746" y="225101"/>
              <a:ext cx="1506087" cy="3919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Start</a:t>
              </a:r>
            </a:p>
          </p:txBody>
        </p:sp>
        <p:sp>
          <p:nvSpPr>
            <p:cNvPr id="9" name="Rectangle 8"/>
            <p:cNvSpPr/>
            <p:nvPr/>
          </p:nvSpPr>
          <p:spPr>
            <a:xfrm>
              <a:off x="3893172" y="1027906"/>
              <a:ext cx="2506912" cy="3855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Heart Disease Dataset</a:t>
              </a:r>
            </a:p>
          </p:txBody>
        </p:sp>
        <p:sp>
          <p:nvSpPr>
            <p:cNvPr id="30" name="Down Arrow 29"/>
            <p:cNvSpPr/>
            <p:nvPr/>
          </p:nvSpPr>
          <p:spPr>
            <a:xfrm>
              <a:off x="5024871" y="629703"/>
              <a:ext cx="243514" cy="3409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anose="020F0502020204030204" pitchFamily="34" charset="0"/>
                <a:cs typeface="Calibri" panose="020F0502020204030204" pitchFamily="34" charset="0"/>
              </a:endParaRPr>
            </a:p>
          </p:txBody>
        </p:sp>
        <p:sp>
          <p:nvSpPr>
            <p:cNvPr id="31" name="Down Arrow 30"/>
            <p:cNvSpPr/>
            <p:nvPr/>
          </p:nvSpPr>
          <p:spPr>
            <a:xfrm>
              <a:off x="5040412" y="1445432"/>
              <a:ext cx="245144" cy="3110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anose="020F0502020204030204" pitchFamily="34" charset="0"/>
                <a:cs typeface="Calibri" panose="020F0502020204030204" pitchFamily="34" charset="0"/>
              </a:endParaRPr>
            </a:p>
          </p:txBody>
        </p:sp>
        <p:sp>
          <p:nvSpPr>
            <p:cNvPr id="32" name="Down Arrow 31"/>
            <p:cNvSpPr/>
            <p:nvPr/>
          </p:nvSpPr>
          <p:spPr>
            <a:xfrm>
              <a:off x="3870433" y="2179582"/>
              <a:ext cx="268014" cy="3559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anose="020F0502020204030204" pitchFamily="34" charset="0"/>
                <a:cs typeface="Calibri" panose="020F0502020204030204" pitchFamily="34" charset="0"/>
              </a:endParaRPr>
            </a:p>
          </p:txBody>
        </p:sp>
        <p:sp>
          <p:nvSpPr>
            <p:cNvPr id="34" name="Down Arrow 33"/>
            <p:cNvSpPr/>
            <p:nvPr/>
          </p:nvSpPr>
          <p:spPr>
            <a:xfrm>
              <a:off x="5115951" y="4401166"/>
              <a:ext cx="185186" cy="2747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anose="020F0502020204030204" pitchFamily="34" charset="0"/>
                <a:cs typeface="Calibri" panose="020F0502020204030204" pitchFamily="34" charset="0"/>
              </a:endParaRPr>
            </a:p>
          </p:txBody>
        </p:sp>
        <p:sp>
          <p:nvSpPr>
            <p:cNvPr id="35" name="Down Arrow 34"/>
            <p:cNvSpPr/>
            <p:nvPr/>
          </p:nvSpPr>
          <p:spPr>
            <a:xfrm>
              <a:off x="6599065" y="5683329"/>
              <a:ext cx="313000" cy="5558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anose="020F0502020204030204" pitchFamily="34" charset="0"/>
                <a:cs typeface="Calibri" panose="020F0502020204030204" pitchFamily="34" charset="0"/>
              </a:endParaRPr>
            </a:p>
          </p:txBody>
        </p:sp>
        <p:sp>
          <p:nvSpPr>
            <p:cNvPr id="38" name="TextBox 37"/>
            <p:cNvSpPr txBox="1"/>
            <p:nvPr/>
          </p:nvSpPr>
          <p:spPr>
            <a:xfrm>
              <a:off x="6765768" y="5697191"/>
              <a:ext cx="709979" cy="400110"/>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No</a:t>
              </a:r>
            </a:p>
          </p:txBody>
        </p:sp>
      </p:grpSp>
      <p:sp>
        <p:nvSpPr>
          <p:cNvPr id="39" name="TextBox 38"/>
          <p:cNvSpPr txBox="1"/>
          <p:nvPr/>
        </p:nvSpPr>
        <p:spPr>
          <a:xfrm>
            <a:off x="411727" y="250568"/>
            <a:ext cx="3706482" cy="1200329"/>
          </a:xfrm>
          <a:prstGeom prst="rect">
            <a:avLst/>
          </a:prstGeom>
        </p:spPr>
        <p:txBody>
          <a:bodyPr vert="horz" lIns="91440" tIns="45720" rIns="91440" bIns="45720" rtlCol="0" anchor="ctr">
            <a:noAutofit/>
          </a:bodyPr>
          <a:lstStyle>
            <a:lvl1pPr algn="ctr">
              <a:lnSpc>
                <a:spcPct val="90000"/>
              </a:lnSpc>
              <a:spcBef>
                <a:spcPct val="0"/>
              </a:spcBef>
              <a:buNone/>
              <a:defRPr sz="4000" b="1">
                <a:latin typeface="Times New Roman" panose="02020603050405020304" pitchFamily="18" charset="0"/>
                <a:ea typeface="+mj-ea"/>
                <a:cs typeface="Times New Roman" panose="02020603050405020304" pitchFamily="18" charset="0"/>
              </a:defRPr>
            </a:lvl1pPr>
          </a:lstStyle>
          <a:p>
            <a:r>
              <a:rPr lang="en-US" dirty="0"/>
              <a:t>FLOWCHART</a:t>
            </a:r>
          </a:p>
        </p:txBody>
      </p:sp>
      <p:sp>
        <p:nvSpPr>
          <p:cNvPr id="24" name="Rectangle 23">
            <a:extLst>
              <a:ext uri="{FF2B5EF4-FFF2-40B4-BE49-F238E27FC236}">
                <a16:creationId xmlns:a16="http://schemas.microsoft.com/office/drawing/2014/main" id="{FC0A59EC-DF0B-4E13-A843-536769298600}"/>
              </a:ext>
            </a:extLst>
          </p:cNvPr>
          <p:cNvSpPr/>
          <p:nvPr/>
        </p:nvSpPr>
        <p:spPr>
          <a:xfrm>
            <a:off x="6227529" y="2453745"/>
            <a:ext cx="2088489" cy="3374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Training Set</a:t>
            </a:r>
          </a:p>
        </p:txBody>
      </p:sp>
      <p:sp>
        <p:nvSpPr>
          <p:cNvPr id="25" name="Down Arrow 31">
            <a:extLst>
              <a:ext uri="{FF2B5EF4-FFF2-40B4-BE49-F238E27FC236}">
                <a16:creationId xmlns:a16="http://schemas.microsoft.com/office/drawing/2014/main" id="{7566DDB7-1A8D-4812-8352-5668480D27B7}"/>
              </a:ext>
            </a:extLst>
          </p:cNvPr>
          <p:cNvSpPr/>
          <p:nvPr/>
        </p:nvSpPr>
        <p:spPr>
          <a:xfrm>
            <a:off x="7137766" y="2077990"/>
            <a:ext cx="268014" cy="3559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anose="020F0502020204030204" pitchFamily="34" charset="0"/>
              <a:cs typeface="Calibri" panose="020F0502020204030204" pitchFamily="34" charset="0"/>
            </a:endParaRPr>
          </a:p>
        </p:txBody>
      </p:sp>
      <p:sp>
        <p:nvSpPr>
          <p:cNvPr id="27" name="Rectangle 26">
            <a:extLst>
              <a:ext uri="{FF2B5EF4-FFF2-40B4-BE49-F238E27FC236}">
                <a16:creationId xmlns:a16="http://schemas.microsoft.com/office/drawing/2014/main" id="{82A2441F-A948-4E33-ACB9-EBE8CFDBCBC4}"/>
              </a:ext>
            </a:extLst>
          </p:cNvPr>
          <p:cNvSpPr/>
          <p:nvPr/>
        </p:nvSpPr>
        <p:spPr>
          <a:xfrm>
            <a:off x="5053022" y="3483381"/>
            <a:ext cx="2158471" cy="4830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SVM</a:t>
            </a:r>
          </a:p>
        </p:txBody>
      </p:sp>
      <p:sp>
        <p:nvSpPr>
          <p:cNvPr id="28" name="Rectangle 27">
            <a:extLst>
              <a:ext uri="{FF2B5EF4-FFF2-40B4-BE49-F238E27FC236}">
                <a16:creationId xmlns:a16="http://schemas.microsoft.com/office/drawing/2014/main" id="{B881F828-E271-4A8B-88A3-5FF87313858A}"/>
              </a:ext>
            </a:extLst>
          </p:cNvPr>
          <p:cNvSpPr/>
          <p:nvPr/>
        </p:nvSpPr>
        <p:spPr>
          <a:xfrm>
            <a:off x="7236782" y="3480585"/>
            <a:ext cx="2158471" cy="4830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Random Forest</a:t>
            </a:r>
          </a:p>
        </p:txBody>
      </p:sp>
      <p:sp>
        <p:nvSpPr>
          <p:cNvPr id="29" name="Down Arrow 32">
            <a:extLst>
              <a:ext uri="{FF2B5EF4-FFF2-40B4-BE49-F238E27FC236}">
                <a16:creationId xmlns:a16="http://schemas.microsoft.com/office/drawing/2014/main" id="{1FD49B55-5E26-4DC0-A222-C124A67984CD}"/>
              </a:ext>
            </a:extLst>
          </p:cNvPr>
          <p:cNvSpPr/>
          <p:nvPr/>
        </p:nvSpPr>
        <p:spPr>
          <a:xfrm>
            <a:off x="6009399" y="3161939"/>
            <a:ext cx="245718" cy="3290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anose="020F0502020204030204" pitchFamily="34" charset="0"/>
              <a:cs typeface="Calibri" panose="020F0502020204030204" pitchFamily="34" charset="0"/>
            </a:endParaRPr>
          </a:p>
        </p:txBody>
      </p:sp>
      <p:cxnSp>
        <p:nvCxnSpPr>
          <p:cNvPr id="12" name="Straight Connector 11">
            <a:extLst>
              <a:ext uri="{FF2B5EF4-FFF2-40B4-BE49-F238E27FC236}">
                <a16:creationId xmlns:a16="http://schemas.microsoft.com/office/drawing/2014/main" id="{05D5C5A4-8C3E-4A2D-BF02-47759C16A413}"/>
              </a:ext>
            </a:extLst>
          </p:cNvPr>
          <p:cNvCxnSpPr/>
          <p:nvPr/>
        </p:nvCxnSpPr>
        <p:spPr>
          <a:xfrm>
            <a:off x="3942934" y="3145592"/>
            <a:ext cx="4213206" cy="0"/>
          </a:xfrm>
          <a:prstGeom prst="line">
            <a:avLst/>
          </a:prstGeom>
        </p:spPr>
        <p:style>
          <a:lnRef idx="3">
            <a:schemeClr val="accent1"/>
          </a:lnRef>
          <a:fillRef idx="0">
            <a:schemeClr val="accent1"/>
          </a:fillRef>
          <a:effectRef idx="2">
            <a:schemeClr val="accent1"/>
          </a:effectRef>
          <a:fontRef idx="minor">
            <a:schemeClr val="tx1"/>
          </a:fontRef>
        </p:style>
      </p:cxnSp>
      <p:sp>
        <p:nvSpPr>
          <p:cNvPr id="40" name="Down Arrow 32">
            <a:extLst>
              <a:ext uri="{FF2B5EF4-FFF2-40B4-BE49-F238E27FC236}">
                <a16:creationId xmlns:a16="http://schemas.microsoft.com/office/drawing/2014/main" id="{7C724B6F-9CEB-4D01-BB02-01346B43BD82}"/>
              </a:ext>
            </a:extLst>
          </p:cNvPr>
          <p:cNvSpPr/>
          <p:nvPr/>
        </p:nvSpPr>
        <p:spPr>
          <a:xfrm>
            <a:off x="3872491" y="3136336"/>
            <a:ext cx="245718" cy="3290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anose="020F0502020204030204" pitchFamily="34" charset="0"/>
              <a:cs typeface="Calibri" panose="020F0502020204030204" pitchFamily="34" charset="0"/>
            </a:endParaRPr>
          </a:p>
        </p:txBody>
      </p:sp>
      <p:sp>
        <p:nvSpPr>
          <p:cNvPr id="41" name="Down Arrow 32">
            <a:extLst>
              <a:ext uri="{FF2B5EF4-FFF2-40B4-BE49-F238E27FC236}">
                <a16:creationId xmlns:a16="http://schemas.microsoft.com/office/drawing/2014/main" id="{D4AA62E6-93F0-4C5A-9BB5-0DD4F9D24D9B}"/>
              </a:ext>
            </a:extLst>
          </p:cNvPr>
          <p:cNvSpPr/>
          <p:nvPr/>
        </p:nvSpPr>
        <p:spPr>
          <a:xfrm>
            <a:off x="8045011" y="3145823"/>
            <a:ext cx="245718" cy="3290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anose="020F0502020204030204" pitchFamily="34" charset="0"/>
              <a:cs typeface="Calibri" panose="020F0502020204030204" pitchFamily="34" charset="0"/>
            </a:endParaRPr>
          </a:p>
        </p:txBody>
      </p:sp>
      <p:cxnSp>
        <p:nvCxnSpPr>
          <p:cNvPr id="14" name="Straight Connector 13">
            <a:extLst>
              <a:ext uri="{FF2B5EF4-FFF2-40B4-BE49-F238E27FC236}">
                <a16:creationId xmlns:a16="http://schemas.microsoft.com/office/drawing/2014/main" id="{3BFBC02D-7237-45A7-9FFB-CE63B137CC7D}"/>
              </a:ext>
            </a:extLst>
          </p:cNvPr>
          <p:cNvCxnSpPr>
            <a:cxnSpLocks/>
          </p:cNvCxnSpPr>
          <p:nvPr/>
        </p:nvCxnSpPr>
        <p:spPr>
          <a:xfrm flipH="1">
            <a:off x="4889235" y="2798626"/>
            <a:ext cx="1" cy="346966"/>
          </a:xfrm>
          <a:prstGeom prst="line">
            <a:avLst/>
          </a:prstGeom>
        </p:spPr>
        <p:style>
          <a:lnRef idx="3">
            <a:schemeClr val="accent1"/>
          </a:lnRef>
          <a:fillRef idx="0">
            <a:schemeClr val="accent1"/>
          </a:fillRef>
          <a:effectRef idx="2">
            <a:schemeClr val="accent1"/>
          </a:effectRef>
          <a:fontRef idx="minor">
            <a:schemeClr val="tx1"/>
          </a:fontRef>
        </p:style>
      </p:cxnSp>
      <p:cxnSp>
        <p:nvCxnSpPr>
          <p:cNvPr id="42" name="Straight Connector 41">
            <a:extLst>
              <a:ext uri="{FF2B5EF4-FFF2-40B4-BE49-F238E27FC236}">
                <a16:creationId xmlns:a16="http://schemas.microsoft.com/office/drawing/2014/main" id="{F2321CBC-7D7B-4955-9111-48A1C168F110}"/>
              </a:ext>
            </a:extLst>
          </p:cNvPr>
          <p:cNvCxnSpPr>
            <a:cxnSpLocks/>
          </p:cNvCxnSpPr>
          <p:nvPr/>
        </p:nvCxnSpPr>
        <p:spPr>
          <a:xfrm flipH="1">
            <a:off x="7337563" y="2790957"/>
            <a:ext cx="1" cy="346966"/>
          </a:xfrm>
          <a:prstGeom prst="line">
            <a:avLst/>
          </a:prstGeom>
        </p:spPr>
        <p:style>
          <a:lnRef idx="3">
            <a:schemeClr val="accent1"/>
          </a:lnRef>
          <a:fillRef idx="0">
            <a:schemeClr val="accent1"/>
          </a:fillRef>
          <a:effectRef idx="2">
            <a:schemeClr val="accent1"/>
          </a:effectRef>
          <a:fontRef idx="minor">
            <a:schemeClr val="tx1"/>
          </a:fontRef>
        </p:style>
      </p:cxnSp>
      <p:cxnSp>
        <p:nvCxnSpPr>
          <p:cNvPr id="43" name="Straight Connector 42">
            <a:extLst>
              <a:ext uri="{FF2B5EF4-FFF2-40B4-BE49-F238E27FC236}">
                <a16:creationId xmlns:a16="http://schemas.microsoft.com/office/drawing/2014/main" id="{9EA19B28-F003-4977-B063-EBD59AF3D092}"/>
              </a:ext>
            </a:extLst>
          </p:cNvPr>
          <p:cNvCxnSpPr>
            <a:cxnSpLocks/>
          </p:cNvCxnSpPr>
          <p:nvPr/>
        </p:nvCxnSpPr>
        <p:spPr>
          <a:xfrm flipH="1">
            <a:off x="3968620" y="3962434"/>
            <a:ext cx="1" cy="346966"/>
          </a:xfrm>
          <a:prstGeom prst="line">
            <a:avLst/>
          </a:prstGeom>
        </p:spPr>
        <p:style>
          <a:lnRef idx="3">
            <a:schemeClr val="accent1"/>
          </a:lnRef>
          <a:fillRef idx="0">
            <a:schemeClr val="accent1"/>
          </a:fillRef>
          <a:effectRef idx="2">
            <a:schemeClr val="accent1"/>
          </a:effectRef>
          <a:fontRef idx="minor">
            <a:schemeClr val="tx1"/>
          </a:fontRef>
        </p:style>
      </p:cxnSp>
      <p:cxnSp>
        <p:nvCxnSpPr>
          <p:cNvPr id="44" name="Straight Connector 43">
            <a:extLst>
              <a:ext uri="{FF2B5EF4-FFF2-40B4-BE49-F238E27FC236}">
                <a16:creationId xmlns:a16="http://schemas.microsoft.com/office/drawing/2014/main" id="{67D10E4A-2025-40FB-8657-E94884C2B8FD}"/>
              </a:ext>
            </a:extLst>
          </p:cNvPr>
          <p:cNvCxnSpPr>
            <a:cxnSpLocks/>
          </p:cNvCxnSpPr>
          <p:nvPr/>
        </p:nvCxnSpPr>
        <p:spPr>
          <a:xfrm flipH="1">
            <a:off x="8164366" y="3927876"/>
            <a:ext cx="1" cy="346966"/>
          </a:xfrm>
          <a:prstGeom prst="line">
            <a:avLst/>
          </a:prstGeom>
        </p:spPr>
        <p:style>
          <a:lnRef idx="3">
            <a:schemeClr val="accent1"/>
          </a:lnRef>
          <a:fillRef idx="0">
            <a:schemeClr val="accent1"/>
          </a:fillRef>
          <a:effectRef idx="2">
            <a:schemeClr val="accent1"/>
          </a:effectRef>
          <a:fontRef idx="minor">
            <a:schemeClr val="tx1"/>
          </a:fontRef>
        </p:style>
      </p:cxnSp>
      <p:cxnSp>
        <p:nvCxnSpPr>
          <p:cNvPr id="45" name="Straight Connector 44">
            <a:extLst>
              <a:ext uri="{FF2B5EF4-FFF2-40B4-BE49-F238E27FC236}">
                <a16:creationId xmlns:a16="http://schemas.microsoft.com/office/drawing/2014/main" id="{8543C8B2-5103-400C-96FB-1F8EBA5A0F89}"/>
              </a:ext>
            </a:extLst>
          </p:cNvPr>
          <p:cNvCxnSpPr>
            <a:cxnSpLocks/>
          </p:cNvCxnSpPr>
          <p:nvPr/>
        </p:nvCxnSpPr>
        <p:spPr>
          <a:xfrm flipH="1">
            <a:off x="6093339" y="3957253"/>
            <a:ext cx="1" cy="346966"/>
          </a:xfrm>
          <a:prstGeom prst="line">
            <a:avLst/>
          </a:prstGeom>
        </p:spPr>
        <p:style>
          <a:lnRef idx="3">
            <a:schemeClr val="accent1"/>
          </a:lnRef>
          <a:fillRef idx="0">
            <a:schemeClr val="accent1"/>
          </a:fillRef>
          <a:effectRef idx="2">
            <a:schemeClr val="accent1"/>
          </a:effectRef>
          <a:fontRef idx="minor">
            <a:schemeClr val="tx1"/>
          </a:fontRef>
        </p:style>
      </p:cxnSp>
      <p:cxnSp>
        <p:nvCxnSpPr>
          <p:cNvPr id="46" name="Straight Connector 45">
            <a:extLst>
              <a:ext uri="{FF2B5EF4-FFF2-40B4-BE49-F238E27FC236}">
                <a16:creationId xmlns:a16="http://schemas.microsoft.com/office/drawing/2014/main" id="{08E2C3E3-38BB-4B09-B896-1E94802CD8A1}"/>
              </a:ext>
            </a:extLst>
          </p:cNvPr>
          <p:cNvCxnSpPr/>
          <p:nvPr/>
        </p:nvCxnSpPr>
        <p:spPr>
          <a:xfrm>
            <a:off x="3968469" y="4304219"/>
            <a:ext cx="4213206"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2256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Free download Technology Background Images [1600x1200] for your Desktop,  Mobile &amp;amp; Tablet | Explore 64+ Technology Background Images | Technology  Background Images, Technology Wallpaper, Technology Wallpapers">
            <a:extLst>
              <a:ext uri="{FF2B5EF4-FFF2-40B4-BE49-F238E27FC236}">
                <a16:creationId xmlns:a16="http://schemas.microsoft.com/office/drawing/2014/main" id="{446D1742-040F-4E76-B67E-BC4F16E6454D}"/>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263884" y="168675"/>
            <a:ext cx="5664231" cy="604345"/>
          </a:xfrm>
        </p:spPr>
        <p:txBody>
          <a:bodyPr vert="horz" lIns="91440" tIns="45720" rIns="91440" bIns="45720" rtlCol="0" anchor="ctr">
            <a:noAutofit/>
          </a:bodyPr>
          <a:lstStyle/>
          <a:p>
            <a:pPr algn="ctr"/>
            <a:r>
              <a:rPr lang="en-US" sz="4000" b="1" dirty="0">
                <a:latin typeface="Times New Roman" panose="02020603050405020304" pitchFamily="18" charset="0"/>
                <a:cs typeface="Times New Roman" panose="02020603050405020304" pitchFamily="18" charset="0"/>
              </a:rPr>
              <a:t>DATA DESCRIPTION  </a:t>
            </a:r>
          </a:p>
        </p:txBody>
      </p:sp>
      <p:sp>
        <p:nvSpPr>
          <p:cNvPr id="3" name="Content Placeholder 2"/>
          <p:cNvSpPr>
            <a:spLocks noGrp="1"/>
          </p:cNvSpPr>
          <p:nvPr>
            <p:ph idx="1"/>
          </p:nvPr>
        </p:nvSpPr>
        <p:spPr>
          <a:xfrm>
            <a:off x="451652" y="877997"/>
            <a:ext cx="11288694" cy="1233333"/>
          </a:xfrm>
        </p:spPr>
        <p:txBody>
          <a:bodyPr vert="horz" lIns="91440" tIns="45720" rIns="91440" bIns="45720" rtlCol="0">
            <a:noAutofit/>
          </a:bodyPr>
          <a:lstStyle/>
          <a:p>
            <a:pPr marL="0" indent="0" algn="just">
              <a:buNone/>
            </a:pPr>
            <a:r>
              <a:rPr lang="en-US" sz="2400" dirty="0">
                <a:solidFill>
                  <a:srgbClr val="292929"/>
                </a:solidFill>
                <a:latin typeface="Times New Roman" panose="02020603050405020304" pitchFamily="18" charset="0"/>
                <a:cs typeface="Times New Roman" panose="02020603050405020304" pitchFamily="18" charset="0"/>
              </a:rPr>
              <a:t>The dataset consists of 302 individuals data. </a:t>
            </a:r>
          </a:p>
          <a:p>
            <a:pPr marL="0" indent="0" algn="just">
              <a:buNone/>
            </a:pPr>
            <a:r>
              <a:rPr lang="en-US" sz="2400" dirty="0">
                <a:solidFill>
                  <a:srgbClr val="292929"/>
                </a:solidFill>
                <a:latin typeface="Times New Roman" panose="02020603050405020304" pitchFamily="18" charset="0"/>
                <a:cs typeface="Times New Roman" panose="02020603050405020304" pitchFamily="18" charset="0"/>
              </a:rPr>
              <a:t>There are 14 columns in the dataset. The “target" field refers to the presence of heart disease in the patient. It is integer valued from 0 (no presence) to 4.</a:t>
            </a:r>
          </a:p>
          <a:p>
            <a:pPr marL="0" indent="0" algn="just">
              <a:buNone/>
            </a:pPr>
            <a:r>
              <a:rPr lang="en-US" sz="2400" dirty="0">
                <a:solidFill>
                  <a:srgbClr val="292929"/>
                </a:solidFill>
                <a:latin typeface="Times New Roman" panose="02020603050405020304" pitchFamily="18" charset="0"/>
                <a:cs typeface="Times New Roman" panose="02020603050405020304" pitchFamily="18" charset="0"/>
              </a:rPr>
              <a:t>Following is the description: </a:t>
            </a:r>
          </a:p>
          <a:p>
            <a:pPr algn="l">
              <a:buFont typeface="+mj-lt"/>
              <a:buAutoNum type="arabicPeriod"/>
            </a:pPr>
            <a:r>
              <a:rPr lang="en-US" sz="2400" b="1" dirty="0">
                <a:solidFill>
                  <a:srgbClr val="292929"/>
                </a:solidFill>
                <a:latin typeface="Times New Roman" panose="02020603050405020304" pitchFamily="18" charset="0"/>
                <a:cs typeface="Times New Roman" panose="02020603050405020304" pitchFamily="18" charset="0"/>
              </a:rPr>
              <a:t>Age:</a:t>
            </a:r>
            <a:r>
              <a:rPr lang="en-US" sz="2400" dirty="0">
                <a:solidFill>
                  <a:srgbClr val="292929"/>
                </a:solidFill>
                <a:latin typeface="Times New Roman" panose="02020603050405020304" pitchFamily="18" charset="0"/>
                <a:cs typeface="Times New Roman" panose="02020603050405020304" pitchFamily="18" charset="0"/>
              </a:rPr>
              <a:t> Age is the most important risk factor in developing cardiovascular or heart diseases, with approximately a tripling of risk with each decade of life. </a:t>
            </a:r>
          </a:p>
          <a:p>
            <a:pPr algn="l">
              <a:buFont typeface="+mj-lt"/>
              <a:buAutoNum type="arabicPeriod"/>
            </a:pPr>
            <a:r>
              <a:rPr lang="en-US" sz="2400" b="1" dirty="0">
                <a:solidFill>
                  <a:srgbClr val="292929"/>
                </a:solidFill>
                <a:latin typeface="Times New Roman" panose="02020603050405020304" pitchFamily="18" charset="0"/>
                <a:cs typeface="Times New Roman" panose="02020603050405020304" pitchFamily="18" charset="0"/>
              </a:rPr>
              <a:t>Sex:</a:t>
            </a:r>
            <a:r>
              <a:rPr lang="en-US" sz="2400" dirty="0">
                <a:solidFill>
                  <a:srgbClr val="292929"/>
                </a:solidFill>
                <a:latin typeface="Times New Roman" panose="02020603050405020304" pitchFamily="18" charset="0"/>
                <a:cs typeface="Times New Roman" panose="02020603050405020304" pitchFamily="18" charset="0"/>
              </a:rPr>
              <a:t> Men are at greater risk of heart disease than pre-menopausal women. Once past menopause, it has been argued that a woman’s risk is similar to a man’s although more recent data from the WHO and UN disputes this. If a female has diabetes, she is more likely to develop heart disease than a male with diabetes.</a:t>
            </a:r>
          </a:p>
          <a:p>
            <a:pPr algn="l">
              <a:buFont typeface="+mj-lt"/>
              <a:buAutoNum type="arabicPeriod"/>
            </a:pPr>
            <a:r>
              <a:rPr lang="en-US" sz="2400" b="1" dirty="0">
                <a:solidFill>
                  <a:srgbClr val="292929"/>
                </a:solidFill>
                <a:latin typeface="Times New Roman" panose="02020603050405020304" pitchFamily="18" charset="0"/>
                <a:cs typeface="Times New Roman" panose="02020603050405020304" pitchFamily="18" charset="0"/>
              </a:rPr>
              <a:t>Angina (Chest Pain): </a:t>
            </a:r>
            <a:r>
              <a:rPr lang="en-US" sz="2400" dirty="0">
                <a:solidFill>
                  <a:srgbClr val="292929"/>
                </a:solidFill>
                <a:latin typeface="Times New Roman" panose="02020603050405020304" pitchFamily="18" charset="0"/>
                <a:cs typeface="Times New Roman" panose="02020603050405020304" pitchFamily="18" charset="0"/>
              </a:rPr>
              <a:t>Angina is chest pain or discomfort caused when your heart muscle doesn’t get enough oxygen-rich blood. It may feel like pressure or squeezing in your chest. The discomfort also can occur in your shoulders, arms, neck, jaw, or back. Angina pain may even feel like indigestion.</a:t>
            </a:r>
          </a:p>
          <a:p>
            <a:pPr marL="0" indent="0" algn="just">
              <a:buNone/>
            </a:pPr>
            <a:endParaRPr lang="en-US" sz="2400" dirty="0">
              <a:solidFill>
                <a:srgbClr val="29292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0036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Free download Technology Background Images [1600x1200] for your Desktop,  Mobile &amp;amp; Tablet | Explore 64+ Technology Background Images | Technology  Background Images, Technology Wallpaper, Technology Wallpapers">
            <a:extLst>
              <a:ext uri="{FF2B5EF4-FFF2-40B4-BE49-F238E27FC236}">
                <a16:creationId xmlns:a16="http://schemas.microsoft.com/office/drawing/2014/main" id="{DBDCAADB-9E47-4E93-AA07-19A68FF5C726}"/>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430566" y="523477"/>
            <a:ext cx="11330867" cy="5309152"/>
          </a:xfrm>
        </p:spPr>
        <p:txBody>
          <a:bodyPr vert="horz" lIns="91440" tIns="45720" rIns="91440" bIns="45720" rtlCol="0">
            <a:noAutofit/>
          </a:bodyPr>
          <a:lstStyle/>
          <a:p>
            <a:pPr marL="0" indent="0" algn="just">
              <a:buNone/>
            </a:pPr>
            <a:r>
              <a:rPr lang="en-IN" sz="2400" dirty="0">
                <a:solidFill>
                  <a:srgbClr val="292929"/>
                </a:solidFill>
                <a:latin typeface="Times New Roman" panose="02020603050405020304" pitchFamily="18" charset="0"/>
                <a:cs typeface="Times New Roman" panose="02020603050405020304" pitchFamily="18" charset="0"/>
              </a:rPr>
              <a:t>4.</a:t>
            </a:r>
            <a:r>
              <a:rPr lang="en-IN" sz="2400" b="1" dirty="0">
                <a:solidFill>
                  <a:srgbClr val="292929"/>
                </a:solidFill>
                <a:latin typeface="Times New Roman" panose="02020603050405020304" pitchFamily="18" charset="0"/>
                <a:cs typeface="Times New Roman" panose="02020603050405020304" pitchFamily="18" charset="0"/>
              </a:rPr>
              <a:t>Resting Blood Pressure:</a:t>
            </a:r>
            <a:r>
              <a:rPr lang="en-IN" sz="2400" dirty="0">
                <a:solidFill>
                  <a:srgbClr val="292929"/>
                </a:solidFill>
                <a:latin typeface="Times New Roman" panose="02020603050405020304" pitchFamily="18" charset="0"/>
                <a:cs typeface="Times New Roman" panose="02020603050405020304" pitchFamily="18" charset="0"/>
              </a:rPr>
              <a:t> </a:t>
            </a:r>
            <a:r>
              <a:rPr lang="en-US" sz="2400" dirty="0">
                <a:solidFill>
                  <a:srgbClr val="292929"/>
                </a:solidFill>
                <a:latin typeface="Times New Roman" panose="02020603050405020304" pitchFamily="18" charset="0"/>
                <a:cs typeface="Times New Roman" panose="02020603050405020304" pitchFamily="18" charset="0"/>
              </a:rPr>
              <a:t>Over time, high blood pressure can damage arteries that feed your heart. High blood pressure that occurs with other conditions, such as obesity, high cholesterol or diabetes, increases your risk even more.</a:t>
            </a:r>
          </a:p>
          <a:p>
            <a:pPr marL="0" indent="0" algn="just">
              <a:buNone/>
            </a:pPr>
            <a:r>
              <a:rPr lang="en-US" sz="2400" dirty="0">
                <a:solidFill>
                  <a:srgbClr val="292929"/>
                </a:solidFill>
                <a:latin typeface="Times New Roman" panose="02020603050405020304" pitchFamily="18" charset="0"/>
                <a:cs typeface="Times New Roman" panose="02020603050405020304" pitchFamily="18" charset="0"/>
              </a:rPr>
              <a:t>5. </a:t>
            </a:r>
            <a:r>
              <a:rPr lang="en-US" sz="2400" b="1" dirty="0">
                <a:solidFill>
                  <a:srgbClr val="292929"/>
                </a:solidFill>
                <a:latin typeface="Times New Roman" panose="02020603050405020304" pitchFamily="18" charset="0"/>
                <a:cs typeface="Times New Roman" panose="02020603050405020304" pitchFamily="18" charset="0"/>
              </a:rPr>
              <a:t>Cholesterol:</a:t>
            </a:r>
            <a:r>
              <a:rPr lang="en-US" sz="2400" dirty="0">
                <a:solidFill>
                  <a:srgbClr val="292929"/>
                </a:solidFill>
                <a:latin typeface="Times New Roman" panose="02020603050405020304" pitchFamily="18" charset="0"/>
                <a:cs typeface="Times New Roman" panose="02020603050405020304" pitchFamily="18" charset="0"/>
              </a:rPr>
              <a:t> A high level of low-density lipoprotein (LDL) cholesterol (the “bad” cholesterol) is most likely to narrow arteries. A high level of triglycerides, a type of blood fat related to your diet, also ups your risk of a heart attack. However, a high level of high-density lipoprotein (HDL) cholesterol (the “good” cholesterol) lowers your risk of a heart attack.</a:t>
            </a:r>
          </a:p>
          <a:p>
            <a:pPr marL="0" indent="0" algn="just">
              <a:buNone/>
            </a:pPr>
            <a:r>
              <a:rPr lang="en-US" sz="2400" dirty="0">
                <a:solidFill>
                  <a:srgbClr val="292929"/>
                </a:solidFill>
                <a:latin typeface="Times New Roman" panose="02020603050405020304" pitchFamily="18" charset="0"/>
                <a:cs typeface="Times New Roman" panose="02020603050405020304" pitchFamily="18" charset="0"/>
              </a:rPr>
              <a:t>6. </a:t>
            </a:r>
            <a:r>
              <a:rPr lang="en-US" sz="2400" b="1" dirty="0">
                <a:solidFill>
                  <a:srgbClr val="292929"/>
                </a:solidFill>
                <a:latin typeface="Times New Roman" panose="02020603050405020304" pitchFamily="18" charset="0"/>
                <a:cs typeface="Times New Roman" panose="02020603050405020304" pitchFamily="18" charset="0"/>
              </a:rPr>
              <a:t>Fasting Blood Sugar:</a:t>
            </a:r>
            <a:r>
              <a:rPr lang="en-US" sz="2400" dirty="0">
                <a:solidFill>
                  <a:srgbClr val="292929"/>
                </a:solidFill>
                <a:latin typeface="Times New Roman" panose="02020603050405020304" pitchFamily="18" charset="0"/>
                <a:cs typeface="Times New Roman" panose="02020603050405020304" pitchFamily="18" charset="0"/>
              </a:rPr>
              <a:t> Not producing enough of a hormone secreted by your pancreas (insulin) or not responding to insulin properly causes your body’s blood sugar levels to rise, increasing your risk of a heart attack.</a:t>
            </a:r>
          </a:p>
          <a:p>
            <a:pPr marL="0" indent="0" algn="just">
              <a:buNone/>
            </a:pPr>
            <a:r>
              <a:rPr lang="en-US" sz="2400" dirty="0">
                <a:solidFill>
                  <a:srgbClr val="292929"/>
                </a:solidFill>
                <a:latin typeface="Times New Roman" panose="02020603050405020304" pitchFamily="18" charset="0"/>
                <a:cs typeface="Times New Roman" panose="02020603050405020304" pitchFamily="18" charset="0"/>
              </a:rPr>
              <a:t>7. </a:t>
            </a:r>
            <a:r>
              <a:rPr lang="en-US" sz="2400" b="1" dirty="0">
                <a:solidFill>
                  <a:srgbClr val="292929"/>
                </a:solidFill>
                <a:latin typeface="Times New Roman" panose="02020603050405020304" pitchFamily="18" charset="0"/>
                <a:cs typeface="Times New Roman" panose="02020603050405020304" pitchFamily="18" charset="0"/>
              </a:rPr>
              <a:t>Resting ECG:</a:t>
            </a:r>
            <a:r>
              <a:rPr lang="en-US" sz="2400" dirty="0">
                <a:solidFill>
                  <a:srgbClr val="292929"/>
                </a:solidFill>
                <a:latin typeface="Times New Roman" panose="02020603050405020304" pitchFamily="18" charset="0"/>
                <a:cs typeface="Times New Roman" panose="02020603050405020304" pitchFamily="18" charset="0"/>
              </a:rPr>
              <a:t> For people at low risk of cardiovascular disease, the USPSTF concludes with moderate certainty that the potential harms of screening with resting or exercise ECG equal or exceed the potential benefits. For people at intermediate to high risk, current evidence is insufficient to assess the balance of benefits and harms of screening.</a:t>
            </a:r>
          </a:p>
        </p:txBody>
      </p:sp>
    </p:spTree>
    <p:extLst>
      <p:ext uri="{BB962C8B-B14F-4D97-AF65-F5344CB8AC3E}">
        <p14:creationId xmlns:p14="http://schemas.microsoft.com/office/powerpoint/2010/main" val="2678542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Free download Technology Background Images [1600x1200] for your Desktop,  Mobile &amp;amp; Tablet | Explore 64+ Technology Background Images | Technology  Background Images, Technology Wallpaper, Technology Wallpapers">
            <a:extLst>
              <a:ext uri="{FF2B5EF4-FFF2-40B4-BE49-F238E27FC236}">
                <a16:creationId xmlns:a16="http://schemas.microsoft.com/office/drawing/2014/main" id="{97919E68-52CD-4DF8-BA15-313112839637}"/>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400975" y="422018"/>
            <a:ext cx="11390049" cy="5836410"/>
          </a:xfrm>
        </p:spPr>
        <p:txBody>
          <a:bodyPr vert="horz" lIns="91440" tIns="45720" rIns="91440" bIns="45720" rtlCol="0">
            <a:noAutofit/>
          </a:bodyPr>
          <a:lstStyle/>
          <a:p>
            <a:pPr marL="0" indent="0" algn="just">
              <a:buNone/>
            </a:pPr>
            <a:r>
              <a:rPr lang="en-US" sz="2400" dirty="0">
                <a:solidFill>
                  <a:srgbClr val="292929"/>
                </a:solidFill>
                <a:latin typeface="Times New Roman" panose="02020603050405020304" pitchFamily="18" charset="0"/>
                <a:cs typeface="Times New Roman" panose="02020603050405020304" pitchFamily="18" charset="0"/>
              </a:rPr>
              <a:t>8.</a:t>
            </a:r>
            <a:r>
              <a:rPr lang="en-US" sz="2400" b="1" dirty="0">
                <a:solidFill>
                  <a:srgbClr val="292929"/>
                </a:solidFill>
                <a:latin typeface="Times New Roman" panose="02020603050405020304" pitchFamily="18" charset="0"/>
                <a:cs typeface="Times New Roman" panose="02020603050405020304" pitchFamily="18" charset="0"/>
              </a:rPr>
              <a:t>Max heart rate achieved: </a:t>
            </a:r>
            <a:r>
              <a:rPr lang="en-US" sz="2400" dirty="0">
                <a:solidFill>
                  <a:srgbClr val="292929"/>
                </a:solidFill>
                <a:latin typeface="Times New Roman" panose="02020603050405020304" pitchFamily="18" charset="0"/>
                <a:cs typeface="Times New Roman" panose="02020603050405020304" pitchFamily="18" charset="0"/>
              </a:rPr>
              <a:t>The increase in cardiovascular risk, associated with the acceleration of heart rate, was comparable to the increase in risk observed with high blood pressure. It has been shown that an increase in heart rate by 10 beats per minute was associated with an increase in the risk of cardiac death by at least 20%, and this increase in the risk is similar to the one observed with an increase in systolic blood pressure by 10 mm Hg.</a:t>
            </a:r>
          </a:p>
          <a:p>
            <a:pPr marL="0" indent="0" algn="just">
              <a:buNone/>
            </a:pPr>
            <a:r>
              <a:rPr lang="en-US" sz="2400" dirty="0">
                <a:solidFill>
                  <a:srgbClr val="292929"/>
                </a:solidFill>
                <a:latin typeface="Times New Roman" panose="02020603050405020304" pitchFamily="18" charset="0"/>
                <a:cs typeface="Times New Roman" panose="02020603050405020304" pitchFamily="18" charset="0"/>
              </a:rPr>
              <a:t>9. </a:t>
            </a:r>
            <a:r>
              <a:rPr lang="en-US" sz="2400" b="1" dirty="0">
                <a:solidFill>
                  <a:srgbClr val="292929"/>
                </a:solidFill>
                <a:latin typeface="Times New Roman" panose="02020603050405020304" pitchFamily="18" charset="0"/>
                <a:cs typeface="Times New Roman" panose="02020603050405020304" pitchFamily="18" charset="0"/>
              </a:rPr>
              <a:t>Exercise induced angina: </a:t>
            </a:r>
            <a:r>
              <a:rPr lang="en-US" sz="2400" dirty="0">
                <a:solidFill>
                  <a:srgbClr val="292929"/>
                </a:solidFill>
                <a:latin typeface="Times New Roman" panose="02020603050405020304" pitchFamily="18" charset="0"/>
                <a:cs typeface="Times New Roman" panose="02020603050405020304" pitchFamily="18" charset="0"/>
              </a:rPr>
              <a:t>The pain or discomfort associated with angina usually feels tight, gripping or squeezing, and can vary from mild to severe. Angina is usually felt in the center of your chest but may spread to either or both of your shoulders, or your back, neck, jaw or arm. It can even be felt in your hands. o Types of Angina a. Stable Angina / Angina Pectoris b. Unstable Angina c. Variant (</a:t>
            </a:r>
            <a:r>
              <a:rPr lang="en-US" sz="2400" dirty="0" err="1">
                <a:solidFill>
                  <a:srgbClr val="292929"/>
                </a:solidFill>
                <a:latin typeface="Times New Roman" panose="02020603050405020304" pitchFamily="18" charset="0"/>
                <a:cs typeface="Times New Roman" panose="02020603050405020304" pitchFamily="18" charset="0"/>
              </a:rPr>
              <a:t>Prinzmetal</a:t>
            </a:r>
            <a:r>
              <a:rPr lang="en-US" sz="2400" dirty="0">
                <a:solidFill>
                  <a:srgbClr val="292929"/>
                </a:solidFill>
                <a:latin typeface="Times New Roman" panose="02020603050405020304" pitchFamily="18" charset="0"/>
                <a:cs typeface="Times New Roman" panose="02020603050405020304" pitchFamily="18" charset="0"/>
              </a:rPr>
              <a:t>) Angina d. Microvascular Angina.</a:t>
            </a:r>
          </a:p>
          <a:p>
            <a:pPr marL="0" indent="0" algn="just">
              <a:buNone/>
            </a:pPr>
            <a:r>
              <a:rPr lang="en-US" sz="2400" dirty="0">
                <a:solidFill>
                  <a:srgbClr val="292929"/>
                </a:solidFill>
                <a:latin typeface="Times New Roman" panose="02020603050405020304" pitchFamily="18" charset="0"/>
                <a:cs typeface="Times New Roman" panose="02020603050405020304" pitchFamily="18" charset="0"/>
              </a:rPr>
              <a:t>10. </a:t>
            </a:r>
            <a:r>
              <a:rPr lang="en-US" sz="2400" b="1" dirty="0">
                <a:solidFill>
                  <a:srgbClr val="292929"/>
                </a:solidFill>
                <a:latin typeface="Times New Roman" panose="02020603050405020304" pitchFamily="18" charset="0"/>
                <a:cs typeface="Times New Roman" panose="02020603050405020304" pitchFamily="18" charset="0"/>
              </a:rPr>
              <a:t>Peak exercise ST segment: </a:t>
            </a:r>
            <a:r>
              <a:rPr lang="en-US" sz="2400" dirty="0">
                <a:solidFill>
                  <a:srgbClr val="292929"/>
                </a:solidFill>
                <a:latin typeface="Times New Roman" panose="02020603050405020304" pitchFamily="18" charset="0"/>
                <a:cs typeface="Times New Roman" panose="02020603050405020304" pitchFamily="18" charset="0"/>
              </a:rPr>
              <a:t>A treadmill ECG stress test is considered abnormal when there is a horizontal or down-sloping ST-segment depression ≥ 1 mm at 60–80 </a:t>
            </a:r>
            <a:r>
              <a:rPr lang="en-US" sz="2400" dirty="0" err="1">
                <a:solidFill>
                  <a:srgbClr val="292929"/>
                </a:solidFill>
                <a:latin typeface="Times New Roman" panose="02020603050405020304" pitchFamily="18" charset="0"/>
                <a:cs typeface="Times New Roman" panose="02020603050405020304" pitchFamily="18" charset="0"/>
              </a:rPr>
              <a:t>ms</a:t>
            </a:r>
            <a:r>
              <a:rPr lang="en-US" sz="2400" dirty="0">
                <a:solidFill>
                  <a:srgbClr val="292929"/>
                </a:solidFill>
                <a:latin typeface="Times New Roman" panose="02020603050405020304" pitchFamily="18" charset="0"/>
                <a:cs typeface="Times New Roman" panose="02020603050405020304" pitchFamily="18" charset="0"/>
              </a:rPr>
              <a:t> after the J point. Exercise ECGs with up-sloping ST-segment depressions are typically reported as an ‘equivocal’ test. In general, the occurrence of horizontal or down-sloping ST-segment depression at a lower workload (calculated in METs) or heart rate indicates a worse prognosis and higher likelihood of multi-vessel disease. </a:t>
            </a:r>
          </a:p>
        </p:txBody>
      </p:sp>
    </p:spTree>
    <p:extLst>
      <p:ext uri="{BB962C8B-B14F-4D97-AF65-F5344CB8AC3E}">
        <p14:creationId xmlns:p14="http://schemas.microsoft.com/office/powerpoint/2010/main" val="3892163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Free download Technology Background Images [1600x1200] for your Desktop,  Mobile &amp;amp; Tablet | Explore 64+ Technology Background Images | Technology  Background Images, Technology Wallpaper, Technology Wallpapers">
            <a:extLst>
              <a:ext uri="{FF2B5EF4-FFF2-40B4-BE49-F238E27FC236}">
                <a16:creationId xmlns:a16="http://schemas.microsoft.com/office/drawing/2014/main" id="{12B262F5-B802-4E36-9703-54616976C148}"/>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370338" y="8619"/>
            <a:ext cx="6599477" cy="744762"/>
          </a:xfrm>
        </p:spPr>
        <p:txBody>
          <a:bodyPr vert="horz" lIns="91440" tIns="45720" rIns="91440" bIns="45720" rtlCol="0" anchor="ctr">
            <a:noAutofit/>
          </a:bodyPr>
          <a:lstStyle/>
          <a:p>
            <a:pPr algn="ctr"/>
            <a:r>
              <a:rPr lang="en-US" sz="4000" b="1" dirty="0">
                <a:latin typeface="Times New Roman" panose="02020603050405020304" pitchFamily="18" charset="0"/>
                <a:cs typeface="Times New Roman" panose="02020603050405020304" pitchFamily="18" charset="0"/>
              </a:rPr>
              <a:t>COLUMN DESCRIPTION </a:t>
            </a:r>
          </a:p>
        </p:txBody>
      </p:sp>
      <p:sp>
        <p:nvSpPr>
          <p:cNvPr id="4" name="Rectangle 1"/>
          <p:cNvSpPr>
            <a:spLocks noGrp="1" noChangeArrowheads="1"/>
          </p:cNvSpPr>
          <p:nvPr>
            <p:ph idx="1"/>
          </p:nvPr>
        </p:nvSpPr>
        <p:spPr bwMode="auto">
          <a:xfrm>
            <a:off x="2370338" y="762000"/>
            <a:ext cx="1545076"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7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Cp</a:t>
            </a:r>
            <a:endParaRPr kumimoji="0" 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7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Trestbps</a:t>
            </a:r>
            <a:endParaRPr kumimoji="0" 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7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Chol</a:t>
            </a:r>
            <a:endParaRPr kumimoji="0" 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7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Fbs</a:t>
            </a:r>
            <a:endParaRPr kumimoji="0" 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7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Restecg</a:t>
            </a:r>
            <a:endParaRPr kumimoji="0" 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7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Thalach</a:t>
            </a:r>
            <a:endParaRPr kumimoji="0" 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7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Exang</a:t>
            </a:r>
            <a:endParaRPr kumimoji="0" 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7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Oldpeak</a:t>
            </a:r>
            <a:endParaRPr kumimoji="0" 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Slope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7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a:t>
            </a:r>
            <a:endParaRPr kumimoji="0" 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7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Thal</a:t>
            </a:r>
            <a:endParaRPr kumimoji="0" 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a:t>
            </a:r>
          </a:p>
        </p:txBody>
      </p:sp>
      <p:sp>
        <p:nvSpPr>
          <p:cNvPr id="5" name="Rectangle 1"/>
          <p:cNvSpPr txBox="1">
            <a:spLocks noChangeArrowheads="1"/>
          </p:cNvSpPr>
          <p:nvPr/>
        </p:nvSpPr>
        <p:spPr bwMode="auto">
          <a:xfrm>
            <a:off x="3915414" y="753381"/>
            <a:ext cx="8047299"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defTabSz="914400" eaLnBrk="0" fontAlgn="base" hangingPunct="0">
              <a:spcBef>
                <a:spcPct val="0"/>
              </a:spcBef>
              <a:spcAft>
                <a:spcPct val="0"/>
              </a:spcAft>
              <a:buClrTx/>
              <a:buSzTx/>
              <a:buFontTx/>
              <a:buNone/>
            </a:pPr>
            <a:r>
              <a:rPr lang="en-US" sz="2700" dirty="0">
                <a:solidFill>
                  <a:schemeClr val="tx1"/>
                </a:solidFill>
                <a:latin typeface="Times New Roman" panose="02020603050405020304" pitchFamily="18" charset="0"/>
                <a:cs typeface="Times New Roman" panose="02020603050405020304" pitchFamily="18" charset="0"/>
              </a:rPr>
              <a:t>: Age                   </a:t>
            </a:r>
          </a:p>
          <a:p>
            <a:pPr marL="0" indent="0" defTabSz="914400" eaLnBrk="0" fontAlgn="base" hangingPunct="0">
              <a:spcBef>
                <a:spcPct val="0"/>
              </a:spcBef>
              <a:spcAft>
                <a:spcPct val="0"/>
              </a:spcAft>
              <a:buClrTx/>
              <a:buSzTx/>
              <a:buFontTx/>
              <a:buNone/>
            </a:pPr>
            <a:r>
              <a:rPr lang="en-US" sz="2700" dirty="0">
                <a:solidFill>
                  <a:schemeClr val="tx1"/>
                </a:solidFill>
                <a:latin typeface="Times New Roman" panose="02020603050405020304" pitchFamily="18" charset="0"/>
                <a:cs typeface="Times New Roman" panose="02020603050405020304" pitchFamily="18" charset="0"/>
              </a:rPr>
              <a:t>: Sex</a:t>
            </a:r>
          </a:p>
          <a:p>
            <a:pPr marL="0" indent="0" defTabSz="914400" eaLnBrk="0" fontAlgn="base" hangingPunct="0">
              <a:spcBef>
                <a:spcPct val="0"/>
              </a:spcBef>
              <a:spcAft>
                <a:spcPct val="0"/>
              </a:spcAft>
              <a:buClrTx/>
              <a:buSzTx/>
              <a:buFontTx/>
              <a:buNone/>
            </a:pPr>
            <a:r>
              <a:rPr lang="en-US" sz="2700" dirty="0">
                <a:solidFill>
                  <a:schemeClr val="tx1"/>
                </a:solidFill>
                <a:latin typeface="Times New Roman" panose="02020603050405020304" pitchFamily="18" charset="0"/>
                <a:cs typeface="Times New Roman" panose="02020603050405020304" pitchFamily="18" charset="0"/>
              </a:rPr>
              <a:t>: Chest-pain</a:t>
            </a:r>
          </a:p>
          <a:p>
            <a:pPr marL="0" indent="0" defTabSz="914400" eaLnBrk="0" fontAlgn="base" hangingPunct="0">
              <a:spcBef>
                <a:spcPct val="0"/>
              </a:spcBef>
              <a:spcAft>
                <a:spcPct val="0"/>
              </a:spcAft>
              <a:buClrTx/>
              <a:buSzTx/>
              <a:buFontTx/>
              <a:buNone/>
            </a:pPr>
            <a:r>
              <a:rPr lang="en-US" sz="2700" dirty="0">
                <a:solidFill>
                  <a:schemeClr val="tx1"/>
                </a:solidFill>
                <a:latin typeface="Times New Roman" panose="02020603050405020304" pitchFamily="18" charset="0"/>
                <a:cs typeface="Times New Roman" panose="02020603050405020304" pitchFamily="18" charset="0"/>
              </a:rPr>
              <a:t>: Blood pressure</a:t>
            </a:r>
          </a:p>
          <a:p>
            <a:pPr marL="0" indent="0" defTabSz="914400" eaLnBrk="0" fontAlgn="base" hangingPunct="0">
              <a:spcBef>
                <a:spcPct val="0"/>
              </a:spcBef>
              <a:spcAft>
                <a:spcPct val="0"/>
              </a:spcAft>
              <a:buClrTx/>
              <a:buSzTx/>
              <a:buFontTx/>
              <a:buNone/>
            </a:pPr>
            <a:r>
              <a:rPr lang="en-US" sz="2700" dirty="0">
                <a:solidFill>
                  <a:schemeClr val="tx1"/>
                </a:solidFill>
                <a:latin typeface="Times New Roman" panose="02020603050405020304" pitchFamily="18" charset="0"/>
                <a:cs typeface="Times New Roman" panose="02020603050405020304" pitchFamily="18" charset="0"/>
              </a:rPr>
              <a:t>: Serum </a:t>
            </a:r>
            <a:r>
              <a:rPr lang="en-US" sz="2700" dirty="0" err="1">
                <a:solidFill>
                  <a:schemeClr val="tx1"/>
                </a:solidFill>
                <a:latin typeface="Times New Roman" panose="02020603050405020304" pitchFamily="18" charset="0"/>
                <a:cs typeface="Times New Roman" panose="02020603050405020304" pitchFamily="18" charset="0"/>
              </a:rPr>
              <a:t>Cholestrol</a:t>
            </a:r>
            <a:endParaRPr lang="en-US" sz="2700" dirty="0">
              <a:solidFill>
                <a:schemeClr val="tx1"/>
              </a:solidFill>
              <a:latin typeface="Times New Roman" panose="02020603050405020304" pitchFamily="18" charset="0"/>
              <a:cs typeface="Times New Roman" panose="02020603050405020304" pitchFamily="18" charset="0"/>
            </a:endParaRPr>
          </a:p>
          <a:p>
            <a:pPr marL="0" indent="0" defTabSz="914400" eaLnBrk="0" fontAlgn="base" hangingPunct="0">
              <a:spcBef>
                <a:spcPct val="0"/>
              </a:spcBef>
              <a:spcAft>
                <a:spcPct val="0"/>
              </a:spcAft>
              <a:buClrTx/>
              <a:buSzTx/>
              <a:buFontTx/>
              <a:buNone/>
            </a:pPr>
            <a:r>
              <a:rPr lang="en-US" sz="2700" dirty="0">
                <a:solidFill>
                  <a:schemeClr val="tx1"/>
                </a:solidFill>
                <a:latin typeface="Times New Roman" panose="02020603050405020304" pitchFamily="18" charset="0"/>
                <a:cs typeface="Times New Roman" panose="02020603050405020304" pitchFamily="18" charset="0"/>
              </a:rPr>
              <a:t>: Fasting Blood Sugar</a:t>
            </a:r>
          </a:p>
          <a:p>
            <a:pPr marL="0" indent="0" defTabSz="914400" eaLnBrk="0" fontAlgn="base" hangingPunct="0">
              <a:spcBef>
                <a:spcPct val="0"/>
              </a:spcBef>
              <a:spcAft>
                <a:spcPct val="0"/>
              </a:spcAft>
              <a:buClrTx/>
              <a:buSzTx/>
              <a:buFontTx/>
              <a:buNone/>
            </a:pPr>
            <a:r>
              <a:rPr lang="en-US" sz="2700" dirty="0">
                <a:solidFill>
                  <a:schemeClr val="tx1"/>
                </a:solidFill>
                <a:latin typeface="Times New Roman" panose="02020603050405020304" pitchFamily="18" charset="0"/>
                <a:cs typeface="Times New Roman" panose="02020603050405020304" pitchFamily="18" charset="0"/>
              </a:rPr>
              <a:t>: Resting ECG </a:t>
            </a:r>
          </a:p>
          <a:p>
            <a:pPr marL="0" indent="0" defTabSz="914400" eaLnBrk="0" fontAlgn="base" hangingPunct="0">
              <a:spcBef>
                <a:spcPct val="0"/>
              </a:spcBef>
              <a:spcAft>
                <a:spcPct val="0"/>
              </a:spcAft>
              <a:buClrTx/>
              <a:buSzTx/>
              <a:buFontTx/>
              <a:buNone/>
            </a:pPr>
            <a:r>
              <a:rPr lang="en-US" sz="2700" dirty="0">
                <a:solidFill>
                  <a:schemeClr val="tx1"/>
                </a:solidFill>
                <a:latin typeface="Times New Roman" panose="02020603050405020304" pitchFamily="18" charset="0"/>
                <a:cs typeface="Times New Roman" panose="02020603050405020304" pitchFamily="18" charset="0"/>
              </a:rPr>
              <a:t>: Max heart rate achieved </a:t>
            </a:r>
          </a:p>
          <a:p>
            <a:pPr marL="0" indent="0" defTabSz="914400" eaLnBrk="0" fontAlgn="base" hangingPunct="0">
              <a:spcBef>
                <a:spcPct val="0"/>
              </a:spcBef>
              <a:spcAft>
                <a:spcPct val="0"/>
              </a:spcAft>
              <a:buClrTx/>
              <a:buSzTx/>
              <a:buFontTx/>
              <a:buNone/>
            </a:pPr>
            <a:r>
              <a:rPr lang="en-US" sz="2700" dirty="0">
                <a:solidFill>
                  <a:schemeClr val="tx1"/>
                </a:solidFill>
                <a:latin typeface="Times New Roman" panose="02020603050405020304" pitchFamily="18" charset="0"/>
                <a:cs typeface="Times New Roman" panose="02020603050405020304" pitchFamily="18" charset="0"/>
              </a:rPr>
              <a:t>: Exercise induced angina</a:t>
            </a:r>
          </a:p>
          <a:p>
            <a:pPr marL="0" indent="0" defTabSz="914400" eaLnBrk="0" fontAlgn="base" hangingPunct="0">
              <a:spcBef>
                <a:spcPct val="0"/>
              </a:spcBef>
              <a:spcAft>
                <a:spcPct val="0"/>
              </a:spcAft>
              <a:buClrTx/>
              <a:buSzTx/>
              <a:buFontTx/>
              <a:buNone/>
            </a:pPr>
            <a:r>
              <a:rPr lang="en-US" sz="2700" dirty="0">
                <a:solidFill>
                  <a:schemeClr val="tx1"/>
                </a:solidFill>
                <a:latin typeface="Times New Roman" panose="02020603050405020304" pitchFamily="18" charset="0"/>
                <a:cs typeface="Times New Roman" panose="02020603050405020304" pitchFamily="18" charset="0"/>
              </a:rPr>
              <a:t>: ST depression induced by exercise relative to rest</a:t>
            </a:r>
          </a:p>
          <a:p>
            <a:pPr marL="0" indent="0" defTabSz="914400" eaLnBrk="0" fontAlgn="base" hangingPunct="0">
              <a:spcBef>
                <a:spcPct val="0"/>
              </a:spcBef>
              <a:spcAft>
                <a:spcPct val="0"/>
              </a:spcAft>
              <a:buClrTx/>
              <a:buSzTx/>
              <a:buFontTx/>
              <a:buNone/>
            </a:pPr>
            <a:r>
              <a:rPr lang="en-US" sz="2700" dirty="0">
                <a:solidFill>
                  <a:schemeClr val="tx1"/>
                </a:solidFill>
                <a:latin typeface="Times New Roman" panose="02020603050405020304" pitchFamily="18" charset="0"/>
                <a:cs typeface="Times New Roman" panose="02020603050405020304" pitchFamily="18" charset="0"/>
              </a:rPr>
              <a:t>:  Peak exercise ST segment</a:t>
            </a:r>
          </a:p>
          <a:p>
            <a:pPr marL="0" indent="0" defTabSz="914400" eaLnBrk="0" fontAlgn="base" hangingPunct="0">
              <a:spcBef>
                <a:spcPct val="0"/>
              </a:spcBef>
              <a:spcAft>
                <a:spcPct val="0"/>
              </a:spcAft>
              <a:buClrTx/>
              <a:buSzTx/>
              <a:buFontTx/>
              <a:buNone/>
            </a:pPr>
            <a:r>
              <a:rPr lang="en-US" sz="2700" dirty="0">
                <a:solidFill>
                  <a:schemeClr val="tx1"/>
                </a:solidFill>
                <a:latin typeface="Times New Roman" panose="02020603050405020304" pitchFamily="18" charset="0"/>
                <a:cs typeface="Times New Roman" panose="02020603050405020304" pitchFamily="18" charset="0"/>
              </a:rPr>
              <a:t>: number of major vessels (0-3) colored by </a:t>
            </a:r>
            <a:r>
              <a:rPr lang="en-US" sz="2700" dirty="0" err="1">
                <a:solidFill>
                  <a:schemeClr val="tx1"/>
                </a:solidFill>
                <a:latin typeface="Times New Roman" panose="02020603050405020304" pitchFamily="18" charset="0"/>
                <a:cs typeface="Times New Roman" panose="02020603050405020304" pitchFamily="18" charset="0"/>
              </a:rPr>
              <a:t>flourosopy</a:t>
            </a:r>
            <a:endParaRPr lang="en-US" sz="2700" dirty="0">
              <a:solidFill>
                <a:schemeClr val="tx1"/>
              </a:solidFill>
              <a:latin typeface="Times New Roman" panose="02020603050405020304" pitchFamily="18" charset="0"/>
              <a:cs typeface="Times New Roman" panose="02020603050405020304" pitchFamily="18" charset="0"/>
            </a:endParaRPr>
          </a:p>
          <a:p>
            <a:pPr marL="0" indent="0" defTabSz="914400" eaLnBrk="0" fontAlgn="base" hangingPunct="0">
              <a:spcBef>
                <a:spcPct val="0"/>
              </a:spcBef>
              <a:spcAft>
                <a:spcPct val="0"/>
              </a:spcAft>
              <a:buClrTx/>
              <a:buSzTx/>
              <a:buFontTx/>
              <a:buNone/>
            </a:pPr>
            <a:r>
              <a:rPr lang="en-US" sz="2700" dirty="0">
                <a:solidFill>
                  <a:schemeClr val="tx1"/>
                </a:solidFill>
                <a:latin typeface="Times New Roman" panose="02020603050405020304" pitchFamily="18" charset="0"/>
                <a:cs typeface="Times New Roman" panose="02020603050405020304" pitchFamily="18" charset="0"/>
              </a:rPr>
              <a:t>: 0 = normal; 1 = fixed defect</a:t>
            </a:r>
          </a:p>
          <a:p>
            <a:pPr marL="0" indent="0" defTabSz="914400" eaLnBrk="0" fontAlgn="base" hangingPunct="0">
              <a:spcBef>
                <a:spcPct val="0"/>
              </a:spcBef>
              <a:spcAft>
                <a:spcPct val="0"/>
              </a:spcAft>
              <a:buClrTx/>
              <a:buSzTx/>
              <a:buFontTx/>
              <a:buNone/>
            </a:pPr>
            <a:r>
              <a:rPr lang="en-US" sz="2700" dirty="0">
                <a:solidFill>
                  <a:schemeClr val="tx1"/>
                </a:solidFill>
                <a:latin typeface="Times New Roman" panose="02020603050405020304" pitchFamily="18" charset="0"/>
                <a:cs typeface="Times New Roman" panose="02020603050405020304" pitchFamily="18" charset="0"/>
              </a:rPr>
              <a:t>: 0 = absence : 1 = presence of disease</a:t>
            </a:r>
          </a:p>
        </p:txBody>
      </p:sp>
    </p:spTree>
    <p:extLst>
      <p:ext uri="{BB962C8B-B14F-4D97-AF65-F5344CB8AC3E}">
        <p14:creationId xmlns:p14="http://schemas.microsoft.com/office/powerpoint/2010/main" val="2834254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Free download Technology Background Images [1600x1200] for your Desktop,  Mobile &amp;amp; Tablet | Explore 64+ Technology Background Images | Technology  Background Images, Technology Wallpaper, Technology Wallpapers">
            <a:extLst>
              <a:ext uri="{FF2B5EF4-FFF2-40B4-BE49-F238E27FC236}">
                <a16:creationId xmlns:a16="http://schemas.microsoft.com/office/drawing/2014/main" id="{9E46E933-C100-492C-9FC8-D0465DBF1C03}"/>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125670" y="204674"/>
            <a:ext cx="7776488" cy="620110"/>
          </a:xfrm>
        </p:spPr>
        <p:txBody>
          <a:bodyPr vert="horz" lIns="91440" tIns="45720" rIns="91440" bIns="45720" rtlCol="0" anchor="ctr">
            <a:noAutofit/>
          </a:bodyPr>
          <a:lstStyle/>
          <a:p>
            <a:pPr algn="ctr"/>
            <a:r>
              <a:rPr lang="en-US" sz="4000" b="1" dirty="0">
                <a:latin typeface="Times New Roman" panose="02020603050405020304" pitchFamily="18" charset="0"/>
                <a:cs typeface="Times New Roman" panose="02020603050405020304" pitchFamily="18" charset="0"/>
              </a:rPr>
              <a:t>DECISION TREE ALGORITHM </a:t>
            </a:r>
          </a:p>
        </p:txBody>
      </p:sp>
      <p:sp>
        <p:nvSpPr>
          <p:cNvPr id="4" name="Rectangle 1"/>
          <p:cNvSpPr>
            <a:spLocks noChangeArrowheads="1"/>
          </p:cNvSpPr>
          <p:nvPr/>
        </p:nvSpPr>
        <p:spPr bwMode="auto">
          <a:xfrm>
            <a:off x="520116" y="1360355"/>
            <a:ext cx="99639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hlinkClick r:id="rId3"/>
              </a:rPr>
              <a:t>  </a:t>
            </a:r>
            <a:endParaRPr kumimoji="0" lang="en-US" sz="86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527E1714-3597-4169-8C14-02C52FA46F45}"/>
              </a:ext>
            </a:extLst>
          </p:cNvPr>
          <p:cNvSpPr txBox="1"/>
          <p:nvPr/>
        </p:nvSpPr>
        <p:spPr>
          <a:xfrm>
            <a:off x="520116" y="962694"/>
            <a:ext cx="11100754" cy="1890955"/>
          </a:xfrm>
          <a:prstGeom prst="rect">
            <a:avLst/>
          </a:prstGeom>
        </p:spPr>
        <p:txBody>
          <a:bodyPr vert="horz" lIns="91440" tIns="45720" rIns="91440" bIns="45720" rtlCol="0">
            <a:noAutofit/>
          </a:bodyPr>
          <a:lstStyle>
            <a:lvl1pPr indent="0" algn="just">
              <a:lnSpc>
                <a:spcPct val="90000"/>
              </a:lnSpc>
              <a:spcBef>
                <a:spcPts val="1000"/>
              </a:spcBef>
              <a:buFont typeface="Arial" panose="020B0604020202020204" pitchFamily="34" charset="0"/>
              <a:buNone/>
              <a:defRPr sz="2400" b="1" i="0">
                <a:solidFill>
                  <a:srgbClr val="292929"/>
                </a:solidFill>
                <a:effectLst/>
                <a:latin typeface="Times New Roman" panose="02020603050405020304" pitchFamily="18"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2000" b="0" dirty="0"/>
              <a:t>A decision tree is a type of supervised machine learning used to categorize or make predictions based on how a previous set of questions were answered. The model is a form of supervised learning, meaning that the model is trained and tested on a set of data that contains the desired categorization. </a:t>
            </a:r>
          </a:p>
          <a:p>
            <a:r>
              <a:rPr lang="en-US" sz="2000" b="0" dirty="0"/>
              <a:t>The decision tree may not always provide a clear-cut answer or decision. Instead, it may present options so the data scientist can make an informed decision on their own. Decision trees imitate human thinking, so it’s generally easy for data scientists to understand and interpret the results.</a:t>
            </a:r>
          </a:p>
        </p:txBody>
      </p:sp>
      <p:sp>
        <p:nvSpPr>
          <p:cNvPr id="12" name="TextBox 11">
            <a:extLst>
              <a:ext uri="{FF2B5EF4-FFF2-40B4-BE49-F238E27FC236}">
                <a16:creationId xmlns:a16="http://schemas.microsoft.com/office/drawing/2014/main" id="{7338BCC3-CC45-43FD-AF09-E6146F7F40BF}"/>
              </a:ext>
            </a:extLst>
          </p:cNvPr>
          <p:cNvSpPr txBox="1"/>
          <p:nvPr/>
        </p:nvSpPr>
        <p:spPr>
          <a:xfrm>
            <a:off x="520116" y="2800830"/>
            <a:ext cx="10987596" cy="3809968"/>
          </a:xfrm>
          <a:prstGeom prst="rect">
            <a:avLst/>
          </a:prstGeom>
        </p:spPr>
        <p:txBody>
          <a:bodyPr vert="horz" lIns="91440" tIns="45720" rIns="91440" bIns="45720" rtlCol="0">
            <a:noAutofit/>
          </a:bodyPr>
          <a:lstStyle>
            <a:defPPr>
              <a:defRPr lang="en-US"/>
            </a:defPPr>
            <a:lvl1pPr indent="0" algn="just">
              <a:lnSpc>
                <a:spcPct val="90000"/>
              </a:lnSpc>
              <a:spcBef>
                <a:spcPts val="1000"/>
              </a:spcBef>
              <a:buFont typeface="Arial" panose="020B0604020202020204" pitchFamily="34" charset="0"/>
              <a:buNone/>
              <a:defRPr sz="2400" b="0" i="0">
                <a:solidFill>
                  <a:srgbClr val="292929"/>
                </a:solidFill>
                <a:effectLst/>
                <a:latin typeface="Times New Roman" panose="02020603050405020304" pitchFamily="18"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pPr>
            <a:r>
              <a:rPr lang="en-US" sz="2000" b="1" dirty="0"/>
              <a:t>How Does the Decision Tree Work?</a:t>
            </a:r>
          </a:p>
          <a:p>
            <a:pPr>
              <a:lnSpc>
                <a:spcPct val="100000"/>
              </a:lnSpc>
            </a:pPr>
            <a:r>
              <a:rPr lang="en-US" sz="2000" dirty="0"/>
              <a:t>Before we dive into </a:t>
            </a:r>
            <a:r>
              <a:rPr lang="en-US" sz="2000" dirty="0">
                <a:hlinkClick r:id="rId4"/>
              </a:rPr>
              <a:t>how a decision tree works</a:t>
            </a:r>
            <a:r>
              <a:rPr lang="en-US" sz="2000" dirty="0"/>
              <a:t>, let’s define some key terms of a decision tree.</a:t>
            </a:r>
          </a:p>
          <a:p>
            <a:pPr>
              <a:lnSpc>
                <a:spcPct val="100000"/>
              </a:lnSpc>
            </a:pPr>
            <a:r>
              <a:rPr lang="en-US" sz="2000" dirty="0"/>
              <a:t>Root node: The base of the decision tree.</a:t>
            </a:r>
          </a:p>
          <a:p>
            <a:pPr>
              <a:lnSpc>
                <a:spcPct val="100000"/>
              </a:lnSpc>
            </a:pPr>
            <a:r>
              <a:rPr lang="en-US" sz="2000" dirty="0"/>
              <a:t>Splitting: The process of dividing a node into multiple sub-nodes.</a:t>
            </a:r>
          </a:p>
          <a:p>
            <a:pPr>
              <a:lnSpc>
                <a:spcPct val="100000"/>
              </a:lnSpc>
            </a:pPr>
            <a:r>
              <a:rPr lang="en-US" sz="2000" dirty="0"/>
              <a:t>Decision node: When a sub-node is further split into additional sub-nodes.</a:t>
            </a:r>
          </a:p>
          <a:p>
            <a:pPr>
              <a:lnSpc>
                <a:spcPct val="100000"/>
              </a:lnSpc>
            </a:pPr>
            <a:r>
              <a:rPr lang="en-US" sz="2000" dirty="0"/>
              <a:t>Leaf node: When a sub-node does not further split into additional sub-nodes; represents possible outcomes.</a:t>
            </a:r>
          </a:p>
          <a:p>
            <a:pPr>
              <a:lnSpc>
                <a:spcPct val="100000"/>
              </a:lnSpc>
            </a:pPr>
            <a:r>
              <a:rPr lang="en-US" sz="2000" dirty="0"/>
              <a:t>Pruning: The process of removing sub-nodes of a decision tree.</a:t>
            </a:r>
          </a:p>
          <a:p>
            <a:pPr>
              <a:lnSpc>
                <a:spcPct val="100000"/>
              </a:lnSpc>
            </a:pPr>
            <a:r>
              <a:rPr lang="en-US" sz="2000" dirty="0"/>
              <a:t>Branch: A subsection of the decision tree consisting of multiple nodes.</a:t>
            </a:r>
          </a:p>
        </p:txBody>
      </p:sp>
    </p:spTree>
    <p:extLst>
      <p:ext uri="{BB962C8B-B14F-4D97-AF65-F5344CB8AC3E}">
        <p14:creationId xmlns:p14="http://schemas.microsoft.com/office/powerpoint/2010/main" val="916368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1989</TotalTime>
  <Words>1652</Words>
  <Application>Microsoft Office PowerPoint</Application>
  <PresentationFormat>Widescreen</PresentationFormat>
  <Paragraphs>116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Heart Disease Prediction Using Machine Learning</vt:lpstr>
      <vt:lpstr>INDEX</vt:lpstr>
      <vt:lpstr>INTRODUCTION </vt:lpstr>
      <vt:lpstr>PowerPoint Presentation</vt:lpstr>
      <vt:lpstr>DATA DESCRIPTION  </vt:lpstr>
      <vt:lpstr>PowerPoint Presentation</vt:lpstr>
      <vt:lpstr>PowerPoint Presentation</vt:lpstr>
      <vt:lpstr>COLUMN DESCRIPTION </vt:lpstr>
      <vt:lpstr>DECISION TREE ALGORITHM </vt:lpstr>
      <vt:lpstr>SVM ALGORITHM </vt:lpstr>
      <vt:lpstr>RANDOM FOREST ALGORITHM </vt:lpstr>
      <vt:lpstr>GRAPHICAL REPRESENTATION OF RESULT</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Using Machine Learning</dc:title>
  <dc:creator>user</dc:creator>
  <cp:lastModifiedBy>Lenovo</cp:lastModifiedBy>
  <cp:revision>54</cp:revision>
  <dcterms:created xsi:type="dcterms:W3CDTF">2022-02-02T09:28:07Z</dcterms:created>
  <dcterms:modified xsi:type="dcterms:W3CDTF">2022-02-04T18:22:26Z</dcterms:modified>
</cp:coreProperties>
</file>