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81" r:id="rId3"/>
    <p:sldId id="258" r:id="rId4"/>
    <p:sldId id="272" r:id="rId5"/>
    <p:sldId id="270" r:id="rId6"/>
    <p:sldId id="269" r:id="rId7"/>
    <p:sldId id="259" r:id="rId8"/>
    <p:sldId id="263" r:id="rId9"/>
    <p:sldId id="260" r:id="rId10"/>
    <p:sldId id="275" r:id="rId11"/>
    <p:sldId id="276" r:id="rId12"/>
    <p:sldId id="277" r:id="rId13"/>
    <p:sldId id="278" r:id="rId14"/>
    <p:sldId id="279" r:id="rId15"/>
    <p:sldId id="280" r:id="rId16"/>
    <p:sldId id="266" r:id="rId17"/>
    <p:sldId id="265" r:id="rId18"/>
    <p:sldId id="261" r:id="rId19"/>
    <p:sldId id="273" r:id="rId20"/>
    <p:sldId id="28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03" autoAdjust="0"/>
    <p:restoredTop sz="94660"/>
  </p:normalViewPr>
  <p:slideViewPr>
    <p:cSldViewPr snapToGrid="0">
      <p:cViewPr varScale="1">
        <p:scale>
          <a:sx n="74" d="100"/>
          <a:sy n="74" d="100"/>
        </p:scale>
        <p:origin x="3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52AA4-233B-4840-B905-D7E63FE74090}" type="datetimeFigureOut">
              <a:rPr lang="en-US" smtClean="0"/>
              <a:t>4/28/2017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2B89A-BA7F-4D20-AE09-3FE1036969C1}" type="slidenum">
              <a:rPr lang="en-US" smtClean="0"/>
              <a:t>‹#›</a:t>
            </a:fld>
            <a:endParaRPr lang="en-US"/>
          </a:p>
        </p:txBody>
      </p:sp>
    </p:spTree>
    <p:extLst>
      <p:ext uri="{BB962C8B-B14F-4D97-AF65-F5344CB8AC3E}">
        <p14:creationId xmlns:p14="http://schemas.microsoft.com/office/powerpoint/2010/main" val="1995675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03770DD3-478A-40AE-9537-A80582447E5D}" type="slidenum">
              <a:rPr lang="en-US" altLang="en-US" smtClean="0"/>
              <a:pPr>
                <a:spcBef>
                  <a:spcPct val="0"/>
                </a:spcBef>
              </a:pPr>
              <a:t>1</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3148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86ACB2-FE82-431A-8DB0-FC69F9993A34}"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2070777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86ACB2-FE82-431A-8DB0-FC69F9993A34}"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62527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86ACB2-FE82-431A-8DB0-FC69F9993A34}"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308090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86ACB2-FE82-431A-8DB0-FC69F9993A34}"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342605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86ACB2-FE82-431A-8DB0-FC69F9993A34}"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136589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86ACB2-FE82-431A-8DB0-FC69F9993A34}"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3808548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86ACB2-FE82-431A-8DB0-FC69F9993A34}"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96361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86ACB2-FE82-431A-8DB0-FC69F9993A34}"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211561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86ACB2-FE82-431A-8DB0-FC69F9993A34}"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30237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6ACB2-FE82-431A-8DB0-FC69F9993A34}"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395493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6ACB2-FE82-431A-8DB0-FC69F9993A34}"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25038-1724-4572-A92D-2D69867F8A0C}" type="slidenum">
              <a:rPr lang="en-US" smtClean="0"/>
              <a:t>‹#›</a:t>
            </a:fld>
            <a:endParaRPr lang="en-US"/>
          </a:p>
        </p:txBody>
      </p:sp>
    </p:spTree>
    <p:extLst>
      <p:ext uri="{BB962C8B-B14F-4D97-AF65-F5344CB8AC3E}">
        <p14:creationId xmlns:p14="http://schemas.microsoft.com/office/powerpoint/2010/main" val="369854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6ACB2-FE82-431A-8DB0-FC69F9993A34}" type="datetimeFigureOut">
              <a:rPr lang="en-US" smtClean="0"/>
              <a:t>4/28/2017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25038-1724-4572-A92D-2D69867F8A0C}" type="slidenum">
              <a:rPr lang="en-US" smtClean="0"/>
              <a:t>‹#›</a:t>
            </a:fld>
            <a:endParaRPr lang="en-US"/>
          </a:p>
        </p:txBody>
      </p:sp>
    </p:spTree>
    <p:extLst>
      <p:ext uri="{BB962C8B-B14F-4D97-AF65-F5344CB8AC3E}">
        <p14:creationId xmlns:p14="http://schemas.microsoft.com/office/powerpoint/2010/main" val="425952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dentsuisobar.com/en/about_u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bwMode="auto">
          <a:xfrm>
            <a:off x="8244626"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38AC4D1C-6293-4B7F-8786-630B5942DB9E}" type="slidenum">
              <a:rPr lang="en-US" altLang="en-US" sz="1000">
                <a:solidFill>
                  <a:schemeClr val="bg1">
                    <a:lumMod val="50000"/>
                  </a:schemeClr>
                </a:solidFill>
              </a:rPr>
              <a:pPr/>
              <a:t>1</a:t>
            </a:fld>
            <a:endParaRPr lang="en-US" altLang="en-US" sz="1000" dirty="0">
              <a:solidFill>
                <a:schemeClr val="bg1">
                  <a:lumMod val="50000"/>
                </a:schemeClr>
              </a:solidFill>
            </a:endParaRPr>
          </a:p>
        </p:txBody>
      </p:sp>
      <p:sp>
        <p:nvSpPr>
          <p:cNvPr id="2050" name="Rectangle 2"/>
          <p:cNvSpPr>
            <a:spLocks noGrp="1" noChangeArrowheads="1"/>
          </p:cNvSpPr>
          <p:nvPr>
            <p:ph type="title"/>
          </p:nvPr>
        </p:nvSpPr>
        <p:spPr>
          <a:xfrm>
            <a:off x="2133600" y="775824"/>
            <a:ext cx="7772400" cy="5777376"/>
          </a:xfrm>
        </p:spPr>
        <p:txBody>
          <a:bodyPr/>
          <a:lstStyle/>
          <a:p>
            <a:pPr algn="ctr"/>
            <a:r>
              <a:rPr lang="en-US" sz="3600" dirty="0" smtClean="0"/>
              <a:t>PROJECT PRESENTATION</a:t>
            </a:r>
            <a:r>
              <a:rPr lang="en-US" sz="3600" i="1" dirty="0" smtClean="0"/>
              <a:t/>
            </a:r>
            <a:br>
              <a:rPr lang="en-US" sz="3600" i="1" dirty="0" smtClean="0"/>
            </a:br>
            <a:r>
              <a:rPr lang="en-US" sz="1600" i="1" dirty="0" smtClean="0"/>
              <a:t> </a:t>
            </a:r>
            <a:r>
              <a:rPr lang="en-US" sz="3600" i="1" dirty="0" smtClean="0"/>
              <a:t/>
            </a:r>
            <a:br>
              <a:rPr lang="en-US" sz="3600" i="1" dirty="0" smtClean="0"/>
            </a:br>
            <a:r>
              <a:rPr lang="en-US" sz="3600" dirty="0" smtClean="0"/>
              <a:t>ISOBAR</a:t>
            </a:r>
            <a:r>
              <a:rPr lang="en-US" sz="2800" dirty="0" smtClean="0"/>
              <a:t/>
            </a:r>
            <a:br>
              <a:rPr lang="en-US" sz="2800" dirty="0" smtClean="0"/>
            </a:br>
            <a:r>
              <a:rPr lang="en-IN" sz="2800" b="1" dirty="0" smtClean="0"/>
              <a:t>Mobilizing our Airmen</a:t>
            </a:r>
            <a:r>
              <a:rPr lang="en-IN" sz="2800" dirty="0" smtClean="0"/>
              <a:t/>
            </a:r>
            <a:br>
              <a:rPr lang="en-IN" sz="2800" dirty="0" smtClean="0"/>
            </a:br>
            <a:r>
              <a:rPr lang="en-IN" sz="2800" dirty="0" smtClean="0"/>
              <a:t/>
            </a:r>
            <a:br>
              <a:rPr lang="en-IN" sz="2800" dirty="0" smtClean="0"/>
            </a:br>
            <a:r>
              <a:rPr lang="en-IN" sz="2800" dirty="0"/>
              <a:t/>
            </a:r>
            <a:br>
              <a:rPr lang="en-IN" sz="2800" dirty="0"/>
            </a:br>
            <a:r>
              <a:rPr lang="en-US" sz="2800" dirty="0" smtClean="0"/>
              <a:t/>
            </a:r>
            <a:br>
              <a:rPr lang="en-US" sz="2800" dirty="0" smtClean="0"/>
            </a:br>
            <a:r>
              <a:rPr lang="en-US" sz="2800" dirty="0" smtClean="0"/>
              <a:t/>
            </a:r>
            <a:br>
              <a:rPr lang="en-US" sz="2800" dirty="0" smtClean="0"/>
            </a:br>
            <a:r>
              <a:rPr lang="en-US" sz="2400" dirty="0" smtClean="0"/>
              <a:t/>
            </a:r>
            <a:br>
              <a:rPr lang="en-US" sz="2400" dirty="0" smtClean="0"/>
            </a:br>
            <a:r>
              <a:rPr lang="en-US" sz="2400" dirty="0" smtClean="0"/>
              <a:t/>
            </a:r>
            <a:br>
              <a:rPr lang="en-US" sz="2400" dirty="0" smtClean="0"/>
            </a:br>
            <a:r>
              <a:rPr lang="en-US" sz="2400" b="1" dirty="0" smtClean="0"/>
              <a:t>Instructor</a:t>
            </a:r>
            <a:r>
              <a:rPr lang="en-US" sz="2400" b="1" dirty="0"/>
              <a:t>: Prof. </a:t>
            </a:r>
            <a:r>
              <a:rPr lang="en-US" sz="2400" b="1" dirty="0" err="1" smtClean="0"/>
              <a:t>Kambiz</a:t>
            </a:r>
            <a:r>
              <a:rPr lang="en-US" sz="2400" b="1" dirty="0" smtClean="0"/>
              <a:t> </a:t>
            </a:r>
            <a:r>
              <a:rPr lang="en-US" sz="2400" b="1" dirty="0" err="1" smtClean="0"/>
              <a:t>Heydari</a:t>
            </a:r>
            <a:r>
              <a:rPr lang="en-IN" sz="2400" dirty="0"/>
              <a:t/>
            </a:r>
            <a:br>
              <a:rPr lang="en-IN" sz="2400" dirty="0"/>
            </a:br>
            <a:r>
              <a:rPr lang="en-US" sz="2400" b="1" dirty="0"/>
              <a:t>Student: Nikita Saple</a:t>
            </a:r>
            <a:r>
              <a:rPr lang="en-IN" sz="2400" dirty="0"/>
              <a:t/>
            </a:r>
            <a:br>
              <a:rPr lang="en-IN" sz="2400" dirty="0"/>
            </a:br>
            <a:r>
              <a:rPr lang="en-US" sz="2400" b="1" dirty="0"/>
              <a:t>NUID: </a:t>
            </a:r>
            <a:r>
              <a:rPr lang="en-US" sz="2400" b="1" dirty="0" smtClean="0"/>
              <a:t>001686003</a:t>
            </a:r>
            <a:endParaRPr lang="en-US" sz="2400" dirty="0"/>
          </a:p>
        </p:txBody>
      </p:sp>
      <p:sp>
        <p:nvSpPr>
          <p:cNvPr id="4" name="Rectangle 3"/>
          <p:cNvSpPr/>
          <p:nvPr/>
        </p:nvSpPr>
        <p:spPr>
          <a:xfrm>
            <a:off x="0" y="-38637"/>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1028" name="Picture 4" descr="Image result for NEU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5"/>
          <a:stretch>
            <a:fillRect/>
          </a:stretch>
        </p:blipFill>
        <p:spPr>
          <a:xfrm>
            <a:off x="3859266" y="2892778"/>
            <a:ext cx="4473468" cy="1975435"/>
          </a:xfrm>
          <a:prstGeom prst="rect">
            <a:avLst/>
          </a:prstGeom>
        </p:spPr>
      </p:pic>
    </p:spTree>
    <p:extLst>
      <p:ext uri="{BB962C8B-B14F-4D97-AF65-F5344CB8AC3E}">
        <p14:creationId xmlns:p14="http://schemas.microsoft.com/office/powerpoint/2010/main" val="1022765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5376772" y="1690689"/>
            <a:ext cx="6561943" cy="4980568"/>
          </a:xfrm>
        </p:spPr>
        <p:txBody>
          <a:bodyPr>
            <a:noAutofit/>
          </a:bodyPr>
          <a:lstStyle/>
          <a:p>
            <a:pPr marL="0" indent="0">
              <a:buNone/>
            </a:pPr>
            <a:r>
              <a:rPr lang="en-US" sz="2000" b="1" dirty="0"/>
              <a:t>Apache </a:t>
            </a:r>
            <a:r>
              <a:rPr lang="en-US" sz="2000" b="1" dirty="0" smtClean="0"/>
              <a:t>Flume</a:t>
            </a:r>
          </a:p>
          <a:p>
            <a:r>
              <a:rPr lang="en-US" sz="2000" dirty="0" smtClean="0"/>
              <a:t>Distributed</a:t>
            </a:r>
            <a:r>
              <a:rPr lang="en-US" sz="2000" dirty="0"/>
              <a:t>, </a:t>
            </a:r>
            <a:r>
              <a:rPr lang="en-US" sz="2000" dirty="0" smtClean="0"/>
              <a:t>reliable </a:t>
            </a:r>
            <a:r>
              <a:rPr lang="en-US" sz="2000" dirty="0"/>
              <a:t>for efficiently collecting, aggregating, and </a:t>
            </a:r>
            <a:r>
              <a:rPr lang="en-US" sz="2000" b="1" dirty="0"/>
              <a:t>moving large amounts of log </a:t>
            </a:r>
            <a:r>
              <a:rPr lang="en-US" sz="2000" b="1" dirty="0" smtClean="0"/>
              <a:t>data</a:t>
            </a:r>
            <a:r>
              <a:rPr lang="en-US" sz="2000" dirty="0" smtClean="0"/>
              <a:t>. </a:t>
            </a:r>
          </a:p>
          <a:p>
            <a:r>
              <a:rPr lang="en-US" sz="2000" b="1" dirty="0" smtClean="0"/>
              <a:t>Robust, </a:t>
            </a:r>
            <a:r>
              <a:rPr lang="en-US" sz="2000" b="1" dirty="0"/>
              <a:t>fault tolerant </a:t>
            </a:r>
            <a:r>
              <a:rPr lang="en-US" sz="2000" dirty="0"/>
              <a:t>with tunable reliability mechanisms and </a:t>
            </a:r>
            <a:r>
              <a:rPr lang="en-US" sz="2000" dirty="0" smtClean="0"/>
              <a:t>recovery mechanisms.</a:t>
            </a:r>
          </a:p>
          <a:p>
            <a:r>
              <a:rPr lang="en-US" sz="2000" dirty="0" smtClean="0"/>
              <a:t>Due </a:t>
            </a:r>
            <a:r>
              <a:rPr lang="en-US" sz="2000" dirty="0"/>
              <a:t>to huge amounts of Satellite data generated per second, Flume can </a:t>
            </a:r>
            <a:r>
              <a:rPr lang="en-US" sz="2000" b="1" dirty="0"/>
              <a:t>prevent data loss</a:t>
            </a:r>
            <a:r>
              <a:rPr lang="en-US" sz="2000" dirty="0"/>
              <a:t> and is highly reliable. </a:t>
            </a:r>
            <a:endParaRPr lang="en-US" sz="2000" dirty="0" smtClean="0"/>
          </a:p>
          <a:p>
            <a:r>
              <a:rPr lang="en-US" sz="2000" dirty="0" smtClean="0"/>
              <a:t>Data flow from Data centers -&gt; to </a:t>
            </a:r>
            <a:r>
              <a:rPr lang="en-US" sz="2000" dirty="0"/>
              <a:t>HDFS. </a:t>
            </a:r>
            <a:endParaRPr lang="en-US" sz="2000" dirty="0" smtClean="0"/>
          </a:p>
          <a:p>
            <a:r>
              <a:rPr lang="en-US" sz="2000" dirty="0" smtClean="0"/>
              <a:t>Compatible </a:t>
            </a:r>
            <a:r>
              <a:rPr lang="en-US" sz="2000" dirty="0"/>
              <a:t>with other Hadoop based tools used and will enable smooth working.</a:t>
            </a:r>
            <a:endParaRPr lang="en-IN" sz="2000" dirty="0"/>
          </a:p>
          <a:p>
            <a:r>
              <a:rPr lang="en-US" sz="2000" dirty="0" smtClean="0"/>
              <a:t>Apache </a:t>
            </a:r>
            <a:r>
              <a:rPr lang="en-US" sz="2000" dirty="0"/>
              <a:t>Zookeeper will prove to be useful for distributed configuration service and synchronization service. </a:t>
            </a:r>
            <a:endParaRPr lang="en-US" sz="2000" dirty="0" smtClean="0"/>
          </a:p>
          <a:p>
            <a:r>
              <a:rPr lang="en-US" sz="2000" dirty="0" smtClean="0"/>
              <a:t>Due </a:t>
            </a:r>
            <a:r>
              <a:rPr lang="en-US" sz="2000" dirty="0"/>
              <a:t>to parallel complex systems it will provide a centralized infrastructure and services that enable synchronization across a cluster. </a:t>
            </a:r>
            <a:endParaRPr lang="en-IN" sz="2000" dirty="0"/>
          </a:p>
        </p:txBody>
      </p:sp>
      <p:pic>
        <p:nvPicPr>
          <p:cNvPr id="9" name="Content Placeholder 3"/>
          <p:cNvPicPr>
            <a:picLocks noChangeAspect="1"/>
          </p:cNvPicPr>
          <p:nvPr/>
        </p:nvPicPr>
        <p:blipFill rotWithShape="1">
          <a:blip r:embed="rId4"/>
          <a:srcRect l="10064"/>
          <a:stretch/>
        </p:blipFill>
        <p:spPr>
          <a:xfrm>
            <a:off x="289581" y="1700451"/>
            <a:ext cx="5087192" cy="4262467"/>
          </a:xfrm>
          <a:prstGeom prst="rect">
            <a:avLst/>
          </a:prstGeom>
        </p:spPr>
      </p:pic>
      <p:sp>
        <p:nvSpPr>
          <p:cNvPr id="10" name="Title 9"/>
          <p:cNvSpPr>
            <a:spLocks noGrp="1"/>
          </p:cNvSpPr>
          <p:nvPr>
            <p:ph type="title"/>
          </p:nvPr>
        </p:nvSpPr>
        <p:spPr>
          <a:xfrm>
            <a:off x="838200" y="785587"/>
            <a:ext cx="10515600" cy="905101"/>
          </a:xfrm>
        </p:spPr>
        <p:txBody>
          <a:bodyPr/>
          <a:lstStyle/>
          <a:p>
            <a:pPr algn="ctr"/>
            <a:r>
              <a:rPr lang="en-US" b="1" dirty="0" smtClean="0"/>
              <a:t>Orchestration</a:t>
            </a:r>
            <a:endParaRPr lang="en-US" dirty="0"/>
          </a:p>
        </p:txBody>
      </p:sp>
      <p:sp>
        <p:nvSpPr>
          <p:cNvPr id="11" name="Rectangle 10"/>
          <p:cNvSpPr/>
          <p:nvPr/>
        </p:nvSpPr>
        <p:spPr>
          <a:xfrm>
            <a:off x="289581" y="2218716"/>
            <a:ext cx="4411208" cy="7176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61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5376772" y="1690689"/>
            <a:ext cx="6561943" cy="4980568"/>
          </a:xfrm>
        </p:spPr>
        <p:txBody>
          <a:bodyPr>
            <a:noAutofit/>
          </a:bodyPr>
          <a:lstStyle/>
          <a:p>
            <a:pPr marL="0" indent="0">
              <a:buNone/>
            </a:pPr>
            <a:r>
              <a:rPr lang="en-US" sz="2400" b="1" dirty="0" smtClean="0"/>
              <a:t>Go Language</a:t>
            </a:r>
          </a:p>
          <a:p>
            <a:r>
              <a:rPr lang="en-US" sz="2400" dirty="0"/>
              <a:t>Go language developed by Google is suitable for the project. </a:t>
            </a:r>
            <a:endParaRPr lang="en-IN" sz="2400" dirty="0"/>
          </a:p>
          <a:p>
            <a:r>
              <a:rPr lang="en-US" sz="2400" dirty="0"/>
              <a:t>Go language enhances processing on large datasets. </a:t>
            </a:r>
            <a:endParaRPr lang="en-US" sz="2400" dirty="0" smtClean="0"/>
          </a:p>
          <a:p>
            <a:r>
              <a:rPr lang="en-US" sz="2400" dirty="0" smtClean="0"/>
              <a:t>Quick compilation and language level concurrency. Built-in strings </a:t>
            </a:r>
            <a:r>
              <a:rPr lang="en-US" sz="2400" dirty="0"/>
              <a:t>and </a:t>
            </a:r>
            <a:r>
              <a:rPr lang="en-US" sz="2400" dirty="0" smtClean="0"/>
              <a:t>map.</a:t>
            </a:r>
            <a:endParaRPr lang="en-IN" sz="2400" dirty="0"/>
          </a:p>
          <a:p>
            <a:r>
              <a:rPr lang="en-US" sz="2400" dirty="0"/>
              <a:t>Go can be combined with Hive language called Beeline. HiveServer2 and a JDBC client (such as Beeline) as the primary way to access Hive</a:t>
            </a:r>
            <a:r>
              <a:rPr lang="en-US" sz="2400" dirty="0" smtClean="0"/>
              <a:t>.</a:t>
            </a:r>
          </a:p>
          <a:p>
            <a:r>
              <a:rPr lang="en-US" sz="2400" dirty="0" smtClean="0"/>
              <a:t> </a:t>
            </a:r>
            <a:r>
              <a:rPr lang="en-US" sz="2400" dirty="0"/>
              <a:t>Hive data can also be accessed from other applications, such as Pig. For these use cases, use the Hive CLI and storage-based authorization.</a:t>
            </a:r>
            <a:endParaRPr lang="en-IN" sz="2400" dirty="0"/>
          </a:p>
        </p:txBody>
      </p:sp>
      <p:pic>
        <p:nvPicPr>
          <p:cNvPr id="9" name="Content Placeholder 3"/>
          <p:cNvPicPr>
            <a:picLocks noChangeAspect="1"/>
          </p:cNvPicPr>
          <p:nvPr/>
        </p:nvPicPr>
        <p:blipFill rotWithShape="1">
          <a:blip r:embed="rId4"/>
          <a:srcRect l="10064"/>
          <a:stretch/>
        </p:blipFill>
        <p:spPr>
          <a:xfrm>
            <a:off x="289581" y="1700451"/>
            <a:ext cx="5087192" cy="4262467"/>
          </a:xfrm>
          <a:prstGeom prst="rect">
            <a:avLst/>
          </a:prstGeom>
        </p:spPr>
      </p:pic>
      <p:sp>
        <p:nvSpPr>
          <p:cNvPr id="10" name="Title 9"/>
          <p:cNvSpPr>
            <a:spLocks noGrp="1"/>
          </p:cNvSpPr>
          <p:nvPr>
            <p:ph type="title"/>
          </p:nvPr>
        </p:nvSpPr>
        <p:spPr>
          <a:xfrm>
            <a:off x="838200" y="785587"/>
            <a:ext cx="10515600" cy="905101"/>
          </a:xfrm>
        </p:spPr>
        <p:txBody>
          <a:bodyPr/>
          <a:lstStyle/>
          <a:p>
            <a:pPr algn="ctr"/>
            <a:r>
              <a:rPr lang="en-US" b="1" dirty="0" smtClean="0"/>
              <a:t>Language</a:t>
            </a:r>
            <a:endParaRPr lang="en-US" dirty="0"/>
          </a:p>
        </p:txBody>
      </p:sp>
      <p:sp>
        <p:nvSpPr>
          <p:cNvPr id="11" name="Rectangle 10"/>
          <p:cNvSpPr/>
          <p:nvPr/>
        </p:nvSpPr>
        <p:spPr>
          <a:xfrm>
            <a:off x="289581" y="2875539"/>
            <a:ext cx="4411208" cy="7176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544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5074276" y="1690689"/>
            <a:ext cx="7117724" cy="4980568"/>
          </a:xfrm>
        </p:spPr>
        <p:txBody>
          <a:bodyPr>
            <a:noAutofit/>
          </a:bodyPr>
          <a:lstStyle/>
          <a:p>
            <a:pPr marL="0" indent="0">
              <a:buNone/>
            </a:pPr>
            <a:r>
              <a:rPr lang="en-US" sz="2400" b="1" dirty="0"/>
              <a:t>Apache Hive</a:t>
            </a:r>
            <a:r>
              <a:rPr lang="en-US" sz="2400" dirty="0"/>
              <a:t> </a:t>
            </a:r>
            <a:endParaRPr lang="en-US" sz="2400" dirty="0" smtClean="0"/>
          </a:p>
          <a:p>
            <a:r>
              <a:rPr lang="en-US" sz="2400" dirty="0" smtClean="0"/>
              <a:t>Data </a:t>
            </a:r>
            <a:r>
              <a:rPr lang="en-US" sz="2400" dirty="0"/>
              <a:t>warehouse software project built on top of Apache Hadoop for providing </a:t>
            </a:r>
            <a:r>
              <a:rPr lang="en-US" sz="2400" b="1" dirty="0"/>
              <a:t>data summarization, query, and analysis</a:t>
            </a:r>
            <a:r>
              <a:rPr lang="en-US" sz="2400" dirty="0"/>
              <a:t>. </a:t>
            </a:r>
            <a:endParaRPr lang="en-US" sz="2400" dirty="0" smtClean="0"/>
          </a:p>
          <a:p>
            <a:r>
              <a:rPr lang="en-US" sz="2400" dirty="0" smtClean="0"/>
              <a:t>SQL-like </a:t>
            </a:r>
            <a:r>
              <a:rPr lang="en-US" sz="2400" dirty="0"/>
              <a:t>interface to query data stored in various databases and file systems that integrate with </a:t>
            </a:r>
            <a:r>
              <a:rPr lang="en-US" sz="2400" dirty="0" smtClean="0"/>
              <a:t>Hadoop.</a:t>
            </a:r>
            <a:endParaRPr lang="en-IN" sz="2400" dirty="0"/>
          </a:p>
          <a:p>
            <a:pPr marL="0" indent="0">
              <a:buNone/>
            </a:pPr>
            <a:r>
              <a:rPr lang="en-US" sz="2400" b="1" dirty="0" err="1" smtClean="0"/>
              <a:t>HBase</a:t>
            </a:r>
            <a:r>
              <a:rPr lang="en-US" sz="2400" dirty="0" smtClean="0"/>
              <a:t> </a:t>
            </a:r>
          </a:p>
          <a:p>
            <a:r>
              <a:rPr lang="en-US" sz="2400" dirty="0" smtClean="0"/>
              <a:t>Open </a:t>
            </a:r>
            <a:r>
              <a:rPr lang="en-US" sz="2400" dirty="0"/>
              <a:t>source, non-relational, distributed database modeled after Google's </a:t>
            </a:r>
            <a:r>
              <a:rPr lang="en-US" sz="2400" dirty="0" err="1"/>
              <a:t>Bigtable</a:t>
            </a:r>
            <a:r>
              <a:rPr lang="en-US" sz="2400" dirty="0"/>
              <a:t> and is written in Java. </a:t>
            </a:r>
            <a:endParaRPr lang="en-US" sz="2400" dirty="0" smtClean="0"/>
          </a:p>
          <a:p>
            <a:r>
              <a:rPr lang="en-US" sz="2400" dirty="0" smtClean="0"/>
              <a:t>Runs on </a:t>
            </a:r>
            <a:r>
              <a:rPr lang="en-US" sz="2400" dirty="0"/>
              <a:t>top of HDFS (Hadoop Distributed File System), providing </a:t>
            </a:r>
            <a:r>
              <a:rPr lang="en-US" sz="2400" dirty="0" err="1"/>
              <a:t>Bigtable</a:t>
            </a:r>
            <a:r>
              <a:rPr lang="en-US" sz="2400" dirty="0"/>
              <a:t>-like capabilities for Hadoop.</a:t>
            </a:r>
            <a:endParaRPr lang="en-IN" sz="2400" dirty="0"/>
          </a:p>
        </p:txBody>
      </p:sp>
      <p:pic>
        <p:nvPicPr>
          <p:cNvPr id="9" name="Content Placeholder 3"/>
          <p:cNvPicPr>
            <a:picLocks noChangeAspect="1"/>
          </p:cNvPicPr>
          <p:nvPr/>
        </p:nvPicPr>
        <p:blipFill rotWithShape="1">
          <a:blip r:embed="rId4"/>
          <a:srcRect l="10064"/>
          <a:stretch/>
        </p:blipFill>
        <p:spPr>
          <a:xfrm>
            <a:off x="167244" y="1700451"/>
            <a:ext cx="4907032" cy="4262467"/>
          </a:xfrm>
          <a:prstGeom prst="rect">
            <a:avLst/>
          </a:prstGeom>
        </p:spPr>
      </p:pic>
      <p:sp>
        <p:nvSpPr>
          <p:cNvPr id="10" name="Title 9"/>
          <p:cNvSpPr>
            <a:spLocks noGrp="1"/>
          </p:cNvSpPr>
          <p:nvPr>
            <p:ph type="title"/>
          </p:nvPr>
        </p:nvSpPr>
        <p:spPr>
          <a:xfrm>
            <a:off x="838200" y="785587"/>
            <a:ext cx="10515600" cy="905101"/>
          </a:xfrm>
        </p:spPr>
        <p:txBody>
          <a:bodyPr/>
          <a:lstStyle/>
          <a:p>
            <a:pPr algn="ctr"/>
            <a:r>
              <a:rPr lang="en-US" b="1" dirty="0" smtClean="0"/>
              <a:t>Database</a:t>
            </a:r>
            <a:endParaRPr lang="en-US" dirty="0"/>
          </a:p>
        </p:txBody>
      </p:sp>
      <p:sp>
        <p:nvSpPr>
          <p:cNvPr id="11" name="Rectangle 10"/>
          <p:cNvSpPr/>
          <p:nvPr/>
        </p:nvSpPr>
        <p:spPr>
          <a:xfrm>
            <a:off x="144106" y="3822142"/>
            <a:ext cx="4514842" cy="11619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012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4507606" y="1549021"/>
            <a:ext cx="7684394" cy="4117684"/>
          </a:xfrm>
        </p:spPr>
        <p:txBody>
          <a:bodyPr>
            <a:noAutofit/>
          </a:bodyPr>
          <a:lstStyle/>
          <a:p>
            <a:pPr marL="0" lvl="0" indent="0">
              <a:buNone/>
            </a:pPr>
            <a:r>
              <a:rPr lang="en-US" sz="1700" b="1" dirty="0" smtClean="0"/>
              <a:t>Hadoo</a:t>
            </a:r>
            <a:r>
              <a:rPr lang="en-US" sz="1700" b="1" dirty="0"/>
              <a:t>p</a:t>
            </a:r>
            <a:endParaRPr lang="en-US" sz="1700" b="1" dirty="0" smtClean="0"/>
          </a:p>
          <a:p>
            <a:pPr marL="0" lvl="0" indent="0">
              <a:buNone/>
            </a:pPr>
            <a:r>
              <a:rPr lang="en-US" sz="1700" dirty="0" smtClean="0"/>
              <a:t>Scalable</a:t>
            </a:r>
            <a:endParaRPr lang="en-IN" sz="1700" dirty="0"/>
          </a:p>
          <a:p>
            <a:r>
              <a:rPr lang="en-US" sz="1700" dirty="0" smtClean="0"/>
              <a:t>Store </a:t>
            </a:r>
            <a:r>
              <a:rPr lang="en-US" sz="1700" dirty="0"/>
              <a:t>and distribute very large data sets across hundreds of inexpensive servers that operate in parallel. </a:t>
            </a:r>
            <a:endParaRPr lang="en-US" sz="1700" dirty="0" smtClean="0"/>
          </a:p>
          <a:p>
            <a:pPr marL="0" indent="0">
              <a:buNone/>
            </a:pPr>
            <a:r>
              <a:rPr lang="en-US" sz="1700" dirty="0" smtClean="0"/>
              <a:t>Cost </a:t>
            </a:r>
            <a:r>
              <a:rPr lang="en-US" sz="1700" dirty="0"/>
              <a:t>effective</a:t>
            </a:r>
            <a:endParaRPr lang="en-IN" sz="1700" dirty="0"/>
          </a:p>
          <a:p>
            <a:r>
              <a:rPr lang="en-US" sz="1700" dirty="0" smtClean="0"/>
              <a:t>Scale-out </a:t>
            </a:r>
            <a:r>
              <a:rPr lang="en-US" sz="1700" dirty="0"/>
              <a:t>architecture that can affordably store all of a company's data for later use</a:t>
            </a:r>
            <a:r>
              <a:rPr lang="en-US" sz="1700" dirty="0" smtClean="0"/>
              <a:t>.</a:t>
            </a:r>
            <a:r>
              <a:rPr lang="en-US" sz="1700" dirty="0"/>
              <a:t> </a:t>
            </a:r>
            <a:endParaRPr lang="en-IN" sz="1700" dirty="0"/>
          </a:p>
          <a:p>
            <a:pPr marL="0" indent="0">
              <a:buNone/>
            </a:pPr>
            <a:r>
              <a:rPr lang="en-US" sz="1700" dirty="0" smtClean="0"/>
              <a:t>Flexible</a:t>
            </a:r>
            <a:endParaRPr lang="en-IN" sz="1700" dirty="0"/>
          </a:p>
          <a:p>
            <a:r>
              <a:rPr lang="en-US" sz="1700" dirty="0" smtClean="0"/>
              <a:t>Access </a:t>
            </a:r>
            <a:r>
              <a:rPr lang="en-US" sz="1700" dirty="0"/>
              <a:t>new data sources and tap into different types of data (both structured and unstructured) to generate value from that data. </a:t>
            </a:r>
            <a:r>
              <a:rPr lang="en-US" sz="1700" dirty="0" smtClean="0"/>
              <a:t>social </a:t>
            </a:r>
            <a:r>
              <a:rPr lang="en-US" sz="1700" dirty="0"/>
              <a:t>media, email conversations or clickstream data. </a:t>
            </a:r>
            <a:endParaRPr lang="en-IN" sz="1700" dirty="0"/>
          </a:p>
          <a:p>
            <a:pPr marL="0" indent="0">
              <a:buNone/>
            </a:pPr>
            <a:r>
              <a:rPr lang="en-US" sz="1700" dirty="0" smtClean="0"/>
              <a:t>Fast</a:t>
            </a:r>
            <a:endParaRPr lang="en-IN" sz="1700" dirty="0"/>
          </a:p>
          <a:p>
            <a:r>
              <a:rPr lang="en-US" sz="1700" dirty="0" smtClean="0"/>
              <a:t>Storage </a:t>
            </a:r>
            <a:r>
              <a:rPr lang="en-US" sz="1700" dirty="0"/>
              <a:t>method is based on a distributed file system that basically 'maps' data wherever it is located on a </a:t>
            </a:r>
            <a:r>
              <a:rPr lang="en-US" sz="1700" dirty="0" smtClean="0"/>
              <a:t>cluster.</a:t>
            </a:r>
          </a:p>
        </p:txBody>
      </p:sp>
      <p:pic>
        <p:nvPicPr>
          <p:cNvPr id="9" name="Content Placeholder 3"/>
          <p:cNvPicPr>
            <a:picLocks noChangeAspect="1"/>
          </p:cNvPicPr>
          <p:nvPr/>
        </p:nvPicPr>
        <p:blipFill rotWithShape="1">
          <a:blip r:embed="rId4"/>
          <a:srcRect l="10064"/>
          <a:stretch/>
        </p:blipFill>
        <p:spPr>
          <a:xfrm>
            <a:off x="167244" y="1549021"/>
            <a:ext cx="4340362" cy="3770232"/>
          </a:xfrm>
          <a:prstGeom prst="rect">
            <a:avLst/>
          </a:prstGeom>
        </p:spPr>
      </p:pic>
      <p:sp>
        <p:nvSpPr>
          <p:cNvPr id="10" name="Title 9"/>
          <p:cNvSpPr>
            <a:spLocks noGrp="1"/>
          </p:cNvSpPr>
          <p:nvPr>
            <p:ph type="title"/>
          </p:nvPr>
        </p:nvSpPr>
        <p:spPr>
          <a:xfrm>
            <a:off x="838200" y="785587"/>
            <a:ext cx="10515600" cy="905101"/>
          </a:xfrm>
        </p:spPr>
        <p:txBody>
          <a:bodyPr/>
          <a:lstStyle/>
          <a:p>
            <a:pPr algn="ctr"/>
            <a:r>
              <a:rPr lang="en-US" b="1" dirty="0" smtClean="0"/>
              <a:t>Framework</a:t>
            </a:r>
            <a:endParaRPr lang="en-US" dirty="0"/>
          </a:p>
        </p:txBody>
      </p:sp>
      <p:sp>
        <p:nvSpPr>
          <p:cNvPr id="11" name="Rectangle 10"/>
          <p:cNvSpPr/>
          <p:nvPr/>
        </p:nvSpPr>
        <p:spPr>
          <a:xfrm>
            <a:off x="167244" y="4478964"/>
            <a:ext cx="3910317" cy="9402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7"/>
          <p:cNvSpPr txBox="1">
            <a:spLocks/>
          </p:cNvSpPr>
          <p:nvPr/>
        </p:nvSpPr>
        <p:spPr>
          <a:xfrm>
            <a:off x="360608" y="5834130"/>
            <a:ext cx="11706896" cy="8371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smtClean="0"/>
              <a:t>Resilient to failure</a:t>
            </a:r>
            <a:endParaRPr lang="en-IN" sz="1700" dirty="0" smtClean="0"/>
          </a:p>
          <a:p>
            <a:r>
              <a:rPr lang="en-US" sz="1700" dirty="0" smtClean="0"/>
              <a:t>Fault tolerance - Data is sent to an individual node, that data is also replicated to other nodes in the cluster, which means that in the event of failure, there is another copy available for use.</a:t>
            </a:r>
            <a:endParaRPr lang="en-IN" sz="1700" dirty="0" smtClean="0"/>
          </a:p>
        </p:txBody>
      </p:sp>
    </p:spTree>
    <p:extLst>
      <p:ext uri="{BB962C8B-B14F-4D97-AF65-F5344CB8AC3E}">
        <p14:creationId xmlns:p14="http://schemas.microsoft.com/office/powerpoint/2010/main" val="3228116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5074276" y="1690688"/>
            <a:ext cx="7117724" cy="5167311"/>
          </a:xfrm>
        </p:spPr>
        <p:txBody>
          <a:bodyPr>
            <a:noAutofit/>
          </a:bodyPr>
          <a:lstStyle/>
          <a:p>
            <a:r>
              <a:rPr lang="en-US" sz="2400" b="1" dirty="0" smtClean="0"/>
              <a:t>Identify </a:t>
            </a:r>
            <a:r>
              <a:rPr lang="en-US" sz="2400" b="1" dirty="0"/>
              <a:t>and Protect Sensitive </a:t>
            </a:r>
            <a:r>
              <a:rPr lang="en-US" sz="2400" b="1" dirty="0" smtClean="0"/>
              <a:t>Data</a:t>
            </a:r>
          </a:p>
          <a:p>
            <a:r>
              <a:rPr lang="en-US" sz="2400" b="1" dirty="0" smtClean="0"/>
              <a:t>Know </a:t>
            </a:r>
            <a:r>
              <a:rPr lang="en-US" sz="2400" b="1" dirty="0"/>
              <a:t>Who’s Accessing It, And How</a:t>
            </a:r>
            <a:endParaRPr lang="en-IN" sz="2400" dirty="0"/>
          </a:p>
          <a:p>
            <a:r>
              <a:rPr lang="en-US" sz="2400" b="1" dirty="0" smtClean="0"/>
              <a:t>Log </a:t>
            </a:r>
            <a:r>
              <a:rPr lang="en-US" sz="2400" b="1" dirty="0"/>
              <a:t>Everything</a:t>
            </a:r>
            <a:endParaRPr lang="en-IN" sz="2400" dirty="0"/>
          </a:p>
          <a:p>
            <a:r>
              <a:rPr lang="en-US" sz="2400" b="1" dirty="0" smtClean="0"/>
              <a:t>Shutdown </a:t>
            </a:r>
            <a:r>
              <a:rPr lang="en-US" sz="2400" b="1" dirty="0"/>
              <a:t>Threats </a:t>
            </a:r>
            <a:r>
              <a:rPr lang="en-US" sz="2400" b="1" dirty="0" smtClean="0"/>
              <a:t>Quickly</a:t>
            </a:r>
          </a:p>
          <a:p>
            <a:r>
              <a:rPr lang="en-US" sz="2400" b="1" dirty="0"/>
              <a:t>Don’t Underestimate the Cultural </a:t>
            </a:r>
            <a:r>
              <a:rPr lang="en-US" sz="2400" b="1" dirty="0" smtClean="0"/>
              <a:t>Hurdles</a:t>
            </a:r>
          </a:p>
          <a:p>
            <a:r>
              <a:rPr lang="en-US" sz="2400" b="1" dirty="0"/>
              <a:t>Authentication and Authorization</a:t>
            </a:r>
            <a:endParaRPr lang="en-IN" sz="2400" dirty="0"/>
          </a:p>
          <a:p>
            <a:pPr marL="457200" lvl="1" indent="0">
              <a:buNone/>
            </a:pPr>
            <a:r>
              <a:rPr lang="en-US" sz="1700" dirty="0"/>
              <a:t>Each </a:t>
            </a:r>
            <a:r>
              <a:rPr lang="en-US" sz="1700" dirty="0" smtClean="0"/>
              <a:t>stage provides </a:t>
            </a:r>
            <a:r>
              <a:rPr lang="en-US" sz="1700" dirty="0"/>
              <a:t>their own form of security like, </a:t>
            </a:r>
            <a:endParaRPr lang="en-IN" sz="1700" dirty="0"/>
          </a:p>
          <a:p>
            <a:pPr marL="800100" lvl="1" indent="-342900">
              <a:buFont typeface="+mj-lt"/>
              <a:buAutoNum type="arabicPeriod"/>
            </a:pPr>
            <a:r>
              <a:rPr lang="en-US" sz="1700" dirty="0" err="1"/>
              <a:t>Talend</a:t>
            </a:r>
            <a:r>
              <a:rPr lang="en-US" sz="1700" dirty="0"/>
              <a:t>: LDAP Authentication </a:t>
            </a:r>
            <a:endParaRPr lang="en-IN" sz="1700" dirty="0"/>
          </a:p>
          <a:p>
            <a:pPr marL="800100" lvl="1" indent="-342900">
              <a:buFont typeface="+mj-lt"/>
              <a:buAutoNum type="arabicPeriod"/>
            </a:pPr>
            <a:r>
              <a:rPr lang="en-US" sz="1700" dirty="0"/>
              <a:t>Tableau: SAML and OAuth Authentication, Roles and permissions, Data and Network Security</a:t>
            </a:r>
            <a:endParaRPr lang="en-IN" sz="1700" dirty="0"/>
          </a:p>
          <a:p>
            <a:pPr marL="800100" lvl="1" indent="-342900">
              <a:buFont typeface="+mj-lt"/>
              <a:buAutoNum type="arabicPeriod"/>
            </a:pPr>
            <a:r>
              <a:rPr lang="en-US" sz="1700" dirty="0"/>
              <a:t>Hive: Kerberos authorization support, SASL Integration</a:t>
            </a:r>
            <a:endParaRPr lang="en-IN" sz="1700" dirty="0"/>
          </a:p>
          <a:p>
            <a:pPr marL="800100" lvl="1" indent="-342900">
              <a:buFont typeface="+mj-lt"/>
              <a:buAutoNum type="arabicPeriod"/>
            </a:pPr>
            <a:r>
              <a:rPr lang="en-US" sz="1700" dirty="0" err="1"/>
              <a:t>HBase</a:t>
            </a:r>
            <a:r>
              <a:rPr lang="en-US" sz="1700" dirty="0"/>
              <a:t>: Kerberos authorization support, Server-side/Client-side Configuration for Secure Operation with Thrift and REST gateway</a:t>
            </a:r>
            <a:endParaRPr lang="en-IN" sz="1700" dirty="0"/>
          </a:p>
          <a:p>
            <a:pPr marL="800100" lvl="1" indent="-342900">
              <a:buFont typeface="+mj-lt"/>
              <a:buAutoNum type="arabicPeriod"/>
            </a:pPr>
            <a:r>
              <a:rPr lang="en-US" sz="1700" dirty="0"/>
              <a:t>Apache Flume: Kerberos </a:t>
            </a:r>
            <a:r>
              <a:rPr lang="en-US" sz="1700" dirty="0" smtClean="0"/>
              <a:t>Security</a:t>
            </a:r>
            <a:endParaRPr lang="en-IN" sz="1700" dirty="0"/>
          </a:p>
        </p:txBody>
      </p:sp>
      <p:pic>
        <p:nvPicPr>
          <p:cNvPr id="9" name="Content Placeholder 3"/>
          <p:cNvPicPr>
            <a:picLocks noChangeAspect="1"/>
          </p:cNvPicPr>
          <p:nvPr/>
        </p:nvPicPr>
        <p:blipFill rotWithShape="1">
          <a:blip r:embed="rId4"/>
          <a:srcRect l="10064"/>
          <a:stretch/>
        </p:blipFill>
        <p:spPr>
          <a:xfrm>
            <a:off x="167244" y="1700451"/>
            <a:ext cx="4907032" cy="4262467"/>
          </a:xfrm>
          <a:prstGeom prst="rect">
            <a:avLst/>
          </a:prstGeom>
        </p:spPr>
      </p:pic>
      <p:sp>
        <p:nvSpPr>
          <p:cNvPr id="10" name="Title 9"/>
          <p:cNvSpPr>
            <a:spLocks noGrp="1"/>
          </p:cNvSpPr>
          <p:nvPr>
            <p:ph type="title"/>
          </p:nvPr>
        </p:nvSpPr>
        <p:spPr>
          <a:xfrm>
            <a:off x="838200" y="785587"/>
            <a:ext cx="10515600" cy="905101"/>
          </a:xfrm>
        </p:spPr>
        <p:txBody>
          <a:bodyPr/>
          <a:lstStyle/>
          <a:p>
            <a:pPr algn="ctr"/>
            <a:r>
              <a:rPr lang="en-US" b="1" dirty="0" smtClean="0"/>
              <a:t>Security</a:t>
            </a:r>
            <a:endParaRPr lang="en-US" dirty="0"/>
          </a:p>
        </p:txBody>
      </p:sp>
      <p:sp>
        <p:nvSpPr>
          <p:cNvPr id="11" name="Rectangle 10"/>
          <p:cNvSpPr/>
          <p:nvPr/>
        </p:nvSpPr>
        <p:spPr>
          <a:xfrm>
            <a:off x="4340180" y="1828800"/>
            <a:ext cx="464242" cy="4143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8867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5074276" y="1690689"/>
            <a:ext cx="7117724" cy="4980568"/>
          </a:xfrm>
        </p:spPr>
        <p:txBody>
          <a:bodyPr>
            <a:noAutofit/>
          </a:bodyPr>
          <a:lstStyle/>
          <a:p>
            <a:pPr marL="0" indent="0">
              <a:buNone/>
            </a:pPr>
            <a:r>
              <a:rPr lang="en-US" sz="2400" b="1" dirty="0"/>
              <a:t>Flume </a:t>
            </a:r>
            <a:endParaRPr lang="en-US" sz="2400" b="1" dirty="0" smtClean="0"/>
          </a:p>
          <a:p>
            <a:pPr marL="0" indent="0">
              <a:buNone/>
            </a:pPr>
            <a:r>
              <a:rPr lang="en-US" sz="2400" dirty="0" smtClean="0"/>
              <a:t>Ability </a:t>
            </a:r>
            <a:r>
              <a:rPr lang="en-US" sz="2400" dirty="0"/>
              <a:t>to control data flows, monitor nodes, modify settings, </a:t>
            </a:r>
            <a:r>
              <a:rPr lang="en-US" sz="2400" dirty="0" smtClean="0"/>
              <a:t>and </a:t>
            </a:r>
            <a:r>
              <a:rPr lang="en-US" sz="2400" dirty="0"/>
              <a:t>control outputs of a large system. </a:t>
            </a:r>
            <a:endParaRPr lang="en-US" sz="2400" dirty="0" smtClean="0"/>
          </a:p>
          <a:p>
            <a:pPr marL="0" indent="0">
              <a:buNone/>
            </a:pPr>
            <a:r>
              <a:rPr lang="en-US" sz="2400" b="1" dirty="0" err="1"/>
              <a:t>HBase</a:t>
            </a:r>
            <a:r>
              <a:rPr lang="en-US" sz="2400" b="1" dirty="0"/>
              <a:t> and Hive</a:t>
            </a:r>
            <a:endParaRPr lang="en-IN" sz="2400" dirty="0"/>
          </a:p>
          <a:p>
            <a:pPr lvl="1"/>
            <a:r>
              <a:rPr lang="en-US" sz="2000" dirty="0"/>
              <a:t>Data backup and Recovery</a:t>
            </a:r>
            <a:endParaRPr lang="en-IN" sz="2000" dirty="0"/>
          </a:p>
          <a:p>
            <a:pPr lvl="1"/>
            <a:r>
              <a:rPr lang="en-US" sz="2000" dirty="0"/>
              <a:t>Performance Tuning</a:t>
            </a:r>
            <a:endParaRPr lang="en-IN" sz="2000" dirty="0"/>
          </a:p>
          <a:p>
            <a:pPr lvl="1"/>
            <a:r>
              <a:rPr lang="en-US" sz="2000" dirty="0"/>
              <a:t>Data Modeling and Schema Evolution</a:t>
            </a:r>
            <a:endParaRPr lang="en-IN" sz="2000" dirty="0"/>
          </a:p>
          <a:p>
            <a:pPr lvl="1"/>
            <a:r>
              <a:rPr lang="en-US" sz="2000" dirty="0"/>
              <a:t>Data Pruning</a:t>
            </a:r>
            <a:endParaRPr lang="en-IN" sz="2000" dirty="0"/>
          </a:p>
          <a:p>
            <a:pPr lvl="1"/>
            <a:r>
              <a:rPr lang="en-US" sz="2000" dirty="0"/>
              <a:t>Online Expansion and Upgrade</a:t>
            </a:r>
            <a:endParaRPr lang="en-IN" sz="2000" dirty="0"/>
          </a:p>
          <a:p>
            <a:pPr lvl="1"/>
            <a:r>
              <a:rPr lang="en-US" sz="2000" dirty="0" err="1"/>
              <a:t>HBase</a:t>
            </a:r>
            <a:r>
              <a:rPr lang="en-US" sz="2000" dirty="0"/>
              <a:t> proves to fit really well in the Hadoop environment. It increases efficiency of hard disk access, lowers latency and high throughput by enabling fast, random reads and writes to data</a:t>
            </a:r>
            <a:r>
              <a:rPr lang="en-US" sz="2000" dirty="0" smtClean="0"/>
              <a:t>.</a:t>
            </a:r>
            <a:endParaRPr lang="en-IN" sz="2000" dirty="0"/>
          </a:p>
        </p:txBody>
      </p:sp>
      <p:pic>
        <p:nvPicPr>
          <p:cNvPr id="9" name="Content Placeholder 3"/>
          <p:cNvPicPr>
            <a:picLocks noChangeAspect="1"/>
          </p:cNvPicPr>
          <p:nvPr/>
        </p:nvPicPr>
        <p:blipFill rotWithShape="1">
          <a:blip r:embed="rId4"/>
          <a:srcRect l="10064"/>
          <a:stretch/>
        </p:blipFill>
        <p:spPr>
          <a:xfrm>
            <a:off x="167244" y="1700451"/>
            <a:ext cx="4907032" cy="4262467"/>
          </a:xfrm>
          <a:prstGeom prst="rect">
            <a:avLst/>
          </a:prstGeom>
        </p:spPr>
      </p:pic>
      <p:sp>
        <p:nvSpPr>
          <p:cNvPr id="10" name="Title 9"/>
          <p:cNvSpPr>
            <a:spLocks noGrp="1"/>
          </p:cNvSpPr>
          <p:nvPr>
            <p:ph type="title"/>
          </p:nvPr>
        </p:nvSpPr>
        <p:spPr>
          <a:xfrm>
            <a:off x="838200" y="785587"/>
            <a:ext cx="10515600" cy="905101"/>
          </a:xfrm>
        </p:spPr>
        <p:txBody>
          <a:bodyPr/>
          <a:lstStyle/>
          <a:p>
            <a:pPr algn="ctr"/>
            <a:r>
              <a:rPr lang="en-US" b="1" dirty="0"/>
              <a:t>Manageability</a:t>
            </a:r>
            <a:endParaRPr lang="en-IN" dirty="0"/>
          </a:p>
        </p:txBody>
      </p:sp>
      <p:sp>
        <p:nvSpPr>
          <p:cNvPr id="11" name="Rectangle 10"/>
          <p:cNvSpPr/>
          <p:nvPr/>
        </p:nvSpPr>
        <p:spPr>
          <a:xfrm>
            <a:off x="4610034" y="1819038"/>
            <a:ext cx="464242" cy="4143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938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4218"/>
            <a:ext cx="10515600" cy="880699"/>
          </a:xfrm>
        </p:spPr>
        <p:txBody>
          <a:bodyPr>
            <a:normAutofit/>
          </a:bodyPr>
          <a:lstStyle/>
          <a:p>
            <a:pPr algn="ctr"/>
            <a:r>
              <a:rPr lang="en-US" b="1" dirty="0"/>
              <a:t>Big data </a:t>
            </a:r>
            <a:r>
              <a:rPr lang="en-US" b="1" dirty="0" smtClean="0"/>
              <a:t>governance</a:t>
            </a:r>
            <a:endParaRPr lang="en-US" b="1" dirty="0"/>
          </a:p>
        </p:txBody>
      </p:sp>
      <p:sp>
        <p:nvSpPr>
          <p:cNvPr id="5" name="Rectangle 4"/>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6" name="TextBox 5"/>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8"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descr="Image result for big data governance"/>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7247" y="1450041"/>
            <a:ext cx="6127795" cy="5040911"/>
          </a:xfrm>
          <a:prstGeom prst="rect">
            <a:avLst/>
          </a:prstGeom>
          <a:noFill/>
          <a:ln>
            <a:noFill/>
          </a:ln>
        </p:spPr>
      </p:pic>
      <p:sp>
        <p:nvSpPr>
          <p:cNvPr id="10" name="Content Placeholder 7"/>
          <p:cNvSpPr txBox="1">
            <a:spLocks/>
          </p:cNvSpPr>
          <p:nvPr/>
        </p:nvSpPr>
        <p:spPr>
          <a:xfrm>
            <a:off x="6130344" y="1554917"/>
            <a:ext cx="6061656" cy="5116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People</a:t>
            </a:r>
            <a:endParaRPr lang="en-US" sz="2400" dirty="0" smtClean="0"/>
          </a:p>
          <a:p>
            <a:pPr lvl="1"/>
            <a:r>
              <a:rPr lang="en-US" sz="2000" dirty="0" smtClean="0"/>
              <a:t>Organized </a:t>
            </a:r>
            <a:r>
              <a:rPr lang="en-US" sz="2000" dirty="0"/>
              <a:t>structure of highly skilled </a:t>
            </a:r>
            <a:r>
              <a:rPr lang="en-US" sz="2000" dirty="0" smtClean="0"/>
              <a:t>people</a:t>
            </a:r>
          </a:p>
          <a:p>
            <a:pPr lvl="1"/>
            <a:r>
              <a:rPr lang="en-US" sz="2000" dirty="0" smtClean="0"/>
              <a:t>Stakeholders</a:t>
            </a:r>
            <a:endParaRPr lang="en-IN" sz="2000" dirty="0"/>
          </a:p>
          <a:p>
            <a:pPr marL="0" indent="0">
              <a:buNone/>
            </a:pPr>
            <a:r>
              <a:rPr lang="en-US" sz="2400" b="1" dirty="0" smtClean="0"/>
              <a:t>Process</a:t>
            </a:r>
            <a:r>
              <a:rPr lang="en-US" sz="2400" dirty="0" smtClean="0"/>
              <a:t>:</a:t>
            </a:r>
          </a:p>
          <a:p>
            <a:pPr lvl="1"/>
            <a:r>
              <a:rPr lang="en-US" sz="2000" dirty="0" smtClean="0"/>
              <a:t>Effective </a:t>
            </a:r>
            <a:r>
              <a:rPr lang="en-US" sz="2000" dirty="0"/>
              <a:t>measurement of data governance program </a:t>
            </a:r>
            <a:endParaRPr lang="en-US" sz="2000" dirty="0" smtClean="0"/>
          </a:p>
          <a:p>
            <a:pPr lvl="1"/>
            <a:r>
              <a:rPr lang="en-US" sz="2000" dirty="0" smtClean="0"/>
              <a:t>Strict </a:t>
            </a:r>
            <a:r>
              <a:rPr lang="en-US" sz="2000" dirty="0"/>
              <a:t>policies for the </a:t>
            </a:r>
            <a:r>
              <a:rPr lang="en-US" sz="2000" dirty="0" smtClean="0"/>
              <a:t>data access </a:t>
            </a:r>
            <a:r>
              <a:rPr lang="en-US" sz="2000" dirty="0"/>
              <a:t>of </a:t>
            </a:r>
            <a:endParaRPr lang="en-US" sz="2000" dirty="0" smtClean="0"/>
          </a:p>
          <a:p>
            <a:pPr lvl="1"/>
            <a:r>
              <a:rPr lang="en-US" sz="2000" dirty="0" smtClean="0"/>
              <a:t>Regular </a:t>
            </a:r>
            <a:r>
              <a:rPr lang="en-US" sz="2000" dirty="0"/>
              <a:t>backups, in case of data </a:t>
            </a:r>
            <a:r>
              <a:rPr lang="en-US" sz="2000" dirty="0" smtClean="0"/>
              <a:t>disaster</a:t>
            </a:r>
          </a:p>
          <a:p>
            <a:pPr marL="0" indent="0">
              <a:buNone/>
            </a:pPr>
            <a:r>
              <a:rPr lang="en-US" sz="2400" b="1" dirty="0" smtClean="0"/>
              <a:t>Framework </a:t>
            </a:r>
            <a:r>
              <a:rPr lang="en-US" sz="2400" b="1" dirty="0"/>
              <a:t>and </a:t>
            </a:r>
            <a:r>
              <a:rPr lang="en-US" sz="2400" b="1" dirty="0" smtClean="0"/>
              <a:t>Practice</a:t>
            </a:r>
            <a:endParaRPr lang="en-IN" sz="2400" dirty="0"/>
          </a:p>
          <a:p>
            <a:pPr lvl="1" fontAlgn="base"/>
            <a:r>
              <a:rPr lang="en-US" sz="2000" dirty="0" smtClean="0"/>
              <a:t>Data </a:t>
            </a:r>
            <a:r>
              <a:rPr lang="en-US" sz="2000" dirty="0"/>
              <a:t>will be combined from multiple data.</a:t>
            </a:r>
            <a:endParaRPr lang="en-IN" sz="2000" dirty="0"/>
          </a:p>
          <a:p>
            <a:pPr lvl="1" fontAlgn="base"/>
            <a:r>
              <a:rPr lang="en-US" sz="2000" dirty="0"/>
              <a:t>Balanced, Lean </a:t>
            </a:r>
            <a:r>
              <a:rPr lang="en-US" sz="2000" dirty="0" smtClean="0"/>
              <a:t>Governance</a:t>
            </a:r>
            <a:endParaRPr lang="en-IN" sz="2000" dirty="0"/>
          </a:p>
          <a:p>
            <a:pPr lvl="1" fontAlgn="base"/>
            <a:r>
              <a:rPr lang="en-US" sz="2000" dirty="0"/>
              <a:t>Data </a:t>
            </a:r>
            <a:r>
              <a:rPr lang="en-US" sz="2000" dirty="0" smtClean="0"/>
              <a:t>Access</a:t>
            </a:r>
          </a:p>
          <a:p>
            <a:pPr lvl="1" fontAlgn="base"/>
            <a:r>
              <a:rPr lang="en-US" sz="2000" dirty="0" smtClean="0"/>
              <a:t>Data </a:t>
            </a:r>
            <a:r>
              <a:rPr lang="en-US" sz="2000" dirty="0"/>
              <a:t>Literacy.</a:t>
            </a:r>
            <a:endParaRPr lang="en-IN" sz="2000" dirty="0"/>
          </a:p>
          <a:p>
            <a:pPr lvl="1" fontAlgn="base"/>
            <a:r>
              <a:rPr lang="en-US" sz="2000" dirty="0"/>
              <a:t>Analytic </a:t>
            </a:r>
            <a:r>
              <a:rPr lang="en-US" sz="2000" dirty="0" smtClean="0"/>
              <a:t>Prioritization</a:t>
            </a:r>
            <a:r>
              <a:rPr lang="en-US" sz="2000" dirty="0"/>
              <a:t>.</a:t>
            </a:r>
            <a:endParaRPr lang="en-IN" sz="1600" dirty="0"/>
          </a:p>
        </p:txBody>
      </p:sp>
    </p:spTree>
    <p:extLst>
      <p:ext uri="{BB962C8B-B14F-4D97-AF65-F5344CB8AC3E}">
        <p14:creationId xmlns:p14="http://schemas.microsoft.com/office/powerpoint/2010/main" val="2839941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7127"/>
            <a:ext cx="10515600" cy="853561"/>
          </a:xfrm>
        </p:spPr>
        <p:txBody>
          <a:bodyPr>
            <a:normAutofit/>
          </a:bodyPr>
          <a:lstStyle/>
          <a:p>
            <a:pPr algn="ctr"/>
            <a:r>
              <a:rPr lang="en-US" b="1" dirty="0" smtClean="0"/>
              <a:t>Governance Structure</a:t>
            </a:r>
            <a:endParaRPr lang="en-US" b="1" dirty="0"/>
          </a:p>
        </p:txBody>
      </p:sp>
      <p:sp>
        <p:nvSpPr>
          <p:cNvPr id="5" name="Rectangle 4"/>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6" name="TextBox 5"/>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8"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descr="Image result for data governance council"/>
          <p:cNvPicPr>
            <a:picLocks noGrp="1"/>
          </p:cNvPicPr>
          <p:nvPr>
            <p:ph idx="1"/>
          </p:nvPr>
        </p:nvPicPr>
        <p:blipFill rotWithShape="1">
          <a:blip r:embed="rId4">
            <a:extLst>
              <a:ext uri="{28A0092B-C50C-407E-A947-70E740481C1C}">
                <a14:useLocalDpi xmlns:a14="http://schemas.microsoft.com/office/drawing/2010/main" val="0"/>
              </a:ext>
            </a:extLst>
          </a:blip>
          <a:srcRect b="3926"/>
          <a:stretch/>
        </p:blipFill>
        <p:spPr bwMode="auto">
          <a:xfrm>
            <a:off x="5925948" y="1954414"/>
            <a:ext cx="6032566" cy="4351338"/>
          </a:xfrm>
          <a:prstGeom prst="rect">
            <a:avLst/>
          </a:prstGeom>
          <a:noFill/>
          <a:ln>
            <a:noFill/>
          </a:ln>
          <a:extLst>
            <a:ext uri="{53640926-AAD7-44D8-BBD7-CCE9431645EC}">
              <a14:shadowObscured xmlns:a14="http://schemas.microsoft.com/office/drawing/2010/main"/>
            </a:ext>
          </a:extLst>
        </p:spPr>
      </p:pic>
      <p:pic>
        <p:nvPicPr>
          <p:cNvPr id="10" name="Picture 9" descr="Image result for data governance council"/>
          <p:cNvPicPr/>
          <p:nvPr/>
        </p:nvPicPr>
        <p:blipFill rotWithShape="1">
          <a:blip r:embed="rId5">
            <a:extLst>
              <a:ext uri="{28A0092B-C50C-407E-A947-70E740481C1C}">
                <a14:useLocalDpi xmlns:a14="http://schemas.microsoft.com/office/drawing/2010/main" val="0"/>
              </a:ext>
            </a:extLst>
          </a:blip>
          <a:srcRect b="7467"/>
          <a:stretch/>
        </p:blipFill>
        <p:spPr bwMode="auto">
          <a:xfrm>
            <a:off x="838200" y="2137379"/>
            <a:ext cx="5087748" cy="416837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5842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587"/>
            <a:ext cx="10515600" cy="905101"/>
          </a:xfrm>
        </p:spPr>
        <p:txBody>
          <a:bodyPr/>
          <a:lstStyle/>
          <a:p>
            <a:pPr algn="ctr"/>
            <a:r>
              <a:rPr lang="en-US" b="1" dirty="0" smtClean="0"/>
              <a:t>Organization Structure</a:t>
            </a:r>
            <a:endParaRPr lang="en-US" b="1" dirty="0"/>
          </a:p>
        </p:txBody>
      </p:sp>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big data initiation planning execution monitoring closure"/>
          <p:cNvPicPr/>
          <p:nvPr/>
        </p:nvPicPr>
        <p:blipFill rotWithShape="1">
          <a:blip r:embed="rId4">
            <a:extLst>
              <a:ext uri="{28A0092B-C50C-407E-A947-70E740481C1C}">
                <a14:useLocalDpi xmlns:a14="http://schemas.microsoft.com/office/drawing/2010/main" val="0"/>
              </a:ext>
            </a:extLst>
          </a:blip>
          <a:srcRect t="23909" b="9681"/>
          <a:stretch/>
        </p:blipFill>
        <p:spPr bwMode="auto">
          <a:xfrm>
            <a:off x="167244" y="1807384"/>
            <a:ext cx="7102893" cy="4696447"/>
          </a:xfrm>
          <a:prstGeom prst="rect">
            <a:avLst/>
          </a:prstGeom>
          <a:noFill/>
          <a:ln>
            <a:noFill/>
          </a:ln>
          <a:extLst>
            <a:ext uri="{53640926-AAD7-44D8-BBD7-CCE9431645EC}">
              <a14:shadowObscured xmlns:a14="http://schemas.microsoft.com/office/drawing/2010/main"/>
            </a:ext>
          </a:extLst>
        </p:spPr>
      </p:pic>
      <p:graphicFrame>
        <p:nvGraphicFramePr>
          <p:cNvPr id="11" name="Table 10"/>
          <p:cNvGraphicFramePr>
            <a:graphicFrameLocks noGrp="1"/>
          </p:cNvGraphicFramePr>
          <p:nvPr>
            <p:extLst>
              <p:ext uri="{D42A27DB-BD31-4B8C-83A1-F6EECF244321}">
                <p14:modId xmlns:p14="http://schemas.microsoft.com/office/powerpoint/2010/main" val="1281941366"/>
              </p:ext>
            </p:extLst>
          </p:nvPr>
        </p:nvGraphicFramePr>
        <p:xfrm>
          <a:off x="7277386" y="1807382"/>
          <a:ext cx="4712845" cy="4726376"/>
        </p:xfrm>
        <a:graphic>
          <a:graphicData uri="http://schemas.openxmlformats.org/drawingml/2006/table">
            <a:tbl>
              <a:tblPr firstRow="1" firstCol="1" bandRow="1">
                <a:tableStyleId>{5C22544A-7EE6-4342-B048-85BDC9FD1C3A}</a:tableStyleId>
              </a:tblPr>
              <a:tblGrid>
                <a:gridCol w="1222663"/>
                <a:gridCol w="3490182"/>
              </a:tblGrid>
              <a:tr h="491918">
                <a:tc>
                  <a:txBody>
                    <a:bodyPr/>
                    <a:lstStyle/>
                    <a:p>
                      <a:pPr marL="0" marR="0">
                        <a:lnSpc>
                          <a:spcPct val="107000"/>
                        </a:lnSpc>
                        <a:spcBef>
                          <a:spcPts val="0"/>
                        </a:spcBef>
                        <a:spcAft>
                          <a:spcPts val="0"/>
                        </a:spcAft>
                      </a:pPr>
                      <a:r>
                        <a:rPr lang="en-US" sz="1600" dirty="0">
                          <a:effectLst/>
                        </a:rPr>
                        <a:t>Process Groups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Resources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70277">
                <a:tc>
                  <a:txBody>
                    <a:bodyPr/>
                    <a:lstStyle/>
                    <a:p>
                      <a:pPr marL="0" marR="0">
                        <a:lnSpc>
                          <a:spcPct val="107000"/>
                        </a:lnSpc>
                        <a:spcBef>
                          <a:spcPts val="0"/>
                        </a:spcBef>
                        <a:spcAft>
                          <a:spcPts val="0"/>
                        </a:spcAft>
                      </a:pPr>
                      <a:r>
                        <a:rPr lang="en-US" sz="1600">
                          <a:effectLst/>
                        </a:rPr>
                        <a:t>Initiation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Business Analyst, Data Architect, Senior Developers, Project Managers, Project Engagement Team, Sponsors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70277">
                <a:tc>
                  <a:txBody>
                    <a:bodyPr/>
                    <a:lstStyle/>
                    <a:p>
                      <a:pPr marL="0" marR="0">
                        <a:lnSpc>
                          <a:spcPct val="107000"/>
                        </a:lnSpc>
                        <a:spcBef>
                          <a:spcPts val="0"/>
                        </a:spcBef>
                        <a:spcAft>
                          <a:spcPts val="0"/>
                        </a:spcAft>
                      </a:pPr>
                      <a:r>
                        <a:rPr lang="en-US" sz="1600">
                          <a:effectLst/>
                        </a:rPr>
                        <a:t>Planning</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Data Architects, Database Developers, Project Managers, Senior Developer, Business Analyst, Project Manager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6851">
                <a:tc>
                  <a:txBody>
                    <a:bodyPr/>
                    <a:lstStyle/>
                    <a:p>
                      <a:pPr marL="0" marR="0">
                        <a:lnSpc>
                          <a:spcPct val="107000"/>
                        </a:lnSpc>
                        <a:spcBef>
                          <a:spcPts val="0"/>
                        </a:spcBef>
                        <a:spcAft>
                          <a:spcPts val="0"/>
                        </a:spcAft>
                      </a:pPr>
                      <a:r>
                        <a:rPr lang="en-US" sz="1600">
                          <a:effectLst/>
                        </a:rPr>
                        <a:t>Execution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Developers, Data Scientists, BI Developer, Project Manager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70277">
                <a:tc>
                  <a:txBody>
                    <a:bodyPr/>
                    <a:lstStyle/>
                    <a:p>
                      <a:pPr marL="0" marR="0">
                        <a:lnSpc>
                          <a:spcPct val="107000"/>
                        </a:lnSpc>
                        <a:spcBef>
                          <a:spcPts val="0"/>
                        </a:spcBef>
                        <a:spcAft>
                          <a:spcPts val="0"/>
                        </a:spcAft>
                      </a:pPr>
                      <a:r>
                        <a:rPr lang="en-US" sz="1600">
                          <a:effectLst/>
                        </a:rPr>
                        <a:t>Monitoring and Control</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a:effectLst/>
                        </a:rPr>
                        <a:t>Performance Engineers, Developer, QA Team and Information Security Analysts</a:t>
                      </a:r>
                      <a:endParaRPr lang="en-IN" sz="1600">
                        <a:effectLst/>
                      </a:endParaRPr>
                    </a:p>
                    <a:p>
                      <a:pPr marL="0" marR="0">
                        <a:lnSpc>
                          <a:spcPct val="107000"/>
                        </a:lnSpc>
                        <a:spcBef>
                          <a:spcPts val="0"/>
                        </a:spcBef>
                        <a:spcAft>
                          <a:spcPts val="0"/>
                        </a:spcAft>
                      </a:pPr>
                      <a:r>
                        <a:rPr lang="en-US" sz="1600">
                          <a:effectLst/>
                        </a:rPr>
                        <a:t>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46851">
                <a:tc>
                  <a:txBody>
                    <a:bodyPr/>
                    <a:lstStyle/>
                    <a:p>
                      <a:pPr marL="0" marR="0">
                        <a:lnSpc>
                          <a:spcPct val="107000"/>
                        </a:lnSpc>
                        <a:spcBef>
                          <a:spcPts val="0"/>
                        </a:spcBef>
                        <a:spcAft>
                          <a:spcPts val="0"/>
                        </a:spcAft>
                      </a:pPr>
                      <a:r>
                        <a:rPr lang="en-US" sz="1600">
                          <a:effectLst/>
                        </a:rPr>
                        <a:t>Closure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600" dirty="0">
                          <a:effectLst/>
                        </a:rPr>
                        <a:t>Support Team and Project Manager</a:t>
                      </a:r>
                      <a:endParaRPr lang="en-IN" sz="1600" dirty="0">
                        <a:effectLst/>
                      </a:endParaRPr>
                    </a:p>
                    <a:p>
                      <a:pPr marL="0" marR="0">
                        <a:lnSpc>
                          <a:spcPct val="107000"/>
                        </a:lnSpc>
                        <a:spcBef>
                          <a:spcPts val="0"/>
                        </a:spcBef>
                        <a:spcAft>
                          <a:spcPts val="0"/>
                        </a:spcAft>
                      </a:pPr>
                      <a:r>
                        <a:rPr lang="en-US" sz="1600" dirty="0">
                          <a:effectLst/>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21143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587"/>
            <a:ext cx="10515600" cy="905101"/>
          </a:xfrm>
        </p:spPr>
        <p:txBody>
          <a:bodyPr/>
          <a:lstStyle/>
          <a:p>
            <a:pPr algn="ctr"/>
            <a:r>
              <a:rPr lang="en-US" b="1" dirty="0" smtClean="0"/>
              <a:t>Gantt Chart</a:t>
            </a:r>
            <a:endParaRPr lang="en-US" dirty="0"/>
          </a:p>
        </p:txBody>
      </p:sp>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10"/>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98818" y="1490773"/>
            <a:ext cx="7101466" cy="5263440"/>
          </a:xfrm>
        </p:spPr>
      </p:pic>
    </p:spTree>
    <p:extLst>
      <p:ext uri="{BB962C8B-B14F-4D97-AF65-F5344CB8AC3E}">
        <p14:creationId xmlns:p14="http://schemas.microsoft.com/office/powerpoint/2010/main" val="166123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785587"/>
            <a:ext cx="10515600" cy="905101"/>
          </a:xfrm>
        </p:spPr>
        <p:txBody>
          <a:bodyPr/>
          <a:lstStyle/>
          <a:p>
            <a:pPr algn="ctr"/>
            <a:r>
              <a:rPr lang="en-IN" sz="3200" b="1" dirty="0"/>
              <a:t>Mobilizing our Airmen</a:t>
            </a:r>
            <a:endParaRPr lang="en-US" b="1" dirty="0"/>
          </a:p>
        </p:txBody>
      </p:sp>
      <p:sp>
        <p:nvSpPr>
          <p:cNvPr id="9" name="Rectangle 8"/>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10" name="TextBox 9"/>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12"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3"/>
          <p:cNvPicPr>
            <a:picLocks noGrp="1" noChangeAspect="1"/>
          </p:cNvPicPr>
          <p:nvPr>
            <p:ph idx="1"/>
          </p:nvPr>
        </p:nvPicPr>
        <p:blipFill rotWithShape="1">
          <a:blip r:embed="rId4"/>
          <a:srcRect l="2773" t="71" r="5385" b="1071"/>
          <a:stretch/>
        </p:blipFill>
        <p:spPr>
          <a:xfrm>
            <a:off x="1344132" y="1690688"/>
            <a:ext cx="9503735" cy="4838793"/>
          </a:xfrm>
          <a:prstGeom prst="rect">
            <a:avLst/>
          </a:prstGeom>
        </p:spPr>
      </p:pic>
    </p:spTree>
    <p:extLst>
      <p:ext uri="{BB962C8B-B14F-4D97-AF65-F5344CB8AC3E}">
        <p14:creationId xmlns:p14="http://schemas.microsoft.com/office/powerpoint/2010/main" val="3738828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587"/>
            <a:ext cx="10515600" cy="905101"/>
          </a:xfrm>
        </p:spPr>
        <p:txBody>
          <a:bodyPr/>
          <a:lstStyle/>
          <a:p>
            <a:pPr algn="ctr"/>
            <a:r>
              <a:rPr lang="en-US" b="1" dirty="0" smtClean="0"/>
              <a:t>References</a:t>
            </a:r>
            <a:endParaRPr lang="en-US" dirty="0"/>
          </a:p>
        </p:txBody>
      </p:sp>
      <p:sp>
        <p:nvSpPr>
          <p:cNvPr id="3" name="Content Placeholder 2"/>
          <p:cNvSpPr>
            <a:spLocks noGrp="1"/>
          </p:cNvSpPr>
          <p:nvPr>
            <p:ph idx="1"/>
          </p:nvPr>
        </p:nvSpPr>
        <p:spPr>
          <a:xfrm>
            <a:off x="838200" y="1455314"/>
            <a:ext cx="10515600" cy="5402686"/>
          </a:xfrm>
        </p:spPr>
        <p:txBody>
          <a:bodyPr>
            <a:normAutofit fontScale="40000" lnSpcReduction="20000"/>
          </a:bodyPr>
          <a:lstStyle/>
          <a:p>
            <a:pPr lvl="0"/>
            <a:r>
              <a:rPr lang="en-IN" dirty="0"/>
              <a:t>http://www.isobar.com/us/en/</a:t>
            </a:r>
          </a:p>
          <a:p>
            <a:pPr lvl="0"/>
            <a:r>
              <a:rPr lang="en-IN" dirty="0"/>
              <a:t>http://neu11.myvelero.com/VPPMMenu.cfm?Menu=2&amp;winH=672&amp;winW=1577</a:t>
            </a:r>
          </a:p>
          <a:p>
            <a:pPr lvl="0"/>
            <a:r>
              <a:rPr lang="en-IN" dirty="0"/>
              <a:t>http://www.isobar.com/se/en/privacy/</a:t>
            </a:r>
          </a:p>
          <a:p>
            <a:pPr lvl="0"/>
            <a:r>
              <a:rPr lang="en-IN" dirty="0"/>
              <a:t>https://isobar-idev.github.io/code-standards/</a:t>
            </a:r>
          </a:p>
          <a:p>
            <a:pPr lvl="0"/>
            <a:r>
              <a:rPr lang="en-IN" dirty="0"/>
              <a:t>https://www.mja.com.au/journal/2009/190/11/isobar-concept-and-handoverchecklist-</a:t>
            </a:r>
          </a:p>
          <a:p>
            <a:pPr lvl="0"/>
            <a:r>
              <a:rPr lang="en-IN" dirty="0"/>
              <a:t>national-clinical-handover-initiative</a:t>
            </a:r>
          </a:p>
          <a:p>
            <a:pPr lvl="0"/>
            <a:r>
              <a:rPr lang="en-IN" dirty="0"/>
              <a:t>http://nightwatchjs.org/</a:t>
            </a:r>
          </a:p>
          <a:p>
            <a:pPr lvl="0"/>
            <a:r>
              <a:rPr lang="en-IN" dirty="0"/>
              <a:t>http://bobchesley.net/front-end-code-standards-best-practices-roundarch-isobar/</a:t>
            </a:r>
          </a:p>
          <a:p>
            <a:pPr lvl="0"/>
            <a:r>
              <a:rPr lang="en-IN" dirty="0"/>
              <a:t>http://www.slideshare.net/yoav-netcraft/roundarch-isobar-java-script-codingstandards</a:t>
            </a:r>
          </a:p>
          <a:p>
            <a:pPr lvl="0"/>
            <a:r>
              <a:rPr lang="en-IN" dirty="0"/>
              <a:t>http://www.dentsuaegisnetwork.com/m/enuk/</a:t>
            </a:r>
          </a:p>
          <a:p>
            <a:pPr lvl="0"/>
            <a:r>
              <a:rPr lang="en-IN" dirty="0"/>
              <a:t>responsibility/code%20of%20conduct/dentsu%20aegis%20network%20code%</a:t>
            </a:r>
          </a:p>
          <a:p>
            <a:pPr lvl="0"/>
            <a:r>
              <a:rPr lang="en-IN" dirty="0"/>
              <a:t>20of%20conduct.pdf</a:t>
            </a:r>
          </a:p>
          <a:p>
            <a:pPr lvl="0"/>
            <a:r>
              <a:rPr lang="en-IN" dirty="0"/>
              <a:t>http://www.isobar.com/us/en/terms/</a:t>
            </a:r>
          </a:p>
          <a:p>
            <a:pPr lvl="0"/>
            <a:r>
              <a:rPr lang="en-IN" dirty="0"/>
              <a:t>https://en.wikipedia.org/wiki/Roundarch_Isobar</a:t>
            </a:r>
          </a:p>
          <a:p>
            <a:pPr lvl="0"/>
            <a:r>
              <a:rPr lang="en-IN" dirty="0"/>
              <a:t>http://www.businesswire.com/news/home/20110228005609/en/Isobar-Expands-</a:t>
            </a:r>
          </a:p>
          <a:p>
            <a:pPr lvl="0"/>
            <a:r>
              <a:rPr lang="en-IN" dirty="0"/>
              <a:t>Creative-Leadership-Addition-Max-</a:t>
            </a:r>
            <a:r>
              <a:rPr lang="en-IN" dirty="0" err="1"/>
              <a:t>Fresen</a:t>
            </a:r>
            <a:endParaRPr lang="en-IN" dirty="0"/>
          </a:p>
          <a:p>
            <a:pPr lvl="0"/>
            <a:r>
              <a:rPr lang="en-IN" dirty="0"/>
              <a:t>http://www.isobar.com/us/en/services/platforms/</a:t>
            </a:r>
          </a:p>
          <a:p>
            <a:pPr lvl="0"/>
            <a:r>
              <a:rPr lang="en-IN" dirty="0"/>
              <a:t>http://www.isobar.com/us/en/services/</a:t>
            </a:r>
          </a:p>
          <a:p>
            <a:pPr lvl="0"/>
            <a:r>
              <a:rPr lang="en-IN" dirty="0"/>
              <a:t>http://www.isobar.com/us/en/services/strategy/</a:t>
            </a:r>
          </a:p>
          <a:p>
            <a:pPr lvl="0"/>
            <a:r>
              <a:rPr lang="en-IN" dirty="0"/>
              <a:t>https://isobarmarketingintelligence.com/aboutus/</a:t>
            </a:r>
          </a:p>
          <a:p>
            <a:pPr lvl="0"/>
            <a:r>
              <a:rPr lang="en-IN" dirty="0">
                <a:hlinkClick r:id="rId2"/>
              </a:rPr>
              <a:t>http://www.dentsuisobar.com/en/about_us</a:t>
            </a:r>
            <a:r>
              <a:rPr lang="en-IN" dirty="0" smtClean="0">
                <a:hlinkClick r:id="rId2"/>
              </a:rPr>
              <a:t>/</a:t>
            </a:r>
            <a:endParaRPr lang="en-IN" dirty="0" smtClean="0"/>
          </a:p>
        </p:txBody>
      </p:sp>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486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5587"/>
            <a:ext cx="10515600" cy="905101"/>
          </a:xfrm>
        </p:spPr>
        <p:txBody>
          <a:bodyPr/>
          <a:lstStyle/>
          <a:p>
            <a:pPr algn="ctr"/>
            <a:r>
              <a:rPr lang="en-US" b="1" dirty="0" smtClean="0"/>
              <a:t>Thank you!</a:t>
            </a:r>
            <a:endParaRPr lang="en-US" b="1" dirty="0"/>
          </a:p>
        </p:txBody>
      </p:sp>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any question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990794" y="1690688"/>
            <a:ext cx="8210412" cy="488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147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5146"/>
            <a:ext cx="10515600" cy="1187364"/>
          </a:xfrm>
        </p:spPr>
        <p:txBody>
          <a:bodyPr/>
          <a:lstStyle/>
          <a:p>
            <a:pPr algn="ctr"/>
            <a:r>
              <a:rPr lang="en-US" b="1" dirty="0" smtClean="0"/>
              <a:t>Company Approach - Isobar</a:t>
            </a:r>
            <a:endParaRPr lang="en-US" b="1" dirty="0"/>
          </a:p>
        </p:txBody>
      </p:sp>
      <p:sp>
        <p:nvSpPr>
          <p:cNvPr id="5" name="Rectangle 4"/>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6" name="TextBox 5"/>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8"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marL="0" lvl="0" indent="0">
              <a:buNone/>
            </a:pPr>
            <a:r>
              <a:rPr lang="en-US" b="1" dirty="0" smtClean="0"/>
              <a:t>Vision </a:t>
            </a:r>
            <a:r>
              <a:rPr lang="en-US" b="1" dirty="0"/>
              <a:t>Statement</a:t>
            </a:r>
            <a:endParaRPr lang="en-IN" dirty="0"/>
          </a:p>
          <a:p>
            <a:pPr marL="0" indent="0">
              <a:buNone/>
            </a:pPr>
            <a:r>
              <a:rPr lang="en-US" dirty="0" smtClean="0"/>
              <a:t>Develop </a:t>
            </a:r>
            <a:r>
              <a:rPr lang="en-US" dirty="0"/>
              <a:t>a predictive readiness model called the five levers of </a:t>
            </a:r>
            <a:r>
              <a:rPr lang="en-US" dirty="0" smtClean="0"/>
              <a:t>readiness.</a:t>
            </a:r>
          </a:p>
          <a:p>
            <a:pPr lvl="1"/>
            <a:r>
              <a:rPr lang="en-US" dirty="0"/>
              <a:t>the flying hour </a:t>
            </a:r>
            <a:r>
              <a:rPr lang="en-US" dirty="0" smtClean="0"/>
              <a:t>program</a:t>
            </a:r>
          </a:p>
          <a:p>
            <a:pPr lvl="1"/>
            <a:r>
              <a:rPr lang="en-US" dirty="0" smtClean="0"/>
              <a:t>weapons </a:t>
            </a:r>
            <a:r>
              <a:rPr lang="en-US" dirty="0"/>
              <a:t>system </a:t>
            </a:r>
            <a:r>
              <a:rPr lang="en-US" dirty="0" smtClean="0"/>
              <a:t>sustainment</a:t>
            </a:r>
          </a:p>
          <a:p>
            <a:pPr lvl="1"/>
            <a:r>
              <a:rPr lang="en-US" dirty="0" smtClean="0"/>
              <a:t>critical </a:t>
            </a:r>
            <a:r>
              <a:rPr lang="en-US" dirty="0"/>
              <a:t>skills </a:t>
            </a:r>
            <a:r>
              <a:rPr lang="en-US" dirty="0" smtClean="0"/>
              <a:t>availability</a:t>
            </a:r>
          </a:p>
          <a:p>
            <a:pPr lvl="1"/>
            <a:r>
              <a:rPr lang="en-US" dirty="0" smtClean="0"/>
              <a:t>training </a:t>
            </a:r>
            <a:r>
              <a:rPr lang="en-US" dirty="0"/>
              <a:t>resource </a:t>
            </a:r>
            <a:r>
              <a:rPr lang="en-US" dirty="0" smtClean="0"/>
              <a:t>availability</a:t>
            </a:r>
          </a:p>
          <a:p>
            <a:pPr lvl="1"/>
            <a:r>
              <a:rPr lang="en-US" dirty="0" smtClean="0"/>
              <a:t>deploy </a:t>
            </a:r>
            <a:r>
              <a:rPr lang="en-US" dirty="0"/>
              <a:t>to dwell/ops tempo.</a:t>
            </a:r>
            <a:endParaRPr lang="en-IN" dirty="0"/>
          </a:p>
          <a:p>
            <a:pPr marL="0" indent="0">
              <a:buNone/>
            </a:pPr>
            <a:endParaRPr lang="en-US" dirty="0"/>
          </a:p>
        </p:txBody>
      </p:sp>
    </p:spTree>
    <p:extLst>
      <p:ext uri="{BB962C8B-B14F-4D97-AF65-F5344CB8AC3E}">
        <p14:creationId xmlns:p14="http://schemas.microsoft.com/office/powerpoint/2010/main" val="1746590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838200" y="735146"/>
            <a:ext cx="10515600" cy="1187364"/>
          </a:xfrm>
        </p:spPr>
        <p:txBody>
          <a:bodyPr/>
          <a:lstStyle/>
          <a:p>
            <a:pPr lvl="0" algn="ctr"/>
            <a:r>
              <a:rPr lang="en-US" b="1" dirty="0"/>
              <a:t>Problem Statement</a:t>
            </a:r>
            <a:endParaRPr lang="en-IN" dirty="0"/>
          </a:p>
        </p:txBody>
      </p:sp>
      <p:sp>
        <p:nvSpPr>
          <p:cNvPr id="9" name="Content Placeholder 2"/>
          <p:cNvSpPr>
            <a:spLocks noGrp="1"/>
          </p:cNvSpPr>
          <p:nvPr>
            <p:ph idx="1"/>
          </p:nvPr>
        </p:nvSpPr>
        <p:spPr>
          <a:xfrm>
            <a:off x="838200" y="1825625"/>
            <a:ext cx="10515600" cy="4351338"/>
          </a:xfrm>
        </p:spPr>
        <p:txBody>
          <a:bodyPr/>
          <a:lstStyle/>
          <a:p>
            <a:pPr lvl="1"/>
            <a:r>
              <a:rPr lang="en-US" dirty="0"/>
              <a:t>S</a:t>
            </a:r>
            <a:r>
              <a:rPr lang="en-US" dirty="0" smtClean="0"/>
              <a:t>ignificant </a:t>
            </a:r>
            <a:r>
              <a:rPr lang="en-US" dirty="0"/>
              <a:t>amount of information </a:t>
            </a:r>
            <a:r>
              <a:rPr lang="en-US" dirty="0" smtClean="0"/>
              <a:t>uncaptured </a:t>
            </a:r>
            <a:r>
              <a:rPr lang="en-US" dirty="0"/>
              <a:t>in digital form</a:t>
            </a:r>
            <a:endParaRPr lang="en-US" dirty="0" smtClean="0"/>
          </a:p>
          <a:p>
            <a:pPr lvl="1"/>
            <a:r>
              <a:rPr lang="en-US" dirty="0" smtClean="0"/>
              <a:t>25% effort - </a:t>
            </a:r>
            <a:r>
              <a:rPr lang="en-US" dirty="0"/>
              <a:t>searching for data and then transferring </a:t>
            </a:r>
            <a:r>
              <a:rPr lang="en-US" dirty="0" smtClean="0"/>
              <a:t>to </a:t>
            </a:r>
            <a:r>
              <a:rPr lang="en-US" dirty="0"/>
              <a:t>another (sometimes virtual) location</a:t>
            </a:r>
            <a:endParaRPr lang="en-US" dirty="0" smtClean="0"/>
          </a:p>
          <a:p>
            <a:pPr lvl="1"/>
            <a:r>
              <a:rPr lang="en-US" dirty="0" smtClean="0"/>
              <a:t>Need to collect </a:t>
            </a:r>
            <a:r>
              <a:rPr lang="en-US" dirty="0"/>
              <a:t>m</a:t>
            </a:r>
            <a:r>
              <a:rPr lang="en-US" dirty="0" smtClean="0"/>
              <a:t>ore </a:t>
            </a:r>
            <a:r>
              <a:rPr lang="en-US" dirty="0"/>
              <a:t>accurate and detailed performance information</a:t>
            </a:r>
            <a:endParaRPr lang="en-US" dirty="0" smtClean="0"/>
          </a:p>
          <a:p>
            <a:pPr lvl="1"/>
            <a:r>
              <a:rPr lang="en-US" dirty="0" smtClean="0"/>
              <a:t>Narrow </a:t>
            </a:r>
            <a:r>
              <a:rPr lang="en-US" dirty="0"/>
              <a:t>segmentation of customers </a:t>
            </a:r>
            <a:endParaRPr lang="en-US" dirty="0" smtClean="0"/>
          </a:p>
          <a:p>
            <a:pPr lvl="1"/>
            <a:r>
              <a:rPr lang="en-US" dirty="0" smtClean="0"/>
              <a:t>Improve </a:t>
            </a:r>
            <a:r>
              <a:rPr lang="en-US" dirty="0"/>
              <a:t>decision-making, minimize </a:t>
            </a:r>
            <a:r>
              <a:rPr lang="en-US" dirty="0" smtClean="0"/>
              <a:t>risks</a:t>
            </a:r>
          </a:p>
          <a:p>
            <a:pPr lvl="1"/>
            <a:r>
              <a:rPr lang="en-US" dirty="0"/>
              <a:t>U</a:t>
            </a:r>
            <a:r>
              <a:rPr lang="en-US" dirty="0" smtClean="0"/>
              <a:t>nearth </a:t>
            </a:r>
            <a:r>
              <a:rPr lang="en-US" dirty="0"/>
              <a:t>valuable insights</a:t>
            </a:r>
            <a:endParaRPr lang="en-IN" dirty="0"/>
          </a:p>
          <a:p>
            <a:pPr marL="0" indent="0">
              <a:buNone/>
            </a:pPr>
            <a:endParaRPr lang="en-US" dirty="0"/>
          </a:p>
        </p:txBody>
      </p:sp>
    </p:spTree>
    <p:extLst>
      <p:ext uri="{BB962C8B-B14F-4D97-AF65-F5344CB8AC3E}">
        <p14:creationId xmlns:p14="http://schemas.microsoft.com/office/powerpoint/2010/main" val="3216330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785587"/>
            <a:ext cx="10515600" cy="905101"/>
          </a:xfrm>
        </p:spPr>
        <p:txBody>
          <a:bodyPr>
            <a:normAutofit/>
          </a:bodyPr>
          <a:lstStyle/>
          <a:p>
            <a:pPr lvl="0" algn="ctr"/>
            <a:r>
              <a:rPr lang="en-US" b="1" dirty="0"/>
              <a:t>Strategy and Roadmap</a:t>
            </a:r>
            <a:endParaRPr lang="en-IN" dirty="0"/>
          </a:p>
        </p:txBody>
      </p:sp>
      <p:sp>
        <p:nvSpPr>
          <p:cNvPr id="9" name="Rectangle 8"/>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10" name="TextBox 9"/>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12"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838200" y="1841679"/>
            <a:ext cx="10515600" cy="4657256"/>
          </a:xfrm>
        </p:spPr>
        <p:txBody>
          <a:bodyPr>
            <a:normAutofit/>
          </a:bodyPr>
          <a:lstStyle/>
          <a:p>
            <a:pPr marL="0" indent="0">
              <a:buNone/>
            </a:pPr>
            <a:r>
              <a:rPr lang="en-US" sz="2400" b="1" dirty="0" smtClean="0"/>
              <a:t>Scope and Major deliverables</a:t>
            </a:r>
          </a:p>
          <a:p>
            <a:pPr marL="0" indent="0">
              <a:buNone/>
            </a:pPr>
            <a:r>
              <a:rPr lang="en-IN" sz="2400" dirty="0"/>
              <a:t>Support Airmen with easier, more secure access to information</a:t>
            </a:r>
          </a:p>
          <a:p>
            <a:pPr lvl="0"/>
            <a:r>
              <a:rPr lang="en-US" sz="2400" dirty="0" smtClean="0"/>
              <a:t>Using Big </a:t>
            </a:r>
            <a:r>
              <a:rPr lang="en-US" sz="2400" dirty="0"/>
              <a:t>Data </a:t>
            </a:r>
            <a:r>
              <a:rPr lang="en-US" sz="2400" dirty="0" smtClean="0"/>
              <a:t>achieve </a:t>
            </a:r>
            <a:r>
              <a:rPr lang="en-US" sz="2400" dirty="0"/>
              <a:t>information </a:t>
            </a:r>
            <a:r>
              <a:rPr lang="en-US" sz="2400" dirty="0" smtClean="0"/>
              <a:t>transparency.</a:t>
            </a:r>
            <a:endParaRPr lang="en-IN" sz="2400" dirty="0"/>
          </a:p>
          <a:p>
            <a:pPr lvl="0"/>
            <a:r>
              <a:rPr lang="en-US" sz="2400" dirty="0" smtClean="0"/>
              <a:t>Creation and storage of  </a:t>
            </a:r>
            <a:r>
              <a:rPr lang="en-US" sz="2400" dirty="0"/>
              <a:t>data in digital form</a:t>
            </a:r>
            <a:endParaRPr lang="en-IN" sz="2400" dirty="0"/>
          </a:p>
          <a:p>
            <a:pPr lvl="0"/>
            <a:r>
              <a:rPr lang="en-US" sz="2400" dirty="0" smtClean="0"/>
              <a:t>Narrower segmentation </a:t>
            </a:r>
            <a:r>
              <a:rPr lang="en-US" sz="2400" dirty="0"/>
              <a:t>of customers </a:t>
            </a:r>
            <a:r>
              <a:rPr lang="en-US" sz="2400" dirty="0" smtClean="0"/>
              <a:t>for more precise tailored services</a:t>
            </a:r>
            <a:r>
              <a:rPr lang="en-US" sz="2400" dirty="0"/>
              <a:t>.</a:t>
            </a:r>
            <a:endParaRPr lang="en-IN" sz="2400" dirty="0"/>
          </a:p>
          <a:p>
            <a:pPr lvl="0"/>
            <a:r>
              <a:rPr lang="en-US" sz="2400" dirty="0" smtClean="0"/>
              <a:t>The </a:t>
            </a:r>
            <a:r>
              <a:rPr lang="en-US" sz="2400" dirty="0"/>
              <a:t>old system had become cluttered.</a:t>
            </a:r>
            <a:endParaRPr lang="en-IN" sz="2400" dirty="0"/>
          </a:p>
          <a:p>
            <a:pPr lvl="0"/>
            <a:r>
              <a:rPr lang="en-US" sz="2400" dirty="0"/>
              <a:t>Difficult to navigate and didn’t support mobile access. </a:t>
            </a:r>
            <a:endParaRPr lang="en-IN" sz="2400" dirty="0"/>
          </a:p>
          <a:p>
            <a:pPr lvl="0"/>
            <a:r>
              <a:rPr lang="en-IN" sz="2400" dirty="0"/>
              <a:t>Joining Data from multiple RDMS sources and combining </a:t>
            </a:r>
          </a:p>
          <a:p>
            <a:pPr lvl="0"/>
            <a:r>
              <a:rPr lang="en-IN" sz="2400" dirty="0" smtClean="0"/>
              <a:t>Enable </a:t>
            </a:r>
            <a:r>
              <a:rPr lang="en-IN" sz="2400" dirty="0"/>
              <a:t>faster and easier </a:t>
            </a:r>
            <a:r>
              <a:rPr lang="en-IN" sz="2400" dirty="0" smtClean="0"/>
              <a:t>data processing</a:t>
            </a:r>
            <a:endParaRPr lang="en-IN" sz="2400" dirty="0"/>
          </a:p>
          <a:p>
            <a:endParaRPr lang="en-US" sz="2400" dirty="0"/>
          </a:p>
        </p:txBody>
      </p:sp>
    </p:spTree>
    <p:extLst>
      <p:ext uri="{BB962C8B-B14F-4D97-AF65-F5344CB8AC3E}">
        <p14:creationId xmlns:p14="http://schemas.microsoft.com/office/powerpoint/2010/main" val="513292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785587"/>
            <a:ext cx="10515600" cy="905101"/>
          </a:xfrm>
        </p:spPr>
        <p:txBody>
          <a:bodyPr/>
          <a:lstStyle/>
          <a:p>
            <a:pPr algn="ctr"/>
            <a:r>
              <a:rPr lang="en-IN" sz="3200" b="1" dirty="0" err="1" smtClean="0"/>
              <a:t>RoadMap</a:t>
            </a:r>
            <a:r>
              <a:rPr lang="en-IN" sz="3200" b="1" dirty="0" smtClean="0"/>
              <a:t> and Objectives</a:t>
            </a:r>
            <a:endParaRPr lang="en-IN" sz="3200" dirty="0"/>
          </a:p>
        </p:txBody>
      </p:sp>
      <p:sp>
        <p:nvSpPr>
          <p:cNvPr id="9" name="Rectangle 8"/>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10" name="TextBox 9"/>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12"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pic>
        <p:nvPicPr>
          <p:cNvPr id="13" name="Content Placeholder 12"/>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05523" y="1700450"/>
            <a:ext cx="6158857" cy="5030991"/>
          </a:xfrm>
          <a:prstGeom prst="rect">
            <a:avLst/>
          </a:prstGeom>
          <a:noFill/>
          <a:ln>
            <a:noFill/>
          </a:ln>
        </p:spPr>
      </p:pic>
      <p:sp>
        <p:nvSpPr>
          <p:cNvPr id="14" name="Content Placeholder 1"/>
          <p:cNvSpPr txBox="1">
            <a:spLocks/>
          </p:cNvSpPr>
          <p:nvPr/>
        </p:nvSpPr>
        <p:spPr>
          <a:xfrm>
            <a:off x="6664381" y="1700451"/>
            <a:ext cx="5365124" cy="3644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200" dirty="0"/>
              <a:t>Social Media Analytics to Find the Enemy</a:t>
            </a:r>
            <a:endParaRPr lang="en-IN" sz="2200" dirty="0"/>
          </a:p>
          <a:p>
            <a:pPr lvl="0"/>
            <a:r>
              <a:rPr lang="en-US" sz="2200" dirty="0"/>
              <a:t>Knowledge Management to Improve the Organization</a:t>
            </a:r>
            <a:endParaRPr lang="en-IN" sz="2200" dirty="0"/>
          </a:p>
          <a:p>
            <a:pPr lvl="0"/>
            <a:r>
              <a:rPr lang="en-US" sz="2200" dirty="0"/>
              <a:t>A </a:t>
            </a:r>
            <a:r>
              <a:rPr lang="en-US" sz="2200" dirty="0" smtClean="0"/>
              <a:t>Solution </a:t>
            </a:r>
            <a:r>
              <a:rPr lang="en-US" sz="2200" dirty="0"/>
              <a:t>for 800.000 Air Force </a:t>
            </a:r>
            <a:r>
              <a:rPr lang="en-US" sz="2200" dirty="0"/>
              <a:t>Users (</a:t>
            </a:r>
            <a:r>
              <a:rPr lang="en-US" sz="2200" dirty="0" smtClean="0"/>
              <a:t>Cloud)</a:t>
            </a:r>
            <a:endParaRPr lang="en-IN" sz="2200" dirty="0"/>
          </a:p>
          <a:p>
            <a:pPr lvl="0"/>
            <a:r>
              <a:rPr lang="en-US" sz="2200" dirty="0"/>
              <a:t>Reducing Energy Consumption at Air Forces Bases (Big data + IOT using </a:t>
            </a:r>
            <a:r>
              <a:rPr lang="en-US" sz="2200" dirty="0" smtClean="0"/>
              <a:t>sensors, </a:t>
            </a:r>
            <a:r>
              <a:rPr lang="en-US" sz="2200" dirty="0" err="1" smtClean="0"/>
              <a:t>Splunk</a:t>
            </a:r>
            <a:r>
              <a:rPr lang="en-US" sz="2200" dirty="0" smtClean="0"/>
              <a:t>)</a:t>
            </a:r>
            <a:endParaRPr lang="en-IN" sz="2200" dirty="0"/>
          </a:p>
          <a:p>
            <a:pPr lvl="0"/>
            <a:r>
              <a:rPr lang="en-US" sz="2200" dirty="0"/>
              <a:t>Improved Battlefield Analytics to Reduce Collateral Damage </a:t>
            </a:r>
            <a:r>
              <a:rPr lang="en-US" sz="2200" dirty="0" smtClean="0"/>
              <a:t>(video data + </a:t>
            </a:r>
            <a:r>
              <a:rPr lang="en-US" sz="2200" dirty="0"/>
              <a:t>sensor </a:t>
            </a:r>
            <a:r>
              <a:rPr lang="en-US" sz="2200" dirty="0" smtClean="0"/>
              <a:t>+ trend </a:t>
            </a:r>
            <a:r>
              <a:rPr lang="en-US" sz="2200" dirty="0"/>
              <a:t>detection </a:t>
            </a:r>
            <a:r>
              <a:rPr lang="en-US" sz="2200" dirty="0" smtClean="0"/>
              <a:t>algorithms)</a:t>
            </a:r>
            <a:endParaRPr lang="en-IN" sz="2200" dirty="0"/>
          </a:p>
        </p:txBody>
      </p:sp>
      <p:pic>
        <p:nvPicPr>
          <p:cNvPr id="15" name="Picture 14"/>
          <p:cNvPicPr/>
          <p:nvPr/>
        </p:nvPicPr>
        <p:blipFill rotWithShape="1">
          <a:blip r:embed="rId5"/>
          <a:srcRect b="6719"/>
          <a:stretch/>
        </p:blipFill>
        <p:spPr>
          <a:xfrm>
            <a:off x="6915955" y="5344732"/>
            <a:ext cx="5113549" cy="1386710"/>
          </a:xfrm>
          <a:prstGeom prst="rect">
            <a:avLst/>
          </a:prstGeom>
        </p:spPr>
      </p:pic>
    </p:spTree>
    <p:extLst>
      <p:ext uri="{BB962C8B-B14F-4D97-AF65-F5344CB8AC3E}">
        <p14:creationId xmlns:p14="http://schemas.microsoft.com/office/powerpoint/2010/main" val="1038629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747184"/>
            <a:ext cx="10515600" cy="943504"/>
          </a:xfrm>
        </p:spPr>
        <p:txBody>
          <a:bodyPr>
            <a:normAutofit/>
          </a:bodyPr>
          <a:lstStyle/>
          <a:p>
            <a:pPr algn="ctr"/>
            <a:r>
              <a:rPr lang="en-US" b="1" dirty="0" smtClean="0"/>
              <a:t>Requirements</a:t>
            </a:r>
            <a:endParaRPr lang="en-US" dirty="0"/>
          </a:p>
        </p:txBody>
      </p:sp>
      <p:sp>
        <p:nvSpPr>
          <p:cNvPr id="9" name="Rectangle 8"/>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10" name="TextBox 9"/>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12"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
          <p:cNvSpPr txBox="1">
            <a:spLocks/>
          </p:cNvSpPr>
          <p:nvPr/>
        </p:nvSpPr>
        <p:spPr>
          <a:xfrm>
            <a:off x="6207617" y="1700451"/>
            <a:ext cx="5365124" cy="46572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Non Functional </a:t>
            </a:r>
            <a:r>
              <a:rPr lang="en-US" sz="2400" b="1" dirty="0"/>
              <a:t>Requirements</a:t>
            </a:r>
            <a:endParaRPr lang="en-IN" sz="2400" dirty="0"/>
          </a:p>
          <a:p>
            <a:pPr lvl="0"/>
            <a:r>
              <a:rPr lang="en-US" sz="2400" dirty="0" smtClean="0"/>
              <a:t>No </a:t>
            </a:r>
            <a:r>
              <a:rPr lang="en-US" sz="2400" dirty="0"/>
              <a:t>data loss in streams</a:t>
            </a:r>
            <a:endParaRPr lang="en-IN" sz="2400" dirty="0"/>
          </a:p>
          <a:p>
            <a:pPr lvl="0"/>
            <a:r>
              <a:rPr lang="en-US" sz="2400" dirty="0"/>
              <a:t>Handle streaming data while it is flowing in</a:t>
            </a:r>
            <a:endParaRPr lang="en-IN" sz="2400" dirty="0"/>
          </a:p>
          <a:p>
            <a:pPr lvl="0"/>
            <a:r>
              <a:rPr lang="en-US" sz="2400" dirty="0"/>
              <a:t>Handle heterogeneous data sources</a:t>
            </a:r>
            <a:endParaRPr lang="en-IN" sz="2400" dirty="0"/>
          </a:p>
          <a:p>
            <a:pPr lvl="0"/>
            <a:r>
              <a:rPr lang="en-US" sz="2400" dirty="0"/>
              <a:t>Availability of past data</a:t>
            </a:r>
            <a:endParaRPr lang="en-IN" sz="2400" dirty="0"/>
          </a:p>
          <a:p>
            <a:pPr lvl="0"/>
            <a:r>
              <a:rPr lang="en-US" sz="2400" dirty="0"/>
              <a:t>Updating the models, data sources and visualization layouts</a:t>
            </a:r>
            <a:endParaRPr lang="en-IN" sz="2400" dirty="0"/>
          </a:p>
          <a:p>
            <a:pPr lvl="0"/>
            <a:r>
              <a:rPr lang="en-US" sz="2400" dirty="0"/>
              <a:t>Scalability of the system</a:t>
            </a:r>
            <a:endParaRPr lang="en-IN" sz="2400" dirty="0"/>
          </a:p>
          <a:p>
            <a:pPr lvl="0"/>
            <a:r>
              <a:rPr lang="en-US" sz="2400" dirty="0"/>
              <a:t>Ensure data privacy and security</a:t>
            </a:r>
            <a:endParaRPr lang="en-IN" sz="2400" dirty="0"/>
          </a:p>
          <a:p>
            <a:pPr lvl="0"/>
            <a:r>
              <a:rPr lang="en-US" sz="2400" dirty="0"/>
              <a:t>Disaster recovery</a:t>
            </a:r>
            <a:endParaRPr lang="en-IN" sz="2400" dirty="0"/>
          </a:p>
        </p:txBody>
      </p:sp>
      <p:sp>
        <p:nvSpPr>
          <p:cNvPr id="14" name="Content Placeholder 1"/>
          <p:cNvSpPr txBox="1">
            <a:spLocks/>
          </p:cNvSpPr>
          <p:nvPr/>
        </p:nvSpPr>
        <p:spPr>
          <a:xfrm>
            <a:off x="952831" y="1700451"/>
            <a:ext cx="5365124" cy="4657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Functional Requirements</a:t>
            </a:r>
            <a:endParaRPr lang="en-IN" sz="2400" dirty="0"/>
          </a:p>
          <a:p>
            <a:pPr lvl="0"/>
            <a:r>
              <a:rPr lang="en-US" sz="2400" dirty="0" smtClean="0"/>
              <a:t>Historical Data</a:t>
            </a:r>
          </a:p>
          <a:p>
            <a:r>
              <a:rPr lang="en-US" sz="2400" dirty="0"/>
              <a:t>Authentication and Authorization</a:t>
            </a:r>
            <a:endParaRPr lang="en-IN" sz="2400" dirty="0"/>
          </a:p>
          <a:p>
            <a:r>
              <a:rPr lang="en-US" sz="2400" dirty="0"/>
              <a:t>Audit Tracking or Audit Logs</a:t>
            </a:r>
            <a:endParaRPr lang="en-IN" sz="2400" dirty="0"/>
          </a:p>
          <a:p>
            <a:r>
              <a:rPr lang="en-US" sz="2400" dirty="0"/>
              <a:t>Upgraded </a:t>
            </a:r>
            <a:r>
              <a:rPr lang="en-US" sz="2400" dirty="0" smtClean="0"/>
              <a:t>UI</a:t>
            </a:r>
            <a:endParaRPr lang="en-IN" sz="2400" dirty="0"/>
          </a:p>
          <a:p>
            <a:r>
              <a:rPr lang="en-US" sz="2400" dirty="0"/>
              <a:t>Reports</a:t>
            </a:r>
            <a:endParaRPr lang="en-IN" sz="2400" dirty="0"/>
          </a:p>
          <a:p>
            <a:r>
              <a:rPr lang="en-US" sz="2400" dirty="0"/>
              <a:t>Alerts and Warnings</a:t>
            </a:r>
            <a:endParaRPr lang="en-IN" sz="2400" dirty="0"/>
          </a:p>
          <a:p>
            <a:r>
              <a:rPr lang="en-US" sz="2400" dirty="0"/>
              <a:t>Alerts and Warnings Report</a:t>
            </a:r>
            <a:endParaRPr lang="en-IN" sz="2400" dirty="0"/>
          </a:p>
          <a:p>
            <a:r>
              <a:rPr lang="en-US" sz="2400" dirty="0"/>
              <a:t>Archive </a:t>
            </a:r>
            <a:r>
              <a:rPr lang="en-US" sz="2400" dirty="0" smtClean="0"/>
              <a:t>Data</a:t>
            </a:r>
            <a:endParaRPr lang="en-IN" sz="2400" dirty="0" smtClean="0"/>
          </a:p>
          <a:p>
            <a:pPr lvl="0"/>
            <a:endParaRPr lang="en-IN" sz="2400" dirty="0" smtClean="0"/>
          </a:p>
        </p:txBody>
      </p:sp>
    </p:spTree>
    <p:extLst>
      <p:ext uri="{BB962C8B-B14F-4D97-AF65-F5344CB8AC3E}">
        <p14:creationId xmlns:p14="http://schemas.microsoft.com/office/powerpoint/2010/main" val="2990941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75824"/>
            <a:ext cx="10515600" cy="1057711"/>
          </a:xfrm>
        </p:spPr>
        <p:txBody>
          <a:bodyPr/>
          <a:lstStyle/>
          <a:p>
            <a:pPr algn="ctr"/>
            <a:r>
              <a:rPr lang="en-US" dirty="0" smtClean="0"/>
              <a:t>Proposed Architecture</a:t>
            </a:r>
            <a:endParaRPr lang="en-US" dirty="0"/>
          </a:p>
        </p:txBody>
      </p:sp>
      <p:sp>
        <p:nvSpPr>
          <p:cNvPr id="5" name="Rectangle 4"/>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6" name="TextBox 5"/>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8"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353362" y="1683723"/>
            <a:ext cx="4489107" cy="4961776"/>
          </a:xfrm>
        </p:spPr>
        <p:txBody>
          <a:bodyPr>
            <a:normAutofit fontScale="85000" lnSpcReduction="20000"/>
          </a:bodyPr>
          <a:lstStyle/>
          <a:p>
            <a:pPr marL="0" indent="0">
              <a:buNone/>
            </a:pPr>
            <a:r>
              <a:rPr lang="en-US" b="1" dirty="0"/>
              <a:t>SANDBOX APPROACH</a:t>
            </a:r>
            <a:endParaRPr lang="en-IN" dirty="0"/>
          </a:p>
          <a:p>
            <a:r>
              <a:rPr lang="en-US" dirty="0" smtClean="0"/>
              <a:t>Isolated </a:t>
            </a:r>
            <a:r>
              <a:rPr lang="en-US" dirty="0"/>
              <a:t>computing </a:t>
            </a:r>
            <a:r>
              <a:rPr lang="en-US" dirty="0" smtClean="0"/>
              <a:t>environment</a:t>
            </a:r>
          </a:p>
          <a:p>
            <a:r>
              <a:rPr lang="en-US" dirty="0" smtClean="0"/>
              <a:t>Obtaining </a:t>
            </a:r>
            <a:r>
              <a:rPr lang="en-US" dirty="0"/>
              <a:t>huge volumes of data in one go is replaced by acquiring data from a single source. </a:t>
            </a:r>
            <a:endParaRPr lang="en-IN" dirty="0"/>
          </a:p>
          <a:p>
            <a:r>
              <a:rPr lang="en-US" dirty="0"/>
              <a:t>Data scientists manipulate the data, build models using the data, and understand the results being produced</a:t>
            </a:r>
            <a:r>
              <a:rPr lang="en-US" dirty="0" smtClean="0"/>
              <a:t>.</a:t>
            </a:r>
            <a:endParaRPr lang="en-IN" dirty="0"/>
          </a:p>
          <a:p>
            <a:r>
              <a:rPr lang="en-US" dirty="0" smtClean="0"/>
              <a:t>Ensures that </a:t>
            </a:r>
            <a:r>
              <a:rPr lang="en-US" dirty="0"/>
              <a:t>robust requirements are </a:t>
            </a:r>
            <a:r>
              <a:rPr lang="en-US" dirty="0" smtClean="0"/>
              <a:t>developed</a:t>
            </a:r>
          </a:p>
          <a:p>
            <a:r>
              <a:rPr lang="en-US" dirty="0" smtClean="0"/>
              <a:t>Evolves </a:t>
            </a:r>
            <a:r>
              <a:rPr lang="en-US" dirty="0"/>
              <a:t>the requirements in an incremental manner. This approach will also help refine requirements.</a:t>
            </a:r>
            <a:endParaRPr lang="en-IN" dirty="0"/>
          </a:p>
          <a:p>
            <a:endParaRPr lang="en-US" dirty="0"/>
          </a:p>
        </p:txBody>
      </p:sp>
      <p:pic>
        <p:nvPicPr>
          <p:cNvPr id="10" name="Picture 9" descr="C:\Users\Nikita Saple\Desktop\big data\Course files\big data1.jpg"/>
          <p:cNvPicPr/>
          <p:nvPr/>
        </p:nvPicPr>
        <p:blipFill>
          <a:blip r:embed="rId4">
            <a:extLst>
              <a:ext uri="{28A0092B-C50C-407E-A947-70E740481C1C}">
                <a14:useLocalDpi xmlns:a14="http://schemas.microsoft.com/office/drawing/2010/main" val="0"/>
              </a:ext>
            </a:extLst>
          </a:blip>
          <a:srcRect/>
          <a:stretch>
            <a:fillRect/>
          </a:stretch>
        </p:blipFill>
        <p:spPr bwMode="auto">
          <a:xfrm>
            <a:off x="465187" y="1666109"/>
            <a:ext cx="6515162" cy="4979390"/>
          </a:xfrm>
          <a:prstGeom prst="rect">
            <a:avLst/>
          </a:prstGeom>
          <a:noFill/>
          <a:ln>
            <a:noFill/>
          </a:ln>
        </p:spPr>
      </p:pic>
    </p:spTree>
    <p:extLst>
      <p:ext uri="{BB962C8B-B14F-4D97-AF65-F5344CB8AC3E}">
        <p14:creationId xmlns:p14="http://schemas.microsoft.com/office/powerpoint/2010/main" val="3780247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75824"/>
          </a:xfrm>
          <a:prstGeom prst="rect">
            <a:avLst/>
          </a:prstGeom>
          <a:solidFill>
            <a:srgbClr val="CC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CC0000"/>
              </a:solidFill>
            </a:endParaRPr>
          </a:p>
        </p:txBody>
      </p:sp>
      <p:sp>
        <p:nvSpPr>
          <p:cNvPr id="5" name="TextBox 4"/>
          <p:cNvSpPr txBox="1"/>
          <p:nvPr/>
        </p:nvSpPr>
        <p:spPr>
          <a:xfrm>
            <a:off x="7969530" y="140162"/>
            <a:ext cx="3872939" cy="369332"/>
          </a:xfrm>
          <a:prstGeom prst="rect">
            <a:avLst/>
          </a:prstGeom>
          <a:noFill/>
        </p:spPr>
        <p:txBody>
          <a:bodyPr wrap="square" rtlCol="0">
            <a:spAutoFit/>
          </a:bodyPr>
          <a:lstStyle/>
          <a:p>
            <a:pPr algn="r"/>
            <a:r>
              <a:rPr lang="en-US" dirty="0" smtClean="0">
                <a:solidFill>
                  <a:schemeClr val="bg1"/>
                </a:solidFill>
                <a:latin typeface="Helvetica" pitchFamily="34" charset="0"/>
                <a:cs typeface="Arial" pitchFamily="34" charset="0"/>
              </a:rPr>
              <a:t>College of Engineering</a:t>
            </a:r>
            <a:endParaRPr lang="en-US" dirty="0">
              <a:solidFill>
                <a:schemeClr val="bg1"/>
              </a:solidFill>
              <a:latin typeface="Helvetica"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075" y="230030"/>
            <a:ext cx="2957486" cy="275086"/>
          </a:xfrm>
          <a:prstGeom prst="rect">
            <a:avLst/>
          </a:prstGeom>
        </p:spPr>
      </p:pic>
      <p:pic>
        <p:nvPicPr>
          <p:cNvPr id="7" name="Picture 4" descr="Image result for NEU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244" y="-9763"/>
            <a:ext cx="785587" cy="78558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5376772" y="1690688"/>
            <a:ext cx="5977027" cy="5032083"/>
          </a:xfrm>
        </p:spPr>
        <p:txBody>
          <a:bodyPr>
            <a:normAutofit lnSpcReduction="10000"/>
          </a:bodyPr>
          <a:lstStyle/>
          <a:p>
            <a:pPr marL="0" indent="0">
              <a:buNone/>
            </a:pPr>
            <a:r>
              <a:rPr lang="en-US" b="1" dirty="0" smtClean="0"/>
              <a:t>Tableau</a:t>
            </a:r>
          </a:p>
          <a:p>
            <a:r>
              <a:rPr lang="en-US" sz="2400" dirty="0" smtClean="0"/>
              <a:t>Business </a:t>
            </a:r>
            <a:r>
              <a:rPr lang="en-US" sz="2400" dirty="0"/>
              <a:t>Intelligence tool for visually analyzing the data. </a:t>
            </a:r>
            <a:endParaRPr lang="en-US" sz="2400" dirty="0" smtClean="0"/>
          </a:p>
          <a:p>
            <a:r>
              <a:rPr lang="en-US" sz="2400" dirty="0" smtClean="0"/>
              <a:t>Create </a:t>
            </a:r>
            <a:r>
              <a:rPr lang="en-US" sz="2400" dirty="0"/>
              <a:t>and distribute interactive and shareable dashboards which depict the trends, variations and density of the data in form of graphs and charts. </a:t>
            </a:r>
            <a:endParaRPr lang="en-US" sz="2400" dirty="0" smtClean="0"/>
          </a:p>
          <a:p>
            <a:r>
              <a:rPr lang="en-US" sz="2400" dirty="0" smtClean="0"/>
              <a:t>Connect </a:t>
            </a:r>
            <a:r>
              <a:rPr lang="en-US" sz="2400" dirty="0"/>
              <a:t>to files, relational and Big data sources to acquire and process data.</a:t>
            </a:r>
            <a:endParaRPr lang="en-IN" sz="2400" dirty="0"/>
          </a:p>
          <a:p>
            <a:r>
              <a:rPr lang="en-US" sz="2400" dirty="0" smtClean="0"/>
              <a:t>Data </a:t>
            </a:r>
            <a:r>
              <a:rPr lang="en-US" sz="2400" dirty="0"/>
              <a:t>blending and real time </a:t>
            </a:r>
            <a:r>
              <a:rPr lang="en-US" sz="2400" dirty="0" smtClean="0"/>
              <a:t>collaboration of huge </a:t>
            </a:r>
            <a:r>
              <a:rPr lang="en-US" sz="2400" dirty="0"/>
              <a:t>data sets. </a:t>
            </a:r>
            <a:endParaRPr lang="en-US" sz="2400" dirty="0" smtClean="0"/>
          </a:p>
          <a:p>
            <a:r>
              <a:rPr lang="en-US" sz="2400" dirty="0" smtClean="0"/>
              <a:t>Visually </a:t>
            </a:r>
            <a:r>
              <a:rPr lang="en-US" sz="2400" dirty="0"/>
              <a:t>representing satellite data which was analyzed and will give </a:t>
            </a:r>
            <a:r>
              <a:rPr lang="en-US" sz="2400" dirty="0" smtClean="0"/>
              <a:t>a fast </a:t>
            </a:r>
            <a:r>
              <a:rPr lang="en-US" sz="2400" dirty="0"/>
              <a:t>and </a:t>
            </a:r>
            <a:r>
              <a:rPr lang="en-US" sz="2400" dirty="0" smtClean="0"/>
              <a:t>easy </a:t>
            </a:r>
            <a:r>
              <a:rPr lang="en-US" sz="2400" dirty="0"/>
              <a:t>to use intuitive interface.</a:t>
            </a:r>
            <a:endParaRPr lang="en-IN" sz="2400" dirty="0"/>
          </a:p>
          <a:p>
            <a:pPr marL="0" indent="0">
              <a:buNone/>
            </a:pPr>
            <a:endParaRPr lang="en-IN" sz="2400" dirty="0"/>
          </a:p>
        </p:txBody>
      </p:sp>
      <p:pic>
        <p:nvPicPr>
          <p:cNvPr id="9" name="Content Placeholder 3"/>
          <p:cNvPicPr>
            <a:picLocks noChangeAspect="1"/>
          </p:cNvPicPr>
          <p:nvPr/>
        </p:nvPicPr>
        <p:blipFill rotWithShape="1">
          <a:blip r:embed="rId4"/>
          <a:srcRect l="10064"/>
          <a:stretch/>
        </p:blipFill>
        <p:spPr>
          <a:xfrm>
            <a:off x="289581" y="1700451"/>
            <a:ext cx="5087192" cy="4262467"/>
          </a:xfrm>
          <a:prstGeom prst="rect">
            <a:avLst/>
          </a:prstGeom>
        </p:spPr>
      </p:pic>
      <p:sp>
        <p:nvSpPr>
          <p:cNvPr id="10" name="Title 9"/>
          <p:cNvSpPr>
            <a:spLocks noGrp="1"/>
          </p:cNvSpPr>
          <p:nvPr>
            <p:ph type="title"/>
          </p:nvPr>
        </p:nvSpPr>
        <p:spPr>
          <a:xfrm>
            <a:off x="838200" y="785587"/>
            <a:ext cx="10515600" cy="905101"/>
          </a:xfrm>
        </p:spPr>
        <p:txBody>
          <a:bodyPr/>
          <a:lstStyle/>
          <a:p>
            <a:pPr algn="ctr"/>
            <a:r>
              <a:rPr lang="en-US" b="1" dirty="0"/>
              <a:t>Visualization</a:t>
            </a:r>
            <a:endParaRPr lang="en-US" dirty="0"/>
          </a:p>
        </p:txBody>
      </p:sp>
      <p:sp>
        <p:nvSpPr>
          <p:cNvPr id="11" name="Rectangle 10"/>
          <p:cNvSpPr/>
          <p:nvPr/>
        </p:nvSpPr>
        <p:spPr>
          <a:xfrm>
            <a:off x="289581" y="1690688"/>
            <a:ext cx="4411208" cy="7176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095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1719</TotalTime>
  <Words>1197</Words>
  <Application>Microsoft Office PowerPoint</Application>
  <PresentationFormat>Widescreen</PresentationFormat>
  <Paragraphs>201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Helvetica</vt:lpstr>
      <vt:lpstr>Times New Roman</vt:lpstr>
      <vt:lpstr>Office Theme</vt:lpstr>
      <vt:lpstr>PROJECT PRESENTATION   ISOBAR Mobilizing our Airmen       Instructor: Prof. Kambiz Heydari Student: Nikita Saple NUID: 001686003</vt:lpstr>
      <vt:lpstr>Mobilizing our Airmen</vt:lpstr>
      <vt:lpstr>Company Approach - Isobar</vt:lpstr>
      <vt:lpstr>Problem Statement</vt:lpstr>
      <vt:lpstr>Strategy and Roadmap</vt:lpstr>
      <vt:lpstr>RoadMap and Objectives</vt:lpstr>
      <vt:lpstr>Requirements</vt:lpstr>
      <vt:lpstr>Proposed Architecture</vt:lpstr>
      <vt:lpstr>Visualization</vt:lpstr>
      <vt:lpstr>Orchestration</vt:lpstr>
      <vt:lpstr>Language</vt:lpstr>
      <vt:lpstr>Database</vt:lpstr>
      <vt:lpstr>Framework</vt:lpstr>
      <vt:lpstr>Security</vt:lpstr>
      <vt:lpstr>Manageability</vt:lpstr>
      <vt:lpstr>Big data governance</vt:lpstr>
      <vt:lpstr>Governance Structure</vt:lpstr>
      <vt:lpstr>Organization Structure</vt:lpstr>
      <vt:lpstr>Gantt Chart</vt:lpstr>
      <vt:lpstr>References</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saple</dc:creator>
  <cp:lastModifiedBy>nikita saple</cp:lastModifiedBy>
  <cp:revision>60</cp:revision>
  <dcterms:created xsi:type="dcterms:W3CDTF">2017-02-13T23:26:51Z</dcterms:created>
  <dcterms:modified xsi:type="dcterms:W3CDTF">2017-04-29T06:53:20Z</dcterms:modified>
</cp:coreProperties>
</file>